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6" r:id="rId2"/>
  </p:sldMasterIdLst>
  <p:notesMasterIdLst>
    <p:notesMasterId r:id="rId20"/>
  </p:notesMasterIdLst>
  <p:handoutMasterIdLst>
    <p:handoutMasterId r:id="rId21"/>
  </p:handoutMasterIdLst>
  <p:sldIdLst>
    <p:sldId id="265" r:id="rId3"/>
    <p:sldId id="276" r:id="rId4"/>
    <p:sldId id="1517" r:id="rId5"/>
    <p:sldId id="1522" r:id="rId6"/>
    <p:sldId id="1523" r:id="rId7"/>
    <p:sldId id="1524" r:id="rId8"/>
    <p:sldId id="1525" r:id="rId9"/>
    <p:sldId id="302" r:id="rId10"/>
    <p:sldId id="1582" r:id="rId11"/>
    <p:sldId id="1583" r:id="rId12"/>
    <p:sldId id="1573" r:id="rId13"/>
    <p:sldId id="1558" r:id="rId14"/>
    <p:sldId id="1559" r:id="rId15"/>
    <p:sldId id="1562" r:id="rId16"/>
    <p:sldId id="1563" r:id="rId17"/>
    <p:sldId id="1584" r:id="rId18"/>
    <p:sldId id="1585" r:id="rId1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23" autoAdjust="0"/>
    <p:restoredTop sz="77442" autoAdjust="0"/>
  </p:normalViewPr>
  <p:slideViewPr>
    <p:cSldViewPr snapToGrid="0" snapToObjects="1">
      <p:cViewPr varScale="1">
        <p:scale>
          <a:sx n="67" d="100"/>
          <a:sy n="67" d="100"/>
        </p:scale>
        <p:origin x="846" y="4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2" d="100"/>
          <a:sy n="52" d="100"/>
        </p:scale>
        <p:origin x="2659"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3" tIns="46583" rIns="93163" bIns="46583" rtlCol="0"/>
          <a:lstStyle>
            <a:lvl1pPr algn="l">
              <a:defRPr sz="1200"/>
            </a:lvl1pPr>
          </a:lstStyle>
          <a:p>
            <a:endParaRPr lang="en-US" dirty="0"/>
          </a:p>
        </p:txBody>
      </p:sp>
      <p:sp>
        <p:nvSpPr>
          <p:cNvPr id="3" name="Date Placeholder 2"/>
          <p:cNvSpPr>
            <a:spLocks noGrp="1"/>
          </p:cNvSpPr>
          <p:nvPr>
            <p:ph type="dt" sz="quarter" idx="1"/>
          </p:nvPr>
        </p:nvSpPr>
        <p:spPr>
          <a:xfrm>
            <a:off x="3970939" y="0"/>
            <a:ext cx="3037840" cy="466434"/>
          </a:xfrm>
          <a:prstGeom prst="rect">
            <a:avLst/>
          </a:prstGeom>
        </p:spPr>
        <p:txBody>
          <a:bodyPr vert="horz" lIns="93163" tIns="46583" rIns="93163" bIns="46583" rtlCol="0"/>
          <a:lstStyle>
            <a:lvl1pPr algn="r">
              <a:defRPr sz="1200"/>
            </a:lvl1pPr>
          </a:lstStyle>
          <a:p>
            <a:fld id="{1B2B353B-17DE-F24E-9686-9B8AC9ABF674}" type="datetimeFigureOut">
              <a:rPr lang="en-US" smtClean="0"/>
              <a:t>3/30/2020</a:t>
            </a:fld>
            <a:endParaRPr lang="en-US" dirty="0"/>
          </a:p>
        </p:txBody>
      </p:sp>
      <p:sp>
        <p:nvSpPr>
          <p:cNvPr id="4" name="Footer Placeholder 3"/>
          <p:cNvSpPr>
            <a:spLocks noGrp="1"/>
          </p:cNvSpPr>
          <p:nvPr>
            <p:ph type="ftr" sz="quarter" idx="2"/>
          </p:nvPr>
        </p:nvSpPr>
        <p:spPr>
          <a:xfrm>
            <a:off x="0" y="8829968"/>
            <a:ext cx="3037840" cy="466433"/>
          </a:xfrm>
          <a:prstGeom prst="rect">
            <a:avLst/>
          </a:prstGeom>
        </p:spPr>
        <p:txBody>
          <a:bodyPr vert="horz" lIns="93163" tIns="46583" rIns="93163" bIns="4658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9" y="8829968"/>
            <a:ext cx="3037840" cy="466433"/>
          </a:xfrm>
          <a:prstGeom prst="rect">
            <a:avLst/>
          </a:prstGeom>
        </p:spPr>
        <p:txBody>
          <a:bodyPr vert="horz" lIns="93163" tIns="46583" rIns="93163" bIns="46583" rtlCol="0" anchor="b"/>
          <a:lstStyle>
            <a:lvl1pPr algn="r">
              <a:defRPr sz="1200"/>
            </a:lvl1pPr>
          </a:lstStyle>
          <a:p>
            <a:fld id="{883FAFBE-6A90-E941-9DCD-9279D83C8C17}" type="slidenum">
              <a:rPr lang="en-US" smtClean="0"/>
              <a:t>‹#›</a:t>
            </a:fld>
            <a:endParaRPr lang="en-US" dirty="0"/>
          </a:p>
        </p:txBody>
      </p:sp>
    </p:spTree>
    <p:extLst>
      <p:ext uri="{BB962C8B-B14F-4D97-AF65-F5344CB8AC3E}">
        <p14:creationId xmlns:p14="http://schemas.microsoft.com/office/powerpoint/2010/main" val="1629585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3" tIns="46583" rIns="93163" bIns="46583" rtlCol="0"/>
          <a:lstStyle>
            <a:lvl1pPr algn="l">
              <a:defRPr sz="1200"/>
            </a:lvl1pPr>
          </a:lstStyle>
          <a:p>
            <a:endParaRPr lang="en-US" dirty="0"/>
          </a:p>
        </p:txBody>
      </p:sp>
      <p:sp>
        <p:nvSpPr>
          <p:cNvPr id="3" name="Date Placeholder 2"/>
          <p:cNvSpPr>
            <a:spLocks noGrp="1"/>
          </p:cNvSpPr>
          <p:nvPr>
            <p:ph type="dt" idx="1"/>
          </p:nvPr>
        </p:nvSpPr>
        <p:spPr>
          <a:xfrm>
            <a:off x="3970939" y="0"/>
            <a:ext cx="3037840" cy="466434"/>
          </a:xfrm>
          <a:prstGeom prst="rect">
            <a:avLst/>
          </a:prstGeom>
        </p:spPr>
        <p:txBody>
          <a:bodyPr vert="horz" lIns="93163" tIns="46583" rIns="93163" bIns="46583" rtlCol="0"/>
          <a:lstStyle>
            <a:lvl1pPr algn="r">
              <a:defRPr sz="1200"/>
            </a:lvl1pPr>
          </a:lstStyle>
          <a:p>
            <a:fld id="{6A5E00F6-FCEB-3240-BF91-2FE8D291BB05}" type="datetimeFigureOut">
              <a:rPr lang="en-US" smtClean="0"/>
              <a:t>3/30/2020</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3" tIns="46583" rIns="93163" bIns="46583"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3" tIns="46583" rIns="93163" bIns="4658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3" tIns="46583" rIns="93163" bIns="4658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9" y="8829968"/>
            <a:ext cx="3037840" cy="466433"/>
          </a:xfrm>
          <a:prstGeom prst="rect">
            <a:avLst/>
          </a:prstGeom>
        </p:spPr>
        <p:txBody>
          <a:bodyPr vert="horz" lIns="93163" tIns="46583" rIns="93163" bIns="46583" rtlCol="0" anchor="b"/>
          <a:lstStyle>
            <a:lvl1pPr algn="r">
              <a:defRPr sz="1200"/>
            </a:lvl1pPr>
          </a:lstStyle>
          <a:p>
            <a:fld id="{BF01AEB7-DF1E-074E-AD3C-BD912806E15D}" type="slidenum">
              <a:rPr lang="en-US" smtClean="0"/>
              <a:t>‹#›</a:t>
            </a:fld>
            <a:endParaRPr lang="en-US" dirty="0"/>
          </a:p>
        </p:txBody>
      </p:sp>
    </p:spTree>
    <p:extLst>
      <p:ext uri="{BB962C8B-B14F-4D97-AF65-F5344CB8AC3E}">
        <p14:creationId xmlns:p14="http://schemas.microsoft.com/office/powerpoint/2010/main" val="61438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a:t>
            </a:fld>
            <a:endParaRPr lang="en-US" dirty="0"/>
          </a:p>
        </p:txBody>
      </p:sp>
    </p:spTree>
    <p:extLst>
      <p:ext uri="{BB962C8B-B14F-4D97-AF65-F5344CB8AC3E}">
        <p14:creationId xmlns:p14="http://schemas.microsoft.com/office/powerpoint/2010/main" val="4022980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was</a:t>
            </a:r>
            <a:r>
              <a:rPr lang="en-US" baseline="0" dirty="0" smtClean="0"/>
              <a:t> added per feedback from Office Hours facilitated as part of the Post-Award Training on 1/28/20.</a:t>
            </a:r>
          </a:p>
          <a:p>
            <a:endParaRPr lang="en-US" baseline="0" dirty="0" smtClean="0"/>
          </a:p>
          <a:p>
            <a:r>
              <a:rPr lang="en-US" baseline="0" dirty="0" smtClean="0"/>
              <a:t>Many questions are asked about how to check the status of a record in HRS. The first instinct is to use a report, however the Proposal and Award tabs in Huron Grants provide lots of information as well.</a:t>
            </a:r>
          </a:p>
          <a:p>
            <a:endParaRPr lang="en-US" baseline="0" dirty="0" smtClean="0"/>
          </a:p>
          <a:p>
            <a:r>
              <a:rPr lang="en-US" baseline="0" dirty="0" smtClean="0"/>
              <a:t>Make sure to search on the appropriate tab – either Proposals or Awards. Keep in mind you can search using multiple filters to find the information you’re looking for.</a:t>
            </a:r>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11</a:t>
            </a:fld>
            <a:endParaRPr lang="en-US" dirty="0"/>
          </a:p>
        </p:txBody>
      </p:sp>
    </p:spTree>
    <p:extLst>
      <p:ext uri="{BB962C8B-B14F-4D97-AF65-F5344CB8AC3E}">
        <p14:creationId xmlns:p14="http://schemas.microsoft.com/office/powerpoint/2010/main" val="1462512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was</a:t>
            </a:r>
            <a:r>
              <a:rPr lang="en-US" baseline="0" dirty="0" smtClean="0"/>
              <a:t> added per feedback from Office Hours facilitated as part of the Post-Award Training on 1/28/20.</a:t>
            </a:r>
          </a:p>
          <a:p>
            <a:endParaRPr lang="en-US" baseline="0" dirty="0" smtClean="0"/>
          </a:p>
          <a:p>
            <a:r>
              <a:rPr lang="en-US" baseline="0" dirty="0" smtClean="0"/>
              <a:t>Many questions are asked about how to check the status of a record in HRS. The first instinct is to use a report, however the Proposal and Award tabs in Huron Grants provide lots of information as well.</a:t>
            </a:r>
          </a:p>
          <a:p>
            <a:endParaRPr lang="en-US" baseline="0" dirty="0" smtClean="0"/>
          </a:p>
          <a:p>
            <a:r>
              <a:rPr lang="en-US" baseline="0" dirty="0" smtClean="0"/>
              <a:t>Make sure to search on the appropriate tab – either Proposals or Awards. Keep in mind you can search using multiple filters to find the information you’re looking for.</a:t>
            </a:r>
            <a:endParaRPr lang="en-US" dirty="0" smtClean="0"/>
          </a:p>
          <a:p>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12</a:t>
            </a:fld>
            <a:endParaRPr lang="en-US" dirty="0"/>
          </a:p>
        </p:txBody>
      </p:sp>
    </p:spTree>
    <p:extLst>
      <p:ext uri="{BB962C8B-B14F-4D97-AF65-F5344CB8AC3E}">
        <p14:creationId xmlns:p14="http://schemas.microsoft.com/office/powerpoint/2010/main" val="2143071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was</a:t>
            </a:r>
            <a:r>
              <a:rPr lang="en-US" baseline="0" dirty="0" smtClean="0"/>
              <a:t> added per feedback from Office Hours facilitated as part of the Post-Award Training on 1/28/20.</a:t>
            </a:r>
          </a:p>
          <a:p>
            <a:endParaRPr lang="en-US" baseline="0" dirty="0" smtClean="0"/>
          </a:p>
          <a:p>
            <a:r>
              <a:rPr lang="en-US" baseline="0" dirty="0" smtClean="0"/>
              <a:t>If you have questions about the what the different states mean, please see the Appendix in the reference guides available in the Help Center in Huron Grants. Workflow diagrams were recently revised to be more user friendly and easier to understand.</a:t>
            </a:r>
            <a:endParaRPr lang="en-US" dirty="0" smtClean="0"/>
          </a:p>
          <a:p>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13</a:t>
            </a:fld>
            <a:endParaRPr lang="en-US" dirty="0"/>
          </a:p>
        </p:txBody>
      </p:sp>
    </p:spTree>
    <p:extLst>
      <p:ext uri="{BB962C8B-B14F-4D97-AF65-F5344CB8AC3E}">
        <p14:creationId xmlns:p14="http://schemas.microsoft.com/office/powerpoint/2010/main" val="1747053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slide was</a:t>
            </a:r>
            <a:r>
              <a:rPr lang="en-US" baseline="0" dirty="0" smtClean="0"/>
              <a:t> added per feedback from Office Hours facilitated as part of the Post-Award Training on 1/28/20.</a:t>
            </a:r>
          </a:p>
          <a:p>
            <a:endParaRPr lang="en-US" dirty="0" smtClean="0"/>
          </a:p>
          <a:p>
            <a:r>
              <a:rPr lang="en-US" dirty="0" smtClean="0"/>
              <a:t>We’ve received several questions about how to tell if a</a:t>
            </a:r>
            <a:r>
              <a:rPr lang="en-US" baseline="0" dirty="0" smtClean="0"/>
              <a:t> proposal has been updated when an award notice has been received – this is because the notice could be sent to the Office of Research, the PI, or the Department Administrator. </a:t>
            </a:r>
          </a:p>
          <a:p>
            <a:endParaRPr lang="en-US" baseline="0" dirty="0" smtClean="0"/>
          </a:p>
          <a:p>
            <a:r>
              <a:rPr lang="en-US" baseline="0" dirty="0" smtClean="0"/>
              <a:t>When the proposal is sent to the sponsor, it is updated to the “Pending Sponsor Review” status. When the proposal is updated, the status is also updated to one of the statuses noted in the red box in the image above.  The next slide explains how you can update the proposal if it is still in the “Pending Sponsor Review” status.</a:t>
            </a:r>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14</a:t>
            </a:fld>
            <a:endParaRPr lang="en-US" dirty="0"/>
          </a:p>
        </p:txBody>
      </p:sp>
    </p:spTree>
    <p:extLst>
      <p:ext uri="{BB962C8B-B14F-4D97-AF65-F5344CB8AC3E}">
        <p14:creationId xmlns:p14="http://schemas.microsoft.com/office/powerpoint/2010/main" val="4047185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slide was</a:t>
            </a:r>
            <a:r>
              <a:rPr lang="en-US" baseline="0" dirty="0" smtClean="0"/>
              <a:t> added per feedback from Office Hours facilitated as part of the Post-Award Training on 1/28/20.</a:t>
            </a:r>
          </a:p>
          <a:p>
            <a:endParaRPr lang="en-US" dirty="0" smtClean="0"/>
          </a:p>
          <a:p>
            <a:r>
              <a:rPr lang="en-US" dirty="0" smtClean="0"/>
              <a:t>If the</a:t>
            </a:r>
            <a:r>
              <a:rPr lang="en-US" baseline="0" dirty="0" smtClean="0"/>
              <a:t> PI or Department Administrator needs to update the proposal with the sponsor decision, use the “Notify SPO of Grant Status” activity to do so. Executing this activity sends an email notification to the assigned Specialist and the state is updated.</a:t>
            </a:r>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15</a:t>
            </a:fld>
            <a:endParaRPr lang="en-US" dirty="0"/>
          </a:p>
        </p:txBody>
      </p:sp>
    </p:spTree>
    <p:extLst>
      <p:ext uri="{BB962C8B-B14F-4D97-AF65-F5344CB8AC3E}">
        <p14:creationId xmlns:p14="http://schemas.microsoft.com/office/powerpoint/2010/main" val="867883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16</a:t>
            </a:fld>
            <a:endParaRPr lang="en-US" dirty="0"/>
          </a:p>
        </p:txBody>
      </p:sp>
    </p:spTree>
    <p:extLst>
      <p:ext uri="{BB962C8B-B14F-4D97-AF65-F5344CB8AC3E}">
        <p14:creationId xmlns:p14="http://schemas.microsoft.com/office/powerpoint/2010/main" val="1440705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17</a:t>
            </a:fld>
            <a:endParaRPr lang="en-US" dirty="0"/>
          </a:p>
        </p:txBody>
      </p:sp>
    </p:spTree>
    <p:extLst>
      <p:ext uri="{BB962C8B-B14F-4D97-AF65-F5344CB8AC3E}">
        <p14:creationId xmlns:p14="http://schemas.microsoft.com/office/powerpoint/2010/main" val="9719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US" sz="1200" kern="1200" dirty="0">
                <a:solidFill>
                  <a:schemeClr val="tx1"/>
                </a:solidFill>
                <a:effectLst/>
                <a:latin typeface="+mn-lt"/>
                <a:ea typeface="+mn-ea"/>
                <a:cs typeface="+mn-cs"/>
              </a:rPr>
              <a:t>Asking to have proposal states changed back to draft</a:t>
            </a:r>
          </a:p>
          <a:p>
            <a:pPr lvl="1" fontAlgn="base"/>
            <a:r>
              <a:rPr lang="en-US" sz="1200" kern="1200" dirty="0">
                <a:solidFill>
                  <a:schemeClr val="tx1"/>
                </a:solidFill>
                <a:effectLst/>
                <a:latin typeface="+mn-lt"/>
                <a:ea typeface="+mn-ea"/>
                <a:cs typeface="+mn-cs"/>
              </a:rPr>
              <a:t>Used to do it in ARGIS but this is not a business practice Huron will support going forward due to a variety of unintended consequences that affect different record states, metrics and versioning. </a:t>
            </a:r>
          </a:p>
          <a:p>
            <a:pPr lvl="1" fontAlgn="base"/>
            <a:r>
              <a:rPr lang="en-US" sz="1200" kern="1200" dirty="0">
                <a:solidFill>
                  <a:schemeClr val="tx1"/>
                </a:solidFill>
                <a:effectLst/>
                <a:latin typeface="+mn-lt"/>
                <a:ea typeface="+mn-ea"/>
                <a:cs typeface="+mn-cs"/>
              </a:rPr>
              <a:t>In cases like this, department reviewers will need to request a change and follow that defined business process. This will assign the proposal back to the PI and will allow them to make changes. The proposal will then need to be sent back to department approval.</a:t>
            </a:r>
            <a:endParaRPr lang="en-US" sz="1400" kern="1200" dirty="0">
              <a:solidFill>
                <a:schemeClr val="tx1"/>
              </a:solidFill>
              <a:effectLst/>
              <a:latin typeface="+mn-lt"/>
              <a:ea typeface="+mn-ea"/>
              <a:cs typeface="+mn-cs"/>
            </a:endParaRPr>
          </a:p>
          <a:p>
            <a:pPr lvl="1" fontAlgn="base"/>
            <a:r>
              <a:rPr lang="en-US" sz="1200" kern="1200" dirty="0">
                <a:solidFill>
                  <a:schemeClr val="tx1"/>
                </a:solidFill>
                <a:effectLst/>
                <a:latin typeface="+mn-lt"/>
                <a:ea typeface="+mn-ea"/>
                <a:cs typeface="+mn-cs"/>
              </a:rPr>
              <a:t>If a user does not want to assign it back to the PI, they will need to copy the proposal, which creates a new proposal in draft state of the same information as the original and withdraw the original one.  </a:t>
            </a:r>
            <a:endParaRPr lang="en-US" sz="14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Uploading attachments</a:t>
            </a:r>
          </a:p>
          <a:p>
            <a:pPr lvl="1"/>
            <a:r>
              <a:rPr lang="en-US" sz="1200" kern="1200" dirty="0">
                <a:solidFill>
                  <a:schemeClr val="tx1"/>
                </a:solidFill>
                <a:effectLst/>
                <a:latin typeface="+mn-lt"/>
                <a:ea typeface="+mn-ea"/>
                <a:cs typeface="+mn-cs"/>
              </a:rPr>
              <a:t>They are only editable when uploaded through Add Attachments on proposal and Upload Award Documents on an Award. </a:t>
            </a:r>
          </a:p>
          <a:p>
            <a:pPr lvl="1"/>
            <a:r>
              <a:rPr lang="en-US" sz="1200" kern="1200" dirty="0">
                <a:solidFill>
                  <a:schemeClr val="tx1"/>
                </a:solidFill>
                <a:effectLst/>
                <a:latin typeface="+mn-lt"/>
                <a:ea typeface="+mn-ea"/>
                <a:cs typeface="+mn-cs"/>
              </a:rPr>
              <a:t>For Ancillary reviews, ask reviewers to “Refer to “5 Day Rule Test Data) and then attach using indicated method.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F01AEB7-DF1E-074E-AD3C-BD912806E15D}" type="slidenum">
              <a:rPr lang="en-US" smtClean="0"/>
              <a:t>3</a:t>
            </a:fld>
            <a:endParaRPr lang="en-US" dirty="0"/>
          </a:p>
        </p:txBody>
      </p:sp>
    </p:spTree>
    <p:extLst>
      <p:ext uri="{BB962C8B-B14F-4D97-AF65-F5344CB8AC3E}">
        <p14:creationId xmlns:p14="http://schemas.microsoft.com/office/powerpoint/2010/main" val="2655021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1AEB7-DF1E-074E-AD3C-BD912806E15D}" type="slidenum">
              <a:rPr lang="en-US" smtClean="0"/>
              <a:t>4</a:t>
            </a:fld>
            <a:endParaRPr lang="en-US" dirty="0"/>
          </a:p>
        </p:txBody>
      </p:sp>
    </p:spTree>
    <p:extLst>
      <p:ext uri="{BB962C8B-B14F-4D97-AF65-F5344CB8AC3E}">
        <p14:creationId xmlns:p14="http://schemas.microsoft.com/office/powerpoint/2010/main" val="2544155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1AEB7-DF1E-074E-AD3C-BD912806E15D}" type="slidenum">
              <a:rPr lang="en-US" smtClean="0"/>
              <a:t>5</a:t>
            </a:fld>
            <a:endParaRPr lang="en-US" dirty="0"/>
          </a:p>
        </p:txBody>
      </p:sp>
    </p:spTree>
    <p:extLst>
      <p:ext uri="{BB962C8B-B14F-4D97-AF65-F5344CB8AC3E}">
        <p14:creationId xmlns:p14="http://schemas.microsoft.com/office/powerpoint/2010/main" val="949924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Reminder that changing workflow affects new records and not those that were already in progress. Monique example. We need to submit a support request to Huron to have those updated. </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Award End Date Update – When users selected Award Mod “Other Changes” the Award Date Changes page is provided and from where the end date was pulled. If they use NCE award mod to change award end date, no issues. </a:t>
            </a:r>
          </a:p>
        </p:txBody>
      </p:sp>
      <p:sp>
        <p:nvSpPr>
          <p:cNvPr id="4" name="Slide Number Placeholder 3"/>
          <p:cNvSpPr>
            <a:spLocks noGrp="1"/>
          </p:cNvSpPr>
          <p:nvPr>
            <p:ph type="sldNum" sz="quarter" idx="5"/>
          </p:nvPr>
        </p:nvSpPr>
        <p:spPr/>
        <p:txBody>
          <a:bodyPr/>
          <a:lstStyle/>
          <a:p>
            <a:fld id="{BF01AEB7-DF1E-074E-AD3C-BD912806E15D}" type="slidenum">
              <a:rPr lang="en-US" smtClean="0"/>
              <a:t>6</a:t>
            </a:fld>
            <a:endParaRPr lang="en-US" dirty="0"/>
          </a:p>
        </p:txBody>
      </p:sp>
    </p:spTree>
    <p:extLst>
      <p:ext uri="{BB962C8B-B14F-4D97-AF65-F5344CB8AC3E}">
        <p14:creationId xmlns:p14="http://schemas.microsoft.com/office/powerpoint/2010/main" val="2636333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01AEB7-DF1E-074E-AD3C-BD912806E15D}" type="slidenum">
              <a:rPr lang="en-US" smtClean="0"/>
              <a:t>7</a:t>
            </a:fld>
            <a:endParaRPr lang="en-US" dirty="0"/>
          </a:p>
        </p:txBody>
      </p:sp>
    </p:spTree>
    <p:extLst>
      <p:ext uri="{BB962C8B-B14F-4D97-AF65-F5344CB8AC3E}">
        <p14:creationId xmlns:p14="http://schemas.microsoft.com/office/powerpoint/2010/main" val="1327438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are having trouble finding their awards in Huron.</a:t>
            </a:r>
          </a:p>
          <a:p>
            <a:r>
              <a:rPr lang="en-US" dirty="0"/>
              <a:t>ARGIS had a single RID to which all of the information about research proposals and grants was associated.</a:t>
            </a:r>
          </a:p>
        </p:txBody>
      </p:sp>
      <p:sp>
        <p:nvSpPr>
          <p:cNvPr id="4" name="Slide Number Placeholder 3"/>
          <p:cNvSpPr>
            <a:spLocks noGrp="1"/>
          </p:cNvSpPr>
          <p:nvPr>
            <p:ph type="sldNum" sz="quarter" idx="10"/>
          </p:nvPr>
        </p:nvSpPr>
        <p:spPr/>
        <p:txBody>
          <a:bodyPr/>
          <a:lstStyle/>
          <a:p>
            <a:fld id="{BF01AEB7-DF1E-074E-AD3C-BD912806E15D}" type="slidenum">
              <a:rPr lang="en-US" smtClean="0"/>
              <a:t>8</a:t>
            </a:fld>
            <a:endParaRPr lang="en-US" dirty="0"/>
          </a:p>
        </p:txBody>
      </p:sp>
    </p:spTree>
    <p:extLst>
      <p:ext uri="{BB962C8B-B14F-4D97-AF65-F5344CB8AC3E}">
        <p14:creationId xmlns:p14="http://schemas.microsoft.com/office/powerpoint/2010/main" val="268065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Default is to proposals. Make sure you are on Awards if looking for your converted award.</a:t>
            </a:r>
          </a:p>
          <a:p>
            <a:endParaRPr lang="en-US" dirty="0"/>
          </a:p>
          <a:p>
            <a:r>
              <a:rPr lang="en-US" sz="1200" b="0" i="0" kern="1200" dirty="0">
                <a:solidFill>
                  <a:schemeClr val="tx1"/>
                </a:solidFill>
                <a:effectLst/>
                <a:latin typeface="+mn-lt"/>
                <a:ea typeface="+mn-ea"/>
                <a:cs typeface="+mn-cs"/>
              </a:rPr>
              <a:t>Converted Record ID: 0000006154</a:t>
            </a:r>
            <a:endParaRPr lang="en-US" b="1" dirty="0"/>
          </a:p>
        </p:txBody>
      </p:sp>
      <p:sp>
        <p:nvSpPr>
          <p:cNvPr id="4" name="Slide Number Placeholder 3"/>
          <p:cNvSpPr>
            <a:spLocks noGrp="1"/>
          </p:cNvSpPr>
          <p:nvPr>
            <p:ph type="sldNum" sz="quarter" idx="10"/>
          </p:nvPr>
        </p:nvSpPr>
        <p:spPr/>
        <p:txBody>
          <a:bodyPr/>
          <a:lstStyle/>
          <a:p>
            <a:fld id="{BF01AEB7-DF1E-074E-AD3C-BD912806E15D}" type="slidenum">
              <a:rPr lang="en-US" smtClean="0"/>
              <a:t>9</a:t>
            </a:fld>
            <a:endParaRPr lang="en-US" dirty="0"/>
          </a:p>
        </p:txBody>
      </p:sp>
    </p:spTree>
    <p:extLst>
      <p:ext uri="{BB962C8B-B14F-4D97-AF65-F5344CB8AC3E}">
        <p14:creationId xmlns:p14="http://schemas.microsoft.com/office/powerpoint/2010/main" val="1344410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Project ID: 65019047</a:t>
            </a:r>
            <a:endParaRPr lang="en-US" b="1" dirty="0"/>
          </a:p>
        </p:txBody>
      </p:sp>
      <p:sp>
        <p:nvSpPr>
          <p:cNvPr id="4" name="Slide Number Placeholder 3"/>
          <p:cNvSpPr>
            <a:spLocks noGrp="1"/>
          </p:cNvSpPr>
          <p:nvPr>
            <p:ph type="sldNum" sz="quarter" idx="10"/>
          </p:nvPr>
        </p:nvSpPr>
        <p:spPr/>
        <p:txBody>
          <a:bodyPr/>
          <a:lstStyle/>
          <a:p>
            <a:fld id="{BF01AEB7-DF1E-074E-AD3C-BD912806E15D}" type="slidenum">
              <a:rPr lang="en-US" smtClean="0"/>
              <a:t>10</a:t>
            </a:fld>
            <a:endParaRPr lang="en-US" dirty="0"/>
          </a:p>
        </p:txBody>
      </p:sp>
    </p:spTree>
    <p:extLst>
      <p:ext uri="{BB962C8B-B14F-4D97-AF65-F5344CB8AC3E}">
        <p14:creationId xmlns:p14="http://schemas.microsoft.com/office/powerpoint/2010/main" val="89592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F0F182-A738-D344-AD4C-0014E2FCF0E4}" type="datetimeFigureOut">
              <a:rPr lang="en-US" smtClean="0"/>
              <a:t>3/30/2020</a:t>
            </a:fld>
            <a:endParaRPr lang="en-US" dirty="0"/>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8122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0F182-A738-D344-AD4C-0014E2FCF0E4}" type="datetimeFigureOut">
              <a:rPr lang="en-US" smtClean="0"/>
              <a:t>3/30/2020</a:t>
            </a:fld>
            <a:endParaRPr lang="en-US" dirty="0"/>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423539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0F182-A738-D344-AD4C-0014E2FCF0E4}" type="datetimeFigureOut">
              <a:rPr lang="en-US" smtClean="0"/>
              <a:t>3/30/2020</a:t>
            </a:fld>
            <a:endParaRPr lang="en-US" dirty="0"/>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1660192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3887755" y="620688"/>
            <a:ext cx="7694645"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endParaRPr lang="en-US" dirty="0"/>
          </a:p>
        </p:txBody>
      </p:sp>
      <p:sp>
        <p:nvSpPr>
          <p:cNvPr id="7" name="Espace réservé du titre 1"/>
          <p:cNvSpPr>
            <a:spLocks noGrp="1"/>
          </p:cNvSpPr>
          <p:nvPr>
            <p:ph type="title"/>
          </p:nvPr>
        </p:nvSpPr>
        <p:spPr>
          <a:xfrm>
            <a:off x="3887755" y="3076"/>
            <a:ext cx="7694645" cy="617612"/>
          </a:xfrm>
          <a:prstGeom prst="rect">
            <a:avLst/>
          </a:prstGeom>
        </p:spPr>
        <p:txBody>
          <a:bodyPr vert="horz" lIns="91440" tIns="45720" rIns="91440" bIns="45720" rtlCol="0" anchor="ctr">
            <a:normAutofit/>
          </a:bodyPr>
          <a:lstStyle/>
          <a:p>
            <a:r>
              <a:rPr lang="fr-FR" dirty="0"/>
              <a:t>Modifiez le style du titre</a:t>
            </a:r>
            <a:endParaRPr lang="en-US" dirty="0"/>
          </a:p>
        </p:txBody>
      </p:sp>
    </p:spTree>
    <p:extLst>
      <p:ext uri="{BB962C8B-B14F-4D97-AF65-F5344CB8AC3E}">
        <p14:creationId xmlns:p14="http://schemas.microsoft.com/office/powerpoint/2010/main" val="3602111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3/30/2020</a:t>
            </a:fld>
            <a:endParaRPr lang="en-US" dirty="0">
              <a:solidFill>
                <a:prstClr val="black"/>
              </a:solidFill>
            </a:endParaRP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6" name="Espace réservé du numéro de diapositive 5"/>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23456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a:t>Modifiez le style du titre</a:t>
            </a:r>
            <a:endParaRPr lang="en-US"/>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3/30/2020</a:t>
            </a:fld>
            <a:endParaRPr lang="en-US" dirty="0">
              <a:solidFill>
                <a:prstClr val="black"/>
              </a:solidFill>
            </a:endParaRP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6" name="Espace réservé du numéro de diapositive 5"/>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823835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3/30/2020</a:t>
            </a:fld>
            <a:endParaRPr lang="en-US" dirty="0">
              <a:solidFill>
                <a:prstClr val="black"/>
              </a:solidFill>
            </a:endParaRPr>
          </a:p>
        </p:txBody>
      </p:sp>
      <p:sp>
        <p:nvSpPr>
          <p:cNvPr id="6" name="Espace réservé du pied de page 5"/>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7" name="Espace réservé du numéro de diapositive 6"/>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785778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en-US"/>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3/30/2020</a:t>
            </a:fld>
            <a:endParaRPr lang="en-US" dirty="0">
              <a:solidFill>
                <a:prstClr val="black"/>
              </a:solidFill>
            </a:endParaRPr>
          </a:p>
        </p:txBody>
      </p:sp>
      <p:sp>
        <p:nvSpPr>
          <p:cNvPr id="8" name="Espace réservé du pied de page 7"/>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9" name="Espace réservé du numéro de diapositive 8"/>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371340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3/30/2020</a:t>
            </a:fld>
            <a:endParaRPr lang="en-US" dirty="0">
              <a:solidFill>
                <a:prstClr val="black"/>
              </a:solidFill>
            </a:endParaRPr>
          </a:p>
        </p:txBody>
      </p:sp>
      <p:sp>
        <p:nvSpPr>
          <p:cNvPr id="4" name="Espace réservé du pied de page 3"/>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5" name="Espace réservé du numéro de diapositive 4"/>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2050742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3/30/2020</a:t>
            </a:fld>
            <a:endParaRPr lang="en-US" dirty="0">
              <a:solidFill>
                <a:prstClr val="black"/>
              </a:solidFill>
            </a:endParaRPr>
          </a:p>
        </p:txBody>
      </p:sp>
      <p:sp>
        <p:nvSpPr>
          <p:cNvPr id="3" name="Espace réservé du pied de page 2"/>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4" name="Espace réservé du numéro de diapositive 3"/>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16960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a:t>Modifiez le style du titre</a:t>
            </a:r>
            <a:endParaRPr lang="en-US"/>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3/30/2020</a:t>
            </a:fld>
            <a:endParaRPr lang="en-US" dirty="0">
              <a:solidFill>
                <a:prstClr val="black"/>
              </a:solidFill>
            </a:endParaRPr>
          </a:p>
        </p:txBody>
      </p:sp>
      <p:sp>
        <p:nvSpPr>
          <p:cNvPr id="6" name="Espace réservé du pied de page 5"/>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7" name="Espace réservé du numéro de diapositive 6"/>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1308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0F182-A738-D344-AD4C-0014E2FCF0E4}" type="datetimeFigureOut">
              <a:rPr lang="en-US" smtClean="0"/>
              <a:t>3/30/2020</a:t>
            </a:fld>
            <a:endParaRPr lang="en-US" dirty="0"/>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2549" y="6567986"/>
            <a:ext cx="735651" cy="281208"/>
          </a:xfrm>
        </p:spPr>
        <p:txBody>
          <a:bodyPr/>
          <a:lstStyle>
            <a:lvl1pPr algn="l">
              <a:defRPr/>
            </a:lvl1pPr>
          </a:lstStyle>
          <a:p>
            <a:fld id="{D0B5CDF8-54D5-6043-A52E-76818AC5EAB8}" type="slidenum">
              <a:rPr lang="en-US" smtClean="0"/>
              <a:pPr/>
              <a:t>‹#›</a:t>
            </a:fld>
            <a:endParaRPr lang="en-US" dirty="0"/>
          </a:p>
        </p:txBody>
      </p:sp>
    </p:spTree>
    <p:extLst>
      <p:ext uri="{BB962C8B-B14F-4D97-AF65-F5344CB8AC3E}">
        <p14:creationId xmlns:p14="http://schemas.microsoft.com/office/powerpoint/2010/main" val="14564921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Modifiez le style du titre</a:t>
            </a:r>
            <a:endParaRPr lang="en-US"/>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3/30/2020</a:t>
            </a:fld>
            <a:endParaRPr lang="en-US" dirty="0">
              <a:solidFill>
                <a:prstClr val="black"/>
              </a:solidFill>
            </a:endParaRPr>
          </a:p>
        </p:txBody>
      </p:sp>
      <p:sp>
        <p:nvSpPr>
          <p:cNvPr id="6" name="Espace réservé du pied de page 5"/>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7" name="Espace réservé du numéro de diapositive 6"/>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718667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3/30/2020</a:t>
            </a:fld>
            <a:endParaRPr lang="en-US" dirty="0">
              <a:solidFill>
                <a:prstClr val="black"/>
              </a:solidFill>
            </a:endParaRP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6" name="Espace réservé du numéro de diapositive 5"/>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517018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a:xfrm>
            <a:off x="609600" y="6356351"/>
            <a:ext cx="2844800" cy="365125"/>
          </a:xfrm>
          <a:prstGeom prst="rect">
            <a:avLst/>
          </a:prstGeom>
        </p:spPr>
        <p:txBody>
          <a:bodyPr/>
          <a:lstStyle/>
          <a:p>
            <a:fld id="{AF6566F7-1EC5-4FB1-A740-87AC59F60FA5}" type="datetimeFigureOut">
              <a:rPr lang="en-US" smtClean="0">
                <a:solidFill>
                  <a:prstClr val="black"/>
                </a:solidFill>
              </a:rPr>
              <a:pPr/>
              <a:t>3/30/2020</a:t>
            </a:fld>
            <a:endParaRPr lang="en-US" dirty="0">
              <a:solidFill>
                <a:prstClr val="black"/>
              </a:solidFill>
            </a:endParaRP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p>
            <a:endParaRPr lang="en-US" dirty="0">
              <a:solidFill>
                <a:prstClr val="black"/>
              </a:solidFill>
            </a:endParaRPr>
          </a:p>
        </p:txBody>
      </p:sp>
      <p:sp>
        <p:nvSpPr>
          <p:cNvPr id="6" name="Espace réservé du numéro de diapositive 5"/>
          <p:cNvSpPr>
            <a:spLocks noGrp="1"/>
          </p:cNvSpPr>
          <p:nvPr>
            <p:ph type="sldNum" sz="quarter" idx="12"/>
          </p:nvPr>
        </p:nvSpPr>
        <p:spPr>
          <a:xfrm>
            <a:off x="8737600" y="6356351"/>
            <a:ext cx="2844800" cy="365125"/>
          </a:xfrm>
          <a:prstGeom prst="rect">
            <a:avLst/>
          </a:prstGeom>
        </p:spPr>
        <p:txBody>
          <a:bodyPr/>
          <a:lstStyle/>
          <a:p>
            <a:fld id="{5EA93299-72C2-404A-89A3-862F9A4C006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77161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0F182-A738-D344-AD4C-0014E2FCF0E4}" type="datetimeFigureOut">
              <a:rPr lang="en-US" smtClean="0"/>
              <a:t>3/30/2020</a:t>
            </a:fld>
            <a:endParaRPr lang="en-US" dirty="0"/>
          </a:p>
        </p:txBody>
      </p:sp>
      <p:sp>
        <p:nvSpPr>
          <p:cNvPr id="5" name="Footer Placeholder 4"/>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9678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0F182-A738-D344-AD4C-0014E2FCF0E4}" type="datetimeFigureOut">
              <a:rPr lang="en-US" smtClean="0"/>
              <a:t>3/30/2020</a:t>
            </a:fld>
            <a:endParaRPr lang="en-US" dirty="0"/>
          </a:p>
        </p:txBody>
      </p:sp>
      <p:sp>
        <p:nvSpPr>
          <p:cNvPr id="6" name="Footer Placeholder 5"/>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100037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F0F182-A738-D344-AD4C-0014E2FCF0E4}" type="datetimeFigureOut">
              <a:rPr lang="en-US" smtClean="0"/>
              <a:t>3/30/2020</a:t>
            </a:fld>
            <a:endParaRPr lang="en-US" dirty="0"/>
          </a:p>
        </p:txBody>
      </p:sp>
      <p:sp>
        <p:nvSpPr>
          <p:cNvPr id="8" name="Footer Placeholder 7"/>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634513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0B5CDF8-54D5-6043-A52E-76818AC5EAB8}" type="slidenum">
              <a:rPr lang="en-US" smtClean="0"/>
              <a:t>‹#›</a:t>
            </a:fld>
            <a:endParaRPr lang="en-US" dirty="0"/>
          </a:p>
        </p:txBody>
      </p:sp>
      <p:sp>
        <p:nvSpPr>
          <p:cNvPr id="6" name="Title 1"/>
          <p:cNvSpPr txBox="1">
            <a:spLocks/>
          </p:cNvSpPr>
          <p:nvPr userDrawn="1"/>
        </p:nvSpPr>
        <p:spPr>
          <a:xfrm>
            <a:off x="542109" y="365127"/>
            <a:ext cx="9462167" cy="142949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endParaRPr lang="en-US" sz="4400" dirty="0"/>
          </a:p>
        </p:txBody>
      </p:sp>
      <p:sp>
        <p:nvSpPr>
          <p:cNvPr id="8" name="Chart Placeholder 7"/>
          <p:cNvSpPr>
            <a:spLocks noGrp="1"/>
          </p:cNvSpPr>
          <p:nvPr>
            <p:ph type="chart" sz="quarter" idx="13"/>
          </p:nvPr>
        </p:nvSpPr>
        <p:spPr>
          <a:xfrm>
            <a:off x="542108" y="1939896"/>
            <a:ext cx="11296667" cy="4050707"/>
          </a:xfrm>
        </p:spPr>
        <p:txBody>
          <a:bodyPr/>
          <a:lstStyle/>
          <a:p>
            <a:r>
              <a:rPr lang="en-US" dirty="0"/>
              <a:t>Click icon to add chart</a:t>
            </a:r>
          </a:p>
        </p:txBody>
      </p:sp>
    </p:spTree>
    <p:extLst>
      <p:ext uri="{BB962C8B-B14F-4D97-AF65-F5344CB8AC3E}">
        <p14:creationId xmlns:p14="http://schemas.microsoft.com/office/powerpoint/2010/main" val="201501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0F182-A738-D344-AD4C-0014E2FCF0E4}" type="datetimeFigureOut">
              <a:rPr lang="en-US" smtClean="0"/>
              <a:t>3/30/2020</a:t>
            </a:fld>
            <a:endParaRPr lang="en-US" dirty="0"/>
          </a:p>
        </p:txBody>
      </p:sp>
      <p:sp>
        <p:nvSpPr>
          <p:cNvPr id="3" name="Footer Placeholder 2"/>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48222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F0F182-A738-D344-AD4C-0014E2FCF0E4}" type="datetimeFigureOut">
              <a:rPr lang="en-US" smtClean="0"/>
              <a:t>3/30/2020</a:t>
            </a:fld>
            <a:endParaRPr lang="en-US" dirty="0"/>
          </a:p>
        </p:txBody>
      </p:sp>
      <p:sp>
        <p:nvSpPr>
          <p:cNvPr id="6" name="Footer Placeholder 5"/>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17163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F0F182-A738-D344-AD4C-0014E2FCF0E4}" type="datetimeFigureOut">
              <a:rPr lang="en-US" smtClean="0"/>
              <a:t>3/30/2020</a:t>
            </a:fld>
            <a:endParaRPr lang="en-US" dirty="0"/>
          </a:p>
        </p:txBody>
      </p:sp>
      <p:sp>
        <p:nvSpPr>
          <p:cNvPr id="6" name="Footer Placeholder 5"/>
          <p:cNvSpPr>
            <a:spLocks noGrp="1"/>
          </p:cNvSpPr>
          <p:nvPr>
            <p:ph type="ftr" sz="quarter" idx="11"/>
          </p:nvPr>
        </p:nvSpPr>
        <p:spPr>
          <a:xfrm>
            <a:off x="838199" y="6513922"/>
            <a:ext cx="6545367" cy="207554"/>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0B5CDF8-54D5-6043-A52E-76818AC5EAB8}" type="slidenum">
              <a:rPr lang="en-US" smtClean="0"/>
              <a:t>‹#›</a:t>
            </a:fld>
            <a:endParaRPr lang="en-US" dirty="0"/>
          </a:p>
        </p:txBody>
      </p:sp>
    </p:spTree>
    <p:extLst>
      <p:ext uri="{BB962C8B-B14F-4D97-AF65-F5344CB8AC3E}">
        <p14:creationId xmlns:p14="http://schemas.microsoft.com/office/powerpoint/2010/main" val="617041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567986"/>
            <a:ext cx="12192000" cy="290014"/>
          </a:xfrm>
          <a:prstGeom prst="rect">
            <a:avLst/>
          </a:prstGeom>
          <a:solidFill>
            <a:srgbClr val="FFC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567986"/>
            <a:ext cx="2552491" cy="272922"/>
          </a:xfrm>
          <a:prstGeom prst="rect">
            <a:avLst/>
          </a:prstGeom>
        </p:spPr>
        <p:txBody>
          <a:bodyPr vert="horz" lIns="91440" tIns="45720" rIns="91440" bIns="45720" rtlCol="0" anchor="ctr"/>
          <a:lstStyle>
            <a:lvl1pPr algn="l">
              <a:defRPr sz="950" b="0" i="0">
                <a:solidFill>
                  <a:schemeClr val="bg1"/>
                </a:solidFill>
                <a:latin typeface="Helvetica Neue" charset="0"/>
                <a:ea typeface="Helvetica Neue" charset="0"/>
                <a:cs typeface="Helvetica Neue" charset="0"/>
              </a:defRPr>
            </a:lvl1pPr>
          </a:lstStyle>
          <a:p>
            <a:fld id="{05F0F182-A738-D344-AD4C-0014E2FCF0E4}" type="datetimeFigureOut">
              <a:rPr lang="en-US" smtClean="0"/>
              <a:pPr/>
              <a:t>3/30/2020</a:t>
            </a:fld>
            <a:endParaRPr lang="en-US" dirty="0"/>
          </a:p>
        </p:txBody>
      </p:sp>
      <p:sp>
        <p:nvSpPr>
          <p:cNvPr id="6" name="Slide Number Placeholder 5"/>
          <p:cNvSpPr>
            <a:spLocks noGrp="1"/>
          </p:cNvSpPr>
          <p:nvPr>
            <p:ph type="sldNum" sz="quarter" idx="4"/>
          </p:nvPr>
        </p:nvSpPr>
        <p:spPr>
          <a:xfrm>
            <a:off x="0" y="6567986"/>
            <a:ext cx="838200" cy="281208"/>
          </a:xfrm>
          <a:prstGeom prst="rect">
            <a:avLst/>
          </a:prstGeom>
        </p:spPr>
        <p:txBody>
          <a:bodyPr vert="horz" lIns="91440" tIns="45720" rIns="91440" bIns="45720" rtlCol="0" anchor="ctr"/>
          <a:lstStyle>
            <a:lvl1pPr algn="r">
              <a:defRPr sz="1300" b="0" i="0">
                <a:solidFill>
                  <a:schemeClr val="bg1"/>
                </a:solidFill>
                <a:latin typeface="Helvetica" charset="0"/>
                <a:ea typeface="Helvetica" charset="0"/>
                <a:cs typeface="Helvetica" charset="0"/>
              </a:defRPr>
            </a:lvl1pPr>
          </a:lstStyle>
          <a:p>
            <a:fld id="{D0B5CDF8-54D5-6043-A52E-76818AC5EAB8}" type="slidenum">
              <a:rPr lang="en-US" smtClean="0"/>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353800" y="6087032"/>
            <a:ext cx="629397" cy="770969"/>
          </a:xfrm>
          <a:prstGeom prst="rect">
            <a:avLst/>
          </a:prstGeom>
        </p:spPr>
      </p:pic>
    </p:spTree>
    <p:extLst>
      <p:ext uri="{BB962C8B-B14F-4D97-AF65-F5344CB8AC3E}">
        <p14:creationId xmlns:p14="http://schemas.microsoft.com/office/powerpoint/2010/main" val="637081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 name="Rectangle 7"/>
          <p:cNvSpPr/>
          <p:nvPr/>
        </p:nvSpPr>
        <p:spPr>
          <a:xfrm>
            <a:off x="0" y="620688"/>
            <a:ext cx="12192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cxnSp>
        <p:nvCxnSpPr>
          <p:cNvPr id="12" name="Connecteur droit 11"/>
          <p:cNvCxnSpPr/>
          <p:nvPr/>
        </p:nvCxnSpPr>
        <p:spPr>
          <a:xfrm>
            <a:off x="0" y="620688"/>
            <a:ext cx="12192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3887755" y="3076"/>
            <a:ext cx="7694645" cy="617612"/>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Rectangle 12"/>
          <p:cNvSpPr/>
          <p:nvPr/>
        </p:nvSpPr>
        <p:spPr>
          <a:xfrm>
            <a:off x="0" y="6597352"/>
            <a:ext cx="12192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Tree>
    <p:extLst>
      <p:ext uri="{BB962C8B-B14F-4D97-AF65-F5344CB8AC3E}">
        <p14:creationId xmlns:p14="http://schemas.microsoft.com/office/powerpoint/2010/main" val="312047893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r" defTabSz="914400" rtl="0" eaLnBrk="1" latinLnBrk="0" hangingPunct="1">
        <a:spcBef>
          <a:spcPct val="0"/>
        </a:spcBef>
        <a:buNone/>
        <a:defRPr sz="2000" b="1" kern="1200" cap="small" normalizeH="0" baseline="0">
          <a:solidFill>
            <a:srgbClr val="9EB31C"/>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GRITServiceDesk@ucf.edu"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ahoo.research.ucf.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6304" y="0"/>
            <a:ext cx="12192000" cy="6860032"/>
          </a:xfrm>
          <a:prstGeom prst="rect">
            <a:avLst/>
          </a:prstGeom>
        </p:spPr>
      </p:pic>
      <p:sp>
        <p:nvSpPr>
          <p:cNvPr id="2" name="Title 1"/>
          <p:cNvSpPr>
            <a:spLocks noGrp="1"/>
          </p:cNvSpPr>
          <p:nvPr>
            <p:ph type="ctrTitle"/>
          </p:nvPr>
        </p:nvSpPr>
        <p:spPr>
          <a:xfrm>
            <a:off x="358347" y="-1"/>
            <a:ext cx="11442582" cy="7139709"/>
          </a:xfrm>
        </p:spPr>
        <p:txBody>
          <a:bodyPr anchor="t" anchorCtr="0">
            <a:noAutofit/>
          </a:bodyPr>
          <a:lstStyle/>
          <a:p>
            <a:pPr eaLnBrk="0" hangingPunct="0">
              <a:spcBef>
                <a:spcPct val="50000"/>
              </a:spcBef>
            </a:pPr>
            <a:r>
              <a:rPr lang="en-US" b="1" dirty="0">
                <a:solidFill>
                  <a:schemeClr val="bg1"/>
                </a:solidFill>
                <a:latin typeface="Candara" panose="020E0502030303020204" pitchFamily="34" charset="0"/>
              </a:rPr>
              <a:t/>
            </a:r>
            <a:br>
              <a:rPr lang="en-US" b="1" dirty="0">
                <a:solidFill>
                  <a:schemeClr val="bg1"/>
                </a:solidFill>
                <a:latin typeface="Candara" panose="020E0502030303020204" pitchFamily="34" charset="0"/>
              </a:rPr>
            </a:br>
            <a:r>
              <a:rPr lang="en-US" b="1" dirty="0">
                <a:solidFill>
                  <a:schemeClr val="bg1"/>
                </a:solidFill>
                <a:latin typeface="Candara" panose="020E0502030303020204" pitchFamily="34" charset="0"/>
              </a:rPr>
              <a:t/>
            </a:r>
            <a:br>
              <a:rPr lang="en-US" b="1" dirty="0">
                <a:solidFill>
                  <a:schemeClr val="bg1"/>
                </a:solidFill>
                <a:latin typeface="Candara" panose="020E0502030303020204" pitchFamily="34" charset="0"/>
              </a:rPr>
            </a:br>
            <a:r>
              <a:rPr lang="en-US" b="1" dirty="0" smtClean="0">
                <a:solidFill>
                  <a:schemeClr val="bg1"/>
                </a:solidFill>
                <a:latin typeface="Candara" panose="020E0502030303020204" pitchFamily="34" charset="0"/>
              </a:rPr>
              <a:t>Tech Tips </a:t>
            </a:r>
            <a:br>
              <a:rPr lang="en-US" b="1" dirty="0" smtClean="0">
                <a:solidFill>
                  <a:schemeClr val="bg1"/>
                </a:solidFill>
                <a:latin typeface="Candara" panose="020E0502030303020204" pitchFamily="34" charset="0"/>
              </a:rPr>
            </a:br>
            <a:r>
              <a:rPr lang="en-US" b="1" dirty="0" smtClean="0">
                <a:solidFill>
                  <a:schemeClr val="bg1"/>
                </a:solidFill>
                <a:latin typeface="Candara" panose="020E0502030303020204" pitchFamily="34" charset="0"/>
              </a:rPr>
              <a:t>from the EXCIT Meetings</a:t>
            </a:r>
            <a:r>
              <a:rPr lang="en-US" sz="2800" b="1" dirty="0">
                <a:solidFill>
                  <a:schemeClr val="bg1"/>
                </a:solidFill>
                <a:latin typeface="Candara" panose="020E0502030303020204" pitchFamily="34" charset="0"/>
              </a:rPr>
              <a:t/>
            </a:r>
            <a:br>
              <a:rPr lang="en-US" sz="2800" b="1" dirty="0">
                <a:solidFill>
                  <a:schemeClr val="bg1"/>
                </a:solidFill>
                <a:latin typeface="Candara" panose="020E0502030303020204" pitchFamily="34" charset="0"/>
              </a:rPr>
            </a:br>
            <a:r>
              <a:rPr lang="en-US" sz="2800" b="1" dirty="0">
                <a:solidFill>
                  <a:schemeClr val="bg1"/>
                </a:solidFill>
                <a:latin typeface="Candara" panose="020E0502030303020204" pitchFamily="34" charset="0"/>
              </a:rPr>
              <a:t/>
            </a:r>
            <a:br>
              <a:rPr lang="en-US" sz="2800" b="1" dirty="0">
                <a:solidFill>
                  <a:schemeClr val="bg1"/>
                </a:solidFill>
                <a:latin typeface="Candara" panose="020E0502030303020204" pitchFamily="34" charset="0"/>
              </a:rPr>
            </a:br>
            <a:r>
              <a:rPr lang="en-US" sz="2800" b="1" dirty="0" smtClean="0">
                <a:solidFill>
                  <a:schemeClr val="bg1"/>
                </a:solidFill>
                <a:latin typeface="Candara" panose="020E0502030303020204" pitchFamily="34" charset="0"/>
              </a:rPr>
              <a:t>Presented by GRIT</a:t>
            </a:r>
            <a:r>
              <a:rPr lang="en-US" sz="2800" b="1" dirty="0">
                <a:solidFill>
                  <a:schemeClr val="bg1"/>
                </a:solidFill>
                <a:latin typeface="Candara" panose="020E0502030303020204" pitchFamily="34" charset="0"/>
              </a:rPr>
              <a:t/>
            </a:r>
            <a:br>
              <a:rPr lang="en-US" sz="2800" b="1" dirty="0">
                <a:solidFill>
                  <a:schemeClr val="bg1"/>
                </a:solidFill>
                <a:latin typeface="Candara" panose="020E0502030303020204" pitchFamily="34" charset="0"/>
              </a:rPr>
            </a:br>
            <a:r>
              <a:rPr lang="en-US" sz="2800" b="1" dirty="0">
                <a:solidFill>
                  <a:schemeClr val="bg1"/>
                </a:solidFill>
                <a:latin typeface="Candara" panose="020E0502030303020204" pitchFamily="34" charset="0"/>
              </a:rPr>
              <a:t> </a:t>
            </a:r>
            <a:endParaRPr lang="en-US" sz="2400" dirty="0">
              <a:solidFill>
                <a:schemeClr val="bg1"/>
              </a:solidFill>
              <a:latin typeface="Helvetica" charset="0"/>
              <a:ea typeface="Helvetica" charset="0"/>
              <a:cs typeface="Helvetica"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9586" y="6087032"/>
            <a:ext cx="571343" cy="770969"/>
          </a:xfrm>
          <a:prstGeom prst="rect">
            <a:avLst/>
          </a:prstGeom>
        </p:spPr>
      </p:pic>
    </p:spTree>
    <p:extLst>
      <p:ext uri="{BB962C8B-B14F-4D97-AF65-F5344CB8AC3E}">
        <p14:creationId xmlns:p14="http://schemas.microsoft.com/office/powerpoint/2010/main" val="1844144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800482"/>
          </a:xfrm>
        </p:spPr>
        <p:txBody>
          <a:bodyPr/>
          <a:lstStyle/>
          <a:p>
            <a:r>
              <a:rPr lang="en-US" dirty="0"/>
              <a:t>Tech Tips – Huron Grants</a:t>
            </a:r>
          </a:p>
        </p:txBody>
      </p:sp>
      <p:sp>
        <p:nvSpPr>
          <p:cNvPr id="4" name="Content Placeholder 3"/>
          <p:cNvSpPr>
            <a:spLocks noGrp="1"/>
          </p:cNvSpPr>
          <p:nvPr>
            <p:ph idx="1"/>
          </p:nvPr>
        </p:nvSpPr>
        <p:spPr>
          <a:xfrm>
            <a:off x="838200" y="1524000"/>
            <a:ext cx="10515600" cy="4652963"/>
          </a:xfrm>
        </p:spPr>
        <p:txBody>
          <a:bodyPr>
            <a:normAutofit/>
          </a:bodyPr>
          <a:lstStyle/>
          <a:p>
            <a:r>
              <a:rPr lang="en-US" sz="2400" dirty="0"/>
              <a:t>Can only search by Proposal or Award ID, NOT by Project ID. </a:t>
            </a:r>
          </a:p>
          <a:p>
            <a:pPr lvl="1"/>
            <a:r>
              <a:rPr lang="en-US" sz="2000" dirty="0"/>
              <a:t>If you only have the project ID, go to PARIS, search for project ID, Choose award or proposal, click ID and click option to Open in Huron.</a:t>
            </a:r>
          </a:p>
        </p:txBody>
      </p:sp>
      <p:sp>
        <p:nvSpPr>
          <p:cNvPr id="5" name="Title 1">
            <a:extLst>
              <a:ext uri="{FF2B5EF4-FFF2-40B4-BE49-F238E27FC236}">
                <a16:creationId xmlns:a16="http://schemas.microsoft.com/office/drawing/2014/main" id="{AE3746C0-FB7B-478E-B160-232EC20A542A}"/>
              </a:ext>
            </a:extLst>
          </p:cNvPr>
          <p:cNvSpPr txBox="1">
            <a:spLocks/>
          </p:cNvSpPr>
          <p:nvPr/>
        </p:nvSpPr>
        <p:spPr>
          <a:xfrm>
            <a:off x="936406" y="847745"/>
            <a:ext cx="10214791" cy="800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r>
              <a:rPr lang="en-US" sz="2800" dirty="0"/>
              <a:t>Searching for your Award in Huron on a Converted Record</a:t>
            </a:r>
          </a:p>
        </p:txBody>
      </p:sp>
      <p:pic>
        <p:nvPicPr>
          <p:cNvPr id="6" name="Picture 5">
            <a:extLst>
              <a:ext uri="{FF2B5EF4-FFF2-40B4-BE49-F238E27FC236}">
                <a16:creationId xmlns:a16="http://schemas.microsoft.com/office/drawing/2014/main" id="{A2B30042-BF8E-4D25-85B9-EE6D27A4C392}"/>
              </a:ext>
            </a:extLst>
          </p:cNvPr>
          <p:cNvPicPr>
            <a:picLocks noChangeAspect="1"/>
          </p:cNvPicPr>
          <p:nvPr/>
        </p:nvPicPr>
        <p:blipFill>
          <a:blip r:embed="rId3"/>
          <a:stretch>
            <a:fillRect/>
          </a:stretch>
        </p:blipFill>
        <p:spPr>
          <a:xfrm>
            <a:off x="531868" y="2730252"/>
            <a:ext cx="5620039" cy="1206562"/>
          </a:xfrm>
          <a:prstGeom prst="rect">
            <a:avLst/>
          </a:prstGeom>
        </p:spPr>
      </p:pic>
      <p:pic>
        <p:nvPicPr>
          <p:cNvPr id="7" name="Picture 6">
            <a:extLst>
              <a:ext uri="{FF2B5EF4-FFF2-40B4-BE49-F238E27FC236}">
                <a16:creationId xmlns:a16="http://schemas.microsoft.com/office/drawing/2014/main" id="{776BA659-263C-4A26-8790-113403146353}"/>
              </a:ext>
            </a:extLst>
          </p:cNvPr>
          <p:cNvPicPr>
            <a:picLocks noChangeAspect="1"/>
          </p:cNvPicPr>
          <p:nvPr/>
        </p:nvPicPr>
        <p:blipFill>
          <a:blip r:embed="rId4"/>
          <a:stretch>
            <a:fillRect/>
          </a:stretch>
        </p:blipFill>
        <p:spPr>
          <a:xfrm>
            <a:off x="936407" y="3920335"/>
            <a:ext cx="5607338" cy="1174810"/>
          </a:xfrm>
          <a:prstGeom prst="rect">
            <a:avLst/>
          </a:prstGeom>
        </p:spPr>
      </p:pic>
      <p:pic>
        <p:nvPicPr>
          <p:cNvPr id="8" name="Picture 7">
            <a:extLst>
              <a:ext uri="{FF2B5EF4-FFF2-40B4-BE49-F238E27FC236}">
                <a16:creationId xmlns:a16="http://schemas.microsoft.com/office/drawing/2014/main" id="{4BD39EE9-535E-4241-994C-38D8A2D04EAE}"/>
              </a:ext>
            </a:extLst>
          </p:cNvPr>
          <p:cNvPicPr>
            <a:picLocks noChangeAspect="1"/>
          </p:cNvPicPr>
          <p:nvPr/>
        </p:nvPicPr>
        <p:blipFill>
          <a:blip r:embed="rId5"/>
          <a:stretch>
            <a:fillRect/>
          </a:stretch>
        </p:blipFill>
        <p:spPr>
          <a:xfrm>
            <a:off x="2044444" y="5126897"/>
            <a:ext cx="5607338" cy="1270065"/>
          </a:xfrm>
          <a:prstGeom prst="rect">
            <a:avLst/>
          </a:prstGeom>
        </p:spPr>
      </p:pic>
      <p:pic>
        <p:nvPicPr>
          <p:cNvPr id="9" name="Picture 8">
            <a:extLst>
              <a:ext uri="{FF2B5EF4-FFF2-40B4-BE49-F238E27FC236}">
                <a16:creationId xmlns:a16="http://schemas.microsoft.com/office/drawing/2014/main" id="{AD4371C4-8215-4888-B730-20182161C3B8}"/>
              </a:ext>
            </a:extLst>
          </p:cNvPr>
          <p:cNvPicPr>
            <a:picLocks noChangeAspect="1"/>
          </p:cNvPicPr>
          <p:nvPr/>
        </p:nvPicPr>
        <p:blipFill>
          <a:blip r:embed="rId6"/>
          <a:stretch>
            <a:fillRect/>
          </a:stretch>
        </p:blipFill>
        <p:spPr>
          <a:xfrm>
            <a:off x="6543745" y="3333533"/>
            <a:ext cx="5588287" cy="1244664"/>
          </a:xfrm>
          <a:prstGeom prst="rect">
            <a:avLst/>
          </a:prstGeom>
        </p:spPr>
      </p:pic>
      <p:sp>
        <p:nvSpPr>
          <p:cNvPr id="10" name="TextBox 9"/>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1695970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4" name="Content Placeholder 2"/>
          <p:cNvSpPr>
            <a:spLocks noGrp="1"/>
          </p:cNvSpPr>
          <p:nvPr>
            <p:ph idx="1"/>
          </p:nvPr>
        </p:nvSpPr>
        <p:spPr>
          <a:xfrm>
            <a:off x="838200" y="982639"/>
            <a:ext cx="10515600" cy="4967786"/>
          </a:xfrm>
        </p:spPr>
        <p:txBody>
          <a:bodyPr>
            <a:normAutofit/>
          </a:bodyPr>
          <a:lstStyle/>
          <a:p>
            <a:r>
              <a:rPr lang="en-US" dirty="0"/>
              <a:t>How to check the status of Funding Proposals</a:t>
            </a:r>
          </a:p>
        </p:txBody>
      </p:sp>
      <p:pic>
        <p:nvPicPr>
          <p:cNvPr id="1028" name="Picture 4" descr="C:\Users\jbouvier\AppData\Local\Temp\SNAGHTMLdb78c5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47627"/>
            <a:ext cx="10306050" cy="50768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2192034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4" name="Content Placeholder 2"/>
          <p:cNvSpPr>
            <a:spLocks noGrp="1"/>
          </p:cNvSpPr>
          <p:nvPr>
            <p:ph idx="1"/>
          </p:nvPr>
        </p:nvSpPr>
        <p:spPr>
          <a:xfrm>
            <a:off x="838200" y="982639"/>
            <a:ext cx="10515600" cy="4967786"/>
          </a:xfrm>
        </p:spPr>
        <p:txBody>
          <a:bodyPr>
            <a:normAutofit/>
          </a:bodyPr>
          <a:lstStyle/>
          <a:p>
            <a:r>
              <a:rPr lang="en-US" dirty="0"/>
              <a:t>How to check the status of Awards</a:t>
            </a:r>
          </a:p>
        </p:txBody>
      </p:sp>
      <p:pic>
        <p:nvPicPr>
          <p:cNvPr id="2050" name="Picture 2" descr="C:\Users\jbouvier\AppData\Local\Temp\SNAGHTMLdb286f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150"/>
            <a:ext cx="10267950" cy="46386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3833483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4" name="Content Placeholder 2"/>
          <p:cNvSpPr>
            <a:spLocks noGrp="1"/>
          </p:cNvSpPr>
          <p:nvPr>
            <p:ph idx="1"/>
          </p:nvPr>
        </p:nvSpPr>
        <p:spPr>
          <a:xfrm>
            <a:off x="838200" y="982639"/>
            <a:ext cx="10515600" cy="4967786"/>
          </a:xfrm>
        </p:spPr>
        <p:txBody>
          <a:bodyPr>
            <a:normAutofit/>
          </a:bodyPr>
          <a:lstStyle/>
          <a:p>
            <a:r>
              <a:rPr lang="en-US" dirty="0"/>
              <a:t>Revised workflow diagrams in the reference guides</a:t>
            </a:r>
          </a:p>
        </p:txBody>
      </p:sp>
      <p:pic>
        <p:nvPicPr>
          <p:cNvPr id="3" name="Picture 2"/>
          <p:cNvPicPr>
            <a:picLocks noChangeAspect="1"/>
          </p:cNvPicPr>
          <p:nvPr/>
        </p:nvPicPr>
        <p:blipFill>
          <a:blip r:embed="rId3"/>
          <a:stretch>
            <a:fillRect/>
          </a:stretch>
        </p:blipFill>
        <p:spPr>
          <a:xfrm>
            <a:off x="325300" y="1715988"/>
            <a:ext cx="11734673" cy="3811976"/>
          </a:xfrm>
          <a:prstGeom prst="rect">
            <a:avLst/>
          </a:prstGeom>
        </p:spPr>
      </p:pic>
      <p:sp>
        <p:nvSpPr>
          <p:cNvPr id="8" name="TextBox 7"/>
          <p:cNvSpPr txBox="1"/>
          <p:nvPr/>
        </p:nvSpPr>
        <p:spPr>
          <a:xfrm>
            <a:off x="1856509" y="5976989"/>
            <a:ext cx="9116291" cy="369332"/>
          </a:xfrm>
          <a:prstGeom prst="rect">
            <a:avLst/>
          </a:prstGeom>
          <a:noFill/>
        </p:spPr>
        <p:txBody>
          <a:bodyPr wrap="square" rtlCol="0">
            <a:spAutoFit/>
          </a:bodyPr>
          <a:lstStyle/>
          <a:p>
            <a:r>
              <a:rPr lang="en-US" i="1" dirty="0"/>
              <a:t>See Section 11.1 of the Research Community Reference Guide in the Help Center</a:t>
            </a:r>
          </a:p>
        </p:txBody>
      </p:sp>
      <p:sp>
        <p:nvSpPr>
          <p:cNvPr id="6" name="TextBox 5"/>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4287617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4" name="Content Placeholder 2"/>
          <p:cNvSpPr>
            <a:spLocks noGrp="1"/>
          </p:cNvSpPr>
          <p:nvPr>
            <p:ph idx="1"/>
          </p:nvPr>
        </p:nvSpPr>
        <p:spPr>
          <a:xfrm>
            <a:off x="838200" y="982639"/>
            <a:ext cx="10515600" cy="4967786"/>
          </a:xfrm>
        </p:spPr>
        <p:txBody>
          <a:bodyPr>
            <a:normAutofit/>
          </a:bodyPr>
          <a:lstStyle/>
          <a:p>
            <a:r>
              <a:rPr lang="en-US" dirty="0"/>
              <a:t>Updating the Proposal with the Sponsor Decision</a:t>
            </a:r>
          </a:p>
        </p:txBody>
      </p:sp>
      <p:pic>
        <p:nvPicPr>
          <p:cNvPr id="5" name="Picture 4"/>
          <p:cNvPicPr>
            <a:picLocks noChangeAspect="1"/>
          </p:cNvPicPr>
          <p:nvPr/>
        </p:nvPicPr>
        <p:blipFill>
          <a:blip r:embed="rId3"/>
          <a:stretch>
            <a:fillRect/>
          </a:stretch>
        </p:blipFill>
        <p:spPr>
          <a:xfrm>
            <a:off x="449991" y="1600150"/>
            <a:ext cx="11408874" cy="3706141"/>
          </a:xfrm>
          <a:prstGeom prst="rect">
            <a:avLst/>
          </a:prstGeom>
        </p:spPr>
      </p:pic>
      <p:sp>
        <p:nvSpPr>
          <p:cNvPr id="6" name="TextBox 5"/>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1301019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4" name="Content Placeholder 2"/>
          <p:cNvSpPr>
            <a:spLocks noGrp="1"/>
          </p:cNvSpPr>
          <p:nvPr>
            <p:ph idx="1"/>
          </p:nvPr>
        </p:nvSpPr>
        <p:spPr>
          <a:xfrm>
            <a:off x="332509" y="982639"/>
            <a:ext cx="5112327" cy="5335034"/>
          </a:xfrm>
        </p:spPr>
        <p:txBody>
          <a:bodyPr>
            <a:normAutofit lnSpcReduction="10000"/>
          </a:bodyPr>
          <a:lstStyle/>
          <a:p>
            <a:r>
              <a:rPr lang="en-US" dirty="0"/>
              <a:t>Updating the Proposal with the Sponsor Decision</a:t>
            </a:r>
          </a:p>
          <a:p>
            <a:pPr lvl="1"/>
            <a:r>
              <a:rPr lang="en-US" dirty="0"/>
              <a:t>Use the “Notify SPO of Grant Status” activity to notify the Office of Research of the decision</a:t>
            </a:r>
          </a:p>
          <a:p>
            <a:pPr lvl="1"/>
            <a:r>
              <a:rPr lang="en-US" dirty="0"/>
              <a:t>Email notification is sent to the assigned specialist</a:t>
            </a:r>
          </a:p>
          <a:p>
            <a:pPr lvl="1"/>
            <a:r>
              <a:rPr lang="en-US" dirty="0"/>
              <a:t>State is updated to “SPO Status Confirmation”</a:t>
            </a:r>
          </a:p>
          <a:p>
            <a:pPr lvl="1"/>
            <a:r>
              <a:rPr lang="en-US" dirty="0"/>
              <a:t>Based on the decision, the Specialist will update the proposal to the next state (Award Notification Received, Withdrawn, Not Funded)</a:t>
            </a:r>
          </a:p>
        </p:txBody>
      </p:sp>
      <p:pic>
        <p:nvPicPr>
          <p:cNvPr id="6" name="Picture 5" descr="C:\Users\jbouvier\AppData\Local\Temp\SNAGHTML1086be7e.PNG"/>
          <p:cNvPicPr/>
          <p:nvPr/>
        </p:nvPicPr>
        <p:blipFill>
          <a:blip r:embed="rId3">
            <a:extLst>
              <a:ext uri="{28A0092B-C50C-407E-A947-70E740481C1C}">
                <a14:useLocalDpi xmlns:a14="http://schemas.microsoft.com/office/drawing/2010/main" val="0"/>
              </a:ext>
            </a:extLst>
          </a:blip>
          <a:srcRect/>
          <a:stretch>
            <a:fillRect/>
          </a:stretch>
        </p:blipFill>
        <p:spPr bwMode="auto">
          <a:xfrm>
            <a:off x="5569525" y="1176602"/>
            <a:ext cx="6414655" cy="4392925"/>
          </a:xfrm>
          <a:prstGeom prst="rect">
            <a:avLst/>
          </a:prstGeom>
          <a:noFill/>
          <a:ln>
            <a:noFill/>
          </a:ln>
        </p:spPr>
      </p:pic>
      <p:sp>
        <p:nvSpPr>
          <p:cNvPr id="3" name="TextBox 2"/>
          <p:cNvSpPr txBox="1"/>
          <p:nvPr/>
        </p:nvSpPr>
        <p:spPr>
          <a:xfrm>
            <a:off x="5569525" y="5735782"/>
            <a:ext cx="5070766" cy="646331"/>
          </a:xfrm>
          <a:prstGeom prst="rect">
            <a:avLst/>
          </a:prstGeom>
          <a:noFill/>
        </p:spPr>
        <p:txBody>
          <a:bodyPr wrap="square" rtlCol="0">
            <a:spAutoFit/>
          </a:bodyPr>
          <a:lstStyle/>
          <a:p>
            <a:r>
              <a:rPr lang="en-US" i="1" dirty="0"/>
              <a:t>See Section 4 of the Research Community Reference Guide in the Help Center</a:t>
            </a:r>
          </a:p>
        </p:txBody>
      </p:sp>
      <p:sp>
        <p:nvSpPr>
          <p:cNvPr id="7" name="TextBox 6"/>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679815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7" name="TextBox 6"/>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a:t>
            </a:r>
            <a:r>
              <a:rPr lang="en-US" dirty="0" smtClean="0"/>
              <a:t>3/25/20</a:t>
            </a:r>
            <a:endParaRPr lang="en-US" dirty="0"/>
          </a:p>
        </p:txBody>
      </p:sp>
      <p:sp>
        <p:nvSpPr>
          <p:cNvPr id="8" name="Content Placeholder 2"/>
          <p:cNvSpPr txBox="1">
            <a:spLocks/>
          </p:cNvSpPr>
          <p:nvPr/>
        </p:nvSpPr>
        <p:spPr>
          <a:xfrm>
            <a:off x="370974" y="1418608"/>
            <a:ext cx="10515600" cy="472630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t>Deleting documents copied when the “Copy” activity is used</a:t>
            </a:r>
          </a:p>
          <a:p>
            <a:pPr lvl="2"/>
            <a:r>
              <a:rPr lang="en-US" dirty="0" smtClean="0"/>
              <a:t>If a document was added when the specialist sent the proposal to the sponsor, it will show on the copied proposal and cannot be removed in the “Upload Documents” activity. Specialist can delete this document when choosing to submit the copied proposal and upload the correct one.</a:t>
            </a:r>
          </a:p>
          <a:p>
            <a:pPr marL="457200" lvl="1" indent="0">
              <a:buFont typeface="Arial" panose="020B0604020202020204" pitchFamily="34" charset="0"/>
              <a:buNone/>
            </a:pPr>
            <a:endParaRPr lang="en-US" dirty="0" smtClean="0"/>
          </a:p>
          <a:p>
            <a:pPr lvl="1"/>
            <a:r>
              <a:rPr lang="en-US" dirty="0" smtClean="0"/>
              <a:t>Requesting Access to Huron for New and Moved Users</a:t>
            </a:r>
          </a:p>
          <a:p>
            <a:pPr lvl="2"/>
            <a:r>
              <a:rPr lang="en-US" dirty="0" smtClean="0"/>
              <a:t>Open a ticket </a:t>
            </a:r>
            <a:r>
              <a:rPr lang="en-US" dirty="0" smtClean="0">
                <a:hlinkClick r:id="rId3"/>
              </a:rPr>
              <a:t>GRITServiceDesk@ucf.edu</a:t>
            </a:r>
            <a:r>
              <a:rPr lang="en-US" dirty="0" smtClean="0"/>
              <a:t> and indicate to which systems the user requires access </a:t>
            </a:r>
          </a:p>
          <a:p>
            <a:pPr lvl="2"/>
            <a:r>
              <a:rPr lang="en-US" dirty="0" smtClean="0"/>
              <a:t>New users are automatically added to Huron once there are provided through the PeopleSoft HR data feed</a:t>
            </a:r>
          </a:p>
          <a:p>
            <a:pPr lvl="2"/>
            <a:r>
              <a:rPr lang="en-US" dirty="0" smtClean="0"/>
              <a:t>Huron Grants BA assigns access levels depending on what the user will need to do</a:t>
            </a:r>
          </a:p>
          <a:p>
            <a:pPr lvl="3"/>
            <a:r>
              <a:rPr lang="en-US" dirty="0" smtClean="0"/>
              <a:t>Please provide employee name, ID and intended job function/role (Contract Manager, Department Admin., OR </a:t>
            </a:r>
            <a:r>
              <a:rPr lang="en-US" dirty="0" err="1" smtClean="0"/>
              <a:t>or</a:t>
            </a:r>
            <a:r>
              <a:rPr lang="en-US" dirty="0" smtClean="0"/>
              <a:t> Dept. student assistants, etc.) </a:t>
            </a:r>
          </a:p>
          <a:p>
            <a:pPr lvl="3"/>
            <a:r>
              <a:rPr lang="en-US" dirty="0" smtClean="0"/>
              <a:t>Note: We cannot add Huron access levels until the user is available through the HR feed</a:t>
            </a:r>
          </a:p>
          <a:p>
            <a:pPr lvl="3"/>
            <a:endParaRPr lang="en-US" dirty="0"/>
          </a:p>
        </p:txBody>
      </p:sp>
    </p:spTree>
    <p:extLst>
      <p:ext uri="{BB962C8B-B14F-4D97-AF65-F5344CB8AC3E}">
        <p14:creationId xmlns:p14="http://schemas.microsoft.com/office/powerpoint/2010/main" val="412260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17511"/>
          </a:xfrm>
        </p:spPr>
        <p:txBody>
          <a:bodyPr>
            <a:noAutofit/>
          </a:bodyPr>
          <a:lstStyle/>
          <a:p>
            <a:r>
              <a:rPr lang="en-US" dirty="0"/>
              <a:t>Huron Grants – Tech Tips</a:t>
            </a:r>
          </a:p>
        </p:txBody>
      </p:sp>
      <p:sp>
        <p:nvSpPr>
          <p:cNvPr id="7" name="TextBox 6"/>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a:t>
            </a:r>
            <a:r>
              <a:rPr lang="en-US" dirty="0" smtClean="0"/>
              <a:t>3/25/20</a:t>
            </a:r>
            <a:endParaRPr lang="en-US" dirty="0"/>
          </a:p>
        </p:txBody>
      </p:sp>
      <p:sp>
        <p:nvSpPr>
          <p:cNvPr id="5" name="Content Placeholder 2"/>
          <p:cNvSpPr>
            <a:spLocks noGrp="1"/>
          </p:cNvSpPr>
          <p:nvPr>
            <p:ph idx="1"/>
          </p:nvPr>
        </p:nvSpPr>
        <p:spPr>
          <a:xfrm>
            <a:off x="370974" y="1380817"/>
            <a:ext cx="10515600" cy="4726309"/>
          </a:xfrm>
        </p:spPr>
        <p:txBody>
          <a:bodyPr>
            <a:normAutofit/>
          </a:bodyPr>
          <a:lstStyle/>
          <a:p>
            <a:pPr lvl="1"/>
            <a:r>
              <a:rPr lang="en-US" dirty="0"/>
              <a:t>Adding New Department Administrators to Workflows</a:t>
            </a:r>
          </a:p>
          <a:p>
            <a:pPr lvl="2"/>
            <a:r>
              <a:rPr lang="en-US" dirty="0"/>
              <a:t>Requires a Huron support ticket</a:t>
            </a:r>
          </a:p>
          <a:p>
            <a:pPr lvl="2"/>
            <a:r>
              <a:rPr lang="en-US" dirty="0"/>
              <a:t>Provide all departments within the college to which the department admin will need to be added</a:t>
            </a:r>
          </a:p>
          <a:p>
            <a:pPr lvl="2"/>
            <a:r>
              <a:rPr lang="en-US" dirty="0"/>
              <a:t>New users will be added to workflow for all new records created</a:t>
            </a:r>
          </a:p>
          <a:p>
            <a:pPr marL="457200" lvl="1" indent="0">
              <a:buNone/>
            </a:pPr>
            <a:endParaRPr lang="en-US" dirty="0"/>
          </a:p>
          <a:p>
            <a:pPr lvl="1"/>
            <a:r>
              <a:rPr lang="en-US" dirty="0"/>
              <a:t>Adding Users to Records in Departments and Colleges</a:t>
            </a:r>
          </a:p>
          <a:p>
            <a:pPr lvl="2"/>
            <a:r>
              <a:rPr lang="en-US" dirty="0"/>
              <a:t>New users in departments will need access to the existing records</a:t>
            </a:r>
          </a:p>
          <a:p>
            <a:pPr lvl="2"/>
            <a:r>
              <a:rPr lang="en-US" dirty="0"/>
              <a:t>Use the “Manage Guest List” activity to add or remove people to specific records</a:t>
            </a:r>
          </a:p>
          <a:p>
            <a:pPr lvl="2"/>
            <a:r>
              <a:rPr lang="en-US" dirty="0"/>
              <a:t>Can use Huron Support to add people with a bulk upload but this is reserved to large amounts of records (50 or more).</a:t>
            </a:r>
          </a:p>
          <a:p>
            <a:pPr lvl="2"/>
            <a:endParaRPr lang="en-US" dirty="0"/>
          </a:p>
          <a:p>
            <a:pPr marL="457200" lvl="1" indent="0">
              <a:buNone/>
            </a:pPr>
            <a:endParaRPr lang="en-US" dirty="0"/>
          </a:p>
          <a:p>
            <a:pPr lvl="3"/>
            <a:endParaRPr lang="en-US" dirty="0"/>
          </a:p>
        </p:txBody>
      </p:sp>
    </p:spTree>
    <p:extLst>
      <p:ext uri="{BB962C8B-B14F-4D97-AF65-F5344CB8AC3E}">
        <p14:creationId xmlns:p14="http://schemas.microsoft.com/office/powerpoint/2010/main" val="253499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783"/>
            <a:ext cx="10515600" cy="823593"/>
          </a:xfrm>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838200" y="1517904"/>
            <a:ext cx="10515600" cy="4823651"/>
          </a:xfrm>
        </p:spPr>
        <p:txBody>
          <a:bodyPr>
            <a:normAutofit/>
          </a:bodyPr>
          <a:lstStyle/>
          <a:p>
            <a:r>
              <a:rPr lang="en-US" sz="2400" dirty="0" smtClean="0"/>
              <a:t>This slide deck includes “Tech Tips” for modules within the Huron Research Suite (HRS) presented by the Graduate and Research IT (GRIT) team at the monthly EXCIT meetings.</a:t>
            </a:r>
          </a:p>
          <a:p>
            <a:r>
              <a:rPr lang="en-US" sz="2400" dirty="0" smtClean="0"/>
              <a:t>Tech Tips are based on feedback and common questions from the Office of Research and the Research Community</a:t>
            </a:r>
          </a:p>
          <a:p>
            <a:r>
              <a:rPr lang="en-US" sz="2400" dirty="0" smtClean="0"/>
              <a:t>Tech Tips are compiled from each of the EXCIT meetings and made available for reference on the Project Wahoo site at </a:t>
            </a:r>
            <a:r>
              <a:rPr lang="en-US" sz="2400" dirty="0" smtClean="0">
                <a:hlinkClick r:id="rId2"/>
              </a:rPr>
              <a:t>https://wahoo.research.ucf.edu</a:t>
            </a:r>
            <a:r>
              <a:rPr lang="en-US" sz="2400" dirty="0" smtClean="0"/>
              <a:t>.  </a:t>
            </a:r>
            <a:endParaRPr lang="en-US" sz="1800" dirty="0"/>
          </a:p>
          <a:p>
            <a:pPr lvl="1"/>
            <a:endParaRPr lang="en-US" sz="1400" dirty="0"/>
          </a:p>
          <a:p>
            <a:pPr lvl="1"/>
            <a:endParaRPr lang="en-US" sz="1400" dirty="0"/>
          </a:p>
          <a:p>
            <a:endParaRPr lang="en-US" sz="1800" dirty="0"/>
          </a:p>
        </p:txBody>
      </p:sp>
    </p:spTree>
    <p:extLst>
      <p:ext uri="{BB962C8B-B14F-4D97-AF65-F5344CB8AC3E}">
        <p14:creationId xmlns:p14="http://schemas.microsoft.com/office/powerpoint/2010/main" val="1708109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67637"/>
          </a:xfrm>
        </p:spPr>
        <p:txBody>
          <a:bodyPr>
            <a:normAutofit/>
          </a:bodyPr>
          <a:lstStyle/>
          <a:p>
            <a:r>
              <a:rPr lang="en-US" dirty="0"/>
              <a:t>Tech Tips – Huron Grants</a:t>
            </a:r>
          </a:p>
        </p:txBody>
      </p:sp>
      <p:sp>
        <p:nvSpPr>
          <p:cNvPr id="6" name="Content Placeholder 2">
            <a:extLst>
              <a:ext uri="{FF2B5EF4-FFF2-40B4-BE49-F238E27FC236}">
                <a16:creationId xmlns:a16="http://schemas.microsoft.com/office/drawing/2014/main" id="{56C99628-78A1-4D15-96D1-7D706D216ED1}"/>
              </a:ext>
            </a:extLst>
          </p:cNvPr>
          <p:cNvSpPr>
            <a:spLocks noGrp="1"/>
          </p:cNvSpPr>
          <p:nvPr>
            <p:ph idx="1"/>
          </p:nvPr>
        </p:nvSpPr>
        <p:spPr>
          <a:xfrm>
            <a:off x="838200" y="1323833"/>
            <a:ext cx="10515600" cy="4626592"/>
          </a:xfrm>
        </p:spPr>
        <p:txBody>
          <a:bodyPr>
            <a:normAutofit/>
          </a:bodyPr>
          <a:lstStyle/>
          <a:p>
            <a:r>
              <a:rPr lang="en-US" dirty="0"/>
              <a:t>Administrative Changes to Record States</a:t>
            </a:r>
          </a:p>
          <a:p>
            <a:pPr lvl="1"/>
            <a:r>
              <a:rPr lang="en-US" dirty="0"/>
              <a:t>In department review, Department Admin will need to “Request Changes” so proposal is editable.</a:t>
            </a:r>
          </a:p>
          <a:p>
            <a:pPr lvl="1"/>
            <a:r>
              <a:rPr lang="en-US" dirty="0"/>
              <a:t>Copy proposal and withdraw the original. Copy is in “Draft” state</a:t>
            </a:r>
          </a:p>
          <a:p>
            <a:pPr lvl="1"/>
            <a:endParaRPr lang="en-US" dirty="0"/>
          </a:p>
          <a:p>
            <a:r>
              <a:rPr lang="en-US" dirty="0"/>
              <a:t>Uploading Attachments/Documents</a:t>
            </a:r>
          </a:p>
          <a:p>
            <a:pPr lvl="1"/>
            <a:r>
              <a:rPr lang="en-US" dirty="0"/>
              <a:t>Use “Add Attachment” Activity in Proposals</a:t>
            </a:r>
          </a:p>
          <a:p>
            <a:pPr lvl="1"/>
            <a:r>
              <a:rPr lang="en-US" dirty="0"/>
              <a:t>Use “Upload Award Documents” Activity in Awards</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172791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67637"/>
          </a:xfrm>
        </p:spPr>
        <p:txBody>
          <a:bodyPr>
            <a:normAutofit/>
          </a:bodyPr>
          <a:lstStyle/>
          <a:p>
            <a:r>
              <a:rPr lang="en-US" dirty="0"/>
              <a:t>Tech Tips – Huron Grants</a:t>
            </a:r>
          </a:p>
        </p:txBody>
      </p:sp>
      <p:sp>
        <p:nvSpPr>
          <p:cNvPr id="6" name="Content Placeholder 2">
            <a:extLst>
              <a:ext uri="{FF2B5EF4-FFF2-40B4-BE49-F238E27FC236}">
                <a16:creationId xmlns:a16="http://schemas.microsoft.com/office/drawing/2014/main" id="{56C99628-78A1-4D15-96D1-7D706D216ED1}"/>
              </a:ext>
            </a:extLst>
          </p:cNvPr>
          <p:cNvSpPr>
            <a:spLocks noGrp="1"/>
          </p:cNvSpPr>
          <p:nvPr>
            <p:ph idx="1"/>
          </p:nvPr>
        </p:nvSpPr>
        <p:spPr>
          <a:xfrm>
            <a:off x="838200" y="1323833"/>
            <a:ext cx="10515600" cy="4626592"/>
          </a:xfrm>
        </p:spPr>
        <p:txBody>
          <a:bodyPr>
            <a:normAutofit/>
          </a:bodyPr>
          <a:lstStyle/>
          <a:p>
            <a:pPr lvl="1"/>
            <a:endParaRPr lang="en-US" dirty="0"/>
          </a:p>
          <a:p>
            <a:pPr marL="457200" lvl="1" indent="0">
              <a:buNone/>
            </a:pPr>
            <a:endParaRPr lang="en-US" dirty="0"/>
          </a:p>
        </p:txBody>
      </p:sp>
      <p:pic>
        <p:nvPicPr>
          <p:cNvPr id="3" name="Picture 2">
            <a:extLst>
              <a:ext uri="{FF2B5EF4-FFF2-40B4-BE49-F238E27FC236}">
                <a16:creationId xmlns:a16="http://schemas.microsoft.com/office/drawing/2014/main" id="{E869213A-6727-4E9A-89B7-9A081240CBF7}"/>
              </a:ext>
            </a:extLst>
          </p:cNvPr>
          <p:cNvPicPr>
            <a:picLocks noChangeAspect="1"/>
          </p:cNvPicPr>
          <p:nvPr/>
        </p:nvPicPr>
        <p:blipFill>
          <a:blip r:embed="rId3"/>
          <a:stretch>
            <a:fillRect/>
          </a:stretch>
        </p:blipFill>
        <p:spPr>
          <a:xfrm>
            <a:off x="838200" y="1676815"/>
            <a:ext cx="2427870" cy="4266452"/>
          </a:xfrm>
          <a:prstGeom prst="rect">
            <a:avLst/>
          </a:prstGeom>
        </p:spPr>
      </p:pic>
      <p:sp>
        <p:nvSpPr>
          <p:cNvPr id="5" name="Title 1">
            <a:extLst>
              <a:ext uri="{FF2B5EF4-FFF2-40B4-BE49-F238E27FC236}">
                <a16:creationId xmlns:a16="http://schemas.microsoft.com/office/drawing/2014/main" id="{A88551A0-D30E-4957-B308-E33987BAC10E}"/>
              </a:ext>
            </a:extLst>
          </p:cNvPr>
          <p:cNvSpPr txBox="1">
            <a:spLocks/>
          </p:cNvSpPr>
          <p:nvPr/>
        </p:nvSpPr>
        <p:spPr>
          <a:xfrm>
            <a:off x="914400" y="862277"/>
            <a:ext cx="10439400" cy="767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r>
              <a:rPr lang="en-US" sz="2800" dirty="0"/>
              <a:t>Proposal Attachments/Documents</a:t>
            </a:r>
          </a:p>
        </p:txBody>
      </p:sp>
      <p:pic>
        <p:nvPicPr>
          <p:cNvPr id="7" name="Picture 6">
            <a:extLst>
              <a:ext uri="{FF2B5EF4-FFF2-40B4-BE49-F238E27FC236}">
                <a16:creationId xmlns:a16="http://schemas.microsoft.com/office/drawing/2014/main" id="{1C197731-FFA6-4C60-A7F8-732F087CAB8D}"/>
              </a:ext>
            </a:extLst>
          </p:cNvPr>
          <p:cNvPicPr>
            <a:picLocks noChangeAspect="1"/>
          </p:cNvPicPr>
          <p:nvPr/>
        </p:nvPicPr>
        <p:blipFill>
          <a:blip r:embed="rId4"/>
          <a:stretch>
            <a:fillRect/>
          </a:stretch>
        </p:blipFill>
        <p:spPr>
          <a:xfrm>
            <a:off x="4731489" y="3921447"/>
            <a:ext cx="6495172" cy="2239715"/>
          </a:xfrm>
          <a:prstGeom prst="rect">
            <a:avLst/>
          </a:prstGeom>
        </p:spPr>
      </p:pic>
      <p:pic>
        <p:nvPicPr>
          <p:cNvPr id="8" name="Picture 7">
            <a:extLst>
              <a:ext uri="{FF2B5EF4-FFF2-40B4-BE49-F238E27FC236}">
                <a16:creationId xmlns:a16="http://schemas.microsoft.com/office/drawing/2014/main" id="{FBDBEE44-81D2-453B-ACF9-FB45E842E180}"/>
              </a:ext>
            </a:extLst>
          </p:cNvPr>
          <p:cNvPicPr>
            <a:picLocks noChangeAspect="1"/>
          </p:cNvPicPr>
          <p:nvPr/>
        </p:nvPicPr>
        <p:blipFill>
          <a:blip r:embed="rId5"/>
          <a:stretch>
            <a:fillRect/>
          </a:stretch>
        </p:blipFill>
        <p:spPr>
          <a:xfrm>
            <a:off x="3530009" y="1814253"/>
            <a:ext cx="8132260" cy="1822876"/>
          </a:xfrm>
          <a:prstGeom prst="rect">
            <a:avLst/>
          </a:prstGeom>
        </p:spPr>
      </p:pic>
      <p:sp>
        <p:nvSpPr>
          <p:cNvPr id="4" name="TextBox 3"/>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2148586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67637"/>
          </a:xfrm>
        </p:spPr>
        <p:txBody>
          <a:bodyPr>
            <a:normAutofit/>
          </a:bodyPr>
          <a:lstStyle/>
          <a:p>
            <a:r>
              <a:rPr lang="en-US" dirty="0"/>
              <a:t>Tech Tips – Huron Grants</a:t>
            </a:r>
          </a:p>
        </p:txBody>
      </p:sp>
      <p:sp>
        <p:nvSpPr>
          <p:cNvPr id="6" name="Content Placeholder 2">
            <a:extLst>
              <a:ext uri="{FF2B5EF4-FFF2-40B4-BE49-F238E27FC236}">
                <a16:creationId xmlns:a16="http://schemas.microsoft.com/office/drawing/2014/main" id="{56C99628-78A1-4D15-96D1-7D706D216ED1}"/>
              </a:ext>
            </a:extLst>
          </p:cNvPr>
          <p:cNvSpPr>
            <a:spLocks noGrp="1"/>
          </p:cNvSpPr>
          <p:nvPr>
            <p:ph idx="1"/>
          </p:nvPr>
        </p:nvSpPr>
        <p:spPr>
          <a:xfrm>
            <a:off x="838200" y="1323833"/>
            <a:ext cx="10515600" cy="4626592"/>
          </a:xfrm>
        </p:spPr>
        <p:txBody>
          <a:bodyPr>
            <a:normAutofit/>
          </a:bodyPr>
          <a:lstStyle/>
          <a:p>
            <a:pPr lvl="1"/>
            <a:endParaRPr lang="en-US" dirty="0"/>
          </a:p>
          <a:p>
            <a:pPr marL="457200" lvl="1" indent="0">
              <a:buNone/>
            </a:pPr>
            <a:endParaRPr lang="en-US" dirty="0"/>
          </a:p>
        </p:txBody>
      </p:sp>
      <p:sp>
        <p:nvSpPr>
          <p:cNvPr id="5" name="Title 1">
            <a:extLst>
              <a:ext uri="{FF2B5EF4-FFF2-40B4-BE49-F238E27FC236}">
                <a16:creationId xmlns:a16="http://schemas.microsoft.com/office/drawing/2014/main" id="{A88551A0-D30E-4957-B308-E33987BAC10E}"/>
              </a:ext>
            </a:extLst>
          </p:cNvPr>
          <p:cNvSpPr txBox="1">
            <a:spLocks/>
          </p:cNvSpPr>
          <p:nvPr/>
        </p:nvSpPr>
        <p:spPr>
          <a:xfrm>
            <a:off x="914400" y="862277"/>
            <a:ext cx="10439400" cy="767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r>
              <a:rPr lang="en-US" sz="2800" dirty="0"/>
              <a:t>Award Attachments/Documents</a:t>
            </a:r>
          </a:p>
        </p:txBody>
      </p:sp>
      <p:pic>
        <p:nvPicPr>
          <p:cNvPr id="8" name="Picture 7">
            <a:extLst>
              <a:ext uri="{FF2B5EF4-FFF2-40B4-BE49-F238E27FC236}">
                <a16:creationId xmlns:a16="http://schemas.microsoft.com/office/drawing/2014/main" id="{0FDBAC0A-222A-4635-8A5B-D230358A6BCE}"/>
              </a:ext>
            </a:extLst>
          </p:cNvPr>
          <p:cNvPicPr>
            <a:picLocks noChangeAspect="1"/>
          </p:cNvPicPr>
          <p:nvPr/>
        </p:nvPicPr>
        <p:blipFill>
          <a:blip r:embed="rId3"/>
          <a:stretch>
            <a:fillRect/>
          </a:stretch>
        </p:blipFill>
        <p:spPr>
          <a:xfrm>
            <a:off x="838200" y="1514902"/>
            <a:ext cx="2217992" cy="4626592"/>
          </a:xfrm>
          <a:prstGeom prst="rect">
            <a:avLst/>
          </a:prstGeom>
        </p:spPr>
      </p:pic>
      <p:pic>
        <p:nvPicPr>
          <p:cNvPr id="9" name="Picture 8">
            <a:extLst>
              <a:ext uri="{FF2B5EF4-FFF2-40B4-BE49-F238E27FC236}">
                <a16:creationId xmlns:a16="http://schemas.microsoft.com/office/drawing/2014/main" id="{C6519852-1031-4DFF-A85A-3D46C949D301}"/>
              </a:ext>
            </a:extLst>
          </p:cNvPr>
          <p:cNvPicPr>
            <a:picLocks noChangeAspect="1"/>
          </p:cNvPicPr>
          <p:nvPr/>
        </p:nvPicPr>
        <p:blipFill>
          <a:blip r:embed="rId4"/>
          <a:stretch>
            <a:fillRect/>
          </a:stretch>
        </p:blipFill>
        <p:spPr>
          <a:xfrm>
            <a:off x="4250468" y="3637129"/>
            <a:ext cx="6636279" cy="2248657"/>
          </a:xfrm>
          <a:prstGeom prst="rect">
            <a:avLst/>
          </a:prstGeom>
        </p:spPr>
      </p:pic>
      <p:pic>
        <p:nvPicPr>
          <p:cNvPr id="10" name="Picture 9">
            <a:extLst>
              <a:ext uri="{FF2B5EF4-FFF2-40B4-BE49-F238E27FC236}">
                <a16:creationId xmlns:a16="http://schemas.microsoft.com/office/drawing/2014/main" id="{D4BA2672-0284-4D6F-8CF1-65D2E46C7DFC}"/>
              </a:ext>
            </a:extLst>
          </p:cNvPr>
          <p:cNvPicPr>
            <a:picLocks noChangeAspect="1"/>
          </p:cNvPicPr>
          <p:nvPr/>
        </p:nvPicPr>
        <p:blipFill>
          <a:blip r:embed="rId5"/>
          <a:stretch>
            <a:fillRect/>
          </a:stretch>
        </p:blipFill>
        <p:spPr>
          <a:xfrm>
            <a:off x="3232297" y="2070974"/>
            <a:ext cx="8672623" cy="1075828"/>
          </a:xfrm>
          <a:prstGeom prst="rect">
            <a:avLst/>
          </a:prstGeom>
        </p:spPr>
      </p:pic>
      <p:sp>
        <p:nvSpPr>
          <p:cNvPr id="11" name="TextBox 10"/>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2059566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67637"/>
          </a:xfrm>
        </p:spPr>
        <p:txBody>
          <a:bodyPr>
            <a:normAutofit/>
          </a:bodyPr>
          <a:lstStyle/>
          <a:p>
            <a:r>
              <a:rPr lang="en-US" dirty="0"/>
              <a:t>Tech Tips – Huron Grants</a:t>
            </a:r>
          </a:p>
        </p:txBody>
      </p:sp>
      <p:sp>
        <p:nvSpPr>
          <p:cNvPr id="6" name="Content Placeholder 2">
            <a:extLst>
              <a:ext uri="{FF2B5EF4-FFF2-40B4-BE49-F238E27FC236}">
                <a16:creationId xmlns:a16="http://schemas.microsoft.com/office/drawing/2014/main" id="{56C99628-78A1-4D15-96D1-7D706D216ED1}"/>
              </a:ext>
            </a:extLst>
          </p:cNvPr>
          <p:cNvSpPr>
            <a:spLocks noGrp="1"/>
          </p:cNvSpPr>
          <p:nvPr>
            <p:ph idx="1"/>
          </p:nvPr>
        </p:nvSpPr>
        <p:spPr>
          <a:xfrm>
            <a:off x="838200" y="1323833"/>
            <a:ext cx="10515600" cy="4626592"/>
          </a:xfrm>
        </p:spPr>
        <p:txBody>
          <a:bodyPr>
            <a:normAutofit/>
          </a:bodyPr>
          <a:lstStyle/>
          <a:p>
            <a:r>
              <a:rPr lang="en-US" dirty="0"/>
              <a:t>Department Reviewer/Chair Workflow Changes</a:t>
            </a:r>
          </a:p>
          <a:p>
            <a:pPr lvl="1"/>
            <a:r>
              <a:rPr lang="en-US" dirty="0"/>
              <a:t>Applied to new records created after the change is implemented</a:t>
            </a:r>
          </a:p>
          <a:p>
            <a:pPr lvl="2"/>
            <a:r>
              <a:rPr lang="en-US" dirty="0"/>
              <a:t>Provide Proposal ID for any in-progress records to be updated</a:t>
            </a:r>
          </a:p>
          <a:p>
            <a:pPr lvl="1"/>
            <a:r>
              <a:rPr lang="en-US" dirty="0"/>
              <a:t>When requesting these changes, please specify ALL of the departments that need to be changed</a:t>
            </a:r>
          </a:p>
          <a:p>
            <a:pPr marL="914400" lvl="2" indent="0">
              <a:buNone/>
            </a:pPr>
            <a:r>
              <a:rPr lang="en-US" dirty="0"/>
              <a:t> </a:t>
            </a:r>
          </a:p>
          <a:p>
            <a:r>
              <a:rPr lang="en-US" dirty="0"/>
              <a:t>Award End Date Mod Request</a:t>
            </a:r>
          </a:p>
          <a:p>
            <a:pPr lvl="1"/>
            <a:r>
              <a:rPr lang="en-US" dirty="0"/>
              <a:t>Use No Cost Extension (NCE) Mod Type</a:t>
            </a:r>
          </a:p>
          <a:p>
            <a:pPr lvl="1"/>
            <a:r>
              <a:rPr lang="en-US" dirty="0"/>
              <a:t>This updates per allocation</a:t>
            </a:r>
          </a:p>
          <a:p>
            <a:pPr lvl="1"/>
            <a:r>
              <a:rPr lang="en-US" dirty="0"/>
              <a:t>Last allocation date will update the award end date </a:t>
            </a:r>
          </a:p>
          <a:p>
            <a:pPr marL="457200" lvl="1" indent="0">
              <a:buNone/>
            </a:pPr>
            <a:endParaRPr lang="en-US" dirty="0"/>
          </a:p>
          <a:p>
            <a:pPr marL="457200" lvl="1" indent="0">
              <a:buNone/>
            </a:pPr>
            <a:endParaRPr lang="en-US" dirty="0"/>
          </a:p>
        </p:txBody>
      </p:sp>
      <p:sp>
        <p:nvSpPr>
          <p:cNvPr id="4" name="TextBox 3"/>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640880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767637"/>
          </a:xfrm>
        </p:spPr>
        <p:txBody>
          <a:bodyPr>
            <a:normAutofit/>
          </a:bodyPr>
          <a:lstStyle/>
          <a:p>
            <a:r>
              <a:rPr lang="en-US" dirty="0"/>
              <a:t>Tech Tips – Huron Grants</a:t>
            </a:r>
          </a:p>
        </p:txBody>
      </p:sp>
      <p:sp>
        <p:nvSpPr>
          <p:cNvPr id="6" name="Content Placeholder 2">
            <a:extLst>
              <a:ext uri="{FF2B5EF4-FFF2-40B4-BE49-F238E27FC236}">
                <a16:creationId xmlns:a16="http://schemas.microsoft.com/office/drawing/2014/main" id="{56C99628-78A1-4D15-96D1-7D706D216ED1}"/>
              </a:ext>
            </a:extLst>
          </p:cNvPr>
          <p:cNvSpPr>
            <a:spLocks noGrp="1"/>
          </p:cNvSpPr>
          <p:nvPr>
            <p:ph idx="1"/>
          </p:nvPr>
        </p:nvSpPr>
        <p:spPr>
          <a:xfrm>
            <a:off x="838200" y="1323833"/>
            <a:ext cx="10515600" cy="4626592"/>
          </a:xfrm>
        </p:spPr>
        <p:txBody>
          <a:bodyPr>
            <a:normAutofit/>
          </a:bodyPr>
          <a:lstStyle/>
          <a:p>
            <a:pPr lvl="1"/>
            <a:endParaRPr lang="en-US" dirty="0"/>
          </a:p>
          <a:p>
            <a:pPr marL="457200" lvl="1" indent="0">
              <a:buNone/>
            </a:pPr>
            <a:endParaRPr lang="en-US" dirty="0"/>
          </a:p>
        </p:txBody>
      </p:sp>
      <p:sp>
        <p:nvSpPr>
          <p:cNvPr id="5" name="Title 1">
            <a:extLst>
              <a:ext uri="{FF2B5EF4-FFF2-40B4-BE49-F238E27FC236}">
                <a16:creationId xmlns:a16="http://schemas.microsoft.com/office/drawing/2014/main" id="{A88551A0-D30E-4957-B308-E33987BAC10E}"/>
              </a:ext>
            </a:extLst>
          </p:cNvPr>
          <p:cNvSpPr txBox="1">
            <a:spLocks/>
          </p:cNvSpPr>
          <p:nvPr/>
        </p:nvSpPr>
        <p:spPr>
          <a:xfrm>
            <a:off x="914400" y="862277"/>
            <a:ext cx="10439400" cy="767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r>
              <a:rPr lang="en-US" sz="2800" dirty="0"/>
              <a:t>Award End Date Modification</a:t>
            </a:r>
          </a:p>
        </p:txBody>
      </p:sp>
      <p:pic>
        <p:nvPicPr>
          <p:cNvPr id="7" name="Content Placeholder 3">
            <a:extLst>
              <a:ext uri="{FF2B5EF4-FFF2-40B4-BE49-F238E27FC236}">
                <a16:creationId xmlns:a16="http://schemas.microsoft.com/office/drawing/2014/main" id="{AD11406A-B546-4CA9-A851-AA88F44D417F}"/>
              </a:ext>
            </a:extLst>
          </p:cNvPr>
          <p:cNvPicPr>
            <a:picLocks noChangeAspect="1"/>
          </p:cNvPicPr>
          <p:nvPr/>
        </p:nvPicPr>
        <p:blipFill>
          <a:blip r:embed="rId3"/>
          <a:stretch>
            <a:fillRect/>
          </a:stretch>
        </p:blipFill>
        <p:spPr>
          <a:xfrm>
            <a:off x="511113" y="1921041"/>
            <a:ext cx="9690598" cy="2654436"/>
          </a:xfrm>
          <a:prstGeom prst="rect">
            <a:avLst/>
          </a:prstGeom>
        </p:spPr>
      </p:pic>
      <p:pic>
        <p:nvPicPr>
          <p:cNvPr id="9" name="Picture 8">
            <a:extLst>
              <a:ext uri="{FF2B5EF4-FFF2-40B4-BE49-F238E27FC236}">
                <a16:creationId xmlns:a16="http://schemas.microsoft.com/office/drawing/2014/main" id="{71BB2FAA-11BA-4AA2-91EE-54F97FFFE963}"/>
              </a:ext>
            </a:extLst>
          </p:cNvPr>
          <p:cNvPicPr>
            <a:picLocks noChangeAspect="1"/>
          </p:cNvPicPr>
          <p:nvPr/>
        </p:nvPicPr>
        <p:blipFill>
          <a:blip r:embed="rId4"/>
          <a:stretch>
            <a:fillRect/>
          </a:stretch>
        </p:blipFill>
        <p:spPr>
          <a:xfrm>
            <a:off x="1352036" y="4970617"/>
            <a:ext cx="10001764" cy="1333569"/>
          </a:xfrm>
          <a:prstGeom prst="rect">
            <a:avLst/>
          </a:prstGeom>
        </p:spPr>
      </p:pic>
      <p:pic>
        <p:nvPicPr>
          <p:cNvPr id="8" name="Picture 7">
            <a:extLst>
              <a:ext uri="{FF2B5EF4-FFF2-40B4-BE49-F238E27FC236}">
                <a16:creationId xmlns:a16="http://schemas.microsoft.com/office/drawing/2014/main" id="{61BEF613-5CFE-4DE4-BE2A-078EAFCAF621}"/>
              </a:ext>
            </a:extLst>
          </p:cNvPr>
          <p:cNvPicPr>
            <a:picLocks noChangeAspect="1"/>
          </p:cNvPicPr>
          <p:nvPr/>
        </p:nvPicPr>
        <p:blipFill>
          <a:blip r:embed="rId5"/>
          <a:stretch>
            <a:fillRect/>
          </a:stretch>
        </p:blipFill>
        <p:spPr>
          <a:xfrm>
            <a:off x="7602367" y="3770405"/>
            <a:ext cx="2984653" cy="1200212"/>
          </a:xfrm>
          <a:prstGeom prst="rect">
            <a:avLst/>
          </a:prstGeom>
          <a:ln>
            <a:solidFill>
              <a:srgbClr val="0070C0"/>
            </a:solidFill>
          </a:ln>
        </p:spPr>
      </p:pic>
      <p:sp>
        <p:nvSpPr>
          <p:cNvPr id="10" name="TextBox 9"/>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52968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800482"/>
          </a:xfrm>
        </p:spPr>
        <p:txBody>
          <a:bodyPr/>
          <a:lstStyle/>
          <a:p>
            <a:r>
              <a:rPr lang="en-US" dirty="0"/>
              <a:t>Tech Tips – Huron Grants</a:t>
            </a:r>
          </a:p>
        </p:txBody>
      </p:sp>
      <p:sp>
        <p:nvSpPr>
          <p:cNvPr id="4" name="Content Placeholder 3"/>
          <p:cNvSpPr>
            <a:spLocks noGrp="1"/>
          </p:cNvSpPr>
          <p:nvPr>
            <p:ph idx="1"/>
          </p:nvPr>
        </p:nvSpPr>
        <p:spPr>
          <a:xfrm>
            <a:off x="838200" y="1524000"/>
            <a:ext cx="10515600" cy="4652963"/>
          </a:xfrm>
        </p:spPr>
        <p:txBody>
          <a:bodyPr>
            <a:normAutofit/>
          </a:bodyPr>
          <a:lstStyle/>
          <a:p>
            <a:r>
              <a:rPr lang="en-US" sz="2400" dirty="0"/>
              <a:t>ARGIS single RID #</a:t>
            </a:r>
          </a:p>
          <a:p>
            <a:r>
              <a:rPr lang="en-US" sz="2400" dirty="0"/>
              <a:t>Huron Record IDs</a:t>
            </a:r>
          </a:p>
          <a:p>
            <a:pPr lvl="1"/>
            <a:r>
              <a:rPr lang="en-US" sz="2000" dirty="0"/>
              <a:t>New</a:t>
            </a:r>
          </a:p>
          <a:p>
            <a:pPr lvl="2"/>
            <a:r>
              <a:rPr lang="en-US" sz="1600" dirty="0"/>
              <a:t>Unique Proposal ID (FP00000555)</a:t>
            </a:r>
          </a:p>
          <a:p>
            <a:pPr lvl="2"/>
            <a:r>
              <a:rPr lang="en-US" sz="1600" dirty="0"/>
              <a:t>Unique Award ID (AWD00000123)</a:t>
            </a:r>
          </a:p>
          <a:p>
            <a:pPr lvl="3"/>
            <a:r>
              <a:rPr lang="en-US" sz="1400" dirty="0"/>
              <a:t>Project ID 1 – Financial account for spending</a:t>
            </a:r>
          </a:p>
          <a:p>
            <a:pPr lvl="3"/>
            <a:r>
              <a:rPr lang="en-US" sz="1400" dirty="0"/>
              <a:t>Project ID 2 – Financial account for spending</a:t>
            </a:r>
          </a:p>
          <a:p>
            <a:pPr lvl="3"/>
            <a:r>
              <a:rPr lang="en-US" sz="1400" dirty="0"/>
              <a:t>Etc.</a:t>
            </a:r>
          </a:p>
          <a:p>
            <a:pPr lvl="3"/>
            <a:endParaRPr lang="en-US" sz="1400" dirty="0"/>
          </a:p>
          <a:p>
            <a:pPr lvl="1"/>
            <a:r>
              <a:rPr lang="en-US" sz="2000" dirty="0"/>
              <a:t>Converted Awards</a:t>
            </a:r>
          </a:p>
          <a:p>
            <a:pPr lvl="2"/>
            <a:r>
              <a:rPr lang="en-US" sz="1600" dirty="0"/>
              <a:t>Identified as digits only or start with CONV or RF followed by numbers (0000068555, CONV0003465, RF00000345)</a:t>
            </a:r>
          </a:p>
          <a:p>
            <a:pPr lvl="2"/>
            <a:r>
              <a:rPr lang="en-US" sz="1600" dirty="0"/>
              <a:t>Both the Proposal AND the Award have the SAME ID on converted award records</a:t>
            </a:r>
          </a:p>
          <a:p>
            <a:pPr lvl="3"/>
            <a:endParaRPr lang="en-US" sz="1400" dirty="0"/>
          </a:p>
        </p:txBody>
      </p:sp>
      <p:sp>
        <p:nvSpPr>
          <p:cNvPr id="5" name="Title 1">
            <a:extLst>
              <a:ext uri="{FF2B5EF4-FFF2-40B4-BE49-F238E27FC236}">
                <a16:creationId xmlns:a16="http://schemas.microsoft.com/office/drawing/2014/main" id="{AE3746C0-FB7B-478E-B160-232EC20A542A}"/>
              </a:ext>
            </a:extLst>
          </p:cNvPr>
          <p:cNvSpPr txBox="1">
            <a:spLocks/>
          </p:cNvSpPr>
          <p:nvPr/>
        </p:nvSpPr>
        <p:spPr>
          <a:xfrm>
            <a:off x="957430" y="847745"/>
            <a:ext cx="10193767" cy="800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r>
              <a:rPr lang="en-US" sz="2800" dirty="0"/>
              <a:t>Record IDs vs. RIDs</a:t>
            </a:r>
          </a:p>
        </p:txBody>
      </p:sp>
      <p:sp>
        <p:nvSpPr>
          <p:cNvPr id="6" name="TextBox 5"/>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3450421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800482"/>
          </a:xfrm>
        </p:spPr>
        <p:txBody>
          <a:bodyPr/>
          <a:lstStyle/>
          <a:p>
            <a:r>
              <a:rPr lang="en-US" dirty="0"/>
              <a:t>Tech Tips – Huron Grants</a:t>
            </a:r>
          </a:p>
        </p:txBody>
      </p:sp>
      <p:sp>
        <p:nvSpPr>
          <p:cNvPr id="4" name="Content Placeholder 3"/>
          <p:cNvSpPr>
            <a:spLocks noGrp="1"/>
          </p:cNvSpPr>
          <p:nvPr>
            <p:ph idx="1"/>
          </p:nvPr>
        </p:nvSpPr>
        <p:spPr>
          <a:xfrm>
            <a:off x="838200" y="1524000"/>
            <a:ext cx="10515600" cy="4652963"/>
          </a:xfrm>
        </p:spPr>
        <p:txBody>
          <a:bodyPr>
            <a:normAutofit/>
          </a:bodyPr>
          <a:lstStyle/>
          <a:p>
            <a:r>
              <a:rPr lang="en-US" sz="2400" dirty="0"/>
              <a:t>Make Sure you are on the correct tab in Huron Grants</a:t>
            </a:r>
          </a:p>
          <a:p>
            <a:pPr marL="0" indent="0">
              <a:buNone/>
            </a:pPr>
            <a:endParaRPr lang="en-US" sz="2400" dirty="0"/>
          </a:p>
        </p:txBody>
      </p:sp>
      <p:sp>
        <p:nvSpPr>
          <p:cNvPr id="5" name="Title 1">
            <a:extLst>
              <a:ext uri="{FF2B5EF4-FFF2-40B4-BE49-F238E27FC236}">
                <a16:creationId xmlns:a16="http://schemas.microsoft.com/office/drawing/2014/main" id="{AE3746C0-FB7B-478E-B160-232EC20A542A}"/>
              </a:ext>
            </a:extLst>
          </p:cNvPr>
          <p:cNvSpPr txBox="1">
            <a:spLocks/>
          </p:cNvSpPr>
          <p:nvPr/>
        </p:nvSpPr>
        <p:spPr>
          <a:xfrm>
            <a:off x="914400" y="847745"/>
            <a:ext cx="10236798" cy="800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r>
              <a:rPr lang="en-US" sz="2800" dirty="0"/>
              <a:t>Searching for your award in Huron on a Converted Record</a:t>
            </a:r>
          </a:p>
        </p:txBody>
      </p:sp>
      <p:pic>
        <p:nvPicPr>
          <p:cNvPr id="6" name="Picture 5">
            <a:extLst>
              <a:ext uri="{FF2B5EF4-FFF2-40B4-BE49-F238E27FC236}">
                <a16:creationId xmlns:a16="http://schemas.microsoft.com/office/drawing/2014/main" id="{D42EF615-8CD5-4724-8E2C-A02C07C56DBD}"/>
              </a:ext>
            </a:extLst>
          </p:cNvPr>
          <p:cNvPicPr>
            <a:picLocks noChangeAspect="1"/>
          </p:cNvPicPr>
          <p:nvPr/>
        </p:nvPicPr>
        <p:blipFill>
          <a:blip r:embed="rId3"/>
          <a:stretch>
            <a:fillRect/>
          </a:stretch>
        </p:blipFill>
        <p:spPr>
          <a:xfrm>
            <a:off x="1313328" y="1942272"/>
            <a:ext cx="8905307" cy="2314400"/>
          </a:xfrm>
          <a:prstGeom prst="rect">
            <a:avLst/>
          </a:prstGeom>
        </p:spPr>
      </p:pic>
      <p:pic>
        <p:nvPicPr>
          <p:cNvPr id="7" name="Picture 6">
            <a:extLst>
              <a:ext uri="{FF2B5EF4-FFF2-40B4-BE49-F238E27FC236}">
                <a16:creationId xmlns:a16="http://schemas.microsoft.com/office/drawing/2014/main" id="{09CD09B6-E0A8-4F5D-AFCC-3B8E30B24852}"/>
              </a:ext>
            </a:extLst>
          </p:cNvPr>
          <p:cNvPicPr>
            <a:picLocks noChangeAspect="1"/>
          </p:cNvPicPr>
          <p:nvPr/>
        </p:nvPicPr>
        <p:blipFill>
          <a:blip r:embed="rId4"/>
          <a:stretch>
            <a:fillRect/>
          </a:stretch>
        </p:blipFill>
        <p:spPr>
          <a:xfrm>
            <a:off x="1313328" y="4214191"/>
            <a:ext cx="8905307" cy="2278681"/>
          </a:xfrm>
          <a:prstGeom prst="rect">
            <a:avLst/>
          </a:prstGeom>
        </p:spPr>
      </p:pic>
      <p:sp>
        <p:nvSpPr>
          <p:cNvPr id="8" name="TextBox 7"/>
          <p:cNvSpPr txBox="1"/>
          <p:nvPr/>
        </p:nvSpPr>
        <p:spPr>
          <a:xfrm>
            <a:off x="9760819" y="97917"/>
            <a:ext cx="2251510" cy="369332"/>
          </a:xfrm>
          <a:prstGeom prst="rect">
            <a:avLst/>
          </a:prstGeom>
          <a:noFill/>
          <a:ln>
            <a:solidFill>
              <a:schemeClr val="tx1"/>
            </a:solidFill>
          </a:ln>
        </p:spPr>
        <p:txBody>
          <a:bodyPr wrap="square" rtlCol="0">
            <a:spAutoFit/>
          </a:bodyPr>
          <a:lstStyle/>
          <a:p>
            <a:r>
              <a:rPr lang="en-US" dirty="0" smtClean="0"/>
              <a:t>Presented on 2/19/20</a:t>
            </a:r>
            <a:endParaRPr lang="en-US" dirty="0"/>
          </a:p>
        </p:txBody>
      </p:sp>
    </p:spTree>
    <p:extLst>
      <p:ext uri="{BB962C8B-B14F-4D97-AF65-F5344CB8AC3E}">
        <p14:creationId xmlns:p14="http://schemas.microsoft.com/office/powerpoint/2010/main" val="4044855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A404354-1C83-A941-BD6B-EFF3AA82C30D}" vid="{D9AEB95B-2F2D-6B4F-B5FB-49A25E0A3261}"/>
    </a:ext>
  </a:extLst>
</a:theme>
</file>

<file path=ppt/theme/theme2.xml><?xml version="1.0" encoding="utf-8"?>
<a:theme xmlns:a="http://schemas.openxmlformats.org/drawingml/2006/main" name="1_Thème Office">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UCF Brand-Standard Size Powerpoint</Template>
  <TotalTime>8956</TotalTime>
  <Words>1552</Words>
  <Application>Microsoft Office PowerPoint</Application>
  <PresentationFormat>Widescreen</PresentationFormat>
  <Paragraphs>157</Paragraphs>
  <Slides>17</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Candara</vt:lpstr>
      <vt:lpstr>Helvetica</vt:lpstr>
      <vt:lpstr>Helvetica Neue</vt:lpstr>
      <vt:lpstr>Helvetica Neue Medium</vt:lpstr>
      <vt:lpstr>Verdana</vt:lpstr>
      <vt:lpstr>Office Theme</vt:lpstr>
      <vt:lpstr>1_Thème Office</vt:lpstr>
      <vt:lpstr>  Tech Tips  from the EXCIT Meetings  Presented by GRIT  </vt:lpstr>
      <vt:lpstr>Introduction</vt:lpstr>
      <vt:lpstr>Tech Tips – Huron Grants</vt:lpstr>
      <vt:lpstr>Tech Tips – Huron Grants</vt:lpstr>
      <vt:lpstr>Tech Tips – Huron Grants</vt:lpstr>
      <vt:lpstr>Tech Tips – Huron Grants</vt:lpstr>
      <vt:lpstr>Tech Tips – Huron Grants</vt:lpstr>
      <vt:lpstr>Tech Tips – Huron Grants</vt:lpstr>
      <vt:lpstr>Tech Tips – Huron Grants</vt:lpstr>
      <vt:lpstr>Tech Tips – Huron Grants</vt:lpstr>
      <vt:lpstr>Huron Grants – Tech Tips</vt:lpstr>
      <vt:lpstr>Huron Grants – Tech Tips</vt:lpstr>
      <vt:lpstr>Huron Grants – Tech Tips</vt:lpstr>
      <vt:lpstr>Huron Grants – Tech Tips</vt:lpstr>
      <vt:lpstr>Huron Grants – Tech Tips</vt:lpstr>
      <vt:lpstr>Huron Grants – Tech Tips</vt:lpstr>
      <vt:lpstr>Huron Grants – Tech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Roadmap for NIST Network and Risk Management Program</dc:title>
  <dc:subject>Risk Management</dc:subject>
  <dc:creator>Christine Meholic</dc:creator>
  <cp:keywords>FISMA CUI CDI NIST FIPS</cp:keywords>
  <cp:lastModifiedBy>Jennifer Bouvier</cp:lastModifiedBy>
  <cp:revision>546</cp:revision>
  <cp:lastPrinted>2019-09-24T15:30:23Z</cp:lastPrinted>
  <dcterms:created xsi:type="dcterms:W3CDTF">2017-10-25T17:15:43Z</dcterms:created>
  <dcterms:modified xsi:type="dcterms:W3CDTF">2020-03-30T18:16:49Z</dcterms:modified>
</cp:coreProperties>
</file>