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6" r:id="rId5"/>
  </p:sldMasterIdLst>
  <p:notesMasterIdLst>
    <p:notesMasterId r:id="rId30"/>
  </p:notesMasterIdLst>
  <p:handoutMasterIdLst>
    <p:handoutMasterId r:id="rId31"/>
  </p:handoutMasterIdLst>
  <p:sldIdLst>
    <p:sldId id="265" r:id="rId6"/>
    <p:sldId id="312" r:id="rId7"/>
    <p:sldId id="276" r:id="rId8"/>
    <p:sldId id="331" r:id="rId9"/>
    <p:sldId id="313" r:id="rId10"/>
    <p:sldId id="321" r:id="rId11"/>
    <p:sldId id="314" r:id="rId12"/>
    <p:sldId id="323" r:id="rId13"/>
    <p:sldId id="324" r:id="rId14"/>
    <p:sldId id="322" r:id="rId15"/>
    <p:sldId id="315" r:id="rId16"/>
    <p:sldId id="328" r:id="rId17"/>
    <p:sldId id="329" r:id="rId18"/>
    <p:sldId id="317" r:id="rId19"/>
    <p:sldId id="325" r:id="rId20"/>
    <p:sldId id="333" r:id="rId21"/>
    <p:sldId id="327" r:id="rId22"/>
    <p:sldId id="326" r:id="rId23"/>
    <p:sldId id="332" r:id="rId24"/>
    <p:sldId id="300" r:id="rId25"/>
    <p:sldId id="319" r:id="rId26"/>
    <p:sldId id="316" r:id="rId27"/>
    <p:sldId id="335" r:id="rId28"/>
    <p:sldId id="258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Bouvier" initials="JB" lastIdx="1" clrIdx="0">
    <p:extLst>
      <p:ext uri="{19B8F6BF-5375-455C-9EA6-DF929625EA0E}">
        <p15:presenceInfo xmlns:p15="http://schemas.microsoft.com/office/powerpoint/2012/main" userId="S-1-5-21-1442590639-1840251025-2033415169-87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73023" autoAdjust="0"/>
  </p:normalViewPr>
  <p:slideViewPr>
    <p:cSldViewPr snapToGrid="0" snapToObjects="1">
      <p:cViewPr varScale="1">
        <p:scale>
          <a:sx n="80" d="100"/>
          <a:sy n="80" d="100"/>
        </p:scale>
        <p:origin x="12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3" tIns="46583" rIns="93163" bIns="4658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3" tIns="46583" rIns="93163" bIns="46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9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5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7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7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7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4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7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7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1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6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8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E58A-0A08-4AC7-B0B6-1770FEEB307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D502-0336-4B94-9C7D-15D67C5136F9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F19B-7682-4759-92FA-6F4DCA2296B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076166-5703-4A61-AE21-880FA5A8CA45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6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3A2E1E-978C-4C9B-8ED2-77E56DE61140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3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38983D-8B30-4505-B32C-E46827C6A74C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7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735F7B9-D59F-47A8-8ED3-06B5451BC2AB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4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6FF8FB0-3104-4294-A479-6741BE4152FF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7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D63DD3-0B55-445B-B884-C30EDDA27014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0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32786B-7FC7-4B7B-9EA3-6717F48894BB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B78E-F336-4E53-BD0C-1B6D6D625B2C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9" y="6567986"/>
            <a:ext cx="735651" cy="281208"/>
          </a:xfr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3980E8-C9BA-4A9B-889C-579A96FEB2EB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9B93E9F-F4CE-4EED-89FD-379506A2BC58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8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61949C-CCF4-48DD-8AD3-C5AA9BFBF42B}" type="datetime1">
              <a:rPr lang="en-US" smtClean="0">
                <a:solidFill>
                  <a:prstClr val="black"/>
                </a:solidFill>
              </a:rPr>
              <a:t>1/29/2020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Huron Grants - Post Award Training - Jan.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D4B9-8A9F-44F7-899C-0EA015A0B0F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7B08-5F1C-4959-97B6-B25B48699FA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80F6-C24E-4479-BDF5-D639EC380D37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2109" y="365127"/>
            <a:ext cx="9462167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44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42108" y="1939896"/>
            <a:ext cx="11296667" cy="405070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E746-8CD3-4DD3-87D3-7E9AE4912BAF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3AA8-4C20-4A49-AFE5-E96ECCA8BFF9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A7E-DDF7-4D46-8DDC-7D22FCA735F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67986"/>
            <a:ext cx="12192000" cy="290014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7986"/>
            <a:ext cx="2552491" cy="272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b="0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7FCF9F8D-5D44-4F6A-8DE3-36C60F608CC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986"/>
            <a:ext cx="838200" cy="28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87032"/>
            <a:ext cx="629397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12192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12192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rgbClr val="9EB31C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osp@ucf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ucf.edu/Research/For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GRITServiceDesk@ucf.edu" TargetMode="External"/><Relationship Id="rId2" Type="http://schemas.openxmlformats.org/officeDocument/2006/relationships/hyperlink" Target="https://wahoo.research.ucf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347" y="-1"/>
            <a:ext cx="11442582" cy="7139709"/>
          </a:xfrm>
        </p:spPr>
        <p:txBody>
          <a:bodyPr anchor="t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Huron Grants</a:t>
            </a:r>
            <a:b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Post Award Training </a:t>
            </a:r>
            <a:b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for the Research Community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January 28, 2020</a:t>
            </a:r>
            <a:endParaRPr lang="en-US" sz="2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86" y="6087032"/>
            <a:ext cx="571343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512"/>
            <a:ext cx="10515600" cy="647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Huron Terminology – </a:t>
            </a:r>
            <a:r>
              <a:rPr lang="en-US" dirty="0" err="1" smtClean="0"/>
              <a:t>SmartForm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2394857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Series of pages that contain questions about the record</a:t>
            </a:r>
          </a:p>
          <a:p>
            <a:r>
              <a:rPr lang="en-US" sz="2400" dirty="0" smtClean="0"/>
              <a:t>Use the left navigation page to move between pages</a:t>
            </a:r>
            <a:endParaRPr lang="en-US" sz="2000" dirty="0"/>
          </a:p>
        </p:txBody>
      </p:sp>
      <p:pic>
        <p:nvPicPr>
          <p:cNvPr id="4100" name="Picture 4" descr="C:\Users\jbouvier\AppData\Local\Temp\SNAGHTML4971f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46" y="832757"/>
            <a:ext cx="727710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88504"/>
            <a:ext cx="9443936" cy="6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5140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Workflow and States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9" y="1016221"/>
            <a:ext cx="11701042" cy="4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Creating New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2144"/>
            <a:ext cx="6885215" cy="4718304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“Award” = Federal Grant or Executed Financial Agreement</a:t>
            </a:r>
          </a:p>
          <a:p>
            <a:r>
              <a:rPr lang="en-US" sz="2000" dirty="0" smtClean="0"/>
              <a:t>Awards are created by the Office of Research (“Draft” state)</a:t>
            </a:r>
            <a:endParaRPr lang="en-US" sz="2000" dirty="0"/>
          </a:p>
          <a:p>
            <a:r>
              <a:rPr lang="en-US" sz="2000" dirty="0" smtClean="0"/>
              <a:t>Award </a:t>
            </a:r>
            <a:r>
              <a:rPr lang="en-US" sz="2000" dirty="0" err="1" smtClean="0"/>
              <a:t>SmartForm</a:t>
            </a:r>
            <a:r>
              <a:rPr lang="en-US" sz="2000" dirty="0" smtClean="0"/>
              <a:t> pages are completed by both the Office of Research and the Departments</a:t>
            </a:r>
          </a:p>
          <a:p>
            <a:r>
              <a:rPr lang="en-US" sz="2000" dirty="0" smtClean="0"/>
              <a:t>When the Award is in the “Department Edits” state, the department is responsible for completing their pages</a:t>
            </a:r>
          </a:p>
          <a:p>
            <a:r>
              <a:rPr lang="en-US" sz="2000" dirty="0" smtClean="0"/>
              <a:t>Departments complete these pages:</a:t>
            </a:r>
          </a:p>
          <a:p>
            <a:pPr lvl="1"/>
            <a:r>
              <a:rPr lang="en-US" sz="1600" dirty="0" smtClean="0"/>
              <a:t>General Award Info (to update Editors, if necessary)</a:t>
            </a:r>
          </a:p>
          <a:p>
            <a:pPr lvl="1"/>
            <a:r>
              <a:rPr lang="en-US" sz="1600" dirty="0" smtClean="0"/>
              <a:t>Budget Reconciliation</a:t>
            </a:r>
          </a:p>
          <a:p>
            <a:pPr lvl="1"/>
            <a:r>
              <a:rPr lang="en-US" sz="1600" dirty="0" smtClean="0"/>
              <a:t>Personnel Effort</a:t>
            </a:r>
          </a:p>
          <a:p>
            <a:pPr lvl="1"/>
            <a:r>
              <a:rPr lang="en-US" sz="1600" dirty="0" smtClean="0"/>
              <a:t>UCF Award Additional Information (Question 2 only)</a:t>
            </a:r>
          </a:p>
          <a:p>
            <a:pPr lvl="1"/>
            <a:r>
              <a:rPr lang="en-US" sz="1600" dirty="0" smtClean="0"/>
              <a:t>Compliance Review</a:t>
            </a:r>
          </a:p>
          <a:p>
            <a:r>
              <a:rPr lang="en-US" sz="2000" dirty="0" smtClean="0"/>
              <a:t>Step-by-step instructions in Section 6. “How to Complete Department Edits on the Award” of the Research Community Reference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1026" name="Picture 2" descr="C:\Users\jbouvier\AppData\Local\Temp\SNAGHTML86a80e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35" y="365127"/>
            <a:ext cx="2764344" cy="56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29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Modification Requests (AMR)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5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AMR and associated Award Mod are separate records with different states.</a:t>
            </a:r>
          </a:p>
          <a:p>
            <a:r>
              <a:rPr lang="en-US" sz="2400" dirty="0"/>
              <a:t>Award Modification </a:t>
            </a:r>
            <a:r>
              <a:rPr lang="en-US" sz="2400" u="sng" dirty="0"/>
              <a:t>Request</a:t>
            </a:r>
            <a:r>
              <a:rPr lang="en-US" sz="2400" dirty="0"/>
              <a:t> – Created by the research community to notify the Award </a:t>
            </a:r>
            <a:r>
              <a:rPr lang="en-US" sz="2400" dirty="0" err="1"/>
              <a:t>Mgmt</a:t>
            </a:r>
            <a:r>
              <a:rPr lang="en-US" sz="2400" dirty="0"/>
              <a:t> Office a mod is necessary (no longer need to email </a:t>
            </a:r>
            <a:r>
              <a:rPr lang="en-US" sz="2400" dirty="0">
                <a:hlinkClick r:id="rId3"/>
              </a:rPr>
              <a:t>osp@ucf.edu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08" y="2957204"/>
            <a:ext cx="7391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36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Modification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2144"/>
            <a:ext cx="4859215" cy="52340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“Request Award Modification” button on the Award Workspace</a:t>
            </a:r>
          </a:p>
          <a:p>
            <a:r>
              <a:rPr lang="en-US" sz="2400" dirty="0" smtClean="0"/>
              <a:t>One page </a:t>
            </a:r>
            <a:r>
              <a:rPr lang="en-US" sz="2400" dirty="0" err="1" smtClean="0"/>
              <a:t>SmartForm</a:t>
            </a:r>
            <a:r>
              <a:rPr lang="en-US" sz="2400" dirty="0" smtClean="0"/>
              <a:t> with four questions</a:t>
            </a:r>
          </a:p>
          <a:p>
            <a:r>
              <a:rPr lang="en-US" sz="2400" dirty="0" smtClean="0"/>
              <a:t>Attach NCE and Budget Transfer Request forms under Question 4. “Supporting documents”.</a:t>
            </a:r>
          </a:p>
          <a:p>
            <a:r>
              <a:rPr lang="en-US" sz="2400" dirty="0" smtClean="0"/>
              <a:t>Forms are located on the Office of Research website: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://www.research.ucf.edu/Research/Forms.html</a:t>
            </a:r>
            <a:endParaRPr lang="en-US" sz="2400" dirty="0" smtClean="0"/>
          </a:p>
        </p:txBody>
      </p:sp>
      <p:pic>
        <p:nvPicPr>
          <p:cNvPr id="7174" name="Picture 6" descr="C:\Users\jbouvier\AppData\Local\Temp\SNAGHTML4a8988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01" y="990153"/>
            <a:ext cx="49625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29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5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Award Modifications – Created by the Award Mgmt. Office to track the award modification.</a:t>
            </a:r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77" y="1988719"/>
            <a:ext cx="87249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these records on the “Modifications” tab of the Award </a:t>
            </a:r>
            <a:r>
              <a:rPr lang="en-US" sz="2400" dirty="0" err="1" smtClean="0"/>
              <a:t>SmartForm</a:t>
            </a:r>
            <a:endParaRPr lang="en-US" sz="2400" dirty="0" smtClean="0"/>
          </a:p>
        </p:txBody>
      </p:sp>
      <p:pic>
        <p:nvPicPr>
          <p:cNvPr id="7170" name="Picture 2" descr="C:\Users\jbouvier\AppData\Local\Temp\SNAGHTML4a81c4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9" y="1939161"/>
            <a:ext cx="11649982" cy="34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Award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Award Mod </a:t>
            </a:r>
            <a:r>
              <a:rPr lang="en-US" sz="2400" u="sng" dirty="0" smtClean="0"/>
              <a:t>Requests</a:t>
            </a:r>
            <a:r>
              <a:rPr lang="en-US" sz="2400" dirty="0" smtClean="0"/>
              <a:t> – Review via the “UCF Award Modification Requests Report” (Grants &gt; Reports &gt; Custom Reports)</a:t>
            </a:r>
          </a:p>
          <a:p>
            <a:r>
              <a:rPr lang="en-US" sz="2400" dirty="0" smtClean="0"/>
              <a:t>Award Mods - Review under the Award Modifications tab</a:t>
            </a:r>
          </a:p>
          <a:p>
            <a:endParaRPr lang="en-US" sz="2400" dirty="0" smtClean="0"/>
          </a:p>
        </p:txBody>
      </p:sp>
      <p:pic>
        <p:nvPicPr>
          <p:cNvPr id="8194" name="Picture 2" descr="C:\Users\jbouvier\AppData\Local\Temp\SNAGHTML4a8630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20" y="2469186"/>
            <a:ext cx="7658781" cy="39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3780"/>
            <a:ext cx="10515600" cy="658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30" y="945585"/>
            <a:ext cx="11624553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Entered into the system by Award Mgmt. Office. Research Community is responsible for completing.</a:t>
            </a:r>
          </a:p>
          <a:p>
            <a:r>
              <a:rPr lang="en-US" sz="2400" dirty="0" smtClean="0"/>
              <a:t>Deliverables are assigned to a “Responsible Party” and additional staff can be added to receive email notifications. Reminder </a:t>
            </a:r>
            <a:r>
              <a:rPr lang="en-US" sz="2400" dirty="0"/>
              <a:t>emails sent </a:t>
            </a:r>
            <a:r>
              <a:rPr lang="en-US" sz="2400" dirty="0" smtClean="0"/>
              <a:t>30 </a:t>
            </a:r>
            <a:r>
              <a:rPr lang="en-US" sz="2400" dirty="0"/>
              <a:t>and 60 days prior to the Due </a:t>
            </a:r>
            <a:r>
              <a:rPr lang="en-US" sz="2400" dirty="0" smtClean="0"/>
              <a:t>Date</a:t>
            </a:r>
          </a:p>
          <a:p>
            <a:r>
              <a:rPr lang="en-US" sz="2400" dirty="0" err="1" smtClean="0"/>
              <a:t>Subaward</a:t>
            </a:r>
            <a:r>
              <a:rPr lang="en-US" sz="2400" dirty="0" smtClean="0"/>
              <a:t> deliverables are managed under the parent award</a:t>
            </a:r>
          </a:p>
          <a:p>
            <a:r>
              <a:rPr lang="en-US" sz="2400" dirty="0" smtClean="0"/>
              <a:t>Review on the “Deliverables” tab of the Workspace (search, filter, sort, export)</a:t>
            </a:r>
          </a:p>
          <a:p>
            <a:r>
              <a:rPr lang="en-US" sz="2400" dirty="0" smtClean="0"/>
              <a:t>Use the “Manage Deliverables” activity to add, modify, and/or complete</a:t>
            </a:r>
          </a:p>
          <a:p>
            <a:r>
              <a:rPr lang="en-US" sz="2400" dirty="0" smtClean="0"/>
              <a:t>“Deliverables” AURORA report also available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C:\Users\jbouvier\AppData\Local\Temp\SNAGHTML6ec9ee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1" y="4588873"/>
            <a:ext cx="97631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26085"/>
              </p:ext>
            </p:extLst>
          </p:nvPr>
        </p:nvGraphicFramePr>
        <p:xfrm>
          <a:off x="838200" y="1387857"/>
          <a:ext cx="10321887" cy="348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629">
                  <a:extLst>
                    <a:ext uri="{9D8B030D-6E8A-4147-A177-3AD203B41FA5}">
                      <a16:colId xmlns:a16="http://schemas.microsoft.com/office/drawing/2014/main" val="502673752"/>
                    </a:ext>
                  </a:extLst>
                </a:gridCol>
                <a:gridCol w="3440629">
                  <a:extLst>
                    <a:ext uri="{9D8B030D-6E8A-4147-A177-3AD203B41FA5}">
                      <a16:colId xmlns:a16="http://schemas.microsoft.com/office/drawing/2014/main" val="2155793969"/>
                    </a:ext>
                  </a:extLst>
                </a:gridCol>
                <a:gridCol w="3440629">
                  <a:extLst>
                    <a:ext uri="{9D8B030D-6E8A-4147-A177-3AD203B41FA5}">
                      <a16:colId xmlns:a16="http://schemas.microsoft.com/office/drawing/2014/main" val="1575513416"/>
                    </a:ext>
                  </a:extLst>
                </a:gridCol>
              </a:tblGrid>
              <a:tr h="10494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Graduate Research IT (GRIT)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DARF Committee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Award Management Office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70095"/>
                  </a:ext>
                </a:extLst>
              </a:tr>
              <a:tr h="608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Chad </a:t>
                      </a:r>
                      <a:r>
                        <a:rPr lang="en-US" sz="2800" dirty="0" err="1" smtClean="0"/>
                        <a:t>Macuszonok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Tamara </a:t>
                      </a:r>
                      <a:r>
                        <a:rPr lang="en-US" sz="2800" dirty="0" err="1" smtClean="0"/>
                        <a:t>Gabrus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Felecia </a:t>
                      </a:r>
                      <a:r>
                        <a:rPr lang="en-US" sz="2800" dirty="0" err="1" smtClean="0"/>
                        <a:t>Sookhoo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10853"/>
                  </a:ext>
                </a:extLst>
              </a:tr>
              <a:tr h="608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Jen Walters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Elise </a:t>
                      </a:r>
                      <a:r>
                        <a:rPr lang="en-US" sz="2800" dirty="0" err="1" smtClean="0"/>
                        <a:t>Dantuma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Kelly </a:t>
                      </a:r>
                      <a:r>
                        <a:rPr lang="en-US" sz="2800" dirty="0" err="1" smtClean="0"/>
                        <a:t>Belga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46340"/>
                  </a:ext>
                </a:extLst>
              </a:tr>
              <a:tr h="60803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Ginny </a:t>
                      </a:r>
                      <a:r>
                        <a:rPr lang="en-US" sz="2800" dirty="0" err="1" smtClean="0"/>
                        <a:t>Pellam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1116"/>
                  </a:ext>
                </a:extLst>
              </a:tr>
              <a:tr h="6080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Venessa</a:t>
                      </a:r>
                      <a:r>
                        <a:rPr lang="en-US" sz="2800" dirty="0" smtClean="0"/>
                        <a:t> Nieves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3737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068" y="4869454"/>
            <a:ext cx="1701019" cy="16934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335272"/>
          </a:xfrm>
        </p:spPr>
        <p:txBody>
          <a:bodyPr/>
          <a:lstStyle/>
          <a:p>
            <a:r>
              <a:rPr lang="en-US" dirty="0"/>
              <a:t>Huron Grants - Post Award Training - Jan. 2020</a:t>
            </a:r>
          </a:p>
        </p:txBody>
      </p:sp>
    </p:spTree>
    <p:extLst>
      <p:ext uri="{BB962C8B-B14F-4D97-AF65-F5344CB8AC3E}">
        <p14:creationId xmlns:p14="http://schemas.microsoft.com/office/powerpoint/2010/main" val="29159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00482"/>
          </a:xfrm>
        </p:spPr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5019129"/>
          </a:xfrm>
        </p:spPr>
        <p:txBody>
          <a:bodyPr>
            <a:normAutofit/>
          </a:bodyPr>
          <a:lstStyle/>
          <a:p>
            <a:r>
              <a:rPr lang="en-US" dirty="0" smtClean="0"/>
              <a:t>Huron Grants Help Center </a:t>
            </a:r>
          </a:p>
          <a:p>
            <a:pPr lvl="1"/>
            <a:r>
              <a:rPr lang="en-US" dirty="0" smtClean="0"/>
              <a:t>Grants tab &gt; Help Center tab</a:t>
            </a:r>
          </a:p>
          <a:p>
            <a:pPr lvl="1"/>
            <a:r>
              <a:rPr lang="en-US" dirty="0" smtClean="0"/>
              <a:t>Contains reference guides and videos with step-by-step instructions</a:t>
            </a:r>
          </a:p>
          <a:p>
            <a:r>
              <a:rPr lang="en-US" dirty="0" smtClean="0"/>
              <a:t>Wahoo website</a:t>
            </a:r>
          </a:p>
          <a:p>
            <a:pPr lvl="1"/>
            <a:r>
              <a:rPr lang="en-US" dirty="0" smtClean="0">
                <a:hlinkClick r:id="rId2"/>
              </a:rPr>
              <a:t>https://wahoo.research.ucf.edu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Contains FAQs, ARGIS to Huron Grants Crosswalk (for converted awards), etc.</a:t>
            </a:r>
          </a:p>
          <a:p>
            <a:r>
              <a:rPr lang="en-US" dirty="0" smtClean="0"/>
              <a:t>GRIT Service Desk</a:t>
            </a:r>
          </a:p>
          <a:p>
            <a:pPr lvl="1"/>
            <a:r>
              <a:rPr lang="en-US" dirty="0" smtClean="0"/>
              <a:t>For system issues, please open a ticket by sending an email to </a:t>
            </a:r>
            <a:r>
              <a:rPr lang="en-US" dirty="0" smtClean="0">
                <a:hlinkClick r:id="rId3"/>
              </a:rPr>
              <a:t>GRITServiceDesk@ucf.edu</a:t>
            </a:r>
            <a:r>
              <a:rPr lang="en-US" dirty="0" smtClean="0"/>
              <a:t>. Please include the Huron ID and any screen shots to assist with troubleshooting.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2" name="Picture 4" descr="Image result for resource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27" y="5305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00482"/>
          </a:xfrm>
        </p:spPr>
        <p:txBody>
          <a:bodyPr/>
          <a:lstStyle/>
          <a:p>
            <a:r>
              <a:rPr lang="en-US" dirty="0" smtClean="0"/>
              <a:t>Additional Resources – 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5019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Live help sessions for hands-on training and practice</a:t>
            </a:r>
          </a:p>
          <a:p>
            <a:r>
              <a:rPr lang="en-US" sz="3200" dirty="0" smtClean="0"/>
              <a:t>Office of Research, DARF, and Research IT staff available on site to assist with questions and issues</a:t>
            </a:r>
          </a:p>
          <a:p>
            <a:pPr lvl="1"/>
            <a:r>
              <a:rPr lang="en-US" sz="3200" dirty="0" smtClean="0"/>
              <a:t>Session 1</a:t>
            </a:r>
          </a:p>
          <a:p>
            <a:pPr lvl="2"/>
            <a:r>
              <a:rPr lang="en-US" sz="3200" dirty="0" smtClean="0"/>
              <a:t>Wednesday, January 29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from 2 – 4pm</a:t>
            </a:r>
          </a:p>
          <a:p>
            <a:pPr lvl="2"/>
            <a:r>
              <a:rPr lang="en-US" sz="3200" dirty="0"/>
              <a:t>Research </a:t>
            </a:r>
            <a:r>
              <a:rPr lang="en-US" sz="3200" dirty="0" smtClean="0"/>
              <a:t>Building One, </a:t>
            </a:r>
            <a:r>
              <a:rPr lang="en-US" sz="3200" dirty="0"/>
              <a:t>Room 103</a:t>
            </a:r>
          </a:p>
          <a:p>
            <a:pPr lvl="1"/>
            <a:r>
              <a:rPr lang="en-US" sz="3200" dirty="0" smtClean="0"/>
              <a:t>Session 2</a:t>
            </a:r>
          </a:p>
          <a:p>
            <a:pPr lvl="2"/>
            <a:r>
              <a:rPr lang="en-US" sz="3200" dirty="0" smtClean="0"/>
              <a:t>Monday, February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from 2 – 4pm</a:t>
            </a:r>
          </a:p>
          <a:p>
            <a:pPr lvl="2"/>
            <a:r>
              <a:rPr lang="en-US" sz="3200" dirty="0"/>
              <a:t>Research </a:t>
            </a:r>
            <a:r>
              <a:rPr lang="en-US" sz="3200" dirty="0" smtClean="0"/>
              <a:t>Building One, </a:t>
            </a:r>
            <a:r>
              <a:rPr lang="en-US" sz="3200" dirty="0"/>
              <a:t>Room 103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Image result for office hours ic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0" y="17489"/>
            <a:ext cx="1409700" cy="1409700"/>
          </a:xfrm>
          <a:prstGeom prst="rect">
            <a:avLst/>
          </a:prstGeom>
          <a:noFill/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43" y="1152144"/>
            <a:ext cx="11399313" cy="4721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3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58" y="150110"/>
            <a:ext cx="6429441" cy="2982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329" y="3132840"/>
            <a:ext cx="8724900" cy="3867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4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20" y="6087032"/>
            <a:ext cx="571343" cy="77096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570424" y="180783"/>
            <a:ext cx="10242642" cy="4119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eaLnBrk="0" hangingPunct="0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Office of Research</a:t>
            </a:r>
          </a:p>
        </p:txBody>
      </p:sp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3049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Overview and Goals</a:t>
            </a:r>
          </a:p>
          <a:p>
            <a:r>
              <a:rPr lang="en-US" dirty="0" smtClean="0"/>
              <a:t>Huron Terminology</a:t>
            </a:r>
          </a:p>
          <a:p>
            <a:r>
              <a:rPr lang="en-US" dirty="0" smtClean="0"/>
              <a:t>Navigating and Searching</a:t>
            </a:r>
          </a:p>
          <a:p>
            <a:r>
              <a:rPr lang="en-US" dirty="0" smtClean="0"/>
              <a:t>New Award Lifecycle</a:t>
            </a:r>
          </a:p>
          <a:p>
            <a:r>
              <a:rPr lang="en-US" dirty="0" smtClean="0"/>
              <a:t>Award Workflow and States </a:t>
            </a:r>
          </a:p>
          <a:p>
            <a:r>
              <a:rPr lang="en-US" dirty="0" smtClean="0"/>
              <a:t>Creating New Awards</a:t>
            </a:r>
          </a:p>
          <a:p>
            <a:r>
              <a:rPr lang="en-US" dirty="0" smtClean="0"/>
              <a:t>Award Modifications</a:t>
            </a:r>
          </a:p>
          <a:p>
            <a:pPr lvl="1"/>
            <a:r>
              <a:rPr lang="en-US" dirty="0" smtClean="0"/>
              <a:t>Award Modification Request vs. Award Modification</a:t>
            </a:r>
          </a:p>
          <a:p>
            <a:pPr lvl="1"/>
            <a:r>
              <a:rPr lang="en-US" dirty="0" smtClean="0"/>
              <a:t>Workflows and States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Additional Resources and Office Hours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709" y="417766"/>
            <a:ext cx="2619375" cy="17430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Overview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1127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the post award management system functionality in Huron Grants</a:t>
            </a:r>
          </a:p>
          <a:p>
            <a:r>
              <a:rPr lang="en-US" sz="2400" dirty="0" smtClean="0"/>
              <a:t>Examples provided are ‘happy path’ and address the more common scenarios</a:t>
            </a:r>
          </a:p>
          <a:p>
            <a:r>
              <a:rPr lang="en-US" sz="2400" dirty="0" smtClean="0"/>
              <a:t>Business process questions will be noted for senior leadership and addressed as follow-on</a:t>
            </a:r>
          </a:p>
          <a:p>
            <a:r>
              <a:rPr lang="en-US" sz="2400" dirty="0" smtClean="0"/>
              <a:t>Includes content to address frequently asked questions and common mistakes</a:t>
            </a:r>
          </a:p>
          <a:p>
            <a:r>
              <a:rPr lang="en-US" sz="2400" dirty="0" smtClean="0"/>
              <a:t>To create on-going HRS training program for both pre-award and post-award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4503605"/>
            <a:ext cx="2286000" cy="20002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Huron Terminology – My 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Dashboard that contains your do-to list</a:t>
            </a:r>
          </a:p>
        </p:txBody>
      </p:sp>
      <p:pic>
        <p:nvPicPr>
          <p:cNvPr id="2050" name="Picture 2" descr="C:\Users\jbouvier\AppData\Local\Temp\SNAGHTML4962bf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88" y="1939161"/>
            <a:ext cx="9949749" cy="4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Huron Terminology – Grants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Contains all records you have access to </a:t>
            </a:r>
          </a:p>
          <a:p>
            <a:r>
              <a:rPr lang="en-US" sz="2400" dirty="0" smtClean="0"/>
              <a:t>Proposal vs Award tabs</a:t>
            </a:r>
            <a:endParaRPr lang="en-US" sz="2000" dirty="0"/>
          </a:p>
        </p:txBody>
      </p:sp>
      <p:pic>
        <p:nvPicPr>
          <p:cNvPr id="1028" name="Picture 4" descr="C:\Users\jbouvier\AppData\Local\Temp\SNAGHTML4966e3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7" y="2103990"/>
            <a:ext cx="8991600" cy="43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Navigating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000" dirty="0"/>
              <a:t>Proposals and Awards are listed under two separate tabs</a:t>
            </a:r>
          </a:p>
          <a:p>
            <a:endParaRPr lang="en-US" sz="2000" dirty="0"/>
          </a:p>
        </p:txBody>
      </p:sp>
      <p:pic>
        <p:nvPicPr>
          <p:cNvPr id="5128" name="Picture 8" descr="C:\Users\jbouvier\AppData\Local\Temp\SNAGHTML497cce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1" y="1625085"/>
            <a:ext cx="9052820" cy="47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/>
              <a:t>Remember to use the ‘wild card’ (%) when </a:t>
            </a:r>
            <a:r>
              <a:rPr lang="en-US" sz="2400" dirty="0" smtClean="0"/>
              <a:t>searching</a:t>
            </a:r>
            <a:endParaRPr lang="en-US" sz="2400" dirty="0"/>
          </a:p>
          <a:p>
            <a:r>
              <a:rPr lang="en-US" sz="2400" dirty="0"/>
              <a:t>Detailed instructions are at the beginning of each reference guide in the Help Center</a:t>
            </a:r>
          </a:p>
          <a:p>
            <a:endParaRPr lang="en-US" sz="2000" dirty="0"/>
          </a:p>
        </p:txBody>
      </p:sp>
      <p:pic>
        <p:nvPicPr>
          <p:cNvPr id="6148" name="Picture 4" descr="C:\Users\jbouvier\AppData\Local\Temp\SNAGHTML497964c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7" y="2355722"/>
            <a:ext cx="82391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bouvier\AppData\Local\Temp\SNAGHTML15446ab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40" y="3028072"/>
            <a:ext cx="7555410" cy="34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7017"/>
          </a:xfrm>
        </p:spPr>
        <p:txBody>
          <a:bodyPr>
            <a:normAutofit/>
          </a:bodyPr>
          <a:lstStyle/>
          <a:p>
            <a:r>
              <a:rPr lang="en-US" dirty="0" smtClean="0"/>
              <a:t>Huron Terminology –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Profile for a selected record (ID #, state, activities, links)</a:t>
            </a:r>
            <a:endParaRPr lang="en-US" sz="2000" dirty="0"/>
          </a:p>
        </p:txBody>
      </p:sp>
      <p:pic>
        <p:nvPicPr>
          <p:cNvPr id="3074" name="Picture 2" descr="C:\Users\jbouvier\AppData\Local\Temp\SNAGHTML49683c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47" y="1687285"/>
            <a:ext cx="7673068" cy="47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Huron Grants - Post Award Training -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404354-1C83-A941-BD6B-EFF3AA82C30D}" vid="{D9AEB95B-2F2D-6B4F-B5FB-49A25E0A3261}"/>
    </a:ext>
  </a:extLst>
</a:theme>
</file>

<file path=ppt/theme/theme2.xml><?xml version="1.0" encoding="utf-8"?>
<a:theme xmlns:a="http://schemas.openxmlformats.org/drawingml/2006/main" name="1_Thème Offic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0B44CBBD3024E8403DC8368B3AFC3" ma:contentTypeVersion="11" ma:contentTypeDescription="Create a new document." ma:contentTypeScope="" ma:versionID="9b0c69535c7afcc390b85842ef28bffe">
  <xsd:schema xmlns:xsd="http://www.w3.org/2001/XMLSchema" xmlns:xs="http://www.w3.org/2001/XMLSchema" xmlns:p="http://schemas.microsoft.com/office/2006/metadata/properties" xmlns:ns1="http://schemas.microsoft.com/sharepoint/v3" xmlns:ns3="061c6c8d-70d7-432e-ad24-ce229b5c4135" xmlns:ns4="aa7c861a-831d-4769-8370-96f8c6678a3a" targetNamespace="http://schemas.microsoft.com/office/2006/metadata/properties" ma:root="true" ma:fieldsID="a56a82d0d64fd811c59f8122faed92a1" ns1:_="" ns3:_="" ns4:_="">
    <xsd:import namespace="http://schemas.microsoft.com/sharepoint/v3"/>
    <xsd:import namespace="061c6c8d-70d7-432e-ad24-ce229b5c4135"/>
    <xsd:import namespace="aa7c861a-831d-4769-8370-96f8c6678a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c6c8d-70d7-432e-ad24-ce229b5c41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861a-831d-4769-8370-96f8c6678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2985A-B176-45A4-ADCD-F783E0A206D6}">
  <ds:schemaRefs>
    <ds:schemaRef ds:uri="http://purl.org/dc/terms/"/>
    <ds:schemaRef ds:uri="http://schemas.microsoft.com/sharepoint/v3"/>
    <ds:schemaRef ds:uri="http://purl.org/dc/dcmitype/"/>
    <ds:schemaRef ds:uri="aa7c861a-831d-4769-8370-96f8c6678a3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61c6c8d-70d7-432e-ad24-ce229b5c413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C555C0-C632-4E37-AE8F-FFA636A294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1FEB0-64E3-432E-8A41-2BFE21A66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61c6c8d-70d7-432e-ad24-ce229b5c4135"/>
    <ds:schemaRef ds:uri="aa7c861a-831d-4769-8370-96f8c6678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UCF Brand-Standard Size Powerpoint</Template>
  <TotalTime>9251</TotalTime>
  <Words>1010</Words>
  <Application>Microsoft Office PowerPoint</Application>
  <PresentationFormat>Widescreen</PresentationFormat>
  <Paragraphs>169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Helvetica</vt:lpstr>
      <vt:lpstr>Helvetica Neue</vt:lpstr>
      <vt:lpstr>Helvetica Neue Medium</vt:lpstr>
      <vt:lpstr>Verdana</vt:lpstr>
      <vt:lpstr>Office Theme</vt:lpstr>
      <vt:lpstr>1_Thème Office</vt:lpstr>
      <vt:lpstr>  Huron Grants Post Award Training  for the Research Community  January 28, 2020</vt:lpstr>
      <vt:lpstr>Presenters</vt:lpstr>
      <vt:lpstr>Agenda </vt:lpstr>
      <vt:lpstr>Overview and Goals</vt:lpstr>
      <vt:lpstr>Huron Terminology – My Inbox</vt:lpstr>
      <vt:lpstr>Huron Terminology – Grants tab</vt:lpstr>
      <vt:lpstr>Navigating</vt:lpstr>
      <vt:lpstr>Searching</vt:lpstr>
      <vt:lpstr>Huron Terminology – Workspace</vt:lpstr>
      <vt:lpstr>Huron Terminology – SmartForm</vt:lpstr>
      <vt:lpstr>PowerPoint Presentation</vt:lpstr>
      <vt:lpstr>Award Workflow and States</vt:lpstr>
      <vt:lpstr>Creating New Awards</vt:lpstr>
      <vt:lpstr>Award Modification Requests (AMR)</vt:lpstr>
      <vt:lpstr>Award Modification Request</vt:lpstr>
      <vt:lpstr>Award Modifications</vt:lpstr>
      <vt:lpstr>Award Modifications</vt:lpstr>
      <vt:lpstr>Award Modifications</vt:lpstr>
      <vt:lpstr>Deliverables</vt:lpstr>
      <vt:lpstr>Additional Resources</vt:lpstr>
      <vt:lpstr>Additional Resources – Office Hours</vt:lpstr>
      <vt:lpstr>Demo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for NIST Network and Risk Management Program</dc:title>
  <dc:subject>Risk Management</dc:subject>
  <dc:creator>Elvis.Moreland@ucf.edu</dc:creator>
  <cp:keywords>FISMA CUI CDI NIST FIPS</cp:keywords>
  <cp:lastModifiedBy>Jennifer Bouvier</cp:lastModifiedBy>
  <cp:revision>470</cp:revision>
  <cp:lastPrinted>2020-01-13T20:30:13Z</cp:lastPrinted>
  <dcterms:created xsi:type="dcterms:W3CDTF">2017-10-25T17:15:43Z</dcterms:created>
  <dcterms:modified xsi:type="dcterms:W3CDTF">2020-01-29T14:07:54Z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0x0101004C10B44CBBD3024E8403DC8368B3AFC3</vt:lpwstr>
  </property>
</Properties>
</file>