
<file path=[Content_Types].xml><?xml version="1.0" encoding="utf-8"?>
<Types xmlns="http://schemas.openxmlformats.org/package/2006/content-types">
  <Default Extension="rels" ContentType="application/vnd.openxmlformats-package.relationships+xml"/>
  <Default Extension="xml" ContentType="application/vnd.openxmlformats-officedocument.presentationml.slide+xml"/>
  <Default Extension="jpeg" ContentType="image/jpeg"/>
  <Default Extension="png" ContentType="image/png"/>
  <Override PartName="/ppt/notesSlides/notesSlide47.xml" ContentType="application/vnd.openxmlformats-officedocument.presentationml.notesSlide+xml"/>
  <Override PartName="/ppt/slideLayouts/slideLayout20.xml" ContentType="application/vnd.openxmlformats-officedocument.presentationml.slideLayout+xml"/>
  <Override PartName="/ppt/notesSlides/notesSlide32.xml" ContentType="application/vnd.openxmlformats-officedocument.presentationml.notesSlide+xml"/>
  <Override PartName="/ppt/notesSlides/notesSlide42.xml" ContentType="application/vnd.openxmlformats-officedocument.presentationml.notesSlide+xml"/>
  <Override PartName="/ppt/notesSlides/notesSlide13.xml" ContentType="application/vnd.openxmlformats-officedocument.presentationml.notesSlide+xml"/>
  <Override PartName="/ppt/notesSlides/notesSlide29.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tableStyles.xml" ContentType="application/vnd.openxmlformats-officedocument.presentationml.tableStyles+xml"/>
  <Override PartName="/ppt/slideLayouts/slideLayout13.xml" ContentType="application/vnd.openxmlformats-officedocument.presentationml.slideLayout+xml"/>
  <Override PartName="/ppt/slideLayouts/slideLayout18.xml" ContentType="application/vnd.openxmlformats-officedocument.presentationml.slideLayout+xml"/>
  <Override PartName="/ppt/viewProps.xml" ContentType="application/vnd.openxmlformats-officedocument.presentationml.viewProps+xml"/>
  <Override PartName="/ppt/notesSlides/notesSlide37.xml" ContentType="application/vnd.openxmlformats-officedocument.presentationml.notesSlide+xml"/>
  <Override PartName="/ppt/slideLayouts/slideLayout15.xml" ContentType="application/vnd.openxmlformats-officedocument.presentationml.slideLayout+xml"/>
  <Override PartName="/ppt/notesSlides/notesSlide21.xml" ContentType="application/vnd.openxmlformats-officedocument.presentationml.notesSlide+xml"/>
  <Override PartName="/ppt/slideLayouts/slideLayout2.xml" ContentType="application/vnd.openxmlformats-officedocument.presentationml.slideLayout+xml"/>
  <Override PartName="/customXml/item1.xml" ContentType="application/xml"/>
  <Override PartName="/customXml/item3.xml" ContentType="application/xml"/>
  <Override PartName="/ppt/notesSlides/notesSlide15.xml" ContentType="application/vnd.openxmlformats-officedocument.presentationml.notesSlide+xml"/>
  <Override PartName="/ppt/notesSlides/notesSlide10.xml" ContentType="application/vnd.openxmlformats-officedocument.presentationml.notesSlide+xml"/>
  <Override PartName="/ppt/notesSlides/notesSlide27.xml" ContentType="application/vnd.openxmlformats-officedocument.presentationml.notesSlide+xml"/>
  <Override PartName="/ppt/notesSlides/notesSlide46.xml" ContentType="application/vnd.openxmlformats-officedocument.presentationml.notesSlide+xml"/>
  <Override PartName="/ppt/slideLayouts/slideLayout9.xml" ContentType="application/vnd.openxmlformats-officedocument.presentationml.slideLayout+xml"/>
  <Override PartName="/docProps/core.xml" ContentType="application/vnd.openxmlformats-package.core-properties+xml"/>
  <Override PartName="/ppt/notesSlides/notesSlide8.xml" ContentType="application/vnd.openxmlformats-officedocument.presentationml.notesSlide+xml"/>
  <Override PartName="/ppt/slideLayouts/slideLayout17.xml" ContentType="application/vnd.openxmlformats-officedocument.presentationml.slideLayout+xml"/>
  <Override PartName="/ppt/slideLayouts/slideLayout6.xml" ContentType="application/vnd.openxmlformats-officedocument.presentationml.slideLayout+xml"/>
  <Override PartName="/ppt/notesSlides/notesSlide34.xml" ContentType="application/vnd.openxmlformats-officedocument.presentationml.notesSlide+xml"/>
  <Override PartName="/ppt/presentation.xml" ContentType="application/vnd.openxmlformats-officedocument.presentationml.presentation.main+xml"/>
  <Override PartName="/ppt/notesSlides/notesSlide16.xml" ContentType="application/vnd.openxmlformats-officedocument.presentationml.notesSlide+xml"/>
  <Override PartName="/ppt/notesSlides/notesSlide23.xml" ContentType="application/vnd.openxmlformats-officedocument.presentationml.notesSlide+xml"/>
  <Override PartName="/ppt/notesSlides/notesSlide40.xml" ContentType="application/vnd.openxmlformats-officedocument.presentationml.notesSlide+xml"/>
  <Override PartName="/ppt/slideLayouts/slideLayout12.xml" ContentType="application/vnd.openxmlformats-officedocument.presentationml.slideLayout+xml"/>
  <Override PartName="/customXml/itemProps2.xml" ContentType="application/vnd.openxmlformats-officedocument.customXmlProperties+xml"/>
  <Override PartName="/ppt/handoutMasters/handoutMaster1.xml" ContentType="application/vnd.openxmlformats-officedocument.presentationml.handoutMaster+xml"/>
  <Override PartName="/ppt/notesSlides/notesSlide39.xml" ContentType="application/vnd.openxmlformats-officedocument.presentationml.notesSlide+xml"/>
  <Override PartName="/ppt/notesSlides/notesSlide9.xml" ContentType="application/vnd.openxmlformats-officedocument.presentationml.notesSlide+xml"/>
  <Override PartName="/ppt/slideMasters/slideMaster1.xml" ContentType="application/vnd.openxmlformats-officedocument.presentationml.slideMaster+xml"/>
  <Override PartName="/ppt/theme/theme1.xml" ContentType="application/vnd.openxmlformats-officedocument.theme+xml"/>
  <Override PartName="/ppt/notesSlides/notesSlide14.xml" ContentType="application/vnd.openxmlformats-officedocument.presentationml.notesSlide+xml"/>
  <Override PartName="/ppt/slideLayouts/slideLayout14.xml" ContentType="application/vnd.openxmlformats-officedocument.presentationml.slideLayout+xml"/>
  <Override PartName="/ppt/notesSlides/notesSlide20.xml" ContentType="application/vnd.openxmlformats-officedocument.presentationml.notesSlide+xml"/>
  <Override PartName="/ppt/notesSlides/notesSlide24.xml" ContentType="application/vnd.openxmlformats-officedocument.presentationml.notesSlide+xml"/>
  <Override PartName="/ppt/slideMasters/slideMaster2.xml" ContentType="application/vnd.openxmlformats-officedocument.presentationml.slideMaster+xml"/>
  <Override PartName="/ppt/notesSlides/notesSlide44.xml" ContentType="application/vnd.openxmlformats-officedocument.presentationml.notesSlide+xml"/>
  <Override PartName="/ppt/notesSlides/notesSlide7.xml" ContentType="application/vnd.openxmlformats-officedocument.presentationml.notesSlide+xml"/>
  <Override PartName="/ppt/slideLayouts/slideLayout19.xml" ContentType="application/vnd.openxmlformats-officedocument.presentationml.slideLayout+xml"/>
  <Override PartName="/ppt/theme/theme4.xml" ContentType="application/vnd.openxmlformats-officedocument.theme+xml"/>
  <Override PartName="/ppt/notesSlides/notesSlide26.xml" ContentType="application/vnd.openxmlformats-officedocument.presentationml.notesSlide+xml"/>
  <Override PartName="/ppt/slideLayouts/slideLayout16.xml" ContentType="application/vnd.openxmlformats-officedocument.presentationml.slideLayout+xml"/>
  <Override PartName="/customXml/item2.xml" ContentType="application/xml"/>
  <Override PartName="/ppt/notesSlides/notesSlide12.xml" ContentType="application/vnd.openxmlformats-officedocument.presentationml.notesSlide+xml"/>
  <Override PartName="/ppt/presProps.xml" ContentType="application/vnd.openxmlformats-officedocument.presentationml.presProps+xml"/>
  <Override PartName="/ppt/notesSlides/notesSlide3.xml" ContentType="application/vnd.openxmlformats-officedocument.presentationml.notesSlide+xml"/>
  <Override PartName="/ppt/notesSlides/notesSlide18.xml" ContentType="application/vnd.openxmlformats-officedocument.presentationml.notesSlide+xml"/>
  <Override PartName="/ppt/notesSlides/notesSlide31.xml" ContentType="application/vnd.openxmlformats-officedocument.presentationml.notesSlide+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Slides/notesSlide38.xml" ContentType="application/vnd.openxmlformats-officedocument.presentationml.notesSlide+xml"/>
  <Override PartName="/customXml/itemProps3.xml" ContentType="application/vnd.openxmlformats-officedocument.customXmlProperties+xml"/>
  <Override PartName="/ppt/notesSlides/notesSlide36.xml" ContentType="application/vnd.openxmlformats-officedocument.presentationml.notesSlide+xml"/>
  <Override PartName="/ppt/slideLayouts/slideLayout4.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notesSlides/notesSlide22.xml" ContentType="application/vnd.openxmlformats-officedocument.presentationml.notesSlide+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notesSlides/notesSlide30.xml" ContentType="application/vnd.openxmlformats-officedocument.presentationml.notesSlide+xml"/>
  <Override PartName="/ppt/notesSlides/notesSlide19.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notesSlides/notesSlide4.xml" ContentType="application/vnd.openxmlformats-officedocument.presentationml.notesSlide+xml"/>
  <Override PartName="/ppt/theme/theme3.xml" ContentType="application/vnd.openxmlformats-officedocument.them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slideLayouts/slideLayout21.xml" ContentType="application/vnd.openxmlformats-officedocument.presentationml.slideLayout+xml"/>
  <Override PartName="/ppt/notesSlides/notesSlide17.xml" ContentType="application/vnd.openxmlformats-officedocument.presentationml.notesSlide+xml"/>
  <Override PartName="/ppt/notesSlides/notesSlide25.xml" ContentType="application/vnd.openxmlformats-officedocument.presentationml.notesSlide+xml"/>
  <Override PartName="/ppt/notesSlides/notesSlide45.xml" ContentType="application/vnd.openxmlformats-officedocument.presentationml.notesSlide+xml"/>
  <Override PartName="/ppt/slideLayouts/slideLayout7.xml" ContentType="application/vnd.openxmlformats-officedocument.presentationml.slideLayout+xml"/>
  <Override PartName="/ppt/slideLayouts/slideLayout22.xml" ContentType="application/vnd.openxmlformats-officedocument.presentationml.slideLayout+xml"/>
  <Override PartName="/ppt/notesSlides/notesSlide28.xml" ContentType="application/vnd.openxmlformats-officedocument.presentationml.notesSlide+xml"/>
  <Override PartName="/ppt/notesSlides/notesSlide43.xml" ContentType="application/vnd.openxmlformats-officedocument.presentationml.notesSlide+xml"/>
  <Override PartName="/ppt/notesSlides/notesSlide6.xml" ContentType="application/vnd.openxmlformats-officedocument.presentationml.notesSlide+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notesSlides/notesSlide5.xml" ContentType="application/vnd.openxmlformats-officedocument.presentationml.notesSlide+xml"/>
  <Override PartName="/customXml/itemProps1.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4"/>
    <p:sldMasterId id="2147483702" r:id="rId5"/>
  </p:sldMasterIdLst>
  <p:notesMasterIdLst>
    <p:notesMasterId r:id="rId53"/>
  </p:notesMasterIdLst>
  <p:handoutMasterIdLst>
    <p:handoutMasterId r:id="rId54"/>
  </p:handoutMasterIdLst>
  <p:sldIdLst>
    <p:sldId id="6530" r:id="rId6"/>
    <p:sldId id="6537" r:id="rId7"/>
    <p:sldId id="350" r:id="rId8"/>
    <p:sldId id="352" r:id="rId9"/>
    <p:sldId id="351" r:id="rId10"/>
    <p:sldId id="355" r:id="rId11"/>
    <p:sldId id="378" r:id="rId12"/>
    <p:sldId id="337" r:id="rId13"/>
    <p:sldId id="345" r:id="rId14"/>
    <p:sldId id="6535" r:id="rId15"/>
    <p:sldId id="340" r:id="rId16"/>
    <p:sldId id="6536" r:id="rId17"/>
    <p:sldId id="334" r:id="rId18"/>
    <p:sldId id="354" r:id="rId19"/>
    <p:sldId id="353" r:id="rId20"/>
    <p:sldId id="361" r:id="rId21"/>
    <p:sldId id="5231" r:id="rId22"/>
    <p:sldId id="371" r:id="rId23"/>
    <p:sldId id="917" r:id="rId24"/>
    <p:sldId id="372" r:id="rId25"/>
    <p:sldId id="5217" r:id="rId26"/>
    <p:sldId id="927" r:id="rId27"/>
    <p:sldId id="932" r:id="rId28"/>
    <p:sldId id="5241" r:id="rId29"/>
    <p:sldId id="923" r:id="rId30"/>
    <p:sldId id="928" r:id="rId31"/>
    <p:sldId id="5232" r:id="rId32"/>
    <p:sldId id="5207" r:id="rId33"/>
    <p:sldId id="925" r:id="rId34"/>
    <p:sldId id="926" r:id="rId35"/>
    <p:sldId id="938" r:id="rId36"/>
    <p:sldId id="935" r:id="rId37"/>
    <p:sldId id="936" r:id="rId38"/>
    <p:sldId id="5213" r:id="rId39"/>
    <p:sldId id="5240" r:id="rId40"/>
    <p:sldId id="5236" r:id="rId41"/>
    <p:sldId id="5237" r:id="rId42"/>
    <p:sldId id="5238" r:id="rId43"/>
    <p:sldId id="5239" r:id="rId44"/>
    <p:sldId id="941" r:id="rId45"/>
    <p:sldId id="5233" r:id="rId46"/>
    <p:sldId id="358" r:id="rId47"/>
    <p:sldId id="338" r:id="rId48"/>
    <p:sldId id="5235" r:id="rId49"/>
    <p:sldId id="367" r:id="rId50"/>
    <p:sldId id="940" r:id="rId51"/>
    <p:sldId id="916" r:id="rId5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A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756" y="10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heme" Target="theme/theme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63" tIns="46583" rIns="93163" bIns="46583" rtlCol="0"/>
          <a:lstStyle>
            <a:lvl1pPr algn="l">
              <a:defRPr sz="1200"/>
            </a:lvl1pPr>
          </a:lstStyle>
          <a:p>
            <a:endParaRPr lang="en-US"/>
          </a:p>
        </p:txBody>
      </p:sp>
      <p:sp>
        <p:nvSpPr>
          <p:cNvPr id="3" name="Date Placeholder 2"/>
          <p:cNvSpPr>
            <a:spLocks noGrp="1"/>
          </p:cNvSpPr>
          <p:nvPr>
            <p:ph type="dt" sz="quarter" idx="1"/>
          </p:nvPr>
        </p:nvSpPr>
        <p:spPr>
          <a:xfrm>
            <a:off x="3970939" y="0"/>
            <a:ext cx="3037840" cy="466434"/>
          </a:xfrm>
          <a:prstGeom prst="rect">
            <a:avLst/>
          </a:prstGeom>
        </p:spPr>
        <p:txBody>
          <a:bodyPr vert="horz" lIns="93163" tIns="46583" rIns="93163" bIns="46583" rtlCol="0"/>
          <a:lstStyle>
            <a:lvl1pPr algn="r">
              <a:defRPr sz="1200"/>
            </a:lvl1pPr>
          </a:lstStyle>
          <a:p>
            <a:fld id="{1B2B353B-17DE-F24E-9686-9B8AC9ABF674}" type="datetimeFigureOut">
              <a:rPr lang="en-US" smtClean="0"/>
              <a:t>5/19/2021</a:t>
            </a:fld>
            <a:endParaRPr lang="en-US"/>
          </a:p>
        </p:txBody>
      </p:sp>
      <p:sp>
        <p:nvSpPr>
          <p:cNvPr id="4" name="Footer Placeholder 3"/>
          <p:cNvSpPr>
            <a:spLocks noGrp="1"/>
          </p:cNvSpPr>
          <p:nvPr>
            <p:ph type="ftr" sz="quarter" idx="2"/>
          </p:nvPr>
        </p:nvSpPr>
        <p:spPr>
          <a:xfrm>
            <a:off x="0" y="8829968"/>
            <a:ext cx="3037840" cy="466433"/>
          </a:xfrm>
          <a:prstGeom prst="rect">
            <a:avLst/>
          </a:prstGeom>
        </p:spPr>
        <p:txBody>
          <a:bodyPr vert="horz" lIns="93163" tIns="46583" rIns="93163" bIns="46583" rtlCol="0" anchor="b"/>
          <a:lstStyle>
            <a:lvl1pPr algn="l">
              <a:defRPr sz="1200"/>
            </a:lvl1pPr>
          </a:lstStyle>
          <a:p>
            <a:endParaRPr lang="en-US"/>
          </a:p>
        </p:txBody>
      </p:sp>
      <p:sp>
        <p:nvSpPr>
          <p:cNvPr id="5" name="Slide Number Placeholder 4"/>
          <p:cNvSpPr>
            <a:spLocks noGrp="1"/>
          </p:cNvSpPr>
          <p:nvPr>
            <p:ph type="sldNum" sz="quarter" idx="3"/>
          </p:nvPr>
        </p:nvSpPr>
        <p:spPr>
          <a:xfrm>
            <a:off x="3970939" y="8829968"/>
            <a:ext cx="3037840" cy="466433"/>
          </a:xfrm>
          <a:prstGeom prst="rect">
            <a:avLst/>
          </a:prstGeom>
        </p:spPr>
        <p:txBody>
          <a:bodyPr vert="horz" lIns="93163" tIns="46583" rIns="93163" bIns="46583" rtlCol="0" anchor="b"/>
          <a:lstStyle>
            <a:lvl1pPr algn="r">
              <a:defRPr sz="1200"/>
            </a:lvl1pPr>
          </a:lstStyle>
          <a:p>
            <a:fld id="{883FAFBE-6A90-E941-9DCD-9279D83C8C17}" type="slidenum">
              <a:rPr lang="en-US" smtClean="0"/>
              <a:t>‹#›</a:t>
            </a:fld>
            <a:endParaRPr lang="en-US"/>
          </a:p>
        </p:txBody>
      </p:sp>
    </p:spTree>
    <p:extLst>
      <p:ext uri="{BB962C8B-B14F-4D97-AF65-F5344CB8AC3E}">
        <p14:creationId xmlns:p14="http://schemas.microsoft.com/office/powerpoint/2010/main" val="16295855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63" tIns="46583" rIns="93163" bIns="46583" rtlCol="0"/>
          <a:lstStyle>
            <a:lvl1pPr algn="l">
              <a:defRPr sz="1200"/>
            </a:lvl1pPr>
          </a:lstStyle>
          <a:p>
            <a:endParaRPr lang="en-US"/>
          </a:p>
        </p:txBody>
      </p:sp>
      <p:sp>
        <p:nvSpPr>
          <p:cNvPr id="3" name="Date Placeholder 2"/>
          <p:cNvSpPr>
            <a:spLocks noGrp="1"/>
          </p:cNvSpPr>
          <p:nvPr>
            <p:ph type="dt" idx="1"/>
          </p:nvPr>
        </p:nvSpPr>
        <p:spPr>
          <a:xfrm>
            <a:off x="3970939" y="0"/>
            <a:ext cx="3037840" cy="466434"/>
          </a:xfrm>
          <a:prstGeom prst="rect">
            <a:avLst/>
          </a:prstGeom>
        </p:spPr>
        <p:txBody>
          <a:bodyPr vert="horz" lIns="93163" tIns="46583" rIns="93163" bIns="46583" rtlCol="0"/>
          <a:lstStyle>
            <a:lvl1pPr algn="r">
              <a:defRPr sz="1200"/>
            </a:lvl1pPr>
          </a:lstStyle>
          <a:p>
            <a:fld id="{6A5E00F6-FCEB-3240-BF91-2FE8D291BB05}" type="datetimeFigureOut">
              <a:rPr lang="en-US" smtClean="0"/>
              <a:t>5/19/2021</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3" tIns="46583" rIns="93163" bIns="46583"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3" tIns="46583" rIns="93163" bIns="4658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3037840" cy="466433"/>
          </a:xfrm>
          <a:prstGeom prst="rect">
            <a:avLst/>
          </a:prstGeom>
        </p:spPr>
        <p:txBody>
          <a:bodyPr vert="horz" lIns="93163" tIns="46583" rIns="93163" bIns="46583" rtlCol="0" anchor="b"/>
          <a:lstStyle>
            <a:lvl1pPr algn="l">
              <a:defRPr sz="1200"/>
            </a:lvl1pPr>
          </a:lstStyle>
          <a:p>
            <a:endParaRPr lang="en-US"/>
          </a:p>
        </p:txBody>
      </p:sp>
      <p:sp>
        <p:nvSpPr>
          <p:cNvPr id="7" name="Slide Number Placeholder 6"/>
          <p:cNvSpPr>
            <a:spLocks noGrp="1"/>
          </p:cNvSpPr>
          <p:nvPr>
            <p:ph type="sldNum" sz="quarter" idx="5"/>
          </p:nvPr>
        </p:nvSpPr>
        <p:spPr>
          <a:xfrm>
            <a:off x="3970939" y="8829968"/>
            <a:ext cx="3037840" cy="466433"/>
          </a:xfrm>
          <a:prstGeom prst="rect">
            <a:avLst/>
          </a:prstGeom>
        </p:spPr>
        <p:txBody>
          <a:bodyPr vert="horz" lIns="93163" tIns="46583" rIns="93163" bIns="46583" rtlCol="0" anchor="b"/>
          <a:lstStyle>
            <a:lvl1pPr algn="r">
              <a:defRPr sz="1200"/>
            </a:lvl1pPr>
          </a:lstStyle>
          <a:p>
            <a:fld id="{BF01AEB7-DF1E-074E-AD3C-BD912806E15D}" type="slidenum">
              <a:rPr lang="en-US" smtClean="0"/>
              <a:t>‹#›</a:t>
            </a:fld>
            <a:endParaRPr lang="en-US"/>
          </a:p>
        </p:txBody>
      </p:sp>
    </p:spTree>
    <p:extLst>
      <p:ext uri="{BB962C8B-B14F-4D97-AF65-F5344CB8AC3E}">
        <p14:creationId xmlns:p14="http://schemas.microsoft.com/office/powerpoint/2010/main" val="614381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01AEB7-DF1E-074E-AD3C-BD912806E15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8229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Personalized data displays allow you to control your views on tables so you display only the information that is important to you. </a:t>
            </a:r>
          </a:p>
          <a:p>
            <a:pPr marL="171450" indent="-171450">
              <a:buFont typeface="Arial" panose="020B0604020202020204" pitchFamily="34" charset="0"/>
              <a:buChar char="•"/>
            </a:pPr>
            <a:r>
              <a:rPr lang="en-US"/>
              <a:t>You can control what fields are displayed, in what order, and other customizable options to maximize your display efficiency.</a:t>
            </a:r>
          </a:p>
          <a:p>
            <a:pPr marL="628650" lvl="1" indent="-171450">
              <a:buFont typeface="Arial" panose="020B0604020202020204" pitchFamily="34" charset="0"/>
              <a:buChar char="•"/>
            </a:pPr>
            <a:r>
              <a:rPr lang="en-US"/>
              <a:t>Like where to place the paging bar</a:t>
            </a:r>
          </a:p>
          <a:p>
            <a:pPr marL="628650" lvl="1" indent="-171450">
              <a:buFont typeface="Arial" panose="020B0604020202020204" pitchFamily="34" charset="0"/>
              <a:buChar char="•"/>
            </a:pPr>
            <a:r>
              <a:rPr lang="en-US"/>
              <a:t>How frequently you want to auto refresh, if at all</a:t>
            </a:r>
          </a:p>
          <a:p>
            <a:pPr marL="628650" lvl="1" indent="-171450">
              <a:buFont typeface="Arial" panose="020B0604020202020204" pitchFamily="34" charset="0"/>
              <a:buChar char="•"/>
            </a:pPr>
            <a:r>
              <a:rPr lang="en-US"/>
              <a:t>The ability to export the table to a CSV file</a:t>
            </a:r>
          </a:p>
          <a:p>
            <a:pPr marL="628650" lvl="1" indent="-171450">
              <a:buFont typeface="Arial" panose="020B0604020202020204" pitchFamily="34" charset="0"/>
              <a:buChar char="•"/>
            </a:pPr>
            <a:r>
              <a:rPr lang="en-US"/>
              <a:t>And if you want to reset the view to the default display</a:t>
            </a:r>
          </a:p>
          <a:p>
            <a:pPr marL="171450" indent="-171450">
              <a:buFont typeface="Arial" panose="020B0604020202020204" pitchFamily="34" charset="0"/>
              <a:buChar char="•"/>
            </a:pPr>
            <a:r>
              <a:rPr lang="en-US"/>
              <a:t>This feature will be available anywhere within the module where data tables appear (dashboards, workspaces, reports etc. wherever the gear is displayed)</a:t>
            </a:r>
          </a:p>
          <a:p>
            <a:pPr marL="171450" indent="-171450">
              <a:buFont typeface="Arial" panose="020B0604020202020204" pitchFamily="34" charset="0"/>
              <a:buChar char="•"/>
            </a:pPr>
            <a:r>
              <a:rPr lang="en-US" sz="1200">
                <a:solidFill>
                  <a:schemeClr val="tx2"/>
                </a:solidFill>
                <a:ea typeface="+mj-ea"/>
                <a:sym typeface="Webdings" panose="05030102010509060703" pitchFamily="18" charset="2"/>
              </a:rPr>
              <a:t>Your preferences are saved and will only revert to the default display if you choose to revert to the default or if delete your browser cache.</a:t>
            </a:r>
            <a:endParaRPr lang="en-US"/>
          </a:p>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10</a:t>
            </a:fld>
            <a:endParaRPr lang="en-US"/>
          </a:p>
        </p:txBody>
      </p:sp>
    </p:spTree>
    <p:extLst>
      <p:ext uri="{BB962C8B-B14F-4D97-AF65-F5344CB8AC3E}">
        <p14:creationId xmlns:p14="http://schemas.microsoft.com/office/powerpoint/2010/main" val="341815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Another display improvement is the visibility of navigational breadcrumbs on the workspace to allow you to navigate layers of the record faster and view parent record names without having to search for them.</a:t>
            </a: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01AEB7-DF1E-074E-AD3C-BD912806E15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9862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Another display improvement is within the history tab.</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The tab displays the same type of information we see today but in a much more user-friendly format and with greater detail.</a:t>
            </a:r>
          </a:p>
          <a:p>
            <a:pPr marL="171450" indent="-171450">
              <a:buFont typeface="Arial" panose="020B0604020202020204" pitchFamily="34" charset="0"/>
              <a:buChar char="•"/>
            </a:pPr>
            <a:r>
              <a:rPr lang="en-US"/>
              <a:t>The activity details are displayed in a slide-in window that allows you to keep workspace content visible while you review details. </a:t>
            </a:r>
          </a:p>
          <a:p>
            <a:pPr marL="171450" indent="-171450">
              <a:buFont typeface="Arial" panose="020B0604020202020204" pitchFamily="34" charset="0"/>
              <a:buChar char="•"/>
            </a:pPr>
            <a:r>
              <a:rPr lang="en-US"/>
              <a:t>You can also see</a:t>
            </a:r>
          </a:p>
          <a:p>
            <a:pPr marL="628650" lvl="1" indent="-171450">
              <a:buFont typeface="Arial" panose="020B0604020202020204" pitchFamily="34" charset="0"/>
              <a:buChar char="•"/>
            </a:pPr>
            <a:r>
              <a:rPr lang="en-US"/>
              <a:t>Who executed an activity</a:t>
            </a:r>
          </a:p>
          <a:p>
            <a:pPr marL="628650" lvl="1" indent="-171450">
              <a:buFont typeface="Arial" panose="020B0604020202020204" pitchFamily="34" charset="0"/>
              <a:buChar char="•"/>
            </a:pPr>
            <a:r>
              <a:rPr lang="en-US"/>
              <a:t>Paging links to navigate each history entry</a:t>
            </a:r>
          </a:p>
          <a:p>
            <a:pPr marL="628650" lvl="1" indent="-171450">
              <a:buFont typeface="Arial" panose="020B0604020202020204" pitchFamily="34" charset="0"/>
              <a:buChar char="•"/>
            </a:pPr>
            <a:r>
              <a:rPr lang="en-US"/>
              <a:t>And a View More Details link that lets you see additional information (like track changes)</a:t>
            </a:r>
          </a:p>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12</a:t>
            </a:fld>
            <a:endParaRPr lang="en-US"/>
          </a:p>
        </p:txBody>
      </p:sp>
    </p:spTree>
    <p:extLst>
      <p:ext uri="{BB962C8B-B14F-4D97-AF65-F5344CB8AC3E}">
        <p14:creationId xmlns:p14="http://schemas.microsoft.com/office/powerpoint/2010/main" val="1564433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Another new feature for HRS 10.0 is Site Search, located at the top left of the module landing page that will allow you greater ability to search for records within Huron.</a:t>
            </a:r>
            <a:endParaRPr lang="en-US" sz="1200">
              <a:solidFill>
                <a:schemeClr val="tx2"/>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a:p>
            <a:pPr marL="171450" indent="-171450">
              <a:buFont typeface="Arial" panose="020B0604020202020204" pitchFamily="34" charset="0"/>
              <a:buChar char="•"/>
            </a:pPr>
            <a:r>
              <a:rPr lang="en-US"/>
              <a:t>This is a cross-suite addition, which means all modules will have this feature. The searching, however, will be limited to items within the module on which you are searching (typing info here will not search agreements or IRB, for example)</a:t>
            </a: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01AEB7-DF1E-074E-AD3C-BD912806E15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91118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Grants, Site Search will allow you to search for values on </a:t>
            </a:r>
            <a:r>
              <a:rPr lang="en-US" sz="1800">
                <a:effectLst/>
                <a:latin typeface="Calibri" panose="020F0502020204030204" pitchFamily="34" charset="0"/>
                <a:ea typeface="Calibri" panose="020F0502020204030204" pitchFamily="34" charset="0"/>
                <a:cs typeface="Times New Roman" panose="02020603050405020304" pitchFamily="18" charset="0"/>
              </a:rPr>
              <a:t>FPs, Budgets, Awards, Award Mods, Award Mod Requests, and Subawards</a:t>
            </a:r>
          </a:p>
          <a:p>
            <a:pPr marL="457200" indent="-457200">
              <a:buClr>
                <a:schemeClr val="tx1">
                  <a:lumMod val="50000"/>
                </a:schemeClr>
              </a:buClr>
              <a:buFont typeface="+mj-lt"/>
              <a:buAutoNum type="arabicPeriod"/>
            </a:pPr>
            <a:r>
              <a:rPr lang="en-US" sz="1200">
                <a:solidFill>
                  <a:schemeClr val="tx2"/>
                </a:solidFill>
              </a:rPr>
              <a:t>Search results will display in a separate pop-up window.</a:t>
            </a:r>
          </a:p>
          <a:p>
            <a:pPr marL="457200" indent="-457200">
              <a:buClr>
                <a:schemeClr val="tx1">
                  <a:lumMod val="50000"/>
                </a:schemeClr>
              </a:buClr>
              <a:buFont typeface="+mj-lt"/>
              <a:buAutoNum type="arabicPeriod"/>
            </a:pPr>
            <a:r>
              <a:rPr lang="en-US" sz="1200">
                <a:solidFill>
                  <a:schemeClr val="tx2"/>
                </a:solidFill>
              </a:rPr>
              <a:t>Dropdown filters provide more targeted search results.</a:t>
            </a:r>
          </a:p>
          <a:p>
            <a:pPr marL="457200" indent="-457200">
              <a:buClr>
                <a:schemeClr val="tx1">
                  <a:lumMod val="50000"/>
                </a:schemeClr>
              </a:buClr>
              <a:buFont typeface="+mj-lt"/>
              <a:buAutoNum type="arabicPeriod"/>
            </a:pPr>
            <a:r>
              <a:rPr lang="en-US" sz="1200">
                <a:solidFill>
                  <a:schemeClr val="tx2"/>
                </a:solidFill>
              </a:rPr>
              <a:t>Search results include clickable links (e.g., to project workspace).</a:t>
            </a: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01AEB7-DF1E-074E-AD3C-BD912806E15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2643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Some important notes about using site search</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(read 1-3)</a:t>
            </a:r>
          </a:p>
          <a:p>
            <a:endParaRPr lang="en-US"/>
          </a:p>
          <a:p>
            <a:pPr marL="171450" indent="-171450">
              <a:buFont typeface="Arial" panose="020B0604020202020204" pitchFamily="34" charset="0"/>
              <a:buChar char="•"/>
            </a:pPr>
            <a:r>
              <a:rPr lang="en-US"/>
              <a:t>You can review instructions, tips and best practices for site search in the reference guides that will be available May 24</a:t>
            </a:r>
            <a:r>
              <a:rPr lang="en-US" baseline="30000"/>
              <a:t>th</a:t>
            </a:r>
            <a:r>
              <a:rPr lang="en-US"/>
              <a:t>.</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(Jen will jump in with a clarifying point on searching by PI)</a:t>
            </a: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01AEB7-DF1E-074E-AD3C-BD912806E15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0292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Aft>
                <a:spcPts val="0"/>
              </a:spcAft>
              <a:buFont typeface="Arial" panose="020B0604020202020204" pitchFamily="34" charset="0"/>
              <a:buChar char="•"/>
            </a:pPr>
            <a:r>
              <a:rPr lang="en-US" b="0"/>
              <a:t>Improvements have also been made to Notification templates to apply uniform standards to format and content</a:t>
            </a:r>
          </a:p>
          <a:p>
            <a:pPr marL="171450" indent="-171450">
              <a:spcAft>
                <a:spcPts val="0"/>
              </a:spcAft>
              <a:buFont typeface="Arial" panose="020B0604020202020204" pitchFamily="34" charset="0"/>
              <a:buChar char="•"/>
            </a:pPr>
            <a:endParaRPr lang="en-US" b="0"/>
          </a:p>
          <a:p>
            <a:pPr marL="171450" indent="-171450">
              <a:buFont typeface="Arial" panose="020B0604020202020204" pitchFamily="34" charset="0"/>
              <a:buChar char="•"/>
            </a:pPr>
            <a:r>
              <a:rPr lang="en-US"/>
              <a:t>As you know, automatic Email notifications are sent when activities are triggered and when states change for proposals, awards, award mods and award mod requests. Email notifications are also manually sent when you use the “Send Email” feature on a record.</a:t>
            </a:r>
          </a:p>
          <a:p>
            <a:pPr marL="171450" indent="-171450">
              <a:buFont typeface="Arial" panose="020B0604020202020204" pitchFamily="34" charset="0"/>
              <a:buChar char="•"/>
            </a:pPr>
            <a:endParaRPr lang="en-US"/>
          </a:p>
          <a:p>
            <a:pPr marL="171450" indent="-171450">
              <a:spcAft>
                <a:spcPts val="0"/>
              </a:spcAft>
              <a:buFont typeface="Arial" panose="020B0604020202020204" pitchFamily="34" charset="0"/>
              <a:buChar char="•"/>
            </a:pPr>
            <a:r>
              <a:rPr lang="en-US" b="0">
                <a:effectLst/>
              </a:rPr>
              <a:t>All these email notifications will now be standardized with more helpful information, including updates to the header that contain (read list)</a:t>
            </a:r>
          </a:p>
          <a:p>
            <a:pPr marL="171450" indent="-171450">
              <a:spcAft>
                <a:spcPts val="0"/>
              </a:spcAft>
              <a:buFont typeface="Arial" panose="020B0604020202020204" pitchFamily="34" charset="0"/>
              <a:buChar char="•"/>
            </a:pPr>
            <a:endParaRPr lang="en-US" b="0">
              <a:effectLst/>
            </a:endParaRPr>
          </a:p>
          <a:p>
            <a:pPr marL="171450" indent="-171450">
              <a:spcAft>
                <a:spcPts val="0"/>
              </a:spcAft>
              <a:buFont typeface="Arial" panose="020B0604020202020204" pitchFamily="34" charset="0"/>
              <a:buChar char="•"/>
            </a:pPr>
            <a:r>
              <a:rPr lang="en-US" b="0">
                <a:effectLst/>
              </a:rPr>
              <a:t>And the body of the notification includes comments and supporting documents (if present) </a:t>
            </a:r>
          </a:p>
        </p:txBody>
      </p:sp>
      <p:sp>
        <p:nvSpPr>
          <p:cNvPr id="4" name="Slide Number Placeholder 3"/>
          <p:cNvSpPr>
            <a:spLocks noGrp="1"/>
          </p:cNvSpPr>
          <p:nvPr>
            <p:ph type="sldNum" sz="quarter" idx="10"/>
          </p:nvPr>
        </p:nvSpPr>
        <p:spPr/>
        <p:txBody>
          <a:bodyPr/>
          <a:lstStyle/>
          <a:p>
            <a:fld id="{BF01AEB7-DF1E-074E-AD3C-BD912806E15D}" type="slidenum">
              <a:rPr lang="en-US" smtClean="0"/>
              <a:t>16</a:t>
            </a:fld>
            <a:endParaRPr lang="en-US"/>
          </a:p>
        </p:txBody>
      </p:sp>
    </p:spTree>
    <p:extLst>
      <p:ext uri="{BB962C8B-B14F-4D97-AF65-F5344CB8AC3E}">
        <p14:creationId xmlns:p14="http://schemas.microsoft.com/office/powerpoint/2010/main" val="1942131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Aft>
                <a:spcPts val="0"/>
              </a:spcAft>
              <a:buFont typeface="Arial" panose="020B0604020202020204" pitchFamily="34" charset="0"/>
              <a:buChar char="•"/>
            </a:pPr>
            <a:r>
              <a:rPr lang="en-US" b="0">
                <a:effectLst/>
              </a:rPr>
              <a:t>Some new notifications of note that have been added include:</a:t>
            </a:r>
          </a:p>
          <a:p>
            <a:pPr marL="171450" indent="-171450">
              <a:spcAft>
                <a:spcPts val="0"/>
              </a:spcAft>
              <a:buFont typeface="Arial" panose="020B0604020202020204" pitchFamily="34" charset="0"/>
              <a:buChar char="•"/>
            </a:pPr>
            <a:endParaRPr lang="en-US" b="0">
              <a:effectLst/>
            </a:endParaRPr>
          </a:p>
          <a:p>
            <a:pPr marL="171450" indent="-171450">
              <a:spcAft>
                <a:spcPts val="0"/>
              </a:spcAft>
              <a:buFont typeface="Arial" panose="020B0604020202020204" pitchFamily="34" charset="0"/>
              <a:buChar char="•"/>
            </a:pPr>
            <a:r>
              <a:rPr lang="en-US" b="0">
                <a:effectLst/>
              </a:rPr>
              <a:t>On last, so its not just when one is created, but also when one is submitted (completed).</a:t>
            </a:r>
          </a:p>
        </p:txBody>
      </p:sp>
      <p:sp>
        <p:nvSpPr>
          <p:cNvPr id="4" name="Slide Number Placeholder 3"/>
          <p:cNvSpPr>
            <a:spLocks noGrp="1"/>
          </p:cNvSpPr>
          <p:nvPr>
            <p:ph type="sldNum" sz="quarter" idx="10"/>
          </p:nvPr>
        </p:nvSpPr>
        <p:spPr/>
        <p:txBody>
          <a:bodyPr/>
          <a:lstStyle/>
          <a:p>
            <a:fld id="{BF01AEB7-DF1E-074E-AD3C-BD912806E15D}" type="slidenum">
              <a:rPr lang="en-US" smtClean="0"/>
              <a:t>17</a:t>
            </a:fld>
            <a:endParaRPr lang="en-US"/>
          </a:p>
        </p:txBody>
      </p:sp>
    </p:spTree>
    <p:extLst>
      <p:ext uri="{BB962C8B-B14F-4D97-AF65-F5344CB8AC3E}">
        <p14:creationId xmlns:p14="http://schemas.microsoft.com/office/powerpoint/2010/main" val="19902735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Here’s an example of an automatically generated ancillary review email notification with the applied changes.</a:t>
            </a:r>
          </a:p>
          <a:p>
            <a:endParaRPr lang="en-US" b="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cs typeface="Calibri"/>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cs typeface="Calibri"/>
            </a:endParaRPr>
          </a:p>
          <a:p>
            <a:endParaRPr lang="en-US" b="0"/>
          </a:p>
          <a:p>
            <a:pPr>
              <a:spcAft>
                <a:spcPts val="0"/>
              </a:spcAft>
            </a:pPr>
            <a:endParaRPr lang="en-US" b="0">
              <a:effectLst/>
            </a:endParaRPr>
          </a:p>
        </p:txBody>
      </p:sp>
      <p:sp>
        <p:nvSpPr>
          <p:cNvPr id="4" name="Slide Number Placeholder 3"/>
          <p:cNvSpPr>
            <a:spLocks noGrp="1"/>
          </p:cNvSpPr>
          <p:nvPr>
            <p:ph type="sldNum" sz="quarter" idx="10"/>
          </p:nvPr>
        </p:nvSpPr>
        <p:spPr/>
        <p:txBody>
          <a:bodyPr/>
          <a:lstStyle/>
          <a:p>
            <a:fld id="{BF01AEB7-DF1E-074E-AD3C-BD912806E15D}" type="slidenum">
              <a:rPr lang="en-US" smtClean="0"/>
              <a:t>18</a:t>
            </a:fld>
            <a:endParaRPr lang="en-US"/>
          </a:p>
        </p:txBody>
      </p:sp>
    </p:spTree>
    <p:extLst>
      <p:ext uri="{BB962C8B-B14F-4D97-AF65-F5344CB8AC3E}">
        <p14:creationId xmlns:p14="http://schemas.microsoft.com/office/powerpoint/2010/main" val="32120938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Arial" panose="020B0604020202020204" pitchFamily="34" charset="0"/>
              <a:buChar char="•"/>
            </a:pPr>
            <a:r>
              <a:rPr lang="en-US"/>
              <a:t>To create a funding proposal quickly, </a:t>
            </a:r>
          </a:p>
          <a:p>
            <a:pPr marL="628650" lvl="1" indent="-171450">
              <a:buFont typeface="Arial" panose="020B0604020202020204" pitchFamily="34" charset="0"/>
              <a:buChar char="•"/>
            </a:pPr>
            <a:r>
              <a:rPr lang="en-US"/>
              <a:t>Click create and expand the menu under “Grants”. </a:t>
            </a:r>
          </a:p>
          <a:p>
            <a:pPr marL="628650" lvl="1" indent="-171450">
              <a:buFont typeface="Arial" panose="020B0604020202020204" pitchFamily="34" charset="0"/>
              <a:buChar char="•"/>
            </a:pPr>
            <a:r>
              <a:rPr lang="en-US"/>
              <a:t>Click the Create Funding Proposal button.</a:t>
            </a:r>
          </a:p>
          <a:p>
            <a:pPr marL="628650" lvl="1" indent="-171450">
              <a:buFont typeface="Arial" panose="020B0604020202020204" pitchFamily="34" charset="0"/>
              <a:buChar char="•"/>
            </a:pPr>
            <a:r>
              <a:rPr lang="en-US"/>
              <a:t>Click anywhere off of the create menu to close it</a:t>
            </a:r>
          </a:p>
        </p:txBody>
      </p:sp>
      <p:sp>
        <p:nvSpPr>
          <p:cNvPr id="4" name="Slide Number Placeholder 3"/>
          <p:cNvSpPr>
            <a:spLocks noGrp="1"/>
          </p:cNvSpPr>
          <p:nvPr>
            <p:ph type="sldNum" sz="quarter" idx="10"/>
          </p:nvPr>
        </p:nvSpPr>
        <p:spPr/>
        <p:txBody>
          <a:bodyPr/>
          <a:lstStyle/>
          <a:p>
            <a:fld id="{BF01AEB7-DF1E-074E-AD3C-BD912806E15D}" type="slidenum">
              <a:rPr lang="en-US" smtClean="0"/>
              <a:t>19</a:t>
            </a:fld>
            <a:endParaRPr lang="en-US"/>
          </a:p>
        </p:txBody>
      </p:sp>
    </p:spTree>
    <p:extLst>
      <p:ext uri="{BB962C8B-B14F-4D97-AF65-F5344CB8AC3E}">
        <p14:creationId xmlns:p14="http://schemas.microsoft.com/office/powerpoint/2010/main" val="2360956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01AEB7-DF1E-074E-AD3C-BD912806E15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1321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00538A"/>
              </a:buClr>
              <a:buFont typeface="Arial" panose="020B0604020202020204" pitchFamily="34" charset="0"/>
              <a:buNone/>
            </a:pPr>
            <a:r>
              <a:rPr lang="en-US" sz="1200" b="0">
                <a:solidFill>
                  <a:srgbClr val="00538A"/>
                </a:solidFill>
              </a:rPr>
              <a:t>Awards tabbed views by state now include 2 new tabs: Advanced Account and Award Mod Requests. Clicking either of these will display all awards in the indicated states.</a:t>
            </a:r>
            <a:endParaRPr lang="en-US" b="0"/>
          </a:p>
          <a:p>
            <a:pPr>
              <a:spcAft>
                <a:spcPts val="0"/>
              </a:spcAft>
            </a:pPr>
            <a:endParaRPr lang="en-US">
              <a:effectLst/>
            </a:endParaRPr>
          </a:p>
        </p:txBody>
      </p:sp>
      <p:sp>
        <p:nvSpPr>
          <p:cNvPr id="4" name="Slide Number Placeholder 3"/>
          <p:cNvSpPr>
            <a:spLocks noGrp="1"/>
          </p:cNvSpPr>
          <p:nvPr>
            <p:ph type="sldNum" sz="quarter" idx="10"/>
          </p:nvPr>
        </p:nvSpPr>
        <p:spPr/>
        <p:txBody>
          <a:bodyPr/>
          <a:lstStyle/>
          <a:p>
            <a:fld id="{BF01AEB7-DF1E-074E-AD3C-BD912806E15D}" type="slidenum">
              <a:rPr lang="en-US" smtClean="0"/>
              <a:t>20</a:t>
            </a:fld>
            <a:endParaRPr lang="en-US"/>
          </a:p>
        </p:txBody>
      </p:sp>
    </p:spTree>
    <p:extLst>
      <p:ext uri="{BB962C8B-B14F-4D97-AF65-F5344CB8AC3E}">
        <p14:creationId xmlns:p14="http://schemas.microsoft.com/office/powerpoint/2010/main" val="20666521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00538A"/>
              </a:buClr>
              <a:buFont typeface="Arial" panose="020B0604020202020204" pitchFamily="34" charset="0"/>
              <a:buNone/>
            </a:pPr>
            <a:r>
              <a:rPr lang="en-US" sz="1200" b="0">
                <a:solidFill>
                  <a:srgbClr val="00538A"/>
                </a:solidFill>
              </a:rPr>
              <a:t>Awards tabbed default tables have also added columns to the displayed information like with proposals to show additional information about the awards, including:</a:t>
            </a:r>
          </a:p>
          <a:p>
            <a:pPr>
              <a:buClr>
                <a:srgbClr val="00538A"/>
              </a:buClr>
              <a:buFont typeface="Arial" panose="020B0604020202020204" pitchFamily="34" charset="0"/>
              <a:buNone/>
            </a:pPr>
            <a:endParaRPr lang="en-US" sz="1200" b="0">
              <a:solidFill>
                <a:srgbClr val="00538A"/>
              </a:solidFill>
            </a:endParaRPr>
          </a:p>
          <a:p>
            <a:pPr marL="171450" indent="-171450">
              <a:buClr>
                <a:srgbClr val="00538A"/>
              </a:buClr>
              <a:buFont typeface="Arial" panose="020B0604020202020204" pitchFamily="34" charset="0"/>
              <a:buChar char="•"/>
            </a:pPr>
            <a:r>
              <a:rPr lang="en-US" sz="1200" b="0">
                <a:solidFill>
                  <a:srgbClr val="00538A"/>
                </a:solidFill>
              </a:rPr>
              <a:t>Award PI</a:t>
            </a:r>
          </a:p>
          <a:p>
            <a:pPr marL="171450" indent="-171450">
              <a:buClr>
                <a:srgbClr val="00538A"/>
              </a:buClr>
              <a:buFont typeface="Arial" panose="020B0604020202020204" pitchFamily="34" charset="0"/>
              <a:buChar char="•"/>
            </a:pPr>
            <a:r>
              <a:rPr lang="en-US" sz="1200" b="0">
                <a:solidFill>
                  <a:srgbClr val="00538A"/>
                </a:solidFill>
              </a:rPr>
              <a:t>Direct Sponsor</a:t>
            </a:r>
          </a:p>
          <a:p>
            <a:pPr marL="171450" indent="-171450">
              <a:buClr>
                <a:srgbClr val="00538A"/>
              </a:buClr>
              <a:buFont typeface="Arial" panose="020B0604020202020204" pitchFamily="34" charset="0"/>
              <a:buChar char="•"/>
            </a:pPr>
            <a:r>
              <a:rPr lang="en-US" sz="1200" b="0">
                <a:solidFill>
                  <a:srgbClr val="00538A"/>
                </a:solidFill>
              </a:rPr>
              <a:t>Sponsor Award ID</a:t>
            </a:r>
          </a:p>
          <a:p>
            <a:pPr marL="171450" indent="-171450">
              <a:buClr>
                <a:srgbClr val="00538A"/>
              </a:buClr>
              <a:buFont typeface="Arial" panose="020B0604020202020204" pitchFamily="34" charset="0"/>
              <a:buChar char="•"/>
            </a:pPr>
            <a:r>
              <a:rPr lang="en-US" sz="1200" b="0">
                <a:solidFill>
                  <a:srgbClr val="00538A"/>
                </a:solidFill>
              </a:rPr>
              <a:t>Start Date</a:t>
            </a:r>
          </a:p>
          <a:p>
            <a:pPr marL="171450" indent="-171450">
              <a:buClr>
                <a:srgbClr val="00538A"/>
              </a:buClr>
              <a:buFont typeface="Arial" panose="020B0604020202020204" pitchFamily="34" charset="0"/>
              <a:buChar char="•"/>
            </a:pPr>
            <a:r>
              <a:rPr lang="en-US" sz="1200" b="0">
                <a:solidFill>
                  <a:srgbClr val="00538A"/>
                </a:solidFill>
              </a:rPr>
              <a:t>End Date</a:t>
            </a:r>
          </a:p>
          <a:p>
            <a:pPr marL="171450" indent="-171450">
              <a:buClr>
                <a:srgbClr val="00538A"/>
              </a:buClr>
              <a:buFont typeface="Arial" panose="020B0604020202020204" pitchFamily="34" charset="0"/>
              <a:buChar char="•"/>
            </a:pPr>
            <a:r>
              <a:rPr lang="en-US" sz="1200" b="0">
                <a:solidFill>
                  <a:srgbClr val="00538A"/>
                </a:solidFill>
              </a:rPr>
              <a:t>Specialist </a:t>
            </a:r>
          </a:p>
          <a:p>
            <a:pPr marL="171450" indent="-171450">
              <a:buClr>
                <a:srgbClr val="00538A"/>
              </a:buClr>
              <a:buFont typeface="Arial" panose="020B0604020202020204" pitchFamily="34" charset="0"/>
              <a:buChar char="•"/>
            </a:pPr>
            <a:endParaRPr lang="en-US" sz="1200" b="0">
              <a:solidFill>
                <a:srgbClr val="00538A"/>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Any questions on these Display improvements?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OK, now we’ll move on to Award Workspace changes</a:t>
            </a:r>
          </a:p>
          <a:p>
            <a:pPr marL="171450" indent="-171450">
              <a:buClr>
                <a:srgbClr val="00538A"/>
              </a:buClr>
              <a:buFont typeface="Arial" panose="020B0604020202020204" pitchFamily="34" charset="0"/>
              <a:buChar char="•"/>
            </a:pPr>
            <a:endParaRPr lang="en-US" b="0"/>
          </a:p>
          <a:p>
            <a:pPr>
              <a:spcAft>
                <a:spcPts val="0"/>
              </a:spcAft>
            </a:pPr>
            <a:endParaRPr lang="en-US">
              <a:effectLst/>
            </a:endParaRPr>
          </a:p>
        </p:txBody>
      </p:sp>
      <p:sp>
        <p:nvSpPr>
          <p:cNvPr id="4" name="Slide Number Placeholder 3"/>
          <p:cNvSpPr>
            <a:spLocks noGrp="1"/>
          </p:cNvSpPr>
          <p:nvPr>
            <p:ph type="sldNum" sz="quarter" idx="10"/>
          </p:nvPr>
        </p:nvSpPr>
        <p:spPr/>
        <p:txBody>
          <a:bodyPr/>
          <a:lstStyle/>
          <a:p>
            <a:fld id="{BF01AEB7-DF1E-074E-AD3C-BD912806E15D}" type="slidenum">
              <a:rPr lang="en-US" smtClean="0"/>
              <a:t>21</a:t>
            </a:fld>
            <a:endParaRPr lang="en-US"/>
          </a:p>
        </p:txBody>
      </p:sp>
    </p:spTree>
    <p:extLst>
      <p:ext uri="{BB962C8B-B14F-4D97-AF65-F5344CB8AC3E}">
        <p14:creationId xmlns:p14="http://schemas.microsoft.com/office/powerpoint/2010/main" val="21116415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b="0"/>
              <a:t>Some improvements to workspaces to make you aware of:</a:t>
            </a:r>
          </a:p>
          <a:p>
            <a:pPr marL="0" marR="0" lvl="0" indent="0" algn="l" defTabSz="609585" rtl="0" eaLnBrk="1" fontAlgn="auto" latinLnBrk="0" hangingPunct="1">
              <a:lnSpc>
                <a:spcPct val="100000"/>
              </a:lnSpc>
              <a:spcBef>
                <a:spcPts val="0"/>
              </a:spcBef>
              <a:spcAft>
                <a:spcPts val="0"/>
              </a:spcAft>
              <a:buClrTx/>
              <a:buSzTx/>
              <a:buFontTx/>
              <a:buNone/>
              <a:tabLst/>
              <a:defRPr/>
            </a:pPr>
            <a:endParaRPr lang="en-US" b="0"/>
          </a:p>
          <a:p>
            <a:pPr marL="0" marR="0" lvl="0" indent="0" algn="l" defTabSz="609585" rtl="0" eaLnBrk="1" fontAlgn="auto" latinLnBrk="0" hangingPunct="1">
              <a:lnSpc>
                <a:spcPct val="100000"/>
              </a:lnSpc>
              <a:spcBef>
                <a:spcPts val="0"/>
              </a:spcBef>
              <a:spcAft>
                <a:spcPts val="0"/>
              </a:spcAft>
              <a:buClrTx/>
              <a:buSzTx/>
              <a:buFontTx/>
              <a:buNone/>
              <a:tabLst/>
              <a:defRPr/>
            </a:pPr>
            <a:r>
              <a:rPr lang="en-US" b="0"/>
              <a:t>On the Proposal workspace, if a proposal will be sent system to system and you have generated an SF424, you will now see a link to the SF424 in the Proposal header. Previously, you had to click the SF424 tab and read into the details to access this link. This streamlined navigation will be a welcome enhancement for system-to-system proposals.</a:t>
            </a:r>
            <a:endParaRPr lang="en-US" sz="1200">
              <a:solidFill>
                <a:srgbClr val="00538A"/>
              </a:solidFill>
            </a:endParaRPr>
          </a:p>
        </p:txBody>
      </p:sp>
      <p:sp>
        <p:nvSpPr>
          <p:cNvPr id="4" name="Slide Number Placeholder 3"/>
          <p:cNvSpPr>
            <a:spLocks noGrp="1"/>
          </p:cNvSpPr>
          <p:nvPr>
            <p:ph type="sldNum" sz="quarter" idx="10"/>
          </p:nvPr>
        </p:nvSpPr>
        <p:spPr/>
        <p:txBody>
          <a:bodyPr/>
          <a:lstStyle/>
          <a:p>
            <a:fld id="{BF01AEB7-DF1E-074E-AD3C-BD912806E15D}" type="slidenum">
              <a:rPr lang="en-US" smtClean="0"/>
              <a:t>22</a:t>
            </a:fld>
            <a:endParaRPr lang="en-US"/>
          </a:p>
        </p:txBody>
      </p:sp>
    </p:spTree>
    <p:extLst>
      <p:ext uri="{BB962C8B-B14F-4D97-AF65-F5344CB8AC3E}">
        <p14:creationId xmlns:p14="http://schemas.microsoft.com/office/powerpoint/2010/main" val="24219142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Aft>
                <a:spcPts val="0"/>
              </a:spcAft>
              <a:buFont typeface="Arial" panose="020B0604020202020204" pitchFamily="34" charset="0"/>
              <a:buChar char="•"/>
            </a:pPr>
            <a:r>
              <a:rPr lang="en-US">
                <a:effectLst/>
              </a:rPr>
              <a:t>Another enhancement to workspaces is the workflow diagram. </a:t>
            </a:r>
          </a:p>
          <a:p>
            <a:pPr marL="171450" indent="-171450">
              <a:spcAft>
                <a:spcPts val="0"/>
              </a:spcAft>
              <a:buFont typeface="Arial" panose="020B0604020202020204" pitchFamily="34" charset="0"/>
              <a:buChar char="•"/>
            </a:pPr>
            <a:endParaRPr lang="en-US">
              <a:effectLst/>
            </a:endParaRPr>
          </a:p>
          <a:p>
            <a:pPr marL="171450" indent="-171450">
              <a:spcAft>
                <a:spcPts val="0"/>
              </a:spcAft>
              <a:buFont typeface="Arial" panose="020B0604020202020204" pitchFamily="34" charset="0"/>
              <a:buChar char="•"/>
            </a:pPr>
            <a:r>
              <a:rPr lang="en-US">
                <a:effectLst/>
              </a:rPr>
              <a:t>The current state of the record will be reflected on the diagram by a bubble indicator of where the record is in the workflow and what comes next.  </a:t>
            </a:r>
          </a:p>
          <a:p>
            <a:pPr marL="171450" indent="-171450">
              <a:spcAft>
                <a:spcPts val="0"/>
              </a:spcAft>
              <a:buFont typeface="Arial" panose="020B0604020202020204" pitchFamily="34" charset="0"/>
              <a:buChar char="•"/>
            </a:pPr>
            <a:endParaRPr lang="en-US">
              <a:effectLst/>
            </a:endParaRPr>
          </a:p>
          <a:p>
            <a:pPr marL="171450" indent="-171450">
              <a:spcAft>
                <a:spcPts val="0"/>
              </a:spcAft>
              <a:buFont typeface="Arial" panose="020B0604020202020204" pitchFamily="34" charset="0"/>
              <a:buChar char="•"/>
            </a:pPr>
            <a:r>
              <a:rPr lang="en-US">
                <a:effectLst/>
              </a:rPr>
              <a:t>This proposal is in a state of draft and the corresponding workflow diagram bubble shows the same with Department Review to follow.</a:t>
            </a:r>
          </a:p>
        </p:txBody>
      </p:sp>
      <p:sp>
        <p:nvSpPr>
          <p:cNvPr id="4" name="Slide Number Placeholder 3"/>
          <p:cNvSpPr>
            <a:spLocks noGrp="1"/>
          </p:cNvSpPr>
          <p:nvPr>
            <p:ph type="sldNum" sz="quarter" idx="10"/>
          </p:nvPr>
        </p:nvSpPr>
        <p:spPr/>
        <p:txBody>
          <a:bodyPr/>
          <a:lstStyle/>
          <a:p>
            <a:fld id="{BF01AEB7-DF1E-074E-AD3C-BD912806E15D}" type="slidenum">
              <a:rPr lang="en-US" smtClean="0"/>
              <a:t>23</a:t>
            </a:fld>
            <a:endParaRPr lang="en-US"/>
          </a:p>
        </p:txBody>
      </p:sp>
    </p:spTree>
    <p:extLst>
      <p:ext uri="{BB962C8B-B14F-4D97-AF65-F5344CB8AC3E}">
        <p14:creationId xmlns:p14="http://schemas.microsoft.com/office/powerpoint/2010/main" val="32913398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0"/>
              </a:spcAft>
            </a:pPr>
            <a:r>
              <a:rPr lang="en-US">
                <a:effectLst/>
              </a:rPr>
              <a:t>Awards and Award Mods will also have a workflow diagram showing the workflow steps specific for each record type. </a:t>
            </a:r>
          </a:p>
          <a:p>
            <a:pPr>
              <a:spcAft>
                <a:spcPts val="0"/>
              </a:spcAft>
            </a:pPr>
            <a:endParaRPr lang="en-US">
              <a:effectLst/>
            </a:endParaRPr>
          </a:p>
        </p:txBody>
      </p:sp>
      <p:sp>
        <p:nvSpPr>
          <p:cNvPr id="4" name="Slide Number Placeholder 3"/>
          <p:cNvSpPr>
            <a:spLocks noGrp="1"/>
          </p:cNvSpPr>
          <p:nvPr>
            <p:ph type="sldNum" sz="quarter" idx="10"/>
          </p:nvPr>
        </p:nvSpPr>
        <p:spPr/>
        <p:txBody>
          <a:bodyPr/>
          <a:lstStyle/>
          <a:p>
            <a:fld id="{BF01AEB7-DF1E-074E-AD3C-BD912806E15D}" type="slidenum">
              <a:rPr lang="en-US" smtClean="0"/>
              <a:t>24</a:t>
            </a:fld>
            <a:endParaRPr lang="en-US"/>
          </a:p>
        </p:txBody>
      </p:sp>
    </p:spTree>
    <p:extLst>
      <p:ext uri="{BB962C8B-B14F-4D97-AF65-F5344CB8AC3E}">
        <p14:creationId xmlns:p14="http://schemas.microsoft.com/office/powerpoint/2010/main" val="37128742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effectLst/>
              </a:rPr>
              <a:t>On the proposal workflow diagram, one thing to note is the “Complete” bubble - In 10.0, if a proposal is marked as “Award Notification Received” the workflow for the proposal moves to “Complete”. Technically, the workflow for the proposal is complete. </a:t>
            </a:r>
          </a:p>
        </p:txBody>
      </p:sp>
      <p:sp>
        <p:nvSpPr>
          <p:cNvPr id="4" name="Slide Number Placeholder 3"/>
          <p:cNvSpPr>
            <a:spLocks noGrp="1"/>
          </p:cNvSpPr>
          <p:nvPr>
            <p:ph type="sldNum" sz="quarter" idx="10"/>
          </p:nvPr>
        </p:nvSpPr>
        <p:spPr/>
        <p:txBody>
          <a:bodyPr/>
          <a:lstStyle/>
          <a:p>
            <a:fld id="{BF01AEB7-DF1E-074E-AD3C-BD912806E15D}" type="slidenum">
              <a:rPr lang="en-US" smtClean="0"/>
              <a:t>25</a:t>
            </a:fld>
            <a:endParaRPr lang="en-US"/>
          </a:p>
        </p:txBody>
      </p:sp>
    </p:spTree>
    <p:extLst>
      <p:ext uri="{BB962C8B-B14F-4D97-AF65-F5344CB8AC3E}">
        <p14:creationId xmlns:p14="http://schemas.microsoft.com/office/powerpoint/2010/main" val="31950320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effectLst/>
              </a:rPr>
              <a:t>But the proposal state will transition to Awarded once an Award is Activated. The workspace bubble will remain “Complete” as the funding proposal work is still complete in this state.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effectLs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effectLst/>
              </a:rPr>
              <a:t>Also, in terms of a proposal state, proposals will no longer transition past “Awarded” once an award is created. (today, they transition to complete once an award is completed)</a:t>
            </a:r>
          </a:p>
        </p:txBody>
      </p:sp>
      <p:sp>
        <p:nvSpPr>
          <p:cNvPr id="4" name="Slide Number Placeholder 3"/>
          <p:cNvSpPr>
            <a:spLocks noGrp="1"/>
          </p:cNvSpPr>
          <p:nvPr>
            <p:ph type="sldNum" sz="quarter" idx="10"/>
          </p:nvPr>
        </p:nvSpPr>
        <p:spPr/>
        <p:txBody>
          <a:bodyPr/>
          <a:lstStyle/>
          <a:p>
            <a:fld id="{BF01AEB7-DF1E-074E-AD3C-BD912806E15D}" type="slidenum">
              <a:rPr lang="en-US" smtClean="0"/>
              <a:t>26</a:t>
            </a:fld>
            <a:endParaRPr lang="en-US"/>
          </a:p>
        </p:txBody>
      </p:sp>
    </p:spTree>
    <p:extLst>
      <p:ext uri="{BB962C8B-B14F-4D97-AF65-F5344CB8AC3E}">
        <p14:creationId xmlns:p14="http://schemas.microsoft.com/office/powerpoint/2010/main" val="42803507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solidFill>
                  <a:srgbClr val="00538A"/>
                </a:solidFill>
                <a:effectLst/>
              </a:rPr>
              <a:t>Another workspace improvement includes state and activity name changes  to more specific titles to be clearer and in alignment with best practices. These include: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solidFill>
                  <a:srgbClr val="00538A"/>
                </a:solidFill>
                <a:effectLst/>
              </a:rPr>
              <a:t>Removing/replacing the terms “SPO” and “SPA”, specifically: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solidFill>
                  <a:srgbClr val="00538A"/>
                </a:solidFill>
                <a:effectLst/>
              </a:rPr>
              <a:t>Notify SPO of Grant Status -&gt; Send Grants Status Update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solidFill>
                  <a:srgbClr val="00538A"/>
                </a:solidFill>
                <a:effectLst/>
              </a:rPr>
              <a:t>Final SPO Review -&gt; Pending Submission to Sponsor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solidFill>
                  <a:srgbClr val="00538A"/>
                </a:solidFill>
                <a:effectLst/>
              </a:rPr>
              <a:t>SPO Status Confirmation –&gt; Proposal Status Confirmation (Not Shown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a:solidFill>
                <a:srgbClr val="00538A"/>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solidFill>
                  <a:srgbClr val="00538A"/>
                </a:solidFill>
                <a:effectLst/>
              </a:rPr>
              <a:t>Also, the “Team Disclosure Status” activity name has been changed to “COI Disclosure Status”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a:solidFill>
                <a:srgbClr val="00538A"/>
              </a:solidFill>
              <a:effectLst/>
            </a:endParaRP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effectLst/>
            </a:endParaRPr>
          </a:p>
        </p:txBody>
      </p:sp>
      <p:sp>
        <p:nvSpPr>
          <p:cNvPr id="4" name="Slide Number Placeholder 3"/>
          <p:cNvSpPr>
            <a:spLocks noGrp="1"/>
          </p:cNvSpPr>
          <p:nvPr>
            <p:ph type="sldNum" sz="quarter" idx="10"/>
          </p:nvPr>
        </p:nvSpPr>
        <p:spPr/>
        <p:txBody>
          <a:bodyPr/>
          <a:lstStyle/>
          <a:p>
            <a:fld id="{BF01AEB7-DF1E-074E-AD3C-BD912806E15D}" type="slidenum">
              <a:rPr lang="en-US" smtClean="0"/>
              <a:t>27</a:t>
            </a:fld>
            <a:endParaRPr lang="en-US"/>
          </a:p>
        </p:txBody>
      </p:sp>
    </p:spTree>
    <p:extLst>
      <p:ext uri="{BB962C8B-B14F-4D97-AF65-F5344CB8AC3E}">
        <p14:creationId xmlns:p14="http://schemas.microsoft.com/office/powerpoint/2010/main" val="18182355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Clr>
                <a:srgbClr val="00538A"/>
              </a:buClr>
              <a:buFont typeface="Arial" panose="020B0604020202020204" pitchFamily="34" charset="0"/>
              <a:buChar char="•"/>
            </a:pPr>
            <a:r>
              <a:rPr lang="en-US" sz="1200" b="0">
                <a:solidFill>
                  <a:srgbClr val="00538A"/>
                </a:solidFill>
              </a:rPr>
              <a:t>A Reviewer Notes tab has been added to the Award &amp; Award Mod workspaces to allow you to view any reviewer notes and responses added during the award &amp; award mod review process</a:t>
            </a:r>
          </a:p>
          <a:p>
            <a:pPr>
              <a:spcAft>
                <a:spcPts val="0"/>
              </a:spcAft>
            </a:pPr>
            <a:endParaRPr lang="en-US">
              <a:effectLst/>
            </a:endParaRPr>
          </a:p>
        </p:txBody>
      </p:sp>
      <p:sp>
        <p:nvSpPr>
          <p:cNvPr id="4" name="Slide Number Placeholder 3"/>
          <p:cNvSpPr>
            <a:spLocks noGrp="1"/>
          </p:cNvSpPr>
          <p:nvPr>
            <p:ph type="sldNum" sz="quarter" idx="10"/>
          </p:nvPr>
        </p:nvSpPr>
        <p:spPr/>
        <p:txBody>
          <a:bodyPr/>
          <a:lstStyle/>
          <a:p>
            <a:fld id="{BF01AEB7-DF1E-074E-AD3C-BD912806E15D}" type="slidenum">
              <a:rPr lang="en-US" smtClean="0"/>
              <a:t>28</a:t>
            </a:fld>
            <a:endParaRPr lang="en-US"/>
          </a:p>
        </p:txBody>
      </p:sp>
    </p:spTree>
    <p:extLst>
      <p:ext uri="{BB962C8B-B14F-4D97-AF65-F5344CB8AC3E}">
        <p14:creationId xmlns:p14="http://schemas.microsoft.com/office/powerpoint/2010/main" val="24614041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0538A"/>
                </a:solidFill>
              </a:rPr>
              <a:t>Some smartform improvements include additions to chooser menus, like the people chooser – When selecting the PI or additional personnel, you can now see the preferred email address along with the first &amp; last name and the organization to which they are assigned.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solidFill>
                <a:srgbClr val="00538A"/>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0538A"/>
                </a:solidFill>
              </a:rPr>
              <a:t>This change is applied to proposals, awards and award mod smartforms.</a:t>
            </a:r>
          </a:p>
        </p:txBody>
      </p:sp>
      <p:sp>
        <p:nvSpPr>
          <p:cNvPr id="4" name="Slide Number Placeholder 3"/>
          <p:cNvSpPr>
            <a:spLocks noGrp="1"/>
          </p:cNvSpPr>
          <p:nvPr>
            <p:ph type="sldNum" sz="quarter" idx="10"/>
          </p:nvPr>
        </p:nvSpPr>
        <p:spPr/>
        <p:txBody>
          <a:bodyPr/>
          <a:lstStyle/>
          <a:p>
            <a:fld id="{BF01AEB7-DF1E-074E-AD3C-BD912806E15D}" type="slidenum">
              <a:rPr lang="en-US" smtClean="0"/>
              <a:t>29</a:t>
            </a:fld>
            <a:endParaRPr lang="en-US"/>
          </a:p>
        </p:txBody>
      </p:sp>
    </p:spTree>
    <p:extLst>
      <p:ext uri="{BB962C8B-B14F-4D97-AF65-F5344CB8AC3E}">
        <p14:creationId xmlns:p14="http://schemas.microsoft.com/office/powerpoint/2010/main" val="334286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01AEB7-DF1E-074E-AD3C-BD912806E15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44392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0538A"/>
                </a:solidFill>
              </a:rPr>
              <a:t>The Organization Chooser, like choosing the direct sponsor, now displays the organization code along with the organization name.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solidFill>
                <a:srgbClr val="00538A"/>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0538A"/>
                </a:solidFill>
              </a:rPr>
              <a:t>This change is also applied to proposals, awards and award mod smartforms.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effectLst/>
            </a:endParaRPr>
          </a:p>
        </p:txBody>
      </p:sp>
      <p:sp>
        <p:nvSpPr>
          <p:cNvPr id="4" name="Slide Number Placeholder 3"/>
          <p:cNvSpPr>
            <a:spLocks noGrp="1"/>
          </p:cNvSpPr>
          <p:nvPr>
            <p:ph type="sldNum" sz="quarter" idx="10"/>
          </p:nvPr>
        </p:nvSpPr>
        <p:spPr/>
        <p:txBody>
          <a:bodyPr/>
          <a:lstStyle/>
          <a:p>
            <a:fld id="{BF01AEB7-DF1E-074E-AD3C-BD912806E15D}" type="slidenum">
              <a:rPr lang="en-US" smtClean="0"/>
              <a:t>30</a:t>
            </a:fld>
            <a:endParaRPr lang="en-US"/>
          </a:p>
        </p:txBody>
      </p:sp>
    </p:spTree>
    <p:extLst>
      <p:ext uri="{BB962C8B-B14F-4D97-AF65-F5344CB8AC3E}">
        <p14:creationId xmlns:p14="http://schemas.microsoft.com/office/powerpoint/2010/main" val="8752393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defRPr/>
            </a:pPr>
            <a:r>
              <a:rPr lang="en-US">
                <a:effectLst/>
              </a:rPr>
              <a:t>A change to note on the Proposal Budget </a:t>
            </a:r>
            <a:r>
              <a:rPr lang="en-US" err="1">
                <a:effectLst/>
              </a:rPr>
              <a:t>SmartForm</a:t>
            </a:r>
            <a:r>
              <a:rPr lang="en-US">
                <a:effectLst/>
              </a:rPr>
              <a:t> is related to the type of personnel defined in question 7. of the “Add Institutional Proposal Staff” on the Proposal </a:t>
            </a:r>
            <a:r>
              <a:rPr lang="en-US" err="1">
                <a:effectLst/>
              </a:rPr>
              <a:t>SmartForm</a:t>
            </a:r>
            <a:r>
              <a:rPr lang="en-US">
                <a:effectLst/>
              </a:rPr>
              <a:t>.</a:t>
            </a:r>
            <a:r>
              <a:rPr lang="en-US"/>
              <a:t> </a:t>
            </a:r>
            <a:endParaRPr lang="en-US">
              <a:effectLst/>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effectLs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effectLst/>
              </a:rPr>
              <a:t>Only added personnel who have either Senior/key person on the proposal or other selected for question 7 will be displayed on the “Personnel Costs” page of the budget </a:t>
            </a:r>
            <a:r>
              <a:rPr lang="en-US" err="1">
                <a:effectLst/>
              </a:rPr>
              <a:t>SmartForm</a:t>
            </a:r>
            <a:r>
              <a:rPr lang="en-US">
                <a:effectLst/>
              </a:rPr>
              <a:t>.</a:t>
            </a:r>
            <a:endParaRPr lang="en-US">
              <a:effectLst/>
              <a:cs typeface="Calibri"/>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effectLs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cs typeface="Calibri"/>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a:p>
            <a:pPr marR="0" lvl="0" algn="l" defTabSz="914400" rtl="0" eaLnBrk="1" fontAlgn="auto" latinLnBrk="0" hangingPunct="1">
              <a:lnSpc>
                <a:spcPct val="100000"/>
              </a:lnSpc>
              <a:spcBef>
                <a:spcPts val="0"/>
              </a:spcBef>
              <a:spcAft>
                <a:spcPts val="0"/>
              </a:spcAft>
              <a:buClrTx/>
              <a:buSzTx/>
              <a:tabLst/>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effectLst/>
            </a:endParaRPr>
          </a:p>
        </p:txBody>
      </p:sp>
      <p:sp>
        <p:nvSpPr>
          <p:cNvPr id="4" name="Slide Number Placeholder 3"/>
          <p:cNvSpPr>
            <a:spLocks noGrp="1"/>
          </p:cNvSpPr>
          <p:nvPr>
            <p:ph type="sldNum" sz="quarter" idx="10"/>
          </p:nvPr>
        </p:nvSpPr>
        <p:spPr/>
        <p:txBody>
          <a:bodyPr/>
          <a:lstStyle/>
          <a:p>
            <a:fld id="{BF01AEB7-DF1E-074E-AD3C-BD912806E15D}" type="slidenum">
              <a:rPr lang="en-US" smtClean="0"/>
              <a:t>31</a:t>
            </a:fld>
            <a:endParaRPr lang="en-US"/>
          </a:p>
        </p:txBody>
      </p:sp>
    </p:spTree>
    <p:extLst>
      <p:ext uri="{BB962C8B-B14F-4D97-AF65-F5344CB8AC3E}">
        <p14:creationId xmlns:p14="http://schemas.microsoft.com/office/powerpoint/2010/main" val="38104867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effectLst/>
              </a:rPr>
              <a:t>New functionality introduced in our 10.0 upgrade includes the addition of FCOI Investigators. This changes affects proposals, awards and award mods</a:t>
            </a:r>
            <a:r>
              <a:rPr lang="en-US"/>
              <a:t>.</a:t>
            </a:r>
            <a:endParaRPr lang="en-US">
              <a:effectLst/>
            </a:endParaRPr>
          </a:p>
          <a:p>
            <a:pPr marL="171450" indent="-171450">
              <a:buFont typeface="Arial" panose="020B0604020202020204" pitchFamily="34" charset="0"/>
              <a:buChar char="•"/>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effectLst/>
              </a:rPr>
              <a:t>On the proposal, when adding project personnel, a new required question is displayed "This individual is considered an investigator for FCOI disclosure purposes:" defaults to yes.</a:t>
            </a:r>
            <a:endParaRPr lang="en-US">
              <a:effectLst/>
              <a:cs typeface="Calibri" panose="020F0502020204030204"/>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effectLst/>
            </a:endParaRPr>
          </a:p>
          <a:p>
            <a:pPr marL="285750" indent="-285750">
              <a:buFont typeface="Arial" panose="020B0604020202020204" pitchFamily="34" charset="0"/>
              <a:buChar char="•"/>
              <a:defRPr/>
            </a:pPr>
            <a:r>
              <a:rPr lang="en-US" sz="1800">
                <a:effectLst/>
                <a:latin typeface="Calibri"/>
                <a:ea typeface="Calibri" panose="020F0502020204030204" pitchFamily="34" charset="0"/>
                <a:cs typeface="Calibri"/>
              </a:rPr>
              <a:t>An FCOI Investigator has been determined to be an individual who is responsible for design, conduct or reporting activities for the research outlined in the proposal or award.</a:t>
            </a:r>
            <a:r>
              <a:rPr lang="en-US" sz="1800">
                <a:latin typeface="Calibri"/>
                <a:ea typeface="Calibri" panose="020F0502020204030204" pitchFamily="34" charset="0"/>
                <a:cs typeface="Calibri"/>
              </a:rPr>
              <a:t> </a:t>
            </a:r>
            <a:endParaRPr lang="en-US" sz="1800">
              <a:effectLst/>
              <a:latin typeface="Calibri" panose="020F0502020204030204" pitchFamily="34" charset="0"/>
              <a:ea typeface="Calibri" panose="020F0502020204030204" pitchFamily="34" charset="0"/>
              <a:cs typeface="Calibri"/>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a:effectLst/>
                <a:latin typeface="Calibri"/>
                <a:ea typeface="Calibri" panose="020F0502020204030204" pitchFamily="34" charset="0"/>
                <a:cs typeface="Calibri"/>
              </a:rPr>
              <a:t>The PI for the Proposal is assumed yes, so this question does not need to be answered for the PI, just additional people added to the proposal or award.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effectLst/>
            </a:endParaRPr>
          </a:p>
        </p:txBody>
      </p:sp>
      <p:sp>
        <p:nvSpPr>
          <p:cNvPr id="4" name="Slide Number Placeholder 3"/>
          <p:cNvSpPr>
            <a:spLocks noGrp="1"/>
          </p:cNvSpPr>
          <p:nvPr>
            <p:ph type="sldNum" sz="quarter" idx="10"/>
          </p:nvPr>
        </p:nvSpPr>
        <p:spPr/>
        <p:txBody>
          <a:bodyPr/>
          <a:lstStyle/>
          <a:p>
            <a:fld id="{BF01AEB7-DF1E-074E-AD3C-BD912806E15D}" type="slidenum">
              <a:rPr lang="en-US" smtClean="0"/>
              <a:t>32</a:t>
            </a:fld>
            <a:endParaRPr lang="en-US"/>
          </a:p>
        </p:txBody>
      </p:sp>
    </p:spTree>
    <p:extLst>
      <p:ext uri="{BB962C8B-B14F-4D97-AF65-F5344CB8AC3E}">
        <p14:creationId xmlns:p14="http://schemas.microsoft.com/office/powerpoint/2010/main" val="25189566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effectLst/>
              </a:rPr>
              <a:t>You should note that this corresponds to the existing “UCF Financial Interest Disclosure” Proposal SmartForm page that was custom created for UCF as a temporary measure until the HRS COI module is implemented.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effectLs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effectLst/>
              </a:rPr>
              <a:t>While the new question asks about Design, conduct and reporting, the </a:t>
            </a:r>
            <a:r>
              <a:rPr lang="en-US" u="sng">
                <a:effectLst/>
              </a:rPr>
              <a:t>financial interest disclosure questions </a:t>
            </a:r>
            <a:r>
              <a:rPr lang="en-US">
                <a:effectLst/>
              </a:rPr>
              <a:t>are still needed on the custom page until COI is live.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effectLs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effectLst/>
              </a:rPr>
              <a:t>You will want to make sure that the answer you provided for the new #3 DCR question when adding personnel matches the design, conduct and reporting question on the UCF Financial Disclosure page </a:t>
            </a:r>
          </a:p>
        </p:txBody>
      </p:sp>
      <p:sp>
        <p:nvSpPr>
          <p:cNvPr id="4" name="Slide Number Placeholder 3"/>
          <p:cNvSpPr>
            <a:spLocks noGrp="1"/>
          </p:cNvSpPr>
          <p:nvPr>
            <p:ph type="sldNum" sz="quarter" idx="10"/>
          </p:nvPr>
        </p:nvSpPr>
        <p:spPr/>
        <p:txBody>
          <a:bodyPr/>
          <a:lstStyle/>
          <a:p>
            <a:fld id="{BF01AEB7-DF1E-074E-AD3C-BD912806E15D}" type="slidenum">
              <a:rPr lang="en-US" smtClean="0"/>
              <a:t>33</a:t>
            </a:fld>
            <a:endParaRPr lang="en-US"/>
          </a:p>
        </p:txBody>
      </p:sp>
    </p:spTree>
    <p:extLst>
      <p:ext uri="{BB962C8B-B14F-4D97-AF65-F5344CB8AC3E}">
        <p14:creationId xmlns:p14="http://schemas.microsoft.com/office/powerpoint/2010/main" val="20785348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60958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a:t>In Awards, Grants 10.0 separated the Personnel Effort Award </a:t>
            </a:r>
            <a:r>
              <a:rPr lang="en-US" b="0" err="1"/>
              <a:t>Smartform</a:t>
            </a:r>
            <a:r>
              <a:rPr lang="en-US" b="0"/>
              <a:t> page into two separate pages. The Effort Award </a:t>
            </a:r>
            <a:r>
              <a:rPr lang="en-US" b="0" err="1"/>
              <a:t>SmartForm</a:t>
            </a:r>
            <a:r>
              <a:rPr lang="en-US" b="0"/>
              <a:t> page, which is the same as the current Personnel Effort Page that you are familiar with.</a:t>
            </a:r>
          </a:p>
          <a:p>
            <a:pPr marL="171450" marR="0" lvl="0" indent="-171450" algn="l" defTabSz="609585"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a:p>
          <a:p>
            <a:pPr marL="171450" marR="0" lvl="0" indent="-171450" algn="l" defTabSz="60958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a:t>And the new “Personnel” Award </a:t>
            </a:r>
            <a:r>
              <a:rPr lang="en-US" b="0" err="1"/>
              <a:t>SmartForm</a:t>
            </a:r>
            <a:r>
              <a:rPr lang="en-US" b="0"/>
              <a:t> page. This page was separated out in preparation for integration with the upcoming HRS COI module and captures whether award personnel are FCOI investigators (or are responsible for Design, Conduct or Reporting activities for the research being conducted). </a:t>
            </a:r>
            <a:r>
              <a:rPr lang="en-US" sz="1800">
                <a:effectLst/>
                <a:latin typeface="Calibri"/>
                <a:ea typeface="Calibri" panose="020F0502020204030204" pitchFamily="34" charset="0"/>
                <a:cs typeface="Calibri"/>
              </a:rPr>
              <a:t>This page will be part of the Award </a:t>
            </a:r>
            <a:r>
              <a:rPr lang="en-US" sz="1800" err="1">
                <a:effectLst/>
                <a:latin typeface="Calibri"/>
                <a:ea typeface="Calibri" panose="020F0502020204030204" pitchFamily="34" charset="0"/>
                <a:cs typeface="Calibri"/>
              </a:rPr>
              <a:t>SmartForm</a:t>
            </a:r>
            <a:r>
              <a:rPr lang="en-US" sz="1800">
                <a:effectLst/>
                <a:latin typeface="Calibri"/>
                <a:ea typeface="Calibri" panose="020F0502020204030204" pitchFamily="34" charset="0"/>
                <a:cs typeface="Calibri"/>
              </a:rPr>
              <a:t> pages that </a:t>
            </a:r>
            <a:r>
              <a:rPr lang="en-US" sz="1800">
                <a:latin typeface="Calibri"/>
                <a:ea typeface="Calibri" panose="020F0502020204030204" pitchFamily="34" charset="0"/>
                <a:cs typeface="Calibri"/>
              </a:rPr>
              <a:t>Colleges/Department</a:t>
            </a:r>
            <a:r>
              <a:rPr lang="en-US" sz="1800">
                <a:effectLst/>
                <a:latin typeface="Calibri"/>
                <a:ea typeface="Calibri" panose="020F0502020204030204" pitchFamily="34" charset="0"/>
                <a:cs typeface="Calibri"/>
              </a:rPr>
              <a:t> Admins fill out as part of the award creation process.</a:t>
            </a:r>
            <a:endParaRPr lang="en-US" b="0">
              <a:latin typeface="Calibri"/>
              <a:cs typeface="Calibri"/>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effectLst/>
            </a:endParaRPr>
          </a:p>
          <a:p>
            <a:pPr marL="171450" indent="-171450">
              <a:buFont typeface="Arial" panose="020B0604020202020204" pitchFamily="34" charset="0"/>
              <a:buChar char="•"/>
              <a:defRPr/>
            </a:pPr>
            <a:r>
              <a:rPr lang="en-US">
                <a:effectLst/>
              </a:rPr>
              <a:t>The names displayed on this page and the yes/no indicator as to if the person is an FCOI investigator come from the new FCOI information entered on the proposal from which the award was created in the Add Personnel section mentioned in the previous slides.</a:t>
            </a:r>
            <a:r>
              <a:rPr lang="en-US"/>
              <a:t> </a:t>
            </a:r>
          </a:p>
          <a:p>
            <a:pPr marL="171450" indent="-171450">
              <a:buFont typeface="Arial" panose="020B0604020202020204" pitchFamily="34" charset="0"/>
              <a:buChar char="•"/>
              <a:defRPr/>
            </a:pPr>
            <a:endParaRPr lang="en-US">
              <a:cs typeface="Calibri" panose="020F0502020204030204"/>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effectLst/>
              </a:rPr>
              <a:t>Personnel on this page can be deleted if they are not going to be associated with the award or added if they were not initially identified on the proposal.</a:t>
            </a:r>
            <a:endParaRPr lang="en-US">
              <a:effectLst/>
              <a:cs typeface="Calibri"/>
            </a:endParaRPr>
          </a:p>
          <a:p>
            <a:pPr marL="628650" lvl="1" indent="-171450">
              <a:buFont typeface="Arial" panose="020B0604020202020204" pitchFamily="34" charset="0"/>
              <a:buChar char="•"/>
              <a:defRPr/>
            </a:pPr>
            <a:r>
              <a:rPr lang="en-US">
                <a:effectLst/>
              </a:rPr>
              <a:t>Only personnel who are considered FCOI Investigators (will have DCR responsibilities), should be added to the new Personnel page an award.</a:t>
            </a:r>
            <a:r>
              <a:rPr lang="en-US"/>
              <a:t> </a:t>
            </a:r>
            <a:endParaRPr lang="en-US">
              <a:effectLst/>
              <a:cs typeface="Calibri"/>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effectLs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effectLst/>
              </a:rPr>
              <a:t>The FCOI Investigator answer can also be edited for users on this page.</a:t>
            </a:r>
            <a:endParaRPr lang="en-US">
              <a:effectLst/>
              <a:cs typeface="Calibri"/>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effectLs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effectLst/>
              </a:rPr>
              <a:t>If the </a:t>
            </a:r>
            <a:r>
              <a:rPr lang="en-US"/>
              <a:t>College/Department</a:t>
            </a:r>
            <a:r>
              <a:rPr lang="en-US">
                <a:effectLst/>
              </a:rPr>
              <a:t> </a:t>
            </a:r>
            <a:r>
              <a:rPr lang="en-US"/>
              <a:t>Admin</a:t>
            </a:r>
            <a:r>
              <a:rPr lang="en-US">
                <a:effectLst/>
              </a:rPr>
              <a:t> has determined that a new FCOI investigator needs to be added to the award, they </a:t>
            </a:r>
            <a:r>
              <a:rPr lang="en-US" sz="1800">
                <a:effectLst/>
                <a:latin typeface="Calibri"/>
                <a:ea typeface="Calibri" panose="020F0502020204030204" pitchFamily="34" charset="0"/>
                <a:cs typeface="Calibri"/>
              </a:rPr>
              <a:t>follow the same process used today during proposal creation to work with the PI to gather names and signatures for new personnel with RCD responsibilities.</a:t>
            </a:r>
            <a:endParaRPr lang="en-US">
              <a:effectLst/>
              <a:latin typeface="Calibri"/>
              <a:cs typeface="Calibri"/>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effectLs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effectLst/>
            </a:endParaRPr>
          </a:p>
          <a:p>
            <a:pPr>
              <a:spcAft>
                <a:spcPts val="0"/>
              </a:spcAft>
            </a:pPr>
            <a:endParaRPr lang="en-US">
              <a:effectLst/>
            </a:endParaRPr>
          </a:p>
        </p:txBody>
      </p:sp>
      <p:sp>
        <p:nvSpPr>
          <p:cNvPr id="4" name="Slide Number Placeholder 3"/>
          <p:cNvSpPr>
            <a:spLocks noGrp="1"/>
          </p:cNvSpPr>
          <p:nvPr>
            <p:ph type="sldNum" sz="quarter" idx="10"/>
          </p:nvPr>
        </p:nvSpPr>
        <p:spPr/>
        <p:txBody>
          <a:bodyPr/>
          <a:lstStyle/>
          <a:p>
            <a:fld id="{BF01AEB7-DF1E-074E-AD3C-BD912806E15D}" type="slidenum">
              <a:rPr lang="en-US" smtClean="0"/>
              <a:t>34</a:t>
            </a:fld>
            <a:endParaRPr lang="en-US"/>
          </a:p>
        </p:txBody>
      </p:sp>
    </p:spTree>
    <p:extLst>
      <p:ext uri="{BB962C8B-B14F-4D97-AF65-F5344CB8AC3E}">
        <p14:creationId xmlns:p14="http://schemas.microsoft.com/office/powerpoint/2010/main" val="26119324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nSpc>
                <a:spcPct val="107000"/>
              </a:lnSpc>
              <a:spcAft>
                <a:spcPts val="800"/>
              </a:spcAft>
              <a:buFont typeface="Arial" panose="020B0604020202020204" pitchFamily="34" charset="0"/>
              <a:buChar char="•"/>
            </a:pPr>
            <a:r>
              <a:rPr lang="en-US">
                <a:latin typeface="Calibri"/>
                <a:cs typeface="Calibri"/>
              </a:rPr>
              <a:t>If</a:t>
            </a:r>
            <a:r>
              <a:rPr lang="en-US"/>
              <a:t> one or more FCOI Investigators need to be added to an award, an Ancillary Review of type “Other” ” to COI (Michelle McLaren) with a message in the comments about the review needed (i.e., Added John Smith as an FCOI investigator to the award. John Smith does not have a financial conflict of interest.) will need to be created and include the certification document with required signature used in the proposal process </a:t>
            </a:r>
            <a:r>
              <a:rPr lang="en-US" err="1"/>
              <a:t>todIf</a:t>
            </a:r>
            <a:r>
              <a:rPr lang="en-US"/>
              <a:t> one or more FCOI Investigators need to be added to an award, an Ancillary Review of type “Other” ” will need to be created to COI (Michelle McLaren) with a message in the comments about the review needed (i.e., Added John Smith as an FCOI investigator to the award. John Smith does not have a financial conflict of interest.) and the certification document with required signature used in the proposal process today will need to be attached.</a:t>
            </a:r>
            <a:endParaRPr lang="en-US" sz="1800" i="1">
              <a:latin typeface="Calibri" panose="020F0502020204030204" pitchFamily="34" charset="0"/>
              <a:ea typeface="Calibri" panose="020F0502020204030204" pitchFamily="34" charset="0"/>
              <a:cs typeface="Calibri"/>
            </a:endParaRPr>
          </a:p>
          <a:p>
            <a:pPr marL="342900" marR="0" lvl="0" indent="-342900">
              <a:lnSpc>
                <a:spcPct val="107000"/>
              </a:lnSpc>
              <a:spcBef>
                <a:spcPts val="0"/>
              </a:spcBef>
              <a:spcAft>
                <a:spcPts val="800"/>
              </a:spcAft>
              <a:buFont typeface="Arial" panose="020B0604020202020204" pitchFamily="34" charset="0"/>
              <a:buChar char="•"/>
            </a:pPr>
            <a:endParaRPr lang="en-US" sz="1800" i="1">
              <a:effectLst/>
              <a:latin typeface="Calibri" panose="020F0502020204030204" pitchFamily="34" charset="0"/>
              <a:ea typeface="Calibri" panose="020F0502020204030204" pitchFamily="34" charset="0"/>
              <a:cs typeface="Calibri"/>
            </a:endParaRPr>
          </a:p>
          <a:p>
            <a:pPr marL="342900" indent="-342900">
              <a:lnSpc>
                <a:spcPct val="107000"/>
              </a:lnSpc>
              <a:spcAft>
                <a:spcPts val="800"/>
              </a:spcAft>
              <a:buFont typeface="Arial" panose="020B0604020202020204" pitchFamily="34" charset="0"/>
              <a:buChar char="•"/>
            </a:pPr>
            <a:r>
              <a:rPr lang="en-US" sz="1800" i="1">
                <a:effectLst/>
                <a:latin typeface="Calibri"/>
                <a:ea typeface="Calibri" panose="020F0502020204030204" pitchFamily="34" charset="0"/>
                <a:cs typeface="Calibri"/>
              </a:rPr>
              <a:t>Note:</a:t>
            </a:r>
            <a:r>
              <a:rPr lang="en-US" sz="1800">
                <a:effectLst/>
                <a:latin typeface="Calibri"/>
                <a:ea typeface="Calibri" panose="020F0502020204030204" pitchFamily="34" charset="0"/>
                <a:cs typeface="Calibri"/>
              </a:rPr>
              <a:t> Providing the information about the type of reviews required in the comments (DCR and/or Financial Conflict of Interest) will speed up how quickly the review can be completed by the COI Team.</a:t>
            </a:r>
            <a:r>
              <a:rPr lang="en-US" sz="1800">
                <a:latin typeface="Calibri"/>
                <a:ea typeface="Calibri" panose="020F0502020204030204" pitchFamily="34" charset="0"/>
                <a:cs typeface="Calibri"/>
              </a:rPr>
              <a:t> </a:t>
            </a:r>
            <a:endParaRPr lang="en-US" sz="1800">
              <a:effectLst/>
              <a:latin typeface="Calibri"/>
              <a:ea typeface="Calibri" panose="020F0502020204030204" pitchFamily="34" charset="0"/>
              <a:cs typeface="Calibri"/>
            </a:endParaRPr>
          </a:p>
          <a:p>
            <a:pPr marL="342900" marR="0" lvl="0" indent="-342900">
              <a:lnSpc>
                <a:spcPct val="107000"/>
              </a:lnSpc>
              <a:spcBef>
                <a:spcPts val="0"/>
              </a:spcBef>
              <a:spcAft>
                <a:spcPts val="800"/>
              </a:spcAft>
              <a:buFont typeface="Arial" panose="020B0604020202020204" pitchFamily="34" charset="0"/>
              <a:buChar cha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pPr>
            <a:r>
              <a:rPr lang="en-US" sz="1800" i="1">
                <a:effectLst/>
                <a:latin typeface="Calibri"/>
                <a:ea typeface="Calibri" panose="020F0502020204030204" pitchFamily="34" charset="0"/>
                <a:cs typeface="Calibri"/>
              </a:rPr>
              <a:t>Note:</a:t>
            </a:r>
            <a:r>
              <a:rPr lang="en-US" sz="1800">
                <a:effectLst/>
                <a:latin typeface="Calibri"/>
                <a:ea typeface="Calibri" panose="020F0502020204030204" pitchFamily="34" charset="0"/>
                <a:cs typeface="Calibri"/>
              </a:rPr>
              <a:t> This is a required review and COI has indicated that the award activation should </a:t>
            </a:r>
            <a:r>
              <a:rPr lang="en-US" sz="1800" u="sng">
                <a:effectLst/>
                <a:latin typeface="Calibri"/>
                <a:ea typeface="Calibri" panose="020F0502020204030204" pitchFamily="34" charset="0"/>
                <a:cs typeface="Calibri"/>
              </a:rPr>
              <a:t>not</a:t>
            </a:r>
            <a:r>
              <a:rPr lang="en-US" sz="1800">
                <a:effectLst/>
                <a:latin typeface="Calibri"/>
                <a:ea typeface="Calibri" panose="020F0502020204030204" pitchFamily="34" charset="0"/>
                <a:cs typeface="Calibri"/>
              </a:rPr>
              <a:t> be activated until this review by COI is compete.</a:t>
            </a:r>
          </a:p>
          <a:p>
            <a:pPr marL="342900" marR="0" lvl="0" indent="-342900">
              <a:lnSpc>
                <a:spcPct val="107000"/>
              </a:lnSpc>
              <a:spcBef>
                <a:spcPts val="0"/>
              </a:spcBef>
              <a:spcAft>
                <a:spcPts val="800"/>
              </a:spcAft>
              <a:buFont typeface="Arial" panose="020B0604020202020204" pitchFamily="34" charset="0"/>
              <a:buChar cha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US" sz="1800">
                <a:effectLst/>
                <a:latin typeface="Calibri"/>
                <a:ea typeface="Calibri" panose="020F0502020204030204" pitchFamily="34" charset="0"/>
                <a:cs typeface="Calibri"/>
              </a:rPr>
              <a:t>The </a:t>
            </a:r>
            <a:r>
              <a:rPr lang="en-US" sz="1800">
                <a:latin typeface="Calibri"/>
                <a:ea typeface="Calibri" panose="020F0502020204030204" pitchFamily="34" charset="0"/>
                <a:cs typeface="Calibri"/>
              </a:rPr>
              <a:t>College/dept </a:t>
            </a:r>
            <a:r>
              <a:rPr lang="en-US" sz="1800">
                <a:effectLst/>
                <a:latin typeface="Calibri"/>
                <a:ea typeface="Calibri" panose="020F0502020204030204" pitchFamily="34" charset="0"/>
                <a:cs typeface="Calibri"/>
              </a:rPr>
              <a:t>admin would follow current procedure to fill out the rest of the </a:t>
            </a:r>
            <a:r>
              <a:rPr lang="en-US" sz="1800" err="1">
                <a:effectLst/>
                <a:latin typeface="Calibri"/>
                <a:ea typeface="Calibri" panose="020F0502020204030204" pitchFamily="34" charset="0"/>
                <a:cs typeface="Calibri"/>
              </a:rPr>
              <a:t>SmartForm</a:t>
            </a:r>
            <a:r>
              <a:rPr lang="en-US" sz="1800">
                <a:effectLst/>
                <a:latin typeface="Calibri"/>
                <a:ea typeface="Calibri" panose="020F0502020204030204" pitchFamily="34" charset="0"/>
                <a:cs typeface="Calibri"/>
              </a:rPr>
              <a:t> pages for which they are responsible and notify the award manager that they have finished.</a:t>
            </a:r>
            <a:r>
              <a:rPr lang="en-US" sz="1800">
                <a:latin typeface="Calibri"/>
                <a:ea typeface="Calibri" panose="020F0502020204030204" pitchFamily="34" charset="0"/>
                <a:cs typeface="Calibri"/>
              </a:rPr>
              <a:t> </a:t>
            </a:r>
            <a:endParaRPr lang="en-US" sz="1800">
              <a:effectLst/>
              <a:latin typeface="Calibri"/>
              <a:ea typeface="Calibri" panose="020F0502020204030204" pitchFamily="34" charset="0"/>
              <a:cs typeface="Calibri"/>
            </a:endParaRPr>
          </a:p>
          <a:p>
            <a:pPr marL="342900" marR="0" lvl="0" indent="-342900">
              <a:lnSpc>
                <a:spcPct val="107000"/>
              </a:lnSpc>
              <a:spcBef>
                <a:spcPts val="0"/>
              </a:spcBef>
              <a:spcAft>
                <a:spcPts val="800"/>
              </a:spcAft>
              <a:buFont typeface="Arial" panose="020B0604020202020204" pitchFamily="34" charset="0"/>
              <a:buChar cha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R="0" lvl="0">
              <a:spcBef>
                <a:spcPts val="0"/>
              </a:spcBef>
            </a:pPr>
            <a:endParaRPr lang="en-US">
              <a:effectLst/>
            </a:endParaRPr>
          </a:p>
        </p:txBody>
      </p:sp>
      <p:sp>
        <p:nvSpPr>
          <p:cNvPr id="4" name="Slide Number Placeholder 3"/>
          <p:cNvSpPr>
            <a:spLocks noGrp="1"/>
          </p:cNvSpPr>
          <p:nvPr>
            <p:ph type="sldNum" sz="quarter" idx="10"/>
          </p:nvPr>
        </p:nvSpPr>
        <p:spPr/>
        <p:txBody>
          <a:bodyPr/>
          <a:lstStyle/>
          <a:p>
            <a:fld id="{BF01AEB7-DF1E-074E-AD3C-BD912806E15D}" type="slidenum">
              <a:rPr lang="en-US" smtClean="0"/>
              <a:t>35</a:t>
            </a:fld>
            <a:endParaRPr lang="en-US"/>
          </a:p>
        </p:txBody>
      </p:sp>
    </p:spTree>
    <p:extLst>
      <p:ext uri="{BB962C8B-B14F-4D97-AF65-F5344CB8AC3E}">
        <p14:creationId xmlns:p14="http://schemas.microsoft.com/office/powerpoint/2010/main" val="32267016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107000"/>
              </a:lnSpc>
              <a:spcAft>
                <a:spcPts val="800"/>
              </a:spcAft>
              <a:buFont typeface="Arial" panose="020B0604020202020204" pitchFamily="34" charset="0"/>
              <a:buChar char="•"/>
            </a:pPr>
            <a:r>
              <a:rPr lang="en-US" sz="1800" b="0">
                <a:effectLst/>
                <a:latin typeface="Calibri"/>
                <a:ea typeface="Calibri" panose="020F0502020204030204" pitchFamily="34" charset="0"/>
                <a:cs typeface="Calibri"/>
              </a:rPr>
              <a:t>If</a:t>
            </a:r>
            <a:r>
              <a:rPr lang="en-US" sz="1800">
                <a:latin typeface="Calibri"/>
                <a:ea typeface="Calibri" panose="020F0502020204030204" pitchFamily="34" charset="0"/>
                <a:cs typeface="Calibri"/>
              </a:rPr>
              <a:t> </a:t>
            </a:r>
            <a:r>
              <a:rPr lang="en-US" sz="1800" b="0">
                <a:effectLst/>
                <a:latin typeface="Calibri"/>
                <a:ea typeface="Calibri" panose="020F0502020204030204" pitchFamily="34" charset="0"/>
                <a:cs typeface="Calibri"/>
              </a:rPr>
              <a:t> a </a:t>
            </a:r>
            <a:r>
              <a:rPr lang="en-US" sz="1800">
                <a:latin typeface="Calibri"/>
                <a:ea typeface="Calibri" panose="020F0502020204030204" pitchFamily="34" charset="0"/>
                <a:cs typeface="Calibri"/>
              </a:rPr>
              <a:t>College/Department </a:t>
            </a:r>
            <a:r>
              <a:rPr lang="en-US" sz="1800" b="0">
                <a:effectLst/>
                <a:latin typeface="Calibri"/>
                <a:ea typeface="Calibri" panose="020F0502020204030204" pitchFamily="34" charset="0"/>
                <a:cs typeface="Calibri"/>
              </a:rPr>
              <a:t>Admin determines that one or more new FCOI Investigators needs to be added to an existing award, they would open an AMR </a:t>
            </a:r>
            <a:r>
              <a:rPr lang="en-US" sz="1800">
                <a:effectLst/>
                <a:latin typeface="Calibri"/>
                <a:ea typeface="Calibri" panose="020F0502020204030204" pitchFamily="34" charset="0"/>
                <a:cs typeface="Calibri"/>
              </a:rPr>
              <a:t>indicating that the want to add these Investigators to the award.</a:t>
            </a:r>
            <a:r>
              <a:rPr lang="en-US" sz="1800">
                <a:latin typeface="Calibri"/>
                <a:ea typeface="Calibri" panose="020F0502020204030204" pitchFamily="34" charset="0"/>
                <a:cs typeface="Calibri"/>
              </a:rPr>
              <a:t> </a:t>
            </a:r>
            <a:endParaRPr lang="en-US" sz="1800" b="1">
              <a:effectLst/>
              <a:latin typeface="Calibri"/>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US">
              <a:effectLst/>
            </a:endParaRPr>
          </a:p>
        </p:txBody>
      </p:sp>
      <p:sp>
        <p:nvSpPr>
          <p:cNvPr id="4" name="Slide Number Placeholder 3"/>
          <p:cNvSpPr>
            <a:spLocks noGrp="1"/>
          </p:cNvSpPr>
          <p:nvPr>
            <p:ph type="sldNum" sz="quarter" idx="10"/>
          </p:nvPr>
        </p:nvSpPr>
        <p:spPr/>
        <p:txBody>
          <a:bodyPr/>
          <a:lstStyle/>
          <a:p>
            <a:fld id="{BF01AEB7-DF1E-074E-AD3C-BD912806E15D}" type="slidenum">
              <a:rPr lang="en-US" smtClean="0"/>
              <a:t>36</a:t>
            </a:fld>
            <a:endParaRPr lang="en-US"/>
          </a:p>
        </p:txBody>
      </p:sp>
    </p:spTree>
    <p:extLst>
      <p:ext uri="{BB962C8B-B14F-4D97-AF65-F5344CB8AC3E}">
        <p14:creationId xmlns:p14="http://schemas.microsoft.com/office/powerpoint/2010/main" val="10419906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2800">
                <a:latin typeface="Helvetica Neue"/>
              </a:rPr>
              <a:t>Once the award mod is created, the Award Manager uses the “Send Email” activity to let the College/Department Admin know that the mod has been created.</a:t>
            </a:r>
          </a:p>
          <a:p>
            <a:pPr marL="285750" indent="-285750">
              <a:buFont typeface="Arial" panose="020B0604020202020204" pitchFamily="34" charset="0"/>
              <a:buChar char="•"/>
            </a:pPr>
            <a:endParaRPr lang="en-US" sz="2800">
              <a:latin typeface="Helvetica Neue"/>
            </a:endParaRPr>
          </a:p>
          <a:p>
            <a:pPr marL="285750" indent="-285750">
              <a:buFont typeface="Arial" panose="020B0604020202020204" pitchFamily="34" charset="0"/>
              <a:buChar char="•"/>
            </a:pPr>
            <a:r>
              <a:rPr lang="en-US" sz="2800">
                <a:latin typeface="Helvetica Neue"/>
              </a:rPr>
              <a:t>The College/Department Admin will fill out the award mod </a:t>
            </a:r>
            <a:r>
              <a:rPr lang="en-US" sz="1800">
                <a:effectLst/>
                <a:latin typeface="Helvetica Neue"/>
                <a:ea typeface="Calibri" panose="020F0502020204030204" pitchFamily="34" charset="0"/>
                <a:cs typeface="Times New Roman" panose="02020603050405020304" pitchFamily="18" charset="0"/>
              </a:rPr>
              <a:t>using the same process used today during proposal creation to work with the PI to gather names and signatures for new persons with RCD responsibilities.</a:t>
            </a:r>
            <a:endParaRPr lang="en-US" sz="2800">
              <a:latin typeface="Helvetica Neue"/>
            </a:endParaRPr>
          </a:p>
          <a:p>
            <a:pPr>
              <a:spcAft>
                <a:spcPts val="0"/>
              </a:spcAft>
            </a:pPr>
            <a:endParaRPr lang="en-US">
              <a:effectLst/>
            </a:endParaRPr>
          </a:p>
        </p:txBody>
      </p:sp>
      <p:sp>
        <p:nvSpPr>
          <p:cNvPr id="4" name="Slide Number Placeholder 3"/>
          <p:cNvSpPr>
            <a:spLocks noGrp="1"/>
          </p:cNvSpPr>
          <p:nvPr>
            <p:ph type="sldNum" sz="quarter" idx="10"/>
          </p:nvPr>
        </p:nvSpPr>
        <p:spPr/>
        <p:txBody>
          <a:bodyPr/>
          <a:lstStyle/>
          <a:p>
            <a:fld id="{BF01AEB7-DF1E-074E-AD3C-BD912806E15D}" type="slidenum">
              <a:rPr lang="en-US" smtClean="0"/>
              <a:t>37</a:t>
            </a:fld>
            <a:endParaRPr lang="en-US"/>
          </a:p>
        </p:txBody>
      </p:sp>
    </p:spTree>
    <p:extLst>
      <p:ext uri="{BB962C8B-B14F-4D97-AF65-F5344CB8AC3E}">
        <p14:creationId xmlns:p14="http://schemas.microsoft.com/office/powerpoint/2010/main" val="26056597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Again, when adding FCOI Investigators to an award, an ancillary review of type “other” will need to be created to COI (Michelle McLaren) with a message in the comments about the review needed (i.e., Added John Smith as an FCOI investigator to the award) and the certification document with required signature used in the proposal process today will need to be attached.</a:t>
            </a:r>
            <a:endParaRPr lang="en-US" sz="1800">
              <a:effectLst/>
              <a:latin typeface="Calibri"/>
              <a:cs typeface="Calibri"/>
            </a:endParaRPr>
          </a:p>
        </p:txBody>
      </p:sp>
      <p:sp>
        <p:nvSpPr>
          <p:cNvPr id="4" name="Slide Number Placeholder 3"/>
          <p:cNvSpPr>
            <a:spLocks noGrp="1"/>
          </p:cNvSpPr>
          <p:nvPr>
            <p:ph type="sldNum" sz="quarter" idx="10"/>
          </p:nvPr>
        </p:nvSpPr>
        <p:spPr/>
        <p:txBody>
          <a:bodyPr/>
          <a:lstStyle/>
          <a:p>
            <a:fld id="{BF01AEB7-DF1E-074E-AD3C-BD912806E15D}" type="slidenum">
              <a:rPr lang="en-US" smtClean="0"/>
              <a:t>38</a:t>
            </a:fld>
            <a:endParaRPr lang="en-US"/>
          </a:p>
        </p:txBody>
      </p:sp>
    </p:spTree>
    <p:extLst>
      <p:ext uri="{BB962C8B-B14F-4D97-AF65-F5344CB8AC3E}">
        <p14:creationId xmlns:p14="http://schemas.microsoft.com/office/powerpoint/2010/main" val="12536757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2800">
                <a:latin typeface="Helvetica Neue"/>
              </a:rPr>
              <a:t>Once the award mod is complete, the College/Department Admin uses the “Send Email” activity to let the Award Manager know that the mod has been completed.</a:t>
            </a:r>
          </a:p>
          <a:p>
            <a:pPr marL="285750" indent="-285750">
              <a:buFont typeface="Arial" panose="020B0604020202020204" pitchFamily="34" charset="0"/>
              <a:buChar char="•"/>
            </a:pPr>
            <a:endParaRPr lang="en-US" sz="2800">
              <a:latin typeface="Helvetica Neue"/>
            </a:endParaRPr>
          </a:p>
          <a:p>
            <a:r>
              <a:rPr lang="en-US"/>
              <a:t>(</a:t>
            </a:r>
            <a:r>
              <a:rPr lang="en-US">
                <a:effectLst/>
              </a:rPr>
              <a:t>For </a:t>
            </a:r>
            <a:r>
              <a:rPr lang="en-US"/>
              <a:t>Turnaround</a:t>
            </a:r>
            <a:r>
              <a:rPr lang="en-US">
                <a:effectLst/>
              </a:rPr>
              <a:t> times, refer those questions to Mary Davis and Michelle McLaren</a:t>
            </a:r>
            <a:r>
              <a:rPr lang="en-US"/>
              <a:t>)</a:t>
            </a:r>
            <a:endParaRPr lang="en-US">
              <a:effectLst/>
              <a:cs typeface="Calibri"/>
            </a:endParaRPr>
          </a:p>
        </p:txBody>
      </p:sp>
      <p:sp>
        <p:nvSpPr>
          <p:cNvPr id="4" name="Slide Number Placeholder 3"/>
          <p:cNvSpPr>
            <a:spLocks noGrp="1"/>
          </p:cNvSpPr>
          <p:nvPr>
            <p:ph type="sldNum" sz="quarter" idx="10"/>
          </p:nvPr>
        </p:nvSpPr>
        <p:spPr/>
        <p:txBody>
          <a:bodyPr/>
          <a:lstStyle/>
          <a:p>
            <a:fld id="{BF01AEB7-DF1E-074E-AD3C-BD912806E15D}" type="slidenum">
              <a:rPr lang="en-US" smtClean="0"/>
              <a:t>39</a:t>
            </a:fld>
            <a:endParaRPr lang="en-US"/>
          </a:p>
        </p:txBody>
      </p:sp>
    </p:spTree>
    <p:extLst>
      <p:ext uri="{BB962C8B-B14F-4D97-AF65-F5344CB8AC3E}">
        <p14:creationId xmlns:p14="http://schemas.microsoft.com/office/powerpoint/2010/main" val="3073486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01AEB7-DF1E-074E-AD3C-BD912806E15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67847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defRPr/>
            </a:pPr>
            <a:r>
              <a:rPr lang="en-US"/>
              <a:t>We also wanted to point out this change in revision proposals where </a:t>
            </a:r>
            <a:r>
              <a:rPr lang="en-US">
                <a:effectLst/>
              </a:rPr>
              <a:t>the total budget amount displayed on the revision proposal workspace only contains dollars from the revision budget in 10.0, unlike our current 9.0 that added the revision budget to the overall Funding proposal budget total.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solidFill>
                <a:srgbClr val="FF0000"/>
              </a:solidFill>
              <a:effectLst/>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effectLst/>
            </a:endParaRPr>
          </a:p>
        </p:txBody>
      </p:sp>
      <p:sp>
        <p:nvSpPr>
          <p:cNvPr id="4" name="Slide Number Placeholder 3"/>
          <p:cNvSpPr>
            <a:spLocks noGrp="1"/>
          </p:cNvSpPr>
          <p:nvPr>
            <p:ph type="sldNum" sz="quarter" idx="10"/>
          </p:nvPr>
        </p:nvSpPr>
        <p:spPr/>
        <p:txBody>
          <a:bodyPr/>
          <a:lstStyle/>
          <a:p>
            <a:fld id="{BF01AEB7-DF1E-074E-AD3C-BD912806E15D}" type="slidenum">
              <a:rPr lang="en-US" smtClean="0"/>
              <a:t>40</a:t>
            </a:fld>
            <a:endParaRPr lang="en-US"/>
          </a:p>
        </p:txBody>
      </p:sp>
    </p:spTree>
    <p:extLst>
      <p:ext uri="{BB962C8B-B14F-4D97-AF65-F5344CB8AC3E}">
        <p14:creationId xmlns:p14="http://schemas.microsoft.com/office/powerpoint/2010/main" val="12030092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a:effectLst/>
                <a:latin typeface="+mn-lt"/>
              </a:rPr>
              <a:t>Admin Contacts and Proposal Editors can now create Renewal Proposals</a:t>
            </a:r>
            <a:endParaRPr lang="en-US" sz="1200">
              <a:effectLst/>
              <a:latin typeface="+mn-lt"/>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effectLst/>
            </a:endParaRPr>
          </a:p>
        </p:txBody>
      </p:sp>
      <p:sp>
        <p:nvSpPr>
          <p:cNvPr id="4" name="Slide Number Placeholder 3"/>
          <p:cNvSpPr>
            <a:spLocks noGrp="1"/>
          </p:cNvSpPr>
          <p:nvPr>
            <p:ph type="sldNum" sz="quarter" idx="10"/>
          </p:nvPr>
        </p:nvSpPr>
        <p:spPr/>
        <p:txBody>
          <a:bodyPr/>
          <a:lstStyle/>
          <a:p>
            <a:fld id="{BF01AEB7-DF1E-074E-AD3C-BD912806E15D}" type="slidenum">
              <a:rPr lang="en-US" smtClean="0"/>
              <a:t>41</a:t>
            </a:fld>
            <a:endParaRPr lang="en-US"/>
          </a:p>
        </p:txBody>
      </p:sp>
    </p:spTree>
    <p:extLst>
      <p:ext uri="{BB962C8B-B14F-4D97-AF65-F5344CB8AC3E}">
        <p14:creationId xmlns:p14="http://schemas.microsoft.com/office/powerpoint/2010/main" val="40005033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solidFill>
                  <a:srgbClr val="00538A"/>
                </a:solidFill>
              </a:rPr>
              <a:t>Another new feature provided in the upgrade is the ability to search or sort and filter the Tags list in the first question of the Manage Tags Activity.</a:t>
            </a:r>
            <a:endParaRPr lang="en-US">
              <a:solidFill>
                <a:srgbClr val="00538A"/>
              </a:solidFill>
              <a:cs typeface="Calibri" panose="020F0502020204030204"/>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solidFill>
                <a:srgbClr val="00538A"/>
              </a:solidFill>
              <a:effectLs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solidFill>
                  <a:srgbClr val="00538A"/>
                </a:solidFill>
                <a:effectLst/>
              </a:rPr>
              <a:t>This has been something of a pain point when adding new tags as the lists were not automatically alphabetized and can get long, making searching for existing tags cumbersome.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solidFill>
                <a:srgbClr val="00538A"/>
              </a:solidFill>
              <a:effectLs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solidFill>
                  <a:srgbClr val="00538A"/>
                </a:solidFill>
                <a:effectLst/>
              </a:rPr>
              <a:t>You can search for specific tags, filter the list or sort in ascending or descending alphabetical order.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solidFill>
                <a:srgbClr val="00538A"/>
              </a:solidFill>
              <a:effectLst/>
            </a:endParaRPr>
          </a:p>
        </p:txBody>
      </p:sp>
      <p:sp>
        <p:nvSpPr>
          <p:cNvPr id="4" name="Slide Number Placeholder 3"/>
          <p:cNvSpPr>
            <a:spLocks noGrp="1"/>
          </p:cNvSpPr>
          <p:nvPr>
            <p:ph type="sldNum" sz="quarter" idx="10"/>
          </p:nvPr>
        </p:nvSpPr>
        <p:spPr/>
        <p:txBody>
          <a:bodyPr/>
          <a:lstStyle/>
          <a:p>
            <a:fld id="{BF01AEB7-DF1E-074E-AD3C-BD912806E15D}" type="slidenum">
              <a:rPr lang="en-US" smtClean="0"/>
              <a:t>42</a:t>
            </a:fld>
            <a:endParaRPr lang="en-US"/>
          </a:p>
        </p:txBody>
      </p:sp>
    </p:spTree>
    <p:extLst>
      <p:ext uri="{BB962C8B-B14F-4D97-AF65-F5344CB8AC3E}">
        <p14:creationId xmlns:p14="http://schemas.microsoft.com/office/powerpoint/2010/main" val="40077675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For Ancillary Review Changes, I mentioned that automatic notifications will now be sent on proposal ancillary reviews and will include comments and documents, if provided. This screen shows where you capture that information that is displayed in the notification.</a:t>
            </a:r>
          </a:p>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43</a:t>
            </a:fld>
            <a:endParaRPr lang="en-US"/>
          </a:p>
        </p:txBody>
      </p:sp>
    </p:spTree>
    <p:extLst>
      <p:ext uri="{BB962C8B-B14F-4D97-AF65-F5344CB8AC3E}">
        <p14:creationId xmlns:p14="http://schemas.microsoft.com/office/powerpoint/2010/main" val="4657249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44</a:t>
            </a:fld>
            <a:endParaRPr lang="en-US"/>
          </a:p>
        </p:txBody>
      </p:sp>
    </p:spTree>
    <p:extLst>
      <p:ext uri="{BB962C8B-B14F-4D97-AF65-F5344CB8AC3E}">
        <p14:creationId xmlns:p14="http://schemas.microsoft.com/office/powerpoint/2010/main" val="2456737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i="0">
                <a:solidFill>
                  <a:srgbClr val="000000"/>
                </a:solidFill>
                <a:effectLst/>
                <a:latin typeface="Arial" panose="020B0604020202020204" pitchFamily="34" charset="0"/>
              </a:rPr>
              <a:t>. </a:t>
            </a:r>
            <a:endParaRPr lang="en-US"/>
          </a:p>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45</a:t>
            </a:fld>
            <a:endParaRPr lang="en-US"/>
          </a:p>
        </p:txBody>
      </p:sp>
    </p:spTree>
    <p:extLst>
      <p:ext uri="{BB962C8B-B14F-4D97-AF65-F5344CB8AC3E}">
        <p14:creationId xmlns:p14="http://schemas.microsoft.com/office/powerpoint/2010/main" val="19746175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a:p>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46</a:t>
            </a:fld>
            <a:endParaRPr lang="en-US"/>
          </a:p>
        </p:txBody>
      </p:sp>
    </p:spTree>
    <p:extLst>
      <p:ext uri="{BB962C8B-B14F-4D97-AF65-F5344CB8AC3E}">
        <p14:creationId xmlns:p14="http://schemas.microsoft.com/office/powerpoint/2010/main" val="31229522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you think of any other questions or concerns, please do not hesitate to reach out to me, Wil, Jen or the GRIT service desk. We’re happy to help and make this transition to HRS 10.0 as smooth as possible.</a:t>
            </a:r>
          </a:p>
        </p:txBody>
      </p:sp>
      <p:sp>
        <p:nvSpPr>
          <p:cNvPr id="4" name="Slide Number Placeholder 3"/>
          <p:cNvSpPr>
            <a:spLocks noGrp="1"/>
          </p:cNvSpPr>
          <p:nvPr>
            <p:ph type="sldNum" sz="quarter" idx="10"/>
          </p:nvPr>
        </p:nvSpPr>
        <p:spPr/>
        <p:txBody>
          <a:bodyPr/>
          <a:lstStyle/>
          <a:p>
            <a:fld id="{BF01AEB7-DF1E-074E-AD3C-BD912806E15D}" type="slidenum">
              <a:rPr lang="en-US" smtClean="0"/>
              <a:t>47</a:t>
            </a:fld>
            <a:endParaRPr lang="en-US"/>
          </a:p>
        </p:txBody>
      </p:sp>
    </p:spTree>
    <p:extLst>
      <p:ext uri="{BB962C8B-B14F-4D97-AF65-F5344CB8AC3E}">
        <p14:creationId xmlns:p14="http://schemas.microsoft.com/office/powerpoint/2010/main" val="2110318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01AEB7-DF1E-074E-AD3C-BD912806E15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2821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6</a:t>
            </a:fld>
            <a:endParaRPr lang="en-US"/>
          </a:p>
        </p:txBody>
      </p:sp>
    </p:spTree>
    <p:extLst>
      <p:ext uri="{BB962C8B-B14F-4D97-AF65-F5344CB8AC3E}">
        <p14:creationId xmlns:p14="http://schemas.microsoft.com/office/powerpoint/2010/main" val="1266901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For users who need more detailed information on using Huron Grants, you can access the Huron Learning Lab</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Are there any questions about the training overview?</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Now we’ll move on to the Central Office Dashboard</a:t>
            </a:r>
          </a:p>
        </p:txBody>
      </p:sp>
      <p:sp>
        <p:nvSpPr>
          <p:cNvPr id="4" name="Slide Number Placeholder 3"/>
          <p:cNvSpPr>
            <a:spLocks noGrp="1"/>
          </p:cNvSpPr>
          <p:nvPr>
            <p:ph type="sldNum" sz="quarter" idx="5"/>
          </p:nvPr>
        </p:nvSpPr>
        <p:spPr/>
        <p:txBody>
          <a:bodyPr/>
          <a:lstStyle/>
          <a:p>
            <a:fld id="{BF01AEB7-DF1E-074E-AD3C-BD912806E15D}" type="slidenum">
              <a:rPr lang="en-US" smtClean="0"/>
              <a:t>7</a:t>
            </a:fld>
            <a:endParaRPr lang="en-US"/>
          </a:p>
        </p:txBody>
      </p:sp>
    </p:spTree>
    <p:extLst>
      <p:ext uri="{BB962C8B-B14F-4D97-AF65-F5344CB8AC3E}">
        <p14:creationId xmlns:p14="http://schemas.microsoft.com/office/powerpoint/2010/main" val="3572110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01AEB7-DF1E-074E-AD3C-BD912806E15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6183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t>The Recently Viewed Component </a:t>
            </a:r>
            <a:r>
              <a:rPr lang="en-US" b="0"/>
              <a:t>displays links to items that you have </a:t>
            </a:r>
            <a:r>
              <a:rPr lang="en-US" sz="1200" b="0" kern="1200">
                <a:solidFill>
                  <a:schemeClr val="tx1"/>
                </a:solidFill>
                <a:effectLst/>
                <a:latin typeface="+mn-lt"/>
                <a:ea typeface="+mn-ea"/>
                <a:cs typeface="+mn-cs"/>
              </a:rPr>
              <a:t>navigated to either on the </a:t>
            </a:r>
            <a:r>
              <a:rPr lang="en-US" sz="1200" b="0" kern="1200" err="1">
                <a:solidFill>
                  <a:schemeClr val="tx1"/>
                </a:solidFill>
                <a:effectLst/>
                <a:latin typeface="+mn-lt"/>
                <a:ea typeface="+mn-ea"/>
                <a:cs typeface="+mn-cs"/>
              </a:rPr>
              <a:t>SmartForm</a:t>
            </a:r>
            <a:r>
              <a:rPr lang="en-US" sz="1200" b="0" kern="1200">
                <a:solidFill>
                  <a:schemeClr val="tx1"/>
                </a:solidFill>
                <a:effectLst/>
                <a:latin typeface="+mn-lt"/>
                <a:ea typeface="+mn-ea"/>
                <a:cs typeface="+mn-cs"/>
              </a:rPr>
              <a:t> or the Workspace of the project.</a:t>
            </a:r>
          </a:p>
          <a:p>
            <a:pPr marL="171450" indent="-171450">
              <a:buFont typeface="Arial" panose="020B0604020202020204" pitchFamily="34" charset="0"/>
              <a:buChar char="•"/>
            </a:pPr>
            <a:r>
              <a:rPr lang="en-US" sz="1200" b="0" kern="1200">
                <a:solidFill>
                  <a:schemeClr val="tx1"/>
                </a:solidFill>
                <a:effectLst/>
                <a:latin typeface="+mn-lt"/>
                <a:ea typeface="+mn-ea"/>
                <a:cs typeface="+mn-cs"/>
              </a:rPr>
              <a:t>You’ll notice that this component </a:t>
            </a:r>
            <a:r>
              <a:rPr lang="en-US"/>
              <a:t>has two tabs of Recent and Pinned records.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solidFill>
                  <a:schemeClr val="tx1"/>
                </a:solidFill>
              </a:rPr>
              <a:t>Recent displays the last ten projects you accessed, allowing you to quickly resume work in progress.</a:t>
            </a:r>
            <a:endParaRPr lang="en-US"/>
          </a:p>
          <a:p>
            <a:pPr marL="171450" indent="-171450">
              <a:buFont typeface="Arial" panose="020B0604020202020204" pitchFamily="34" charset="0"/>
              <a:buChar char="•"/>
            </a:pPr>
            <a:r>
              <a:rPr lang="en-US"/>
              <a:t>Pinned is when you mark a recently viewed record of importance that you want to maintain quick access to. While the recently viewed will change to the most recent 10 records, pinned will let you mark specific records for fast access until you remove the pin.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Pinned and recently viewed are mutually exclusive lists and will show up to 10 records for each section</a:t>
            </a:r>
          </a:p>
          <a:p>
            <a:pPr marL="171450" indent="-171450">
              <a:buFont typeface="Arial" panose="020B0604020202020204" pitchFamily="34" charset="0"/>
              <a:buChar char="•"/>
            </a:pPr>
            <a:r>
              <a:rPr lang="en-US"/>
              <a:t>To pin a record</a:t>
            </a:r>
          </a:p>
          <a:p>
            <a:pPr marL="628650" lvl="1" indent="-171450">
              <a:buFont typeface="Arial" panose="020B0604020202020204" pitchFamily="34" charset="0"/>
              <a:buChar char="•"/>
            </a:pPr>
            <a:r>
              <a:rPr lang="en-US"/>
              <a:t>Click the pin icon in the recent list to change the color to blue and add it to your pinned section.</a:t>
            </a:r>
          </a:p>
          <a:p>
            <a:pPr marL="628650" lvl="1" indent="-171450">
              <a:buFont typeface="Arial" panose="020B0604020202020204" pitchFamily="34" charset="0"/>
              <a:buChar char="•"/>
            </a:pPr>
            <a:r>
              <a:rPr lang="en-US"/>
              <a:t>Click a blue pinned icon to de-select it and remove it from the pinned list.</a:t>
            </a: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01AEB7-DF1E-074E-AD3C-BD912806E15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8182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3887755" y="620688"/>
            <a:ext cx="7694645"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a:p>
        </p:txBody>
      </p:sp>
      <p:sp>
        <p:nvSpPr>
          <p:cNvPr id="7" name="Espace réservé du titre 1"/>
          <p:cNvSpPr>
            <a:spLocks noGrp="1"/>
          </p:cNvSpPr>
          <p:nvPr>
            <p:ph type="title"/>
          </p:nvPr>
        </p:nvSpPr>
        <p:spPr>
          <a:xfrm>
            <a:off x="3887755" y="3076"/>
            <a:ext cx="7694645" cy="617612"/>
          </a:xfrm>
          <a:prstGeom prst="rect">
            <a:avLst/>
          </a:prstGeom>
        </p:spPr>
        <p:txBody>
          <a:bodyPr vert="horz" lIns="91440" tIns="45720" rIns="91440" bIns="45720" rtlCol="0" anchor="ctr">
            <a:normAutofit/>
          </a:bodyPr>
          <a:lstStyle/>
          <a:p>
            <a:r>
              <a:rPr lang="fr-FR"/>
              <a:t>Modifiez le style du titre</a:t>
            </a:r>
            <a:endParaRPr lang="en-US"/>
          </a:p>
        </p:txBody>
      </p:sp>
    </p:spTree>
    <p:extLst>
      <p:ext uri="{BB962C8B-B14F-4D97-AF65-F5344CB8AC3E}">
        <p14:creationId xmlns:p14="http://schemas.microsoft.com/office/powerpoint/2010/main" val="3602111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a:xfrm>
            <a:off x="609600" y="6356351"/>
            <a:ext cx="2844800" cy="365125"/>
          </a:xfrm>
          <a:prstGeom prst="rect">
            <a:avLst/>
          </a:prstGeom>
        </p:spPr>
        <p:txBody>
          <a:bodyPr/>
          <a:lstStyle/>
          <a:p>
            <a:fld id="{AF6566F7-1EC5-4FB1-A740-87AC59F60FA5}" type="datetimeFigureOut">
              <a:rPr lang="en-US" smtClean="0">
                <a:solidFill>
                  <a:prstClr val="black"/>
                </a:solidFill>
              </a:rPr>
              <a:pPr/>
              <a:t>5/19/2021</a:t>
            </a:fld>
            <a:endParaRPr lang="en-US">
              <a:solidFill>
                <a:prstClr val="black"/>
              </a:solidFill>
            </a:endParaRPr>
          </a:p>
        </p:txBody>
      </p:sp>
      <p:sp>
        <p:nvSpPr>
          <p:cNvPr id="5" name="Espace réservé du pied de page 4"/>
          <p:cNvSpPr>
            <a:spLocks noGrp="1"/>
          </p:cNvSpPr>
          <p:nvPr>
            <p:ph type="ftr" sz="quarter" idx="11"/>
          </p:nvPr>
        </p:nvSpPr>
        <p:spPr>
          <a:xfrm>
            <a:off x="4165600" y="6356351"/>
            <a:ext cx="3860800" cy="365125"/>
          </a:xfrm>
          <a:prstGeom prst="rect">
            <a:avLst/>
          </a:prstGeom>
        </p:spPr>
        <p:txBody>
          <a:bodyPr/>
          <a:lstStyle/>
          <a:p>
            <a:endParaRPr lang="en-US">
              <a:solidFill>
                <a:prstClr val="black"/>
              </a:solidFill>
            </a:endParaRPr>
          </a:p>
        </p:txBody>
      </p:sp>
      <p:sp>
        <p:nvSpPr>
          <p:cNvPr id="6" name="Espace réservé du numéro de diapositive 5"/>
          <p:cNvSpPr>
            <a:spLocks noGrp="1"/>
          </p:cNvSpPr>
          <p:nvPr>
            <p:ph type="sldNum" sz="quarter" idx="12"/>
          </p:nvPr>
        </p:nvSpPr>
        <p:spPr>
          <a:xfrm>
            <a:off x="8737600" y="6356351"/>
            <a:ext cx="2844800" cy="365125"/>
          </a:xfrm>
          <a:prstGeom prst="rect">
            <a:avLst/>
          </a:prstGeom>
        </p:spPr>
        <p:txBody>
          <a:bodyPr/>
          <a:lstStyle/>
          <a:p>
            <a:fld id="{5EA93299-72C2-404A-89A3-862F9A4C006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517018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274639"/>
            <a:ext cx="2743200" cy="5851525"/>
          </a:xfrm>
        </p:spPr>
        <p:txBody>
          <a:bodyPr vert="eaVert"/>
          <a:lstStyle/>
          <a:p>
            <a:r>
              <a:rPr lang="fr-FR"/>
              <a:t>Modifiez le style du titre</a:t>
            </a:r>
            <a:endParaRPr lang="en-US"/>
          </a:p>
        </p:txBody>
      </p:sp>
      <p:sp>
        <p:nvSpPr>
          <p:cNvPr id="3" name="Espace réservé du texte vertical 2"/>
          <p:cNvSpPr>
            <a:spLocks noGrp="1"/>
          </p:cNvSpPr>
          <p:nvPr>
            <p:ph type="body" orient="vert" idx="1"/>
          </p:nvPr>
        </p:nvSpPr>
        <p:spPr>
          <a:xfrm>
            <a:off x="609600" y="274639"/>
            <a:ext cx="80264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a:xfrm>
            <a:off x="609600" y="6356351"/>
            <a:ext cx="2844800" cy="365125"/>
          </a:xfrm>
          <a:prstGeom prst="rect">
            <a:avLst/>
          </a:prstGeom>
        </p:spPr>
        <p:txBody>
          <a:bodyPr/>
          <a:lstStyle/>
          <a:p>
            <a:fld id="{AF6566F7-1EC5-4FB1-A740-87AC59F60FA5}" type="datetimeFigureOut">
              <a:rPr lang="en-US" smtClean="0">
                <a:solidFill>
                  <a:prstClr val="black"/>
                </a:solidFill>
              </a:rPr>
              <a:pPr/>
              <a:t>5/19/2021</a:t>
            </a:fld>
            <a:endParaRPr lang="en-US">
              <a:solidFill>
                <a:prstClr val="black"/>
              </a:solidFill>
            </a:endParaRPr>
          </a:p>
        </p:txBody>
      </p:sp>
      <p:sp>
        <p:nvSpPr>
          <p:cNvPr id="5" name="Espace réservé du pied de page 4"/>
          <p:cNvSpPr>
            <a:spLocks noGrp="1"/>
          </p:cNvSpPr>
          <p:nvPr>
            <p:ph type="ftr" sz="quarter" idx="11"/>
          </p:nvPr>
        </p:nvSpPr>
        <p:spPr>
          <a:xfrm>
            <a:off x="4165600" y="6356351"/>
            <a:ext cx="3860800" cy="365125"/>
          </a:xfrm>
          <a:prstGeom prst="rect">
            <a:avLst/>
          </a:prstGeom>
        </p:spPr>
        <p:txBody>
          <a:bodyPr/>
          <a:lstStyle/>
          <a:p>
            <a:endParaRPr lang="en-US">
              <a:solidFill>
                <a:prstClr val="black"/>
              </a:solidFill>
            </a:endParaRPr>
          </a:p>
        </p:txBody>
      </p:sp>
      <p:sp>
        <p:nvSpPr>
          <p:cNvPr id="6" name="Espace réservé du numéro de diapositive 5"/>
          <p:cNvSpPr>
            <a:spLocks noGrp="1"/>
          </p:cNvSpPr>
          <p:nvPr>
            <p:ph type="sldNum" sz="quarter" idx="12"/>
          </p:nvPr>
        </p:nvSpPr>
        <p:spPr>
          <a:xfrm>
            <a:off x="8737600" y="6356351"/>
            <a:ext cx="2844800" cy="365125"/>
          </a:xfrm>
          <a:prstGeom prst="rect">
            <a:avLst/>
          </a:prstGeom>
        </p:spPr>
        <p:txBody>
          <a:bodyPr/>
          <a:lstStyle/>
          <a:p>
            <a:fld id="{5EA93299-72C2-404A-89A3-862F9A4C006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771617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6280801-1034-4AF1-993B-DB55FB09DBDB}" type="datetime1">
              <a:rPr lang="en-US" smtClean="0"/>
              <a:t>5/19/2021</a:t>
            </a:fld>
            <a:endParaRPr lang="en-US"/>
          </a:p>
        </p:txBody>
      </p:sp>
      <p:sp>
        <p:nvSpPr>
          <p:cNvPr id="5" name="Footer Placeholder 4"/>
          <p:cNvSpPr>
            <a:spLocks noGrp="1"/>
          </p:cNvSpPr>
          <p:nvPr>
            <p:ph type="ftr" sz="quarter" idx="11"/>
          </p:nvPr>
        </p:nvSpPr>
        <p:spPr>
          <a:xfrm>
            <a:off x="838199" y="6513922"/>
            <a:ext cx="6545367" cy="20755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D0B5CDF8-54D5-6043-A52E-76818AC5EAB8}" type="slidenum">
              <a:rPr lang="en-US" smtClean="0"/>
              <a:t>‹#›</a:t>
            </a:fld>
            <a:endParaRPr lang="en-US"/>
          </a:p>
        </p:txBody>
      </p:sp>
    </p:spTree>
    <p:extLst>
      <p:ext uri="{BB962C8B-B14F-4D97-AF65-F5344CB8AC3E}">
        <p14:creationId xmlns:p14="http://schemas.microsoft.com/office/powerpoint/2010/main" val="2828300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EB6FC5-ED5C-4979-B058-125B3DCB297E}" type="datetime1">
              <a:rPr lang="en-US" smtClean="0"/>
              <a:t>5/19/2021</a:t>
            </a:fld>
            <a:endParaRPr lang="en-US"/>
          </a:p>
        </p:txBody>
      </p:sp>
      <p:sp>
        <p:nvSpPr>
          <p:cNvPr id="5" name="Footer Placeholder 4"/>
          <p:cNvSpPr>
            <a:spLocks noGrp="1"/>
          </p:cNvSpPr>
          <p:nvPr>
            <p:ph type="ftr" sz="quarter" idx="11"/>
          </p:nvPr>
        </p:nvSpPr>
        <p:spPr>
          <a:xfrm>
            <a:off x="838199" y="6513922"/>
            <a:ext cx="6545367" cy="207554"/>
          </a:xfrm>
          <a:prstGeom prst="rect">
            <a:avLst/>
          </a:prstGeom>
        </p:spPr>
        <p:txBody>
          <a:bodyPr/>
          <a:lstStyle/>
          <a:p>
            <a:endParaRPr lang="en-US"/>
          </a:p>
        </p:txBody>
      </p:sp>
      <p:sp>
        <p:nvSpPr>
          <p:cNvPr id="6" name="Slide Number Placeholder 5"/>
          <p:cNvSpPr>
            <a:spLocks noGrp="1"/>
          </p:cNvSpPr>
          <p:nvPr>
            <p:ph type="sldNum" sz="quarter" idx="12"/>
          </p:nvPr>
        </p:nvSpPr>
        <p:spPr>
          <a:xfrm>
            <a:off x="102549" y="6567986"/>
            <a:ext cx="735651" cy="281208"/>
          </a:xfrm>
        </p:spPr>
        <p:txBody>
          <a:bodyPr/>
          <a:lstStyle>
            <a:lvl1pPr algn="l">
              <a:defRPr/>
            </a:lvl1pPr>
          </a:lstStyle>
          <a:p>
            <a:fld id="{D0B5CDF8-54D5-6043-A52E-76818AC5EAB8}" type="slidenum">
              <a:rPr lang="en-US" smtClean="0"/>
              <a:pPr/>
              <a:t>‹#›</a:t>
            </a:fld>
            <a:endParaRPr lang="en-US"/>
          </a:p>
        </p:txBody>
      </p:sp>
    </p:spTree>
    <p:extLst>
      <p:ext uri="{BB962C8B-B14F-4D97-AF65-F5344CB8AC3E}">
        <p14:creationId xmlns:p14="http://schemas.microsoft.com/office/powerpoint/2010/main" val="3248972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7A587C-DB17-4FBD-90F3-93848FB29F24}" type="datetime1">
              <a:rPr lang="en-US" smtClean="0"/>
              <a:t>5/19/2021</a:t>
            </a:fld>
            <a:endParaRPr lang="en-US"/>
          </a:p>
        </p:txBody>
      </p:sp>
      <p:sp>
        <p:nvSpPr>
          <p:cNvPr id="5" name="Footer Placeholder 4"/>
          <p:cNvSpPr>
            <a:spLocks noGrp="1"/>
          </p:cNvSpPr>
          <p:nvPr>
            <p:ph type="ftr" sz="quarter" idx="11"/>
          </p:nvPr>
        </p:nvSpPr>
        <p:spPr>
          <a:xfrm>
            <a:off x="838199" y="6513922"/>
            <a:ext cx="6545367" cy="20755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D0B5CDF8-54D5-6043-A52E-76818AC5EAB8}" type="slidenum">
              <a:rPr lang="en-US" smtClean="0"/>
              <a:t>‹#›</a:t>
            </a:fld>
            <a:endParaRPr lang="en-US"/>
          </a:p>
        </p:txBody>
      </p:sp>
    </p:spTree>
    <p:extLst>
      <p:ext uri="{BB962C8B-B14F-4D97-AF65-F5344CB8AC3E}">
        <p14:creationId xmlns:p14="http://schemas.microsoft.com/office/powerpoint/2010/main" val="3588712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E47E13-8672-433F-9397-5A9C250DED2C}" type="datetime1">
              <a:rPr lang="en-US" smtClean="0"/>
              <a:t>5/19/2021</a:t>
            </a:fld>
            <a:endParaRPr lang="en-US"/>
          </a:p>
        </p:txBody>
      </p:sp>
      <p:sp>
        <p:nvSpPr>
          <p:cNvPr id="6" name="Footer Placeholder 5"/>
          <p:cNvSpPr>
            <a:spLocks noGrp="1"/>
          </p:cNvSpPr>
          <p:nvPr>
            <p:ph type="ftr" sz="quarter" idx="11"/>
          </p:nvPr>
        </p:nvSpPr>
        <p:spPr>
          <a:xfrm>
            <a:off x="838199" y="6513922"/>
            <a:ext cx="6545367" cy="207554"/>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D0B5CDF8-54D5-6043-A52E-76818AC5EAB8}" type="slidenum">
              <a:rPr lang="en-US" smtClean="0"/>
              <a:t>‹#›</a:t>
            </a:fld>
            <a:endParaRPr lang="en-US"/>
          </a:p>
        </p:txBody>
      </p:sp>
    </p:spTree>
    <p:extLst>
      <p:ext uri="{BB962C8B-B14F-4D97-AF65-F5344CB8AC3E}">
        <p14:creationId xmlns:p14="http://schemas.microsoft.com/office/powerpoint/2010/main" val="31182011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16558F2-1D14-4E90-8B94-0A0234E0324D}" type="datetime1">
              <a:rPr lang="en-US" smtClean="0"/>
              <a:t>5/19/2021</a:t>
            </a:fld>
            <a:endParaRPr lang="en-US"/>
          </a:p>
        </p:txBody>
      </p:sp>
      <p:sp>
        <p:nvSpPr>
          <p:cNvPr id="8" name="Footer Placeholder 7"/>
          <p:cNvSpPr>
            <a:spLocks noGrp="1"/>
          </p:cNvSpPr>
          <p:nvPr>
            <p:ph type="ftr" sz="quarter" idx="11"/>
          </p:nvPr>
        </p:nvSpPr>
        <p:spPr>
          <a:xfrm>
            <a:off x="838199" y="6513922"/>
            <a:ext cx="6545367" cy="207554"/>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D0B5CDF8-54D5-6043-A52E-76818AC5EAB8}" type="slidenum">
              <a:rPr lang="en-US" smtClean="0"/>
              <a:t>‹#›</a:t>
            </a:fld>
            <a:endParaRPr lang="en-US"/>
          </a:p>
        </p:txBody>
      </p:sp>
    </p:spTree>
    <p:extLst>
      <p:ext uri="{BB962C8B-B14F-4D97-AF65-F5344CB8AC3E}">
        <p14:creationId xmlns:p14="http://schemas.microsoft.com/office/powerpoint/2010/main" val="2079651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0B5CDF8-54D5-6043-A52E-76818AC5EAB8}" type="slidenum">
              <a:rPr lang="en-US" smtClean="0"/>
              <a:t>‹#›</a:t>
            </a:fld>
            <a:endParaRPr lang="en-US"/>
          </a:p>
        </p:txBody>
      </p:sp>
      <p:sp>
        <p:nvSpPr>
          <p:cNvPr id="6" name="Title 1"/>
          <p:cNvSpPr txBox="1">
            <a:spLocks/>
          </p:cNvSpPr>
          <p:nvPr userDrawn="1"/>
        </p:nvSpPr>
        <p:spPr>
          <a:xfrm>
            <a:off x="542109" y="365127"/>
            <a:ext cx="9462167" cy="142949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b="0" i="0" kern="1200">
                <a:solidFill>
                  <a:schemeClr val="tx1"/>
                </a:solidFill>
                <a:latin typeface="Helvetica Neue Medium" charset="0"/>
                <a:ea typeface="Helvetica Neue Medium" charset="0"/>
                <a:cs typeface="Helvetica Neue Medium" charset="0"/>
              </a:defRPr>
            </a:lvl1pPr>
          </a:lstStyle>
          <a:p>
            <a:endParaRPr lang="en-US" sz="4400"/>
          </a:p>
        </p:txBody>
      </p:sp>
      <p:sp>
        <p:nvSpPr>
          <p:cNvPr id="8" name="Chart Placeholder 7"/>
          <p:cNvSpPr>
            <a:spLocks noGrp="1"/>
          </p:cNvSpPr>
          <p:nvPr>
            <p:ph type="chart" sz="quarter" idx="13"/>
          </p:nvPr>
        </p:nvSpPr>
        <p:spPr>
          <a:xfrm>
            <a:off x="542108" y="1939896"/>
            <a:ext cx="11296667" cy="4050707"/>
          </a:xfrm>
        </p:spPr>
        <p:txBody>
          <a:bodyPr/>
          <a:lstStyle/>
          <a:p>
            <a:r>
              <a:rPr lang="en-US"/>
              <a:t>Click icon to add chart</a:t>
            </a:r>
          </a:p>
        </p:txBody>
      </p:sp>
    </p:spTree>
    <p:extLst>
      <p:ext uri="{BB962C8B-B14F-4D97-AF65-F5344CB8AC3E}">
        <p14:creationId xmlns:p14="http://schemas.microsoft.com/office/powerpoint/2010/main" val="34711484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18DC27-5873-45EB-AA60-6F741986BB4D}" type="datetime1">
              <a:rPr lang="en-US" smtClean="0"/>
              <a:t>5/19/2021</a:t>
            </a:fld>
            <a:endParaRPr lang="en-US"/>
          </a:p>
        </p:txBody>
      </p:sp>
      <p:sp>
        <p:nvSpPr>
          <p:cNvPr id="3" name="Footer Placeholder 2"/>
          <p:cNvSpPr>
            <a:spLocks noGrp="1"/>
          </p:cNvSpPr>
          <p:nvPr>
            <p:ph type="ftr" sz="quarter" idx="11"/>
          </p:nvPr>
        </p:nvSpPr>
        <p:spPr>
          <a:xfrm>
            <a:off x="838199" y="6513922"/>
            <a:ext cx="6545367" cy="207554"/>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D0B5CDF8-54D5-6043-A52E-76818AC5EAB8}" type="slidenum">
              <a:rPr lang="en-US" smtClean="0"/>
              <a:t>‹#›</a:t>
            </a:fld>
            <a:endParaRPr lang="en-US"/>
          </a:p>
        </p:txBody>
      </p:sp>
    </p:spTree>
    <p:extLst>
      <p:ext uri="{BB962C8B-B14F-4D97-AF65-F5344CB8AC3E}">
        <p14:creationId xmlns:p14="http://schemas.microsoft.com/office/powerpoint/2010/main" val="11407679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405F26-A30C-43AA-A6AA-4AE0F7BFE635}" type="datetime1">
              <a:rPr lang="en-US" smtClean="0"/>
              <a:t>5/19/2021</a:t>
            </a:fld>
            <a:endParaRPr lang="en-US"/>
          </a:p>
        </p:txBody>
      </p:sp>
      <p:sp>
        <p:nvSpPr>
          <p:cNvPr id="6" name="Footer Placeholder 5"/>
          <p:cNvSpPr>
            <a:spLocks noGrp="1"/>
          </p:cNvSpPr>
          <p:nvPr>
            <p:ph type="ftr" sz="quarter" idx="11"/>
          </p:nvPr>
        </p:nvSpPr>
        <p:spPr>
          <a:xfrm>
            <a:off x="838199" y="6513922"/>
            <a:ext cx="6545367" cy="207554"/>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D0B5CDF8-54D5-6043-A52E-76818AC5EAB8}" type="slidenum">
              <a:rPr lang="en-US" smtClean="0"/>
              <a:t>‹#›</a:t>
            </a:fld>
            <a:endParaRPr lang="en-US"/>
          </a:p>
        </p:txBody>
      </p:sp>
    </p:spTree>
    <p:extLst>
      <p:ext uri="{BB962C8B-B14F-4D97-AF65-F5344CB8AC3E}">
        <p14:creationId xmlns:p14="http://schemas.microsoft.com/office/powerpoint/2010/main" val="1928172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a:xfrm>
            <a:off x="609600" y="6356351"/>
            <a:ext cx="2844800" cy="365125"/>
          </a:xfrm>
          <a:prstGeom prst="rect">
            <a:avLst/>
          </a:prstGeom>
        </p:spPr>
        <p:txBody>
          <a:bodyPr/>
          <a:lstStyle/>
          <a:p>
            <a:fld id="{AF6566F7-1EC5-4FB1-A740-87AC59F60FA5}" type="datetimeFigureOut">
              <a:rPr lang="en-US" smtClean="0">
                <a:solidFill>
                  <a:prstClr val="black"/>
                </a:solidFill>
              </a:rPr>
              <a:pPr/>
              <a:t>5/19/2021</a:t>
            </a:fld>
            <a:endParaRPr lang="en-US">
              <a:solidFill>
                <a:prstClr val="black"/>
              </a:solidFill>
            </a:endParaRPr>
          </a:p>
        </p:txBody>
      </p:sp>
      <p:sp>
        <p:nvSpPr>
          <p:cNvPr id="5" name="Espace réservé du pied de page 4"/>
          <p:cNvSpPr>
            <a:spLocks noGrp="1"/>
          </p:cNvSpPr>
          <p:nvPr>
            <p:ph type="ftr" sz="quarter" idx="11"/>
          </p:nvPr>
        </p:nvSpPr>
        <p:spPr>
          <a:xfrm>
            <a:off x="4165600" y="6356351"/>
            <a:ext cx="3860800" cy="365125"/>
          </a:xfrm>
          <a:prstGeom prst="rect">
            <a:avLst/>
          </a:prstGeom>
        </p:spPr>
        <p:txBody>
          <a:bodyPr/>
          <a:lstStyle/>
          <a:p>
            <a:endParaRPr lang="en-US">
              <a:solidFill>
                <a:prstClr val="black"/>
              </a:solidFill>
            </a:endParaRPr>
          </a:p>
        </p:txBody>
      </p:sp>
      <p:sp>
        <p:nvSpPr>
          <p:cNvPr id="6" name="Espace réservé du numéro de diapositive 5"/>
          <p:cNvSpPr>
            <a:spLocks noGrp="1"/>
          </p:cNvSpPr>
          <p:nvPr>
            <p:ph type="sldNum" sz="quarter" idx="12"/>
          </p:nvPr>
        </p:nvSpPr>
        <p:spPr>
          <a:xfrm>
            <a:off x="8737600" y="6356351"/>
            <a:ext cx="2844800" cy="365125"/>
          </a:xfrm>
          <a:prstGeom prst="rect">
            <a:avLst/>
          </a:prstGeom>
        </p:spPr>
        <p:txBody>
          <a:bodyPr/>
          <a:lstStyle/>
          <a:p>
            <a:fld id="{5EA93299-72C2-404A-89A3-862F9A4C006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2345641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B9896B-CC17-47AC-BA7C-6025E3A249D5}" type="datetime1">
              <a:rPr lang="en-US" smtClean="0"/>
              <a:t>5/19/2021</a:t>
            </a:fld>
            <a:endParaRPr lang="en-US"/>
          </a:p>
        </p:txBody>
      </p:sp>
      <p:sp>
        <p:nvSpPr>
          <p:cNvPr id="6" name="Footer Placeholder 5"/>
          <p:cNvSpPr>
            <a:spLocks noGrp="1"/>
          </p:cNvSpPr>
          <p:nvPr>
            <p:ph type="ftr" sz="quarter" idx="11"/>
          </p:nvPr>
        </p:nvSpPr>
        <p:spPr>
          <a:xfrm>
            <a:off x="838199" y="6513922"/>
            <a:ext cx="6545367" cy="207554"/>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D0B5CDF8-54D5-6043-A52E-76818AC5EAB8}" type="slidenum">
              <a:rPr lang="en-US" smtClean="0"/>
              <a:t>‹#›</a:t>
            </a:fld>
            <a:endParaRPr lang="en-US"/>
          </a:p>
        </p:txBody>
      </p:sp>
    </p:spTree>
    <p:extLst>
      <p:ext uri="{BB962C8B-B14F-4D97-AF65-F5344CB8AC3E}">
        <p14:creationId xmlns:p14="http://schemas.microsoft.com/office/powerpoint/2010/main" val="39786207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8B4C40-25D8-40C5-B679-A9ADA4DBB6DB}" type="datetime1">
              <a:rPr lang="en-US" smtClean="0"/>
              <a:t>5/19/2021</a:t>
            </a:fld>
            <a:endParaRPr lang="en-US"/>
          </a:p>
        </p:txBody>
      </p:sp>
      <p:sp>
        <p:nvSpPr>
          <p:cNvPr id="5" name="Footer Placeholder 4"/>
          <p:cNvSpPr>
            <a:spLocks noGrp="1"/>
          </p:cNvSpPr>
          <p:nvPr>
            <p:ph type="ftr" sz="quarter" idx="11"/>
          </p:nvPr>
        </p:nvSpPr>
        <p:spPr>
          <a:xfrm>
            <a:off x="838199" y="6513922"/>
            <a:ext cx="6545367" cy="20755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D0B5CDF8-54D5-6043-A52E-76818AC5EAB8}" type="slidenum">
              <a:rPr lang="en-US" smtClean="0"/>
              <a:t>‹#›</a:t>
            </a:fld>
            <a:endParaRPr lang="en-US"/>
          </a:p>
        </p:txBody>
      </p:sp>
    </p:spTree>
    <p:extLst>
      <p:ext uri="{BB962C8B-B14F-4D97-AF65-F5344CB8AC3E}">
        <p14:creationId xmlns:p14="http://schemas.microsoft.com/office/powerpoint/2010/main" val="39363621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E6C37A-F71B-4DAC-A33B-75985CF4B91D}" type="datetime1">
              <a:rPr lang="en-US" smtClean="0"/>
              <a:t>5/19/2021</a:t>
            </a:fld>
            <a:endParaRPr lang="en-US"/>
          </a:p>
        </p:txBody>
      </p:sp>
      <p:sp>
        <p:nvSpPr>
          <p:cNvPr id="5" name="Footer Placeholder 4"/>
          <p:cNvSpPr>
            <a:spLocks noGrp="1"/>
          </p:cNvSpPr>
          <p:nvPr>
            <p:ph type="ftr" sz="quarter" idx="11"/>
          </p:nvPr>
        </p:nvSpPr>
        <p:spPr>
          <a:xfrm>
            <a:off x="838199" y="6513922"/>
            <a:ext cx="6545367" cy="20755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D0B5CDF8-54D5-6043-A52E-76818AC5EAB8}" type="slidenum">
              <a:rPr lang="en-US" smtClean="0"/>
              <a:t>‹#›</a:t>
            </a:fld>
            <a:endParaRPr lang="en-US"/>
          </a:p>
        </p:txBody>
      </p:sp>
    </p:spTree>
    <p:extLst>
      <p:ext uri="{BB962C8B-B14F-4D97-AF65-F5344CB8AC3E}">
        <p14:creationId xmlns:p14="http://schemas.microsoft.com/office/powerpoint/2010/main" val="234068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1"/>
            <a:ext cx="10363200" cy="1362075"/>
          </a:xfrm>
        </p:spPr>
        <p:txBody>
          <a:bodyPr anchor="t"/>
          <a:lstStyle>
            <a:lvl1pPr algn="l">
              <a:defRPr sz="4000" b="1" cap="all"/>
            </a:lvl1pPr>
          </a:lstStyle>
          <a:p>
            <a:r>
              <a:rPr lang="fr-FR"/>
              <a:t>Modifiez le style du titre</a:t>
            </a:r>
            <a:endParaRPr lang="en-US"/>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a:xfrm>
            <a:off x="609600" y="6356351"/>
            <a:ext cx="2844800" cy="365125"/>
          </a:xfrm>
          <a:prstGeom prst="rect">
            <a:avLst/>
          </a:prstGeom>
        </p:spPr>
        <p:txBody>
          <a:bodyPr/>
          <a:lstStyle/>
          <a:p>
            <a:fld id="{AF6566F7-1EC5-4FB1-A740-87AC59F60FA5}" type="datetimeFigureOut">
              <a:rPr lang="en-US" smtClean="0">
                <a:solidFill>
                  <a:prstClr val="black"/>
                </a:solidFill>
              </a:rPr>
              <a:pPr/>
              <a:t>5/19/2021</a:t>
            </a:fld>
            <a:endParaRPr lang="en-US">
              <a:solidFill>
                <a:prstClr val="black"/>
              </a:solidFill>
            </a:endParaRPr>
          </a:p>
        </p:txBody>
      </p:sp>
      <p:sp>
        <p:nvSpPr>
          <p:cNvPr id="5" name="Espace réservé du pied de page 4"/>
          <p:cNvSpPr>
            <a:spLocks noGrp="1"/>
          </p:cNvSpPr>
          <p:nvPr>
            <p:ph type="ftr" sz="quarter" idx="11"/>
          </p:nvPr>
        </p:nvSpPr>
        <p:spPr>
          <a:xfrm>
            <a:off x="4165600" y="6356351"/>
            <a:ext cx="3860800" cy="365125"/>
          </a:xfrm>
          <a:prstGeom prst="rect">
            <a:avLst/>
          </a:prstGeom>
        </p:spPr>
        <p:txBody>
          <a:bodyPr/>
          <a:lstStyle/>
          <a:p>
            <a:endParaRPr lang="en-US">
              <a:solidFill>
                <a:prstClr val="black"/>
              </a:solidFill>
            </a:endParaRPr>
          </a:p>
        </p:txBody>
      </p:sp>
      <p:sp>
        <p:nvSpPr>
          <p:cNvPr id="6" name="Espace réservé du numéro de diapositive 5"/>
          <p:cNvSpPr>
            <a:spLocks noGrp="1"/>
          </p:cNvSpPr>
          <p:nvPr>
            <p:ph type="sldNum" sz="quarter" idx="12"/>
          </p:nvPr>
        </p:nvSpPr>
        <p:spPr>
          <a:xfrm>
            <a:off x="8737600" y="6356351"/>
            <a:ext cx="2844800" cy="365125"/>
          </a:xfrm>
          <a:prstGeom prst="rect">
            <a:avLst/>
          </a:prstGeom>
        </p:spPr>
        <p:txBody>
          <a:bodyPr/>
          <a:lstStyle/>
          <a:p>
            <a:fld id="{5EA93299-72C2-404A-89A3-862F9A4C006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823835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contenu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p:cNvSpPr>
            <a:spLocks noGrp="1"/>
          </p:cNvSpPr>
          <p:nvPr>
            <p:ph type="dt" sz="half" idx="10"/>
          </p:nvPr>
        </p:nvSpPr>
        <p:spPr>
          <a:xfrm>
            <a:off x="609600" y="6356351"/>
            <a:ext cx="2844800" cy="365125"/>
          </a:xfrm>
          <a:prstGeom prst="rect">
            <a:avLst/>
          </a:prstGeom>
        </p:spPr>
        <p:txBody>
          <a:bodyPr/>
          <a:lstStyle/>
          <a:p>
            <a:fld id="{AF6566F7-1EC5-4FB1-A740-87AC59F60FA5}" type="datetimeFigureOut">
              <a:rPr lang="en-US" smtClean="0">
                <a:solidFill>
                  <a:prstClr val="black"/>
                </a:solidFill>
              </a:rPr>
              <a:pPr/>
              <a:t>5/19/2021</a:t>
            </a:fld>
            <a:endParaRPr lang="en-US">
              <a:solidFill>
                <a:prstClr val="black"/>
              </a:solidFill>
            </a:endParaRPr>
          </a:p>
        </p:txBody>
      </p:sp>
      <p:sp>
        <p:nvSpPr>
          <p:cNvPr id="6" name="Espace réservé du pied de page 5"/>
          <p:cNvSpPr>
            <a:spLocks noGrp="1"/>
          </p:cNvSpPr>
          <p:nvPr>
            <p:ph type="ftr" sz="quarter" idx="11"/>
          </p:nvPr>
        </p:nvSpPr>
        <p:spPr>
          <a:xfrm>
            <a:off x="4165600" y="6356351"/>
            <a:ext cx="3860800" cy="365125"/>
          </a:xfrm>
          <a:prstGeom prst="rect">
            <a:avLst/>
          </a:prstGeom>
        </p:spPr>
        <p:txBody>
          <a:bodyPr/>
          <a:lstStyle/>
          <a:p>
            <a:endParaRPr lang="en-US">
              <a:solidFill>
                <a:prstClr val="black"/>
              </a:solidFill>
            </a:endParaRPr>
          </a:p>
        </p:txBody>
      </p:sp>
      <p:sp>
        <p:nvSpPr>
          <p:cNvPr id="7" name="Espace réservé du numéro de diapositive 6"/>
          <p:cNvSpPr>
            <a:spLocks noGrp="1"/>
          </p:cNvSpPr>
          <p:nvPr>
            <p:ph type="sldNum" sz="quarter" idx="12"/>
          </p:nvPr>
        </p:nvSpPr>
        <p:spPr>
          <a:xfrm>
            <a:off x="8737600" y="6356351"/>
            <a:ext cx="2844800" cy="365125"/>
          </a:xfrm>
          <a:prstGeom prst="rect">
            <a:avLst/>
          </a:prstGeom>
        </p:spPr>
        <p:txBody>
          <a:bodyPr/>
          <a:lstStyle/>
          <a:p>
            <a:fld id="{5EA93299-72C2-404A-89A3-862F9A4C006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785778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endParaRPr lang="en-US"/>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p:cNvSpPr>
            <a:spLocks noGrp="1"/>
          </p:cNvSpPr>
          <p:nvPr>
            <p:ph type="dt" sz="half" idx="10"/>
          </p:nvPr>
        </p:nvSpPr>
        <p:spPr>
          <a:xfrm>
            <a:off x="609600" y="6356351"/>
            <a:ext cx="2844800" cy="365125"/>
          </a:xfrm>
          <a:prstGeom prst="rect">
            <a:avLst/>
          </a:prstGeom>
        </p:spPr>
        <p:txBody>
          <a:bodyPr/>
          <a:lstStyle/>
          <a:p>
            <a:fld id="{AF6566F7-1EC5-4FB1-A740-87AC59F60FA5}" type="datetimeFigureOut">
              <a:rPr lang="en-US" smtClean="0">
                <a:solidFill>
                  <a:prstClr val="black"/>
                </a:solidFill>
              </a:rPr>
              <a:pPr/>
              <a:t>5/19/2021</a:t>
            </a:fld>
            <a:endParaRPr lang="en-US">
              <a:solidFill>
                <a:prstClr val="black"/>
              </a:solidFill>
            </a:endParaRPr>
          </a:p>
        </p:txBody>
      </p:sp>
      <p:sp>
        <p:nvSpPr>
          <p:cNvPr id="8" name="Espace réservé du pied de page 7"/>
          <p:cNvSpPr>
            <a:spLocks noGrp="1"/>
          </p:cNvSpPr>
          <p:nvPr>
            <p:ph type="ftr" sz="quarter" idx="11"/>
          </p:nvPr>
        </p:nvSpPr>
        <p:spPr>
          <a:xfrm>
            <a:off x="4165600" y="6356351"/>
            <a:ext cx="3860800" cy="365125"/>
          </a:xfrm>
          <a:prstGeom prst="rect">
            <a:avLst/>
          </a:prstGeom>
        </p:spPr>
        <p:txBody>
          <a:bodyPr/>
          <a:lstStyle/>
          <a:p>
            <a:endParaRPr lang="en-US">
              <a:solidFill>
                <a:prstClr val="black"/>
              </a:solidFill>
            </a:endParaRPr>
          </a:p>
        </p:txBody>
      </p:sp>
      <p:sp>
        <p:nvSpPr>
          <p:cNvPr id="9" name="Espace réservé du numéro de diapositive 8"/>
          <p:cNvSpPr>
            <a:spLocks noGrp="1"/>
          </p:cNvSpPr>
          <p:nvPr>
            <p:ph type="sldNum" sz="quarter" idx="12"/>
          </p:nvPr>
        </p:nvSpPr>
        <p:spPr>
          <a:xfrm>
            <a:off x="8737600" y="6356351"/>
            <a:ext cx="2844800" cy="365125"/>
          </a:xfrm>
          <a:prstGeom prst="rect">
            <a:avLst/>
          </a:prstGeom>
        </p:spPr>
        <p:txBody>
          <a:bodyPr/>
          <a:lstStyle/>
          <a:p>
            <a:fld id="{5EA93299-72C2-404A-89A3-862F9A4C006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371340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e la date 2"/>
          <p:cNvSpPr>
            <a:spLocks noGrp="1"/>
          </p:cNvSpPr>
          <p:nvPr>
            <p:ph type="dt" sz="half" idx="10"/>
          </p:nvPr>
        </p:nvSpPr>
        <p:spPr>
          <a:xfrm>
            <a:off x="609600" y="6356351"/>
            <a:ext cx="2844800" cy="365125"/>
          </a:xfrm>
          <a:prstGeom prst="rect">
            <a:avLst/>
          </a:prstGeom>
        </p:spPr>
        <p:txBody>
          <a:bodyPr/>
          <a:lstStyle/>
          <a:p>
            <a:fld id="{AF6566F7-1EC5-4FB1-A740-87AC59F60FA5}" type="datetimeFigureOut">
              <a:rPr lang="en-US" smtClean="0">
                <a:solidFill>
                  <a:prstClr val="black"/>
                </a:solidFill>
              </a:rPr>
              <a:pPr/>
              <a:t>5/19/2021</a:t>
            </a:fld>
            <a:endParaRPr lang="en-US">
              <a:solidFill>
                <a:prstClr val="black"/>
              </a:solidFill>
            </a:endParaRPr>
          </a:p>
        </p:txBody>
      </p:sp>
      <p:sp>
        <p:nvSpPr>
          <p:cNvPr id="4" name="Espace réservé du pied de page 3"/>
          <p:cNvSpPr>
            <a:spLocks noGrp="1"/>
          </p:cNvSpPr>
          <p:nvPr>
            <p:ph type="ftr" sz="quarter" idx="11"/>
          </p:nvPr>
        </p:nvSpPr>
        <p:spPr>
          <a:xfrm>
            <a:off x="4165600" y="6356351"/>
            <a:ext cx="3860800" cy="365125"/>
          </a:xfrm>
          <a:prstGeom prst="rect">
            <a:avLst/>
          </a:prstGeom>
        </p:spPr>
        <p:txBody>
          <a:bodyPr/>
          <a:lstStyle/>
          <a:p>
            <a:endParaRPr lang="en-US">
              <a:solidFill>
                <a:prstClr val="black"/>
              </a:solidFill>
            </a:endParaRPr>
          </a:p>
        </p:txBody>
      </p:sp>
      <p:sp>
        <p:nvSpPr>
          <p:cNvPr id="5" name="Espace réservé du numéro de diapositive 4"/>
          <p:cNvSpPr>
            <a:spLocks noGrp="1"/>
          </p:cNvSpPr>
          <p:nvPr>
            <p:ph type="sldNum" sz="quarter" idx="12"/>
          </p:nvPr>
        </p:nvSpPr>
        <p:spPr>
          <a:xfrm>
            <a:off x="8737600" y="6356351"/>
            <a:ext cx="2844800" cy="365125"/>
          </a:xfrm>
          <a:prstGeom prst="rect">
            <a:avLst/>
          </a:prstGeom>
        </p:spPr>
        <p:txBody>
          <a:bodyPr/>
          <a:lstStyle/>
          <a:p>
            <a:fld id="{5EA93299-72C2-404A-89A3-862F9A4C006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205074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609600" y="6356351"/>
            <a:ext cx="2844800" cy="365125"/>
          </a:xfrm>
          <a:prstGeom prst="rect">
            <a:avLst/>
          </a:prstGeom>
        </p:spPr>
        <p:txBody>
          <a:bodyPr/>
          <a:lstStyle/>
          <a:p>
            <a:fld id="{AF6566F7-1EC5-4FB1-A740-87AC59F60FA5}" type="datetimeFigureOut">
              <a:rPr lang="en-US" smtClean="0">
                <a:solidFill>
                  <a:prstClr val="black"/>
                </a:solidFill>
              </a:rPr>
              <a:pPr/>
              <a:t>5/19/2021</a:t>
            </a:fld>
            <a:endParaRPr lang="en-US">
              <a:solidFill>
                <a:prstClr val="black"/>
              </a:solidFill>
            </a:endParaRPr>
          </a:p>
        </p:txBody>
      </p:sp>
      <p:sp>
        <p:nvSpPr>
          <p:cNvPr id="3" name="Espace réservé du pied de page 2"/>
          <p:cNvSpPr>
            <a:spLocks noGrp="1"/>
          </p:cNvSpPr>
          <p:nvPr>
            <p:ph type="ftr" sz="quarter" idx="11"/>
          </p:nvPr>
        </p:nvSpPr>
        <p:spPr>
          <a:xfrm>
            <a:off x="4165600" y="6356351"/>
            <a:ext cx="3860800" cy="365125"/>
          </a:xfrm>
          <a:prstGeom prst="rect">
            <a:avLst/>
          </a:prstGeom>
        </p:spPr>
        <p:txBody>
          <a:bodyPr/>
          <a:lstStyle/>
          <a:p>
            <a:endParaRPr lang="en-US">
              <a:solidFill>
                <a:prstClr val="black"/>
              </a:solidFill>
            </a:endParaRPr>
          </a:p>
        </p:txBody>
      </p:sp>
      <p:sp>
        <p:nvSpPr>
          <p:cNvPr id="4" name="Espace réservé du numéro de diapositive 3"/>
          <p:cNvSpPr>
            <a:spLocks noGrp="1"/>
          </p:cNvSpPr>
          <p:nvPr>
            <p:ph type="sldNum" sz="quarter" idx="12"/>
          </p:nvPr>
        </p:nvSpPr>
        <p:spPr>
          <a:xfrm>
            <a:off x="8737600" y="6356351"/>
            <a:ext cx="2844800" cy="365125"/>
          </a:xfrm>
          <a:prstGeom prst="rect">
            <a:avLst/>
          </a:prstGeom>
        </p:spPr>
        <p:txBody>
          <a:bodyPr/>
          <a:lstStyle/>
          <a:p>
            <a:fld id="{5EA93299-72C2-404A-89A3-862F9A4C006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016960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1" y="273050"/>
            <a:ext cx="4011084" cy="1162050"/>
          </a:xfrm>
        </p:spPr>
        <p:txBody>
          <a:bodyPr anchor="b"/>
          <a:lstStyle>
            <a:lvl1pPr algn="l">
              <a:defRPr sz="2000" b="1"/>
            </a:lvl1pPr>
          </a:lstStyle>
          <a:p>
            <a:r>
              <a:rPr lang="fr-FR"/>
              <a:t>Modifiez le style du titre</a:t>
            </a:r>
            <a:endParaRPr lang="en-US"/>
          </a:p>
        </p:txBody>
      </p:sp>
      <p:sp>
        <p:nvSpPr>
          <p:cNvPr id="3" name="Espace réservé du contenu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a:xfrm>
            <a:off x="609600" y="6356351"/>
            <a:ext cx="2844800" cy="365125"/>
          </a:xfrm>
          <a:prstGeom prst="rect">
            <a:avLst/>
          </a:prstGeom>
        </p:spPr>
        <p:txBody>
          <a:bodyPr/>
          <a:lstStyle/>
          <a:p>
            <a:fld id="{AF6566F7-1EC5-4FB1-A740-87AC59F60FA5}" type="datetimeFigureOut">
              <a:rPr lang="en-US" smtClean="0">
                <a:solidFill>
                  <a:prstClr val="black"/>
                </a:solidFill>
              </a:rPr>
              <a:pPr/>
              <a:t>5/19/2021</a:t>
            </a:fld>
            <a:endParaRPr lang="en-US">
              <a:solidFill>
                <a:prstClr val="black"/>
              </a:solidFill>
            </a:endParaRPr>
          </a:p>
        </p:txBody>
      </p:sp>
      <p:sp>
        <p:nvSpPr>
          <p:cNvPr id="6" name="Espace réservé du pied de page 5"/>
          <p:cNvSpPr>
            <a:spLocks noGrp="1"/>
          </p:cNvSpPr>
          <p:nvPr>
            <p:ph type="ftr" sz="quarter" idx="11"/>
          </p:nvPr>
        </p:nvSpPr>
        <p:spPr>
          <a:xfrm>
            <a:off x="4165600" y="6356351"/>
            <a:ext cx="3860800" cy="365125"/>
          </a:xfrm>
          <a:prstGeom prst="rect">
            <a:avLst/>
          </a:prstGeom>
        </p:spPr>
        <p:txBody>
          <a:bodyPr/>
          <a:lstStyle/>
          <a:p>
            <a:endParaRPr lang="en-US">
              <a:solidFill>
                <a:prstClr val="black"/>
              </a:solidFill>
            </a:endParaRPr>
          </a:p>
        </p:txBody>
      </p:sp>
      <p:sp>
        <p:nvSpPr>
          <p:cNvPr id="7" name="Espace réservé du numéro de diapositive 6"/>
          <p:cNvSpPr>
            <a:spLocks noGrp="1"/>
          </p:cNvSpPr>
          <p:nvPr>
            <p:ph type="sldNum" sz="quarter" idx="12"/>
          </p:nvPr>
        </p:nvSpPr>
        <p:spPr>
          <a:xfrm>
            <a:off x="8737600" y="6356351"/>
            <a:ext cx="2844800" cy="365125"/>
          </a:xfrm>
          <a:prstGeom prst="rect">
            <a:avLst/>
          </a:prstGeom>
        </p:spPr>
        <p:txBody>
          <a:bodyPr/>
          <a:lstStyle/>
          <a:p>
            <a:fld id="{5EA93299-72C2-404A-89A3-862F9A4C006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13087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a:t>Modifiez le style du titre</a:t>
            </a:r>
            <a:endParaRPr lang="en-US"/>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a:xfrm>
            <a:off x="609600" y="6356351"/>
            <a:ext cx="2844800" cy="365125"/>
          </a:xfrm>
          <a:prstGeom prst="rect">
            <a:avLst/>
          </a:prstGeom>
        </p:spPr>
        <p:txBody>
          <a:bodyPr/>
          <a:lstStyle/>
          <a:p>
            <a:fld id="{AF6566F7-1EC5-4FB1-A740-87AC59F60FA5}" type="datetimeFigureOut">
              <a:rPr lang="en-US" smtClean="0">
                <a:solidFill>
                  <a:prstClr val="black"/>
                </a:solidFill>
              </a:rPr>
              <a:pPr/>
              <a:t>5/19/2021</a:t>
            </a:fld>
            <a:endParaRPr lang="en-US">
              <a:solidFill>
                <a:prstClr val="black"/>
              </a:solidFill>
            </a:endParaRPr>
          </a:p>
        </p:txBody>
      </p:sp>
      <p:sp>
        <p:nvSpPr>
          <p:cNvPr id="6" name="Espace réservé du pied de page 5"/>
          <p:cNvSpPr>
            <a:spLocks noGrp="1"/>
          </p:cNvSpPr>
          <p:nvPr>
            <p:ph type="ftr" sz="quarter" idx="11"/>
          </p:nvPr>
        </p:nvSpPr>
        <p:spPr>
          <a:xfrm>
            <a:off x="4165600" y="6356351"/>
            <a:ext cx="3860800" cy="365125"/>
          </a:xfrm>
          <a:prstGeom prst="rect">
            <a:avLst/>
          </a:prstGeom>
        </p:spPr>
        <p:txBody>
          <a:bodyPr/>
          <a:lstStyle/>
          <a:p>
            <a:endParaRPr lang="en-US">
              <a:solidFill>
                <a:prstClr val="black"/>
              </a:solidFill>
            </a:endParaRPr>
          </a:p>
        </p:txBody>
      </p:sp>
      <p:sp>
        <p:nvSpPr>
          <p:cNvPr id="7" name="Espace réservé du numéro de diapositive 6"/>
          <p:cNvSpPr>
            <a:spLocks noGrp="1"/>
          </p:cNvSpPr>
          <p:nvPr>
            <p:ph type="sldNum" sz="quarter" idx="12"/>
          </p:nvPr>
        </p:nvSpPr>
        <p:spPr>
          <a:xfrm>
            <a:off x="8737600" y="6356351"/>
            <a:ext cx="2844800" cy="365125"/>
          </a:xfrm>
          <a:prstGeom prst="rect">
            <a:avLst/>
          </a:prstGeom>
        </p:spPr>
        <p:txBody>
          <a:bodyPr/>
          <a:lstStyle/>
          <a:p>
            <a:fld id="{5EA93299-72C2-404A-89A3-862F9A4C006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718667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12192000" cy="62068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 name="Rectangle 7"/>
          <p:cNvSpPr/>
          <p:nvPr/>
        </p:nvSpPr>
        <p:spPr>
          <a:xfrm>
            <a:off x="0" y="620688"/>
            <a:ext cx="12192000" cy="288032"/>
          </a:xfrm>
          <a:prstGeom prst="rect">
            <a:avLst/>
          </a:prstGeom>
          <a:solidFill>
            <a:srgbClr val="9EB3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cxnSp>
        <p:nvCxnSpPr>
          <p:cNvPr id="12" name="Connecteur droit 11"/>
          <p:cNvCxnSpPr/>
          <p:nvPr/>
        </p:nvCxnSpPr>
        <p:spPr>
          <a:xfrm>
            <a:off x="0" y="620688"/>
            <a:ext cx="12192000" cy="0"/>
          </a:xfrm>
          <a:prstGeom prst="line">
            <a:avLst/>
          </a:prstGeom>
          <a:ln>
            <a:solidFill>
              <a:srgbClr val="CBDB23"/>
            </a:solidFill>
          </a:ln>
        </p:spPr>
        <p:style>
          <a:lnRef idx="1">
            <a:schemeClr val="accent1"/>
          </a:lnRef>
          <a:fillRef idx="0">
            <a:schemeClr val="accent1"/>
          </a:fillRef>
          <a:effectRef idx="0">
            <a:schemeClr val="accent1"/>
          </a:effectRef>
          <a:fontRef idx="minor">
            <a:schemeClr val="tx1"/>
          </a:fontRef>
        </p:style>
      </p:cxnSp>
      <p:sp>
        <p:nvSpPr>
          <p:cNvPr id="2" name="Espace réservé du titre 1"/>
          <p:cNvSpPr>
            <a:spLocks noGrp="1"/>
          </p:cNvSpPr>
          <p:nvPr>
            <p:ph type="title"/>
          </p:nvPr>
        </p:nvSpPr>
        <p:spPr>
          <a:xfrm>
            <a:off x="3887755" y="3076"/>
            <a:ext cx="7694645" cy="617612"/>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3" name="Rectangle 12"/>
          <p:cNvSpPr/>
          <p:nvPr/>
        </p:nvSpPr>
        <p:spPr>
          <a:xfrm>
            <a:off x="0" y="6597352"/>
            <a:ext cx="12192000" cy="26064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Tree>
    <p:extLst>
      <p:ext uri="{BB962C8B-B14F-4D97-AF65-F5344CB8AC3E}">
        <p14:creationId xmlns:p14="http://schemas.microsoft.com/office/powerpoint/2010/main" val="312047893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r" defTabSz="914400" rtl="0" eaLnBrk="1" latinLnBrk="0" hangingPunct="1">
        <a:spcBef>
          <a:spcPct val="0"/>
        </a:spcBef>
        <a:buNone/>
        <a:defRPr sz="2000" b="1" kern="1200" cap="small" normalizeH="0" baseline="0">
          <a:solidFill>
            <a:srgbClr val="9EB31C"/>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567986"/>
            <a:ext cx="12192000" cy="290014"/>
          </a:xfrm>
          <a:prstGeom prst="rect">
            <a:avLst/>
          </a:prstGeom>
          <a:solidFill>
            <a:srgbClr val="FFC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567986"/>
            <a:ext cx="2552491" cy="272922"/>
          </a:xfrm>
          <a:prstGeom prst="rect">
            <a:avLst/>
          </a:prstGeom>
        </p:spPr>
        <p:txBody>
          <a:bodyPr vert="horz" lIns="91440" tIns="45720" rIns="91440" bIns="45720" rtlCol="0" anchor="ctr"/>
          <a:lstStyle>
            <a:lvl1pPr algn="l">
              <a:defRPr sz="950" b="0" i="0">
                <a:solidFill>
                  <a:schemeClr val="bg1"/>
                </a:solidFill>
                <a:latin typeface="Helvetica Neue" charset="0"/>
                <a:ea typeface="Helvetica Neue" charset="0"/>
                <a:cs typeface="Helvetica Neue" charset="0"/>
              </a:defRPr>
            </a:lvl1pPr>
          </a:lstStyle>
          <a:p>
            <a:fld id="{1BAFD81C-7A06-43B4-8111-E0D4DECDE735}" type="datetime1">
              <a:rPr lang="en-US" smtClean="0"/>
              <a:t>5/19/2021</a:t>
            </a:fld>
            <a:endParaRPr lang="en-US"/>
          </a:p>
        </p:txBody>
      </p:sp>
      <p:sp>
        <p:nvSpPr>
          <p:cNvPr id="6" name="Slide Number Placeholder 5"/>
          <p:cNvSpPr>
            <a:spLocks noGrp="1"/>
          </p:cNvSpPr>
          <p:nvPr>
            <p:ph type="sldNum" sz="quarter" idx="4"/>
          </p:nvPr>
        </p:nvSpPr>
        <p:spPr>
          <a:xfrm>
            <a:off x="0" y="6567986"/>
            <a:ext cx="838200" cy="281208"/>
          </a:xfrm>
          <a:prstGeom prst="rect">
            <a:avLst/>
          </a:prstGeom>
        </p:spPr>
        <p:txBody>
          <a:bodyPr vert="horz" lIns="91440" tIns="45720" rIns="91440" bIns="45720" rtlCol="0" anchor="ctr"/>
          <a:lstStyle>
            <a:lvl1pPr algn="r">
              <a:defRPr sz="1300" b="0" i="0">
                <a:solidFill>
                  <a:schemeClr val="bg1"/>
                </a:solidFill>
                <a:latin typeface="Helvetica" charset="0"/>
                <a:ea typeface="Helvetica" charset="0"/>
                <a:cs typeface="Helvetica" charset="0"/>
              </a:defRPr>
            </a:lvl1pPr>
          </a:lstStyle>
          <a:p>
            <a:fld id="{D0B5CDF8-54D5-6043-A52E-76818AC5EAB8}" type="slidenum">
              <a:rPr lang="en-US" smtClean="0"/>
              <a:pPr/>
              <a:t>‹#›</a:t>
            </a:fld>
            <a:endParaRPr lang="en-US"/>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353800" y="6087032"/>
            <a:ext cx="629397" cy="770969"/>
          </a:xfrm>
          <a:prstGeom prst="rect">
            <a:avLst/>
          </a:prstGeom>
        </p:spPr>
      </p:pic>
    </p:spTree>
    <p:extLst>
      <p:ext uri="{BB962C8B-B14F-4D97-AF65-F5344CB8AC3E}">
        <p14:creationId xmlns:p14="http://schemas.microsoft.com/office/powerpoint/2010/main" val="407512156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hdr="0" ftr="0" dt="0"/>
  <p:txStyles>
    <p:titleStyle>
      <a:lvl1pPr algn="l" defTabSz="914400" rtl="0" eaLnBrk="1" latinLnBrk="0" hangingPunct="1">
        <a:lnSpc>
          <a:spcPct val="90000"/>
        </a:lnSpc>
        <a:spcBef>
          <a:spcPct val="0"/>
        </a:spcBef>
        <a:buNone/>
        <a:defRPr sz="4400" b="0" i="0" kern="1200">
          <a:solidFill>
            <a:schemeClr val="tx1"/>
          </a:solidFill>
          <a:latin typeface="Helvetica Neue Medium" charset="0"/>
          <a:ea typeface="Helvetica Neue Medium" charset="0"/>
          <a:cs typeface="Helvetica Neue Medium"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Neue" charset="0"/>
          <a:ea typeface="Helvetica Neue" charset="0"/>
          <a:cs typeface="Helvetica Neue"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Neue" charset="0"/>
          <a:ea typeface="Helvetica Neue" charset="0"/>
          <a:cs typeface="Helvetica Neue"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Neue" charset="0"/>
          <a:ea typeface="Helvetica Neue" charset="0"/>
          <a:cs typeface="Helvetica Neue"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Neue" charset="0"/>
          <a:ea typeface="Helvetica Neue" charset="0"/>
          <a:cs typeface="Helvetica Neue"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Neue" charset="0"/>
          <a:ea typeface="Helvetica Neue" charset="0"/>
          <a:cs typeface="Helvetica Neue"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13.xml"/><Relationship Id="rId5" Type="http://schemas.openxmlformats.org/officeDocument/2006/relationships/image" Target="../media/image25.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13.xml"/><Relationship Id="rId5" Type="http://schemas.openxmlformats.org/officeDocument/2006/relationships/image" Target="../media/image31.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wahoo.research.ucf.edu/"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huronsoftware.talentlms.com/"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hyperlink" Target="mailto:Beaverton_HLL@huronconsultinggroup.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043049"/>
          </a:xfrm>
        </p:spPr>
        <p:txBody>
          <a:bodyPr/>
          <a:lstStyle/>
          <a:p>
            <a:r>
              <a:rPr lang="en-US" dirty="0"/>
              <a:t>HRS Upgrade Training	</a:t>
            </a:r>
          </a:p>
        </p:txBody>
      </p:sp>
      <p:sp>
        <p:nvSpPr>
          <p:cNvPr id="3" name="Content Placeholder 2"/>
          <p:cNvSpPr>
            <a:spLocks noGrp="1"/>
          </p:cNvSpPr>
          <p:nvPr>
            <p:ph idx="1"/>
          </p:nvPr>
        </p:nvSpPr>
        <p:spPr>
          <a:xfrm>
            <a:off x="838200" y="1699491"/>
            <a:ext cx="10515600" cy="4477472"/>
          </a:xfrm>
        </p:spPr>
        <p:txBody>
          <a:bodyPr>
            <a:normAutofit/>
          </a:bodyPr>
          <a:lstStyle/>
          <a:p>
            <a:r>
              <a:rPr lang="en-US" dirty="0"/>
              <a:t>The following slides were presented at the May 2021 EXCIT meeting for the Research Community as training for the upcoming HRS upgrade.</a:t>
            </a:r>
          </a:p>
        </p:txBody>
      </p:sp>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0B5CDF8-54D5-6043-A52E-76818AC5EAB8}" type="slidenum">
              <a:rPr kumimoji="0" lang="en-US" sz="1300" b="0" i="0" u="none" strike="noStrike" kern="1200" cap="none" spc="0" normalizeH="0" baseline="0" noProof="0" smtClean="0">
                <a:ln>
                  <a:noFill/>
                </a:ln>
                <a:solidFill>
                  <a:prstClr val="white"/>
                </a:solidFill>
                <a:effectLst/>
                <a:uLnTx/>
                <a:uFillTx/>
                <a:latin typeface="Helvetica" charset="0"/>
                <a:cs typeface="Helvetica" charset="0"/>
              </a:rPr>
              <a:pPr marL="0" marR="0" lvl="0" indent="0" algn="l" defTabSz="914400" rtl="0" eaLnBrk="1" fontAlgn="auto" latinLnBrk="0" hangingPunct="1">
                <a:lnSpc>
                  <a:spcPct val="100000"/>
                </a:lnSpc>
                <a:spcBef>
                  <a:spcPts val="0"/>
                </a:spcBef>
                <a:spcAft>
                  <a:spcPts val="0"/>
                </a:spcAft>
                <a:buClrTx/>
                <a:buSzTx/>
                <a:buFontTx/>
                <a:buNone/>
                <a:tabLst/>
                <a:defRPr/>
              </a:pPr>
              <a:t>1</a:t>
            </a:fld>
            <a:endParaRPr kumimoji="0" lang="en-US" sz="1300" b="0" i="0" u="none" strike="noStrike" kern="1200" cap="none" spc="0" normalizeH="0" baseline="0" noProof="0">
              <a:ln>
                <a:noFill/>
              </a:ln>
              <a:solidFill>
                <a:prstClr val="white"/>
              </a:solidFill>
              <a:effectLst/>
              <a:uLnTx/>
              <a:uFillTx/>
              <a:latin typeface="Helvetica" charset="0"/>
              <a:cs typeface="Helvetica" charset="0"/>
            </a:endParaRPr>
          </a:p>
        </p:txBody>
      </p:sp>
    </p:spTree>
    <p:extLst>
      <p:ext uri="{BB962C8B-B14F-4D97-AF65-F5344CB8AC3E}">
        <p14:creationId xmlns:p14="http://schemas.microsoft.com/office/powerpoint/2010/main" val="2210692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377" y="365128"/>
            <a:ext cx="11397007" cy="628786"/>
          </a:xfrm>
        </p:spPr>
        <p:txBody>
          <a:bodyPr>
            <a:normAutofit fontScale="90000"/>
          </a:bodyPr>
          <a:lstStyle/>
          <a:p>
            <a:r>
              <a:rPr lang="en-US"/>
              <a:t>HRS Suite-wide Update – Display improvements</a:t>
            </a:r>
          </a:p>
        </p:txBody>
      </p:sp>
      <p:sp>
        <p:nvSpPr>
          <p:cNvPr id="3" name="Content Placeholder 2"/>
          <p:cNvSpPr>
            <a:spLocks noGrp="1"/>
          </p:cNvSpPr>
          <p:nvPr>
            <p:ph idx="1"/>
          </p:nvPr>
        </p:nvSpPr>
        <p:spPr>
          <a:xfrm>
            <a:off x="838200" y="1073426"/>
            <a:ext cx="10515600" cy="5103537"/>
          </a:xfrm>
        </p:spPr>
        <p:txBody>
          <a:bodyPr>
            <a:normAutofit/>
          </a:bodyPr>
          <a:lstStyle/>
          <a:p>
            <a:r>
              <a:rPr lang="en-US"/>
              <a:t>Ability for individuals to personalize data display</a:t>
            </a:r>
          </a:p>
        </p:txBody>
      </p:sp>
      <p:sp>
        <p:nvSpPr>
          <p:cNvPr id="4" name="Slide Number Placeholder 3"/>
          <p:cNvSpPr>
            <a:spLocks noGrp="1"/>
          </p:cNvSpPr>
          <p:nvPr>
            <p:ph type="sldNum" sz="quarter" idx="12"/>
          </p:nvPr>
        </p:nvSpPr>
        <p:spPr/>
        <p:txBody>
          <a:bodyPr/>
          <a:lstStyle/>
          <a:p>
            <a:fld id="{D0B5CDF8-54D5-6043-A52E-76818AC5EAB8}" type="slidenum">
              <a:rPr lang="en-US" smtClean="0"/>
              <a:pPr/>
              <a:t>10</a:t>
            </a:fld>
            <a:endParaRPr lang="en-US"/>
          </a:p>
        </p:txBody>
      </p:sp>
      <p:pic>
        <p:nvPicPr>
          <p:cNvPr id="7" name="Picture 6" descr="Graphical user interface, application&#10;&#10;Description automatically generated">
            <a:extLst>
              <a:ext uri="{FF2B5EF4-FFF2-40B4-BE49-F238E27FC236}">
                <a16:creationId xmlns:a16="http://schemas.microsoft.com/office/drawing/2014/main" id="{281C7D35-6F8C-47F1-B29F-6D7BF5BE7C6D}"/>
              </a:ext>
            </a:extLst>
          </p:cNvPr>
          <p:cNvPicPr>
            <a:picLocks noChangeAspect="1"/>
          </p:cNvPicPr>
          <p:nvPr/>
        </p:nvPicPr>
        <p:blipFill>
          <a:blip r:embed="rId3"/>
          <a:stretch>
            <a:fillRect/>
          </a:stretch>
        </p:blipFill>
        <p:spPr>
          <a:xfrm>
            <a:off x="838200" y="1741118"/>
            <a:ext cx="10300045" cy="4751754"/>
          </a:xfrm>
          <a:prstGeom prst="rect">
            <a:avLst/>
          </a:prstGeom>
        </p:spPr>
      </p:pic>
    </p:spTree>
    <p:extLst>
      <p:ext uri="{BB962C8B-B14F-4D97-AF65-F5344CB8AC3E}">
        <p14:creationId xmlns:p14="http://schemas.microsoft.com/office/powerpoint/2010/main" val="3770205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374" y="341438"/>
            <a:ext cx="11174691" cy="1043049"/>
          </a:xfrm>
        </p:spPr>
        <p:txBody>
          <a:bodyPr>
            <a:normAutofit fontScale="90000"/>
          </a:bodyPr>
          <a:lstStyle/>
          <a:p>
            <a:r>
              <a:rPr lang="en-US"/>
              <a:t>HRS Suite-wide Update – Display improvements</a:t>
            </a:r>
          </a:p>
        </p:txBody>
      </p:sp>
      <p:sp>
        <p:nvSpPr>
          <p:cNvPr id="3" name="Content Placeholder 2"/>
          <p:cNvSpPr>
            <a:spLocks noGrp="1"/>
          </p:cNvSpPr>
          <p:nvPr>
            <p:ph idx="1"/>
          </p:nvPr>
        </p:nvSpPr>
        <p:spPr>
          <a:xfrm>
            <a:off x="838200" y="1289304"/>
            <a:ext cx="2659144" cy="4887659"/>
          </a:xfrm>
        </p:spPr>
        <p:txBody>
          <a:bodyPr>
            <a:normAutofit/>
          </a:bodyPr>
          <a:lstStyle/>
          <a:p>
            <a:r>
              <a:rPr lang="en-US"/>
              <a:t>Breadcrumbs displayed on Workspace to improve navigation</a:t>
            </a:r>
          </a:p>
          <a:p>
            <a:endParaRPr lang="en-US"/>
          </a:p>
        </p:txBody>
      </p:sp>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0B5CDF8-54D5-6043-A52E-76818AC5EAB8}" type="slidenum">
              <a:rPr kumimoji="0" lang="en-US" sz="1300" b="0" i="0" u="none" strike="noStrike" kern="1200" cap="none" spc="0" normalizeH="0" baseline="0" noProof="0" smtClean="0">
                <a:ln>
                  <a:noFill/>
                </a:ln>
                <a:solidFill>
                  <a:prstClr val="white"/>
                </a:solidFill>
                <a:effectLst/>
                <a:uLnTx/>
                <a:uFillTx/>
                <a:latin typeface="Helvetica" charset="0"/>
                <a:cs typeface="Helvetica" charset="0"/>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en-US" sz="1300" b="0" i="0" u="none" strike="noStrike" kern="1200" cap="none" spc="0" normalizeH="0" baseline="0" noProof="0">
              <a:ln>
                <a:noFill/>
              </a:ln>
              <a:solidFill>
                <a:prstClr val="white"/>
              </a:solidFill>
              <a:effectLst/>
              <a:uLnTx/>
              <a:uFillTx/>
              <a:latin typeface="Helvetica" charset="0"/>
              <a:cs typeface="Helvetica" charset="0"/>
            </a:endParaRPr>
          </a:p>
        </p:txBody>
      </p:sp>
      <p:pic>
        <p:nvPicPr>
          <p:cNvPr id="5" name="Picture 4">
            <a:extLst>
              <a:ext uri="{FF2B5EF4-FFF2-40B4-BE49-F238E27FC236}">
                <a16:creationId xmlns:a16="http://schemas.microsoft.com/office/drawing/2014/main" id="{8ABCD22E-18A0-4DF1-9DD6-79E1B836191F}"/>
              </a:ext>
            </a:extLst>
          </p:cNvPr>
          <p:cNvPicPr>
            <a:picLocks noChangeAspect="1"/>
          </p:cNvPicPr>
          <p:nvPr/>
        </p:nvPicPr>
        <p:blipFill>
          <a:blip r:embed="rId3"/>
          <a:stretch>
            <a:fillRect/>
          </a:stretch>
        </p:blipFill>
        <p:spPr>
          <a:xfrm>
            <a:off x="4388248" y="1471228"/>
            <a:ext cx="5847619" cy="4523809"/>
          </a:xfrm>
          <a:prstGeom prst="rect">
            <a:avLst/>
          </a:prstGeom>
        </p:spPr>
      </p:pic>
    </p:spTree>
    <p:extLst>
      <p:ext uri="{BB962C8B-B14F-4D97-AF65-F5344CB8AC3E}">
        <p14:creationId xmlns:p14="http://schemas.microsoft.com/office/powerpoint/2010/main" val="950330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374" y="177600"/>
            <a:ext cx="11265030" cy="1043049"/>
          </a:xfrm>
        </p:spPr>
        <p:txBody>
          <a:bodyPr>
            <a:normAutofit fontScale="90000"/>
          </a:bodyPr>
          <a:lstStyle/>
          <a:p>
            <a:r>
              <a:rPr lang="en-US"/>
              <a:t>HRS Suite-wide Update – Display improvements</a:t>
            </a:r>
          </a:p>
        </p:txBody>
      </p:sp>
      <p:sp>
        <p:nvSpPr>
          <p:cNvPr id="3" name="Content Placeholder 2"/>
          <p:cNvSpPr>
            <a:spLocks noGrp="1"/>
          </p:cNvSpPr>
          <p:nvPr>
            <p:ph idx="1"/>
          </p:nvPr>
        </p:nvSpPr>
        <p:spPr>
          <a:xfrm>
            <a:off x="838200" y="1289304"/>
            <a:ext cx="10515600" cy="4887659"/>
          </a:xfrm>
        </p:spPr>
        <p:txBody>
          <a:bodyPr>
            <a:normAutofit/>
          </a:bodyPr>
          <a:lstStyle/>
          <a:p>
            <a:r>
              <a:rPr lang="en-US"/>
              <a:t>Streamlined Activity History view</a:t>
            </a:r>
          </a:p>
        </p:txBody>
      </p:sp>
      <p:sp>
        <p:nvSpPr>
          <p:cNvPr id="4" name="Slide Number Placeholder 3"/>
          <p:cNvSpPr>
            <a:spLocks noGrp="1"/>
          </p:cNvSpPr>
          <p:nvPr>
            <p:ph type="sldNum" sz="quarter" idx="12"/>
          </p:nvPr>
        </p:nvSpPr>
        <p:spPr/>
        <p:txBody>
          <a:bodyPr/>
          <a:lstStyle/>
          <a:p>
            <a:fld id="{D0B5CDF8-54D5-6043-A52E-76818AC5EAB8}" type="slidenum">
              <a:rPr lang="en-US" smtClean="0"/>
              <a:pPr/>
              <a:t>12</a:t>
            </a:fld>
            <a:endParaRPr lang="en-US"/>
          </a:p>
        </p:txBody>
      </p:sp>
      <p:pic>
        <p:nvPicPr>
          <p:cNvPr id="12" name="Picture 11" descr="Graphical user interface, application&#10;&#10;Description automatically generated">
            <a:extLst>
              <a:ext uri="{FF2B5EF4-FFF2-40B4-BE49-F238E27FC236}">
                <a16:creationId xmlns:a16="http://schemas.microsoft.com/office/drawing/2014/main" id="{066D204C-33F2-4DCD-B520-A631329B6411}"/>
              </a:ext>
            </a:extLst>
          </p:cNvPr>
          <p:cNvPicPr>
            <a:picLocks noChangeAspect="1"/>
          </p:cNvPicPr>
          <p:nvPr/>
        </p:nvPicPr>
        <p:blipFill>
          <a:blip r:embed="rId3"/>
          <a:stretch>
            <a:fillRect/>
          </a:stretch>
        </p:blipFill>
        <p:spPr>
          <a:xfrm>
            <a:off x="539685" y="1797241"/>
            <a:ext cx="10254881" cy="4123175"/>
          </a:xfrm>
          <a:prstGeom prst="rect">
            <a:avLst/>
          </a:prstGeom>
        </p:spPr>
      </p:pic>
      <p:pic>
        <p:nvPicPr>
          <p:cNvPr id="8" name="Picture 7">
            <a:extLst>
              <a:ext uri="{FF2B5EF4-FFF2-40B4-BE49-F238E27FC236}">
                <a16:creationId xmlns:a16="http://schemas.microsoft.com/office/drawing/2014/main" id="{528BB4FB-3C98-48CE-BB20-5CCE8798AFD6}"/>
              </a:ext>
            </a:extLst>
          </p:cNvPr>
          <p:cNvPicPr>
            <a:picLocks noChangeAspect="1"/>
          </p:cNvPicPr>
          <p:nvPr/>
        </p:nvPicPr>
        <p:blipFill rotWithShape="1">
          <a:blip r:embed="rId4"/>
          <a:srcRect l="4596" t="68996"/>
          <a:stretch/>
        </p:blipFill>
        <p:spPr>
          <a:xfrm>
            <a:off x="3108960" y="5303800"/>
            <a:ext cx="8136521" cy="1196948"/>
          </a:xfrm>
          <a:prstGeom prst="rect">
            <a:avLst/>
          </a:prstGeom>
        </p:spPr>
      </p:pic>
      <p:sp>
        <p:nvSpPr>
          <p:cNvPr id="5" name="Oval 4">
            <a:extLst>
              <a:ext uri="{FF2B5EF4-FFF2-40B4-BE49-F238E27FC236}">
                <a16:creationId xmlns:a16="http://schemas.microsoft.com/office/drawing/2014/main" id="{2259F49A-81B9-4424-8C07-9198E89EB46B}"/>
              </a:ext>
            </a:extLst>
          </p:cNvPr>
          <p:cNvSpPr/>
          <p:nvPr/>
        </p:nvSpPr>
        <p:spPr>
          <a:xfrm>
            <a:off x="3644537" y="3185518"/>
            <a:ext cx="209006" cy="222068"/>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E3A30E6-7B2F-450A-ABD7-F5EA338794FB}"/>
              </a:ext>
            </a:extLst>
          </p:cNvPr>
          <p:cNvSpPr/>
          <p:nvPr/>
        </p:nvSpPr>
        <p:spPr>
          <a:xfrm>
            <a:off x="6561907" y="2139337"/>
            <a:ext cx="209006" cy="222068"/>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317F2A0-D857-4C4E-AF59-BAE332316EDC}"/>
              </a:ext>
            </a:extLst>
          </p:cNvPr>
          <p:cNvSpPr/>
          <p:nvPr/>
        </p:nvSpPr>
        <p:spPr>
          <a:xfrm>
            <a:off x="10202506" y="2385411"/>
            <a:ext cx="209006" cy="222068"/>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5121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043049"/>
          </a:xfrm>
        </p:spPr>
        <p:txBody>
          <a:bodyPr/>
          <a:lstStyle/>
          <a:p>
            <a:r>
              <a:rPr lang="en-US"/>
              <a:t>HRS Suite-wide Update – Site Search</a:t>
            </a:r>
          </a:p>
        </p:txBody>
      </p:sp>
      <p:sp>
        <p:nvSpPr>
          <p:cNvPr id="3" name="Content Placeholder 2"/>
          <p:cNvSpPr>
            <a:spLocks noGrp="1"/>
          </p:cNvSpPr>
          <p:nvPr>
            <p:ph idx="1"/>
          </p:nvPr>
        </p:nvSpPr>
        <p:spPr>
          <a:xfrm>
            <a:off x="838200" y="1289304"/>
            <a:ext cx="10515600" cy="4887659"/>
          </a:xfrm>
        </p:spPr>
        <p:txBody>
          <a:bodyPr>
            <a:normAutofit/>
          </a:bodyPr>
          <a:lstStyle/>
          <a:p>
            <a:r>
              <a:rPr lang="en-US"/>
              <a:t>Allows keyword searches against records and documents in each module</a:t>
            </a:r>
          </a:p>
        </p:txBody>
      </p:sp>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0B5CDF8-54D5-6043-A52E-76818AC5EAB8}" type="slidenum">
              <a:rPr kumimoji="0" lang="en-US" sz="1300" b="0" i="0" u="none" strike="noStrike" kern="1200" cap="none" spc="0" normalizeH="0" baseline="0" noProof="0" smtClean="0">
                <a:ln>
                  <a:noFill/>
                </a:ln>
                <a:solidFill>
                  <a:prstClr val="white"/>
                </a:solidFill>
                <a:effectLst/>
                <a:uLnTx/>
                <a:uFillTx/>
                <a:latin typeface="Helvetica" charset="0"/>
                <a:cs typeface="Helvetica" charset="0"/>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en-US" sz="1300" b="0" i="0" u="none" strike="noStrike" kern="1200" cap="none" spc="0" normalizeH="0" baseline="0" noProof="0">
              <a:ln>
                <a:noFill/>
              </a:ln>
              <a:solidFill>
                <a:prstClr val="white"/>
              </a:solidFill>
              <a:effectLst/>
              <a:uLnTx/>
              <a:uFillTx/>
              <a:latin typeface="Helvetica" charset="0"/>
              <a:cs typeface="Helvetica" charset="0"/>
            </a:endParaRPr>
          </a:p>
        </p:txBody>
      </p:sp>
      <p:pic>
        <p:nvPicPr>
          <p:cNvPr id="3082" name="Picture 10">
            <a:extLst>
              <a:ext uri="{FF2B5EF4-FFF2-40B4-BE49-F238E27FC236}">
                <a16:creationId xmlns:a16="http://schemas.microsoft.com/office/drawing/2014/main" id="{1E188D30-71FE-44F1-98CE-768BE7BE1B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5121" y="2246966"/>
            <a:ext cx="9981758" cy="4245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3684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043049"/>
          </a:xfrm>
        </p:spPr>
        <p:txBody>
          <a:bodyPr/>
          <a:lstStyle/>
          <a:p>
            <a:r>
              <a:rPr lang="en-US"/>
              <a:t>HRS Suite-wide Update – Site Search</a:t>
            </a:r>
          </a:p>
        </p:txBody>
      </p:sp>
      <p:sp>
        <p:nvSpPr>
          <p:cNvPr id="3" name="Content Placeholder 2"/>
          <p:cNvSpPr>
            <a:spLocks noGrp="1"/>
          </p:cNvSpPr>
          <p:nvPr>
            <p:ph idx="1"/>
          </p:nvPr>
        </p:nvSpPr>
        <p:spPr>
          <a:xfrm>
            <a:off x="838200" y="1289304"/>
            <a:ext cx="10515600" cy="4887659"/>
          </a:xfrm>
        </p:spPr>
        <p:txBody>
          <a:bodyPr>
            <a:normAutofit/>
          </a:bodyPr>
          <a:lstStyle/>
          <a:p>
            <a:r>
              <a:rPr lang="en-US"/>
              <a:t>Use the “Search For” drop-down lists to narrow your search</a:t>
            </a:r>
          </a:p>
        </p:txBody>
      </p:sp>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0B5CDF8-54D5-6043-A52E-76818AC5EAB8}" type="slidenum">
              <a:rPr kumimoji="0" lang="en-US" sz="1300" b="0" i="0" u="none" strike="noStrike" kern="1200" cap="none" spc="0" normalizeH="0" baseline="0" noProof="0" smtClean="0">
                <a:ln>
                  <a:noFill/>
                </a:ln>
                <a:solidFill>
                  <a:prstClr val="white"/>
                </a:solidFill>
                <a:effectLst/>
                <a:uLnTx/>
                <a:uFillTx/>
                <a:latin typeface="Helvetica" charset="0"/>
                <a:cs typeface="Helvetica" charset="0"/>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US" sz="1300" b="0" i="0" u="none" strike="noStrike" kern="1200" cap="none" spc="0" normalizeH="0" baseline="0" noProof="0">
              <a:ln>
                <a:noFill/>
              </a:ln>
              <a:solidFill>
                <a:prstClr val="white"/>
              </a:solidFill>
              <a:effectLst/>
              <a:uLnTx/>
              <a:uFillTx/>
              <a:latin typeface="Helvetica" charset="0"/>
              <a:cs typeface="Helvetica" charset="0"/>
            </a:endParaRPr>
          </a:p>
        </p:txBody>
      </p:sp>
      <p:pic>
        <p:nvPicPr>
          <p:cNvPr id="3074" name="Picture 2">
            <a:extLst>
              <a:ext uri="{FF2B5EF4-FFF2-40B4-BE49-F238E27FC236}">
                <a16:creationId xmlns:a16="http://schemas.microsoft.com/office/drawing/2014/main" id="{F96282E1-DAD2-4098-8182-1DFB9B8807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2066" y="1872171"/>
            <a:ext cx="10181734" cy="384079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30409C40-8947-408A-B643-D2CB8A84BB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8882" y="3300911"/>
            <a:ext cx="4676775" cy="326707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4F8CB887-2BF9-41A6-A58B-474F0BFB9AA2}"/>
              </a:ext>
            </a:extLst>
          </p:cNvPr>
          <p:cNvCxnSpPr>
            <a:cxnSpLocks/>
          </p:cNvCxnSpPr>
          <p:nvPr/>
        </p:nvCxnSpPr>
        <p:spPr>
          <a:xfrm flipH="1">
            <a:off x="7513163" y="3750149"/>
            <a:ext cx="3215870" cy="473059"/>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57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043049"/>
          </a:xfrm>
        </p:spPr>
        <p:txBody>
          <a:bodyPr/>
          <a:lstStyle/>
          <a:p>
            <a:r>
              <a:rPr lang="en-US"/>
              <a:t>HRS Suite-wide Update – Site Search</a:t>
            </a:r>
          </a:p>
        </p:txBody>
      </p:sp>
      <p:sp>
        <p:nvSpPr>
          <p:cNvPr id="3" name="Content Placeholder 2"/>
          <p:cNvSpPr>
            <a:spLocks noGrp="1"/>
          </p:cNvSpPr>
          <p:nvPr>
            <p:ph idx="1"/>
          </p:nvPr>
        </p:nvSpPr>
        <p:spPr>
          <a:xfrm>
            <a:off x="838200" y="1289304"/>
            <a:ext cx="10515600" cy="4887659"/>
          </a:xfrm>
        </p:spPr>
        <p:txBody>
          <a:bodyPr>
            <a:normAutofit/>
          </a:bodyPr>
          <a:lstStyle/>
          <a:p>
            <a:r>
              <a:rPr lang="en-US"/>
              <a:t>Important Notes for using Site Search</a:t>
            </a:r>
          </a:p>
          <a:p>
            <a:pPr lvl="1"/>
            <a:r>
              <a:rPr lang="en-US"/>
              <a:t>Searches a specific list of fields indexed within each module. This does include document searches (Word, PDF, and Excel formats), but only when the documents have been uploaded using specific activities</a:t>
            </a:r>
          </a:p>
          <a:p>
            <a:pPr lvl="1"/>
            <a:endParaRPr lang="en-US"/>
          </a:p>
          <a:p>
            <a:pPr lvl="1"/>
            <a:r>
              <a:rPr lang="en-US"/>
              <a:t>Reference Guides contain the list of indexed fields and activities</a:t>
            </a:r>
          </a:p>
          <a:p>
            <a:pPr lvl="1"/>
            <a:endParaRPr lang="en-US"/>
          </a:p>
          <a:p>
            <a:pPr lvl="1"/>
            <a:r>
              <a:rPr lang="en-US"/>
              <a:t>Site search tool does not currently support partial word searches (e.g. “educ” instead of “education”) or wild card searches using “%” or “*”.</a:t>
            </a:r>
          </a:p>
          <a:p>
            <a:pPr lvl="1"/>
            <a:endParaRPr lang="en-US"/>
          </a:p>
          <a:p>
            <a:pPr lvl="1"/>
            <a:r>
              <a:rPr lang="en-US" b="1"/>
              <a:t>Please review new “Site Search” section in Reference Guides for instructions, tips, and best practices</a:t>
            </a:r>
          </a:p>
        </p:txBody>
      </p:sp>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0B5CDF8-54D5-6043-A52E-76818AC5EAB8}" type="slidenum">
              <a:rPr kumimoji="0" lang="en-US" sz="1300" b="0" i="0" u="none" strike="noStrike" kern="1200" cap="none" spc="0" normalizeH="0" baseline="0" noProof="0" smtClean="0">
                <a:ln>
                  <a:noFill/>
                </a:ln>
                <a:solidFill>
                  <a:prstClr val="white"/>
                </a:solidFill>
                <a:effectLst/>
                <a:uLnTx/>
                <a:uFillTx/>
                <a:latin typeface="Helvetica" charset="0"/>
                <a:cs typeface="Helvetica" charset="0"/>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en-US" sz="1300" b="0" i="0" u="none" strike="noStrike" kern="1200" cap="none" spc="0" normalizeH="0" baseline="0" noProof="0">
              <a:ln>
                <a:noFill/>
              </a:ln>
              <a:solidFill>
                <a:prstClr val="white"/>
              </a:solidFill>
              <a:effectLst/>
              <a:uLnTx/>
              <a:uFillTx/>
              <a:latin typeface="Helvetica" charset="0"/>
              <a:cs typeface="Helvetica" charset="0"/>
            </a:endParaRPr>
          </a:p>
        </p:txBody>
      </p:sp>
    </p:spTree>
    <p:extLst>
      <p:ext uri="{BB962C8B-B14F-4D97-AF65-F5344CB8AC3E}">
        <p14:creationId xmlns:p14="http://schemas.microsoft.com/office/powerpoint/2010/main" val="2874245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043049"/>
          </a:xfrm>
        </p:spPr>
        <p:txBody>
          <a:bodyPr>
            <a:normAutofit fontScale="90000"/>
          </a:bodyPr>
          <a:lstStyle/>
          <a:p>
            <a:r>
              <a:rPr lang="en-US" sz="4400"/>
              <a:t>Grants v10.0 Upgrade Research Community-</a:t>
            </a:r>
            <a:br>
              <a:rPr lang="en-US" sz="4400"/>
            </a:br>
            <a:r>
              <a:rPr lang="en-US" sz="4000"/>
              <a:t>Notification Updates</a:t>
            </a:r>
            <a:endParaRPr lang="en-US"/>
          </a:p>
        </p:txBody>
      </p:sp>
      <p:sp>
        <p:nvSpPr>
          <p:cNvPr id="3" name="Content Placeholder 2"/>
          <p:cNvSpPr>
            <a:spLocks noGrp="1"/>
          </p:cNvSpPr>
          <p:nvPr>
            <p:ph idx="1"/>
          </p:nvPr>
        </p:nvSpPr>
        <p:spPr>
          <a:xfrm>
            <a:off x="838200" y="1799199"/>
            <a:ext cx="10515600" cy="4377764"/>
          </a:xfrm>
        </p:spPr>
        <p:txBody>
          <a:bodyPr>
            <a:normAutofit fontScale="85000" lnSpcReduction="20000"/>
          </a:bodyPr>
          <a:lstStyle/>
          <a:p>
            <a:pPr marL="0" indent="0">
              <a:buNone/>
            </a:pPr>
            <a:r>
              <a:rPr lang="en-US" sz="3000"/>
              <a:t>Notifications</a:t>
            </a:r>
          </a:p>
          <a:p>
            <a:r>
              <a:rPr lang="en-US"/>
              <a:t>Email notifications sent when activities are triggered and when states change for Proposal, Awards, Award Mods and Award Mod Requests</a:t>
            </a:r>
          </a:p>
          <a:p>
            <a:pPr lvl="1"/>
            <a:r>
              <a:rPr lang="en-US"/>
              <a:t>Additional notifications are sent for Submit JIT Response and Proposal Ancillary Reviews</a:t>
            </a:r>
          </a:p>
          <a:p>
            <a:r>
              <a:rPr lang="en-US"/>
              <a:t>Header Changes</a:t>
            </a:r>
          </a:p>
          <a:p>
            <a:pPr lvl="1"/>
            <a:r>
              <a:rPr lang="en-US"/>
              <a:t>To</a:t>
            </a:r>
          </a:p>
          <a:p>
            <a:pPr lvl="1"/>
            <a:r>
              <a:rPr lang="en-US"/>
              <a:t>Link</a:t>
            </a:r>
          </a:p>
          <a:p>
            <a:pPr lvl="1"/>
            <a:r>
              <a:rPr lang="en-US"/>
              <a:t>PI</a:t>
            </a:r>
          </a:p>
          <a:p>
            <a:pPr lvl="1"/>
            <a:r>
              <a:rPr lang="en-US"/>
              <a:t>Title</a:t>
            </a:r>
          </a:p>
          <a:p>
            <a:pPr lvl="1"/>
            <a:r>
              <a:rPr lang="en-US"/>
              <a:t>General reason why notification was sent</a:t>
            </a:r>
          </a:p>
          <a:p>
            <a:r>
              <a:rPr lang="en-US"/>
              <a:t>Body Changes</a:t>
            </a:r>
          </a:p>
          <a:p>
            <a:pPr lvl="1"/>
            <a:r>
              <a:rPr lang="en-US"/>
              <a:t>Comments (if present)</a:t>
            </a:r>
          </a:p>
          <a:p>
            <a:pPr lvl="1"/>
            <a:r>
              <a:rPr lang="en-US"/>
              <a:t>Supporting Documents (if present)</a:t>
            </a:r>
          </a:p>
        </p:txBody>
      </p:sp>
      <p:sp>
        <p:nvSpPr>
          <p:cNvPr id="4" name="Slide Number Placeholder 3"/>
          <p:cNvSpPr>
            <a:spLocks noGrp="1"/>
          </p:cNvSpPr>
          <p:nvPr>
            <p:ph type="sldNum" sz="quarter" idx="12"/>
          </p:nvPr>
        </p:nvSpPr>
        <p:spPr/>
        <p:txBody>
          <a:bodyPr/>
          <a:lstStyle/>
          <a:p>
            <a:fld id="{D0B5CDF8-54D5-6043-A52E-76818AC5EAB8}" type="slidenum">
              <a:rPr lang="en-US" smtClean="0"/>
              <a:pPr/>
              <a:t>16</a:t>
            </a:fld>
            <a:endParaRPr lang="en-US"/>
          </a:p>
        </p:txBody>
      </p:sp>
    </p:spTree>
    <p:extLst>
      <p:ext uri="{BB962C8B-B14F-4D97-AF65-F5344CB8AC3E}">
        <p14:creationId xmlns:p14="http://schemas.microsoft.com/office/powerpoint/2010/main" val="311639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043049"/>
          </a:xfrm>
        </p:spPr>
        <p:txBody>
          <a:bodyPr>
            <a:normAutofit fontScale="90000"/>
          </a:bodyPr>
          <a:lstStyle/>
          <a:p>
            <a:r>
              <a:rPr lang="en-US" sz="4400"/>
              <a:t>Grants v10.0 Upgrade Research Community-</a:t>
            </a:r>
            <a:br>
              <a:rPr lang="en-US" sz="4400"/>
            </a:br>
            <a:r>
              <a:rPr lang="en-US" sz="4000"/>
              <a:t>Notification Updates</a:t>
            </a:r>
            <a:endParaRPr lang="en-US"/>
          </a:p>
        </p:txBody>
      </p:sp>
      <p:sp>
        <p:nvSpPr>
          <p:cNvPr id="3" name="Content Placeholder 2"/>
          <p:cNvSpPr>
            <a:spLocks noGrp="1"/>
          </p:cNvSpPr>
          <p:nvPr>
            <p:ph idx="1"/>
          </p:nvPr>
        </p:nvSpPr>
        <p:spPr>
          <a:xfrm>
            <a:off x="838200" y="1799199"/>
            <a:ext cx="10515600" cy="4377764"/>
          </a:xfrm>
        </p:spPr>
        <p:txBody>
          <a:bodyPr>
            <a:normAutofit lnSpcReduction="10000"/>
          </a:bodyPr>
          <a:lstStyle/>
          <a:p>
            <a:pPr marL="0" indent="0">
              <a:buNone/>
            </a:pPr>
            <a:r>
              <a:rPr lang="en-US" sz="3000"/>
              <a:t>New Notifications</a:t>
            </a:r>
          </a:p>
          <a:p>
            <a:endParaRPr lang="en-US"/>
          </a:p>
          <a:p>
            <a:r>
              <a:rPr lang="en-US"/>
              <a:t>Notification will be sent to the assigned specialist when the Submit JIT Activity is executed</a:t>
            </a:r>
          </a:p>
          <a:p>
            <a:endParaRPr lang="en-US"/>
          </a:p>
          <a:p>
            <a:r>
              <a:rPr lang="en-US"/>
              <a:t>A 90 Day reminder will now be sent on deliverables</a:t>
            </a:r>
          </a:p>
          <a:p>
            <a:endParaRPr lang="en-US"/>
          </a:p>
          <a:p>
            <a:r>
              <a:rPr lang="en-US"/>
              <a:t>Notification will be sent to the assigned specialist when Submit Ancillary Review activity executed on proposals, awards and award mods</a:t>
            </a:r>
          </a:p>
        </p:txBody>
      </p:sp>
      <p:sp>
        <p:nvSpPr>
          <p:cNvPr id="4" name="Slide Number Placeholder 3"/>
          <p:cNvSpPr>
            <a:spLocks noGrp="1"/>
          </p:cNvSpPr>
          <p:nvPr>
            <p:ph type="sldNum" sz="quarter" idx="12"/>
          </p:nvPr>
        </p:nvSpPr>
        <p:spPr/>
        <p:txBody>
          <a:bodyPr/>
          <a:lstStyle/>
          <a:p>
            <a:fld id="{D0B5CDF8-54D5-6043-A52E-76818AC5EAB8}" type="slidenum">
              <a:rPr lang="en-US" smtClean="0"/>
              <a:pPr/>
              <a:t>17</a:t>
            </a:fld>
            <a:endParaRPr lang="en-US"/>
          </a:p>
        </p:txBody>
      </p:sp>
    </p:spTree>
    <p:extLst>
      <p:ext uri="{BB962C8B-B14F-4D97-AF65-F5344CB8AC3E}">
        <p14:creationId xmlns:p14="http://schemas.microsoft.com/office/powerpoint/2010/main" val="3571022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043049"/>
          </a:xfrm>
        </p:spPr>
        <p:txBody>
          <a:bodyPr>
            <a:normAutofit fontScale="90000"/>
          </a:bodyPr>
          <a:lstStyle/>
          <a:p>
            <a:r>
              <a:rPr lang="en-US" sz="4400"/>
              <a:t>Grants v10.0 Upgrade Research Community-</a:t>
            </a:r>
            <a:br>
              <a:rPr lang="en-US" sz="4400"/>
            </a:br>
            <a:r>
              <a:rPr lang="en-US" sz="4000"/>
              <a:t>Notification Updates</a:t>
            </a:r>
            <a:endParaRPr lang="en-US"/>
          </a:p>
        </p:txBody>
      </p:sp>
      <p:sp>
        <p:nvSpPr>
          <p:cNvPr id="4" name="Slide Number Placeholder 3"/>
          <p:cNvSpPr>
            <a:spLocks noGrp="1"/>
          </p:cNvSpPr>
          <p:nvPr>
            <p:ph type="sldNum" sz="quarter" idx="12"/>
          </p:nvPr>
        </p:nvSpPr>
        <p:spPr/>
        <p:txBody>
          <a:bodyPr/>
          <a:lstStyle/>
          <a:p>
            <a:fld id="{D0B5CDF8-54D5-6043-A52E-76818AC5EAB8}" type="slidenum">
              <a:rPr lang="en-US" smtClean="0"/>
              <a:pPr/>
              <a:t>18</a:t>
            </a:fld>
            <a:endParaRPr lang="en-US"/>
          </a:p>
        </p:txBody>
      </p:sp>
      <p:pic>
        <p:nvPicPr>
          <p:cNvPr id="5" name="Picture 4">
            <a:extLst>
              <a:ext uri="{FF2B5EF4-FFF2-40B4-BE49-F238E27FC236}">
                <a16:creationId xmlns:a16="http://schemas.microsoft.com/office/drawing/2014/main" id="{EF3C2D0E-6DAA-4E33-BFB8-1512E996F34B}"/>
              </a:ext>
            </a:extLst>
          </p:cNvPr>
          <p:cNvPicPr>
            <a:picLocks noChangeAspect="1"/>
          </p:cNvPicPr>
          <p:nvPr/>
        </p:nvPicPr>
        <p:blipFill>
          <a:blip r:embed="rId3"/>
          <a:stretch>
            <a:fillRect/>
          </a:stretch>
        </p:blipFill>
        <p:spPr>
          <a:xfrm>
            <a:off x="2032001" y="1613731"/>
            <a:ext cx="7532914" cy="4383132"/>
          </a:xfrm>
          <a:prstGeom prst="rect">
            <a:avLst/>
          </a:prstGeom>
        </p:spPr>
      </p:pic>
    </p:spTree>
    <p:extLst>
      <p:ext uri="{BB962C8B-B14F-4D97-AF65-F5344CB8AC3E}">
        <p14:creationId xmlns:p14="http://schemas.microsoft.com/office/powerpoint/2010/main" val="4050294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043049"/>
          </a:xfrm>
        </p:spPr>
        <p:txBody>
          <a:bodyPr>
            <a:normAutofit fontScale="90000"/>
          </a:bodyPr>
          <a:lstStyle/>
          <a:p>
            <a:r>
              <a:rPr lang="en-US" sz="4400"/>
              <a:t>Grants v10.0 Upgrade Research Community-</a:t>
            </a:r>
            <a:br>
              <a:rPr lang="en-US"/>
            </a:br>
            <a:r>
              <a:rPr lang="en-US" sz="4000"/>
              <a:t>Display Improvements</a:t>
            </a:r>
          </a:p>
        </p:txBody>
      </p:sp>
      <p:sp>
        <p:nvSpPr>
          <p:cNvPr id="3" name="Content Placeholder 2"/>
          <p:cNvSpPr>
            <a:spLocks noGrp="1"/>
          </p:cNvSpPr>
          <p:nvPr>
            <p:ph idx="1"/>
          </p:nvPr>
        </p:nvSpPr>
        <p:spPr>
          <a:xfrm>
            <a:off x="838200" y="1514475"/>
            <a:ext cx="10515600" cy="4662488"/>
          </a:xfrm>
        </p:spPr>
        <p:txBody>
          <a:bodyPr>
            <a:normAutofit/>
          </a:bodyPr>
          <a:lstStyle/>
          <a:p>
            <a:r>
              <a:rPr lang="en-US"/>
              <a:t>Create Buttons</a:t>
            </a:r>
          </a:p>
        </p:txBody>
      </p:sp>
      <p:sp>
        <p:nvSpPr>
          <p:cNvPr id="4" name="Slide Number Placeholder 3"/>
          <p:cNvSpPr>
            <a:spLocks noGrp="1"/>
          </p:cNvSpPr>
          <p:nvPr>
            <p:ph type="sldNum" sz="quarter" idx="12"/>
          </p:nvPr>
        </p:nvSpPr>
        <p:spPr/>
        <p:txBody>
          <a:bodyPr/>
          <a:lstStyle/>
          <a:p>
            <a:fld id="{D0B5CDF8-54D5-6043-A52E-76818AC5EAB8}" type="slidenum">
              <a:rPr lang="en-US" smtClean="0"/>
              <a:pPr/>
              <a:t>19</a:t>
            </a:fld>
            <a:endParaRPr lang="en-US"/>
          </a:p>
        </p:txBody>
      </p:sp>
      <p:pic>
        <p:nvPicPr>
          <p:cNvPr id="7" name="Picture 6" descr="Graphical user interface, application&#10;&#10;Description automatically generated">
            <a:extLst>
              <a:ext uri="{FF2B5EF4-FFF2-40B4-BE49-F238E27FC236}">
                <a16:creationId xmlns:a16="http://schemas.microsoft.com/office/drawing/2014/main" id="{3B92AF5B-55CE-47D8-89D5-8B770E47BFF3}"/>
              </a:ext>
            </a:extLst>
          </p:cNvPr>
          <p:cNvPicPr>
            <a:picLocks noChangeAspect="1"/>
          </p:cNvPicPr>
          <p:nvPr/>
        </p:nvPicPr>
        <p:blipFill>
          <a:blip r:embed="rId3"/>
          <a:stretch>
            <a:fillRect/>
          </a:stretch>
        </p:blipFill>
        <p:spPr>
          <a:xfrm>
            <a:off x="7786626" y="2147818"/>
            <a:ext cx="3429061" cy="3926829"/>
          </a:xfrm>
          <a:prstGeom prst="rect">
            <a:avLst/>
          </a:prstGeom>
        </p:spPr>
      </p:pic>
      <p:pic>
        <p:nvPicPr>
          <p:cNvPr id="10" name="Picture 9" descr="A picture containing graphical user interface&#10;&#10;Description automatically generated">
            <a:extLst>
              <a:ext uri="{FF2B5EF4-FFF2-40B4-BE49-F238E27FC236}">
                <a16:creationId xmlns:a16="http://schemas.microsoft.com/office/drawing/2014/main" id="{F79AFBC2-C680-4898-B9E4-DF5ABC8B62EC}"/>
              </a:ext>
            </a:extLst>
          </p:cNvPr>
          <p:cNvPicPr>
            <a:picLocks noChangeAspect="1"/>
          </p:cNvPicPr>
          <p:nvPr/>
        </p:nvPicPr>
        <p:blipFill>
          <a:blip r:embed="rId4"/>
          <a:stretch>
            <a:fillRect/>
          </a:stretch>
        </p:blipFill>
        <p:spPr>
          <a:xfrm>
            <a:off x="976313" y="2845156"/>
            <a:ext cx="6245447" cy="2001125"/>
          </a:xfrm>
          <a:prstGeom prst="rect">
            <a:avLst/>
          </a:prstGeom>
        </p:spPr>
      </p:pic>
      <p:sp>
        <p:nvSpPr>
          <p:cNvPr id="11" name="TextBox 10">
            <a:extLst>
              <a:ext uri="{FF2B5EF4-FFF2-40B4-BE49-F238E27FC236}">
                <a16:creationId xmlns:a16="http://schemas.microsoft.com/office/drawing/2014/main" id="{D0DBE064-5A82-44D8-BBE6-3346F035B958}"/>
              </a:ext>
            </a:extLst>
          </p:cNvPr>
          <p:cNvSpPr txBox="1"/>
          <p:nvPr/>
        </p:nvSpPr>
        <p:spPr>
          <a:xfrm>
            <a:off x="3507581" y="2369525"/>
            <a:ext cx="871537" cy="369332"/>
          </a:xfrm>
          <a:prstGeom prst="rect">
            <a:avLst/>
          </a:prstGeom>
          <a:noFill/>
        </p:spPr>
        <p:txBody>
          <a:bodyPr wrap="square" rtlCol="0">
            <a:spAutoFit/>
          </a:bodyPr>
          <a:lstStyle/>
          <a:p>
            <a:r>
              <a:rPr lang="en-US"/>
              <a:t>Today</a:t>
            </a:r>
          </a:p>
        </p:txBody>
      </p:sp>
      <p:sp>
        <p:nvSpPr>
          <p:cNvPr id="12" name="TextBox 11">
            <a:extLst>
              <a:ext uri="{FF2B5EF4-FFF2-40B4-BE49-F238E27FC236}">
                <a16:creationId xmlns:a16="http://schemas.microsoft.com/office/drawing/2014/main" id="{B0653DA8-07EC-46EA-9FDD-74D50A161876}"/>
              </a:ext>
            </a:extLst>
          </p:cNvPr>
          <p:cNvSpPr txBox="1"/>
          <p:nvPr/>
        </p:nvSpPr>
        <p:spPr>
          <a:xfrm>
            <a:off x="8608187" y="1646481"/>
            <a:ext cx="1785937" cy="369332"/>
          </a:xfrm>
          <a:prstGeom prst="rect">
            <a:avLst/>
          </a:prstGeom>
          <a:noFill/>
        </p:spPr>
        <p:txBody>
          <a:bodyPr wrap="square" rtlCol="0">
            <a:spAutoFit/>
          </a:bodyPr>
          <a:lstStyle/>
          <a:p>
            <a:r>
              <a:rPr lang="en-US"/>
              <a:t>After Upgrade</a:t>
            </a:r>
          </a:p>
        </p:txBody>
      </p:sp>
    </p:spTree>
    <p:extLst>
      <p:ext uri="{BB962C8B-B14F-4D97-AF65-F5344CB8AC3E}">
        <p14:creationId xmlns:p14="http://schemas.microsoft.com/office/powerpoint/2010/main" val="2736838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043049"/>
          </a:xfrm>
        </p:spPr>
        <p:txBody>
          <a:bodyPr/>
          <a:lstStyle/>
          <a:p>
            <a:r>
              <a:rPr lang="en-US"/>
              <a:t>GRIT Updates	</a:t>
            </a:r>
          </a:p>
        </p:txBody>
      </p:sp>
      <p:sp>
        <p:nvSpPr>
          <p:cNvPr id="3" name="Content Placeholder 2"/>
          <p:cNvSpPr>
            <a:spLocks noGrp="1"/>
          </p:cNvSpPr>
          <p:nvPr>
            <p:ph idx="1"/>
          </p:nvPr>
        </p:nvSpPr>
        <p:spPr>
          <a:xfrm>
            <a:off x="838200" y="1289304"/>
            <a:ext cx="10515600" cy="4887659"/>
          </a:xfrm>
        </p:spPr>
        <p:txBody>
          <a:bodyPr>
            <a:normAutofit fontScale="92500"/>
          </a:bodyPr>
          <a:lstStyle/>
          <a:p>
            <a:r>
              <a:rPr lang="en-US"/>
              <a:t>HRS v10.0 Upgrade – </a:t>
            </a:r>
            <a:r>
              <a:rPr lang="en-US" b="1"/>
              <a:t>Important Dates</a:t>
            </a:r>
          </a:p>
          <a:p>
            <a:pPr lvl="1"/>
            <a:r>
              <a:rPr lang="en-US" sz="2600"/>
              <a:t>HRS sites unavailable starting Friday, May 21</a:t>
            </a:r>
            <a:r>
              <a:rPr lang="en-US" sz="2600" baseline="30000"/>
              <a:t>st</a:t>
            </a:r>
            <a:r>
              <a:rPr lang="en-US" sz="2600"/>
              <a:t> at 6:00 PM EST through the weekend (May 22</a:t>
            </a:r>
            <a:r>
              <a:rPr lang="en-US" sz="2600" baseline="30000"/>
              <a:t>nd</a:t>
            </a:r>
            <a:r>
              <a:rPr lang="en-US" sz="2600"/>
              <a:t> and May 23</a:t>
            </a:r>
            <a:r>
              <a:rPr lang="en-US" sz="2600" baseline="30000"/>
              <a:t>rd</a:t>
            </a:r>
            <a:r>
              <a:rPr lang="en-US" sz="2600"/>
              <a:t>)</a:t>
            </a:r>
          </a:p>
          <a:p>
            <a:pPr lvl="1"/>
            <a:r>
              <a:rPr lang="en-US" sz="2600"/>
              <a:t>All Huron users should complete their work by this time</a:t>
            </a:r>
          </a:p>
          <a:p>
            <a:pPr lvl="1"/>
            <a:r>
              <a:rPr lang="en-US" sz="2600"/>
              <a:t>Upgraded HRS sites &amp; Reference Guides available in Help Centers will be available on Monday morning, May 24</a:t>
            </a:r>
            <a:r>
              <a:rPr lang="en-US" sz="2600" baseline="30000"/>
              <a:t>th</a:t>
            </a:r>
            <a:r>
              <a:rPr lang="en-US" sz="2600"/>
              <a:t> at 7:00 AM EST.</a:t>
            </a:r>
          </a:p>
          <a:p>
            <a:pPr marL="457200" lvl="1" indent="0">
              <a:buNone/>
            </a:pPr>
            <a:endParaRPr lang="en-US"/>
          </a:p>
          <a:p>
            <a:r>
              <a:rPr lang="en-US"/>
              <a:t>Huron Grants S2S – DUNS to UEI Transition</a:t>
            </a:r>
          </a:p>
          <a:p>
            <a:endParaRPr lang="en-US"/>
          </a:p>
          <a:p>
            <a:r>
              <a:rPr lang="en-US"/>
              <a:t>HRS Upgrade Training</a:t>
            </a:r>
          </a:p>
          <a:p>
            <a:pPr lvl="1"/>
            <a:r>
              <a:rPr lang="en-US"/>
              <a:t>Suite-wide updates to all modules</a:t>
            </a:r>
          </a:p>
          <a:p>
            <a:pPr lvl="1"/>
            <a:r>
              <a:rPr lang="en-US"/>
              <a:t>Huron Grants updates</a:t>
            </a:r>
          </a:p>
        </p:txBody>
      </p:sp>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0B5CDF8-54D5-6043-A52E-76818AC5EAB8}" type="slidenum">
              <a:rPr kumimoji="0" lang="en-US" sz="1300" b="0" i="0" u="none" strike="noStrike" kern="1200" cap="none" spc="0" normalizeH="0" baseline="0" noProof="0" smtClean="0">
                <a:ln>
                  <a:noFill/>
                </a:ln>
                <a:solidFill>
                  <a:prstClr val="white"/>
                </a:solidFill>
                <a:effectLst/>
                <a:uLnTx/>
                <a:uFillTx/>
                <a:latin typeface="Helvetica" charset="0"/>
                <a:cs typeface="Helvetica" charset="0"/>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1300" b="0" i="0" u="none" strike="noStrike" kern="1200" cap="none" spc="0" normalizeH="0" baseline="0" noProof="0">
              <a:ln>
                <a:noFill/>
              </a:ln>
              <a:solidFill>
                <a:prstClr val="white"/>
              </a:solidFill>
              <a:effectLst/>
              <a:uLnTx/>
              <a:uFillTx/>
              <a:latin typeface="Helvetica" charset="0"/>
              <a:cs typeface="Helvetica" charset="0"/>
            </a:endParaRPr>
          </a:p>
        </p:txBody>
      </p:sp>
    </p:spTree>
    <p:extLst>
      <p:ext uri="{BB962C8B-B14F-4D97-AF65-F5344CB8AC3E}">
        <p14:creationId xmlns:p14="http://schemas.microsoft.com/office/powerpoint/2010/main" val="596225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043049"/>
          </a:xfrm>
        </p:spPr>
        <p:txBody>
          <a:bodyPr>
            <a:normAutofit fontScale="90000"/>
          </a:bodyPr>
          <a:lstStyle/>
          <a:p>
            <a:r>
              <a:rPr lang="en-US" sz="4400"/>
              <a:t>Grants v10.0 Upgrade Research Community-</a:t>
            </a:r>
            <a:br>
              <a:rPr lang="en-US"/>
            </a:br>
            <a:r>
              <a:rPr lang="en-US" sz="4000"/>
              <a:t>Display Improvements</a:t>
            </a:r>
          </a:p>
        </p:txBody>
      </p:sp>
      <p:sp>
        <p:nvSpPr>
          <p:cNvPr id="3" name="Content Placeholder 2"/>
          <p:cNvSpPr>
            <a:spLocks noGrp="1"/>
          </p:cNvSpPr>
          <p:nvPr>
            <p:ph idx="1"/>
          </p:nvPr>
        </p:nvSpPr>
        <p:spPr>
          <a:xfrm>
            <a:off x="838200" y="1513115"/>
            <a:ext cx="10515600" cy="4663848"/>
          </a:xfrm>
        </p:spPr>
        <p:txBody>
          <a:bodyPr>
            <a:normAutofit/>
          </a:bodyPr>
          <a:lstStyle/>
          <a:p>
            <a:pPr marL="0" indent="0">
              <a:buNone/>
            </a:pPr>
            <a:r>
              <a:rPr lang="en-US" sz="2000"/>
              <a:t>Two New Award State Tab Views: Advanced Account and Award Mod Requests </a:t>
            </a:r>
          </a:p>
          <a:p>
            <a:endParaRPr lang="en-US"/>
          </a:p>
          <a:p>
            <a:pPr marL="0" indent="0">
              <a:buNone/>
            </a:pPr>
            <a:endParaRPr lang="en-US"/>
          </a:p>
        </p:txBody>
      </p:sp>
      <p:sp>
        <p:nvSpPr>
          <p:cNvPr id="4" name="Slide Number Placeholder 3"/>
          <p:cNvSpPr>
            <a:spLocks noGrp="1"/>
          </p:cNvSpPr>
          <p:nvPr>
            <p:ph type="sldNum" sz="quarter" idx="12"/>
          </p:nvPr>
        </p:nvSpPr>
        <p:spPr/>
        <p:txBody>
          <a:bodyPr/>
          <a:lstStyle/>
          <a:p>
            <a:fld id="{D0B5CDF8-54D5-6043-A52E-76818AC5EAB8}" type="slidenum">
              <a:rPr lang="en-US" smtClean="0"/>
              <a:pPr/>
              <a:t>20</a:t>
            </a:fld>
            <a:endParaRPr lang="en-US"/>
          </a:p>
        </p:txBody>
      </p:sp>
      <p:pic>
        <p:nvPicPr>
          <p:cNvPr id="11" name="Picture 10" descr="A screenshot of a computer&#10;&#10;Description automatically generated with medium confidence">
            <a:extLst>
              <a:ext uri="{FF2B5EF4-FFF2-40B4-BE49-F238E27FC236}">
                <a16:creationId xmlns:a16="http://schemas.microsoft.com/office/drawing/2014/main" id="{383F5F9E-6A3B-4659-A504-68C73277293D}"/>
              </a:ext>
            </a:extLst>
          </p:cNvPr>
          <p:cNvPicPr>
            <a:picLocks noChangeAspect="1"/>
          </p:cNvPicPr>
          <p:nvPr/>
        </p:nvPicPr>
        <p:blipFill>
          <a:blip r:embed="rId3"/>
          <a:stretch>
            <a:fillRect/>
          </a:stretch>
        </p:blipFill>
        <p:spPr>
          <a:xfrm>
            <a:off x="1178668" y="2071771"/>
            <a:ext cx="9834663" cy="4105192"/>
          </a:xfrm>
          <a:prstGeom prst="rect">
            <a:avLst/>
          </a:prstGeom>
        </p:spPr>
      </p:pic>
    </p:spTree>
    <p:extLst>
      <p:ext uri="{BB962C8B-B14F-4D97-AF65-F5344CB8AC3E}">
        <p14:creationId xmlns:p14="http://schemas.microsoft.com/office/powerpoint/2010/main" val="2280934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043049"/>
          </a:xfrm>
        </p:spPr>
        <p:txBody>
          <a:bodyPr>
            <a:normAutofit fontScale="90000"/>
          </a:bodyPr>
          <a:lstStyle/>
          <a:p>
            <a:r>
              <a:rPr lang="en-US" sz="4400"/>
              <a:t>Grants v10.0 Upgrade Research Community-</a:t>
            </a:r>
            <a:br>
              <a:rPr lang="en-US"/>
            </a:br>
            <a:r>
              <a:rPr lang="en-US"/>
              <a:t>Display Improvements</a:t>
            </a:r>
          </a:p>
        </p:txBody>
      </p:sp>
      <p:sp>
        <p:nvSpPr>
          <p:cNvPr id="3" name="Content Placeholder 2"/>
          <p:cNvSpPr>
            <a:spLocks noGrp="1"/>
          </p:cNvSpPr>
          <p:nvPr>
            <p:ph idx="1"/>
          </p:nvPr>
        </p:nvSpPr>
        <p:spPr>
          <a:xfrm>
            <a:off x="838200" y="1513115"/>
            <a:ext cx="10515600" cy="4663848"/>
          </a:xfrm>
        </p:spPr>
        <p:txBody>
          <a:bodyPr>
            <a:normAutofit/>
          </a:bodyPr>
          <a:lstStyle/>
          <a:p>
            <a:pPr marL="0" indent="0">
              <a:buNone/>
            </a:pPr>
            <a:r>
              <a:rPr lang="en-US" sz="2000"/>
              <a:t>Additional Columns in the Awards Tab Tables</a:t>
            </a:r>
          </a:p>
          <a:p>
            <a:endParaRPr lang="en-US"/>
          </a:p>
          <a:p>
            <a:pPr marL="0" indent="0">
              <a:buNone/>
            </a:pPr>
            <a:endParaRPr lang="en-US"/>
          </a:p>
        </p:txBody>
      </p:sp>
      <p:sp>
        <p:nvSpPr>
          <p:cNvPr id="4" name="Slide Number Placeholder 3"/>
          <p:cNvSpPr>
            <a:spLocks noGrp="1"/>
          </p:cNvSpPr>
          <p:nvPr>
            <p:ph type="sldNum" sz="quarter" idx="12"/>
          </p:nvPr>
        </p:nvSpPr>
        <p:spPr/>
        <p:txBody>
          <a:bodyPr/>
          <a:lstStyle/>
          <a:p>
            <a:fld id="{D0B5CDF8-54D5-6043-A52E-76818AC5EAB8}" type="slidenum">
              <a:rPr lang="en-US" smtClean="0"/>
              <a:pPr/>
              <a:t>21</a:t>
            </a:fld>
            <a:endParaRPr lang="en-US"/>
          </a:p>
        </p:txBody>
      </p:sp>
      <p:pic>
        <p:nvPicPr>
          <p:cNvPr id="6" name="Picture 5" descr="Graphical user interface, text, application&#10;&#10;Description automatically generated">
            <a:extLst>
              <a:ext uri="{FF2B5EF4-FFF2-40B4-BE49-F238E27FC236}">
                <a16:creationId xmlns:a16="http://schemas.microsoft.com/office/drawing/2014/main" id="{1CD6E4F3-DE02-4F5D-80A1-FB9B0ED699D2}"/>
              </a:ext>
            </a:extLst>
          </p:cNvPr>
          <p:cNvPicPr>
            <a:picLocks noChangeAspect="1"/>
          </p:cNvPicPr>
          <p:nvPr/>
        </p:nvPicPr>
        <p:blipFill>
          <a:blip r:embed="rId3"/>
          <a:stretch>
            <a:fillRect/>
          </a:stretch>
        </p:blipFill>
        <p:spPr>
          <a:xfrm>
            <a:off x="495467" y="2031951"/>
            <a:ext cx="11432836" cy="2527349"/>
          </a:xfrm>
          <a:prstGeom prst="rect">
            <a:avLst/>
          </a:prstGeom>
        </p:spPr>
      </p:pic>
    </p:spTree>
    <p:extLst>
      <p:ext uri="{BB962C8B-B14F-4D97-AF65-F5344CB8AC3E}">
        <p14:creationId xmlns:p14="http://schemas.microsoft.com/office/powerpoint/2010/main" val="89275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043049"/>
          </a:xfrm>
        </p:spPr>
        <p:txBody>
          <a:bodyPr>
            <a:normAutofit fontScale="90000"/>
          </a:bodyPr>
          <a:lstStyle/>
          <a:p>
            <a:r>
              <a:rPr lang="en-US" sz="4400"/>
              <a:t>Grants v10.0 Upgrade Research Community-</a:t>
            </a:r>
            <a:br>
              <a:rPr lang="en-US" sz="4400"/>
            </a:br>
            <a:r>
              <a:rPr lang="en-US" sz="4000"/>
              <a:t>Workspace Improvements</a:t>
            </a:r>
            <a:endParaRPr lang="en-US"/>
          </a:p>
        </p:txBody>
      </p:sp>
      <p:sp>
        <p:nvSpPr>
          <p:cNvPr id="3" name="Content Placeholder 2"/>
          <p:cNvSpPr>
            <a:spLocks noGrp="1"/>
          </p:cNvSpPr>
          <p:nvPr>
            <p:ph idx="1"/>
          </p:nvPr>
        </p:nvSpPr>
        <p:spPr>
          <a:xfrm>
            <a:off x="838200" y="1513115"/>
            <a:ext cx="10515600" cy="4663848"/>
          </a:xfrm>
        </p:spPr>
        <p:txBody>
          <a:bodyPr>
            <a:normAutofit/>
          </a:bodyPr>
          <a:lstStyle/>
          <a:p>
            <a:pPr marL="0" indent="0">
              <a:lnSpc>
                <a:spcPct val="107000"/>
              </a:lnSpc>
              <a:spcBef>
                <a:spcPts val="0"/>
              </a:spcBef>
              <a:buNone/>
            </a:pPr>
            <a:r>
              <a:rPr lang="en-US" sz="2000">
                <a:solidFill>
                  <a:srgbClr val="252525"/>
                </a:solidFill>
                <a:effectLst/>
                <a:latin typeface="Helvetica Neue"/>
                <a:ea typeface="Calibri" panose="020F0502020204030204" pitchFamily="34" charset="0"/>
                <a:cs typeface="Times New Roman" panose="02020603050405020304" pitchFamily="18" charset="0"/>
              </a:rPr>
              <a:t>SF 424 Link in Proposal Header</a:t>
            </a:r>
            <a:endParaRPr lang="en-US" sz="2000">
              <a:effectLst/>
              <a:latin typeface="Helvetica Neue"/>
              <a:ea typeface="Calibri" panose="020F0502020204030204" pitchFamily="34" charset="0"/>
              <a:cs typeface="Times New Roman" panose="02020603050405020304" pitchFamily="18" charset="0"/>
            </a:endParaRPr>
          </a:p>
          <a:p>
            <a:endParaRPr lang="en-US"/>
          </a:p>
        </p:txBody>
      </p:sp>
      <p:sp>
        <p:nvSpPr>
          <p:cNvPr id="4" name="Slide Number Placeholder 3"/>
          <p:cNvSpPr>
            <a:spLocks noGrp="1"/>
          </p:cNvSpPr>
          <p:nvPr>
            <p:ph type="sldNum" sz="quarter" idx="12"/>
          </p:nvPr>
        </p:nvSpPr>
        <p:spPr/>
        <p:txBody>
          <a:bodyPr/>
          <a:lstStyle/>
          <a:p>
            <a:fld id="{D0B5CDF8-54D5-6043-A52E-76818AC5EAB8}" type="slidenum">
              <a:rPr lang="en-US" smtClean="0"/>
              <a:pPr/>
              <a:t>22</a:t>
            </a:fld>
            <a:endParaRPr lang="en-US"/>
          </a:p>
        </p:txBody>
      </p:sp>
      <p:pic>
        <p:nvPicPr>
          <p:cNvPr id="9" name="Picture 8">
            <a:extLst>
              <a:ext uri="{FF2B5EF4-FFF2-40B4-BE49-F238E27FC236}">
                <a16:creationId xmlns:a16="http://schemas.microsoft.com/office/drawing/2014/main" id="{AD4FC5D6-3D9D-4ADB-8F4C-039ECBE840A8}"/>
              </a:ext>
            </a:extLst>
          </p:cNvPr>
          <p:cNvPicPr>
            <a:picLocks noChangeAspect="1"/>
          </p:cNvPicPr>
          <p:nvPr/>
        </p:nvPicPr>
        <p:blipFill>
          <a:blip r:embed="rId3"/>
          <a:stretch>
            <a:fillRect/>
          </a:stretch>
        </p:blipFill>
        <p:spPr>
          <a:xfrm>
            <a:off x="729456" y="2091732"/>
            <a:ext cx="10733088" cy="3585382"/>
          </a:xfrm>
          <a:prstGeom prst="rect">
            <a:avLst/>
          </a:prstGeom>
          <a:ln>
            <a:solidFill>
              <a:schemeClr val="bg2">
                <a:lumMod val="75000"/>
              </a:schemeClr>
            </a:solidFill>
          </a:ln>
          <a:effectLst>
            <a:outerShdw blurRad="50800" dist="38100" dir="2700000" algn="tl" rotWithShape="0">
              <a:prstClr val="black">
                <a:alpha val="40000"/>
              </a:prstClr>
            </a:outerShdw>
          </a:effectLst>
        </p:spPr>
      </p:pic>
      <p:sp>
        <p:nvSpPr>
          <p:cNvPr id="10" name="Rectangle 9">
            <a:extLst>
              <a:ext uri="{FF2B5EF4-FFF2-40B4-BE49-F238E27FC236}">
                <a16:creationId xmlns:a16="http://schemas.microsoft.com/office/drawing/2014/main" id="{778E501E-9813-4A5D-B59C-B8F30538702D}"/>
              </a:ext>
            </a:extLst>
          </p:cNvPr>
          <p:cNvSpPr/>
          <p:nvPr/>
        </p:nvSpPr>
        <p:spPr>
          <a:xfrm>
            <a:off x="2951172" y="5434400"/>
            <a:ext cx="3896927" cy="242714"/>
          </a:xfrm>
          <a:prstGeom prst="rect">
            <a:avLst/>
          </a:prstGeom>
          <a:noFill/>
          <a:ln w="38100">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4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043049"/>
          </a:xfrm>
        </p:spPr>
        <p:txBody>
          <a:bodyPr>
            <a:normAutofit fontScale="90000"/>
          </a:bodyPr>
          <a:lstStyle/>
          <a:p>
            <a:r>
              <a:rPr lang="en-US" sz="4400"/>
              <a:t>Grants v10.0 Upgrade Research Community-</a:t>
            </a:r>
            <a:br>
              <a:rPr lang="en-US" sz="4400"/>
            </a:br>
            <a:r>
              <a:rPr lang="en-US" sz="4000"/>
              <a:t>Workspace Improvements</a:t>
            </a:r>
            <a:endParaRPr lang="en-US"/>
          </a:p>
        </p:txBody>
      </p:sp>
      <p:sp>
        <p:nvSpPr>
          <p:cNvPr id="3" name="Content Placeholder 2"/>
          <p:cNvSpPr>
            <a:spLocks noGrp="1"/>
          </p:cNvSpPr>
          <p:nvPr>
            <p:ph idx="1"/>
          </p:nvPr>
        </p:nvSpPr>
        <p:spPr>
          <a:xfrm>
            <a:off x="838200" y="1513115"/>
            <a:ext cx="10515600" cy="4663848"/>
          </a:xfrm>
        </p:spPr>
        <p:txBody>
          <a:bodyPr>
            <a:normAutofit/>
          </a:bodyPr>
          <a:lstStyle/>
          <a:p>
            <a:pPr>
              <a:lnSpc>
                <a:spcPct val="107000"/>
              </a:lnSpc>
              <a:spcBef>
                <a:spcPts val="0"/>
              </a:spcBef>
            </a:pPr>
            <a:r>
              <a:rPr lang="en-US" sz="2000">
                <a:solidFill>
                  <a:srgbClr val="252525"/>
                </a:solidFill>
                <a:effectLst/>
                <a:latin typeface="Helvetica Neue"/>
                <a:ea typeface="Calibri" panose="020F0502020204030204" pitchFamily="34" charset="0"/>
                <a:cs typeface="Times New Roman" panose="02020603050405020304" pitchFamily="18" charset="0"/>
              </a:rPr>
              <a:t>Workflow Diagrams</a:t>
            </a:r>
            <a:endParaRPr lang="en-US" sz="2000">
              <a:effectLst/>
              <a:latin typeface="Helvetica Neue"/>
              <a:ea typeface="Calibri" panose="020F0502020204030204" pitchFamily="34" charset="0"/>
              <a:cs typeface="Times New Roman" panose="02020603050405020304" pitchFamily="18" charset="0"/>
            </a:endParaRPr>
          </a:p>
          <a:p>
            <a:endParaRPr lang="en-US"/>
          </a:p>
        </p:txBody>
      </p:sp>
      <p:sp>
        <p:nvSpPr>
          <p:cNvPr id="4" name="Slide Number Placeholder 3"/>
          <p:cNvSpPr>
            <a:spLocks noGrp="1"/>
          </p:cNvSpPr>
          <p:nvPr>
            <p:ph type="sldNum" sz="quarter" idx="12"/>
          </p:nvPr>
        </p:nvSpPr>
        <p:spPr/>
        <p:txBody>
          <a:bodyPr/>
          <a:lstStyle/>
          <a:p>
            <a:fld id="{D0B5CDF8-54D5-6043-A52E-76818AC5EAB8}" type="slidenum">
              <a:rPr lang="en-US" smtClean="0"/>
              <a:pPr/>
              <a:t>23</a:t>
            </a:fld>
            <a:endParaRPr lang="en-US"/>
          </a:p>
        </p:txBody>
      </p:sp>
      <p:pic>
        <p:nvPicPr>
          <p:cNvPr id="9" name="Picture 8" descr="Graphical user interface, text, application, email&#10;&#10;Description automatically generated">
            <a:extLst>
              <a:ext uri="{FF2B5EF4-FFF2-40B4-BE49-F238E27FC236}">
                <a16:creationId xmlns:a16="http://schemas.microsoft.com/office/drawing/2014/main" id="{B659EAA1-B327-4009-94A6-A200A4C2D30D}"/>
              </a:ext>
            </a:extLst>
          </p:cNvPr>
          <p:cNvPicPr>
            <a:picLocks noChangeAspect="1"/>
          </p:cNvPicPr>
          <p:nvPr/>
        </p:nvPicPr>
        <p:blipFill rotWithShape="1">
          <a:blip r:embed="rId3"/>
          <a:srcRect b="26225"/>
          <a:stretch/>
        </p:blipFill>
        <p:spPr>
          <a:xfrm>
            <a:off x="2195093" y="2540242"/>
            <a:ext cx="7801814" cy="3440747"/>
          </a:xfrm>
          <a:prstGeom prst="rect">
            <a:avLst/>
          </a:prstGeom>
        </p:spPr>
      </p:pic>
      <p:sp>
        <p:nvSpPr>
          <p:cNvPr id="6" name="TextBox 5">
            <a:extLst>
              <a:ext uri="{FF2B5EF4-FFF2-40B4-BE49-F238E27FC236}">
                <a16:creationId xmlns:a16="http://schemas.microsoft.com/office/drawing/2014/main" id="{D1AE1E85-A6FA-490D-80FA-CF99C6C6E4B8}"/>
              </a:ext>
            </a:extLst>
          </p:cNvPr>
          <p:cNvSpPr txBox="1"/>
          <p:nvPr/>
        </p:nvSpPr>
        <p:spPr>
          <a:xfrm>
            <a:off x="4704522" y="2065971"/>
            <a:ext cx="3379304" cy="369332"/>
          </a:xfrm>
          <a:prstGeom prst="rect">
            <a:avLst/>
          </a:prstGeom>
          <a:noFill/>
        </p:spPr>
        <p:txBody>
          <a:bodyPr wrap="square" rtlCol="0">
            <a:spAutoFit/>
          </a:bodyPr>
          <a:lstStyle/>
          <a:p>
            <a:r>
              <a:rPr lang="en-US"/>
              <a:t>Proposal Workflow Diagram</a:t>
            </a:r>
          </a:p>
        </p:txBody>
      </p:sp>
    </p:spTree>
    <p:extLst>
      <p:ext uri="{BB962C8B-B14F-4D97-AF65-F5344CB8AC3E}">
        <p14:creationId xmlns:p14="http://schemas.microsoft.com/office/powerpoint/2010/main" val="700003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043049"/>
          </a:xfrm>
        </p:spPr>
        <p:txBody>
          <a:bodyPr>
            <a:normAutofit fontScale="90000"/>
          </a:bodyPr>
          <a:lstStyle/>
          <a:p>
            <a:r>
              <a:rPr lang="en-US" sz="4400"/>
              <a:t>Grants v10.0 Upgrade Research Community-</a:t>
            </a:r>
            <a:br>
              <a:rPr lang="en-US" sz="4400"/>
            </a:br>
            <a:r>
              <a:rPr lang="en-US" sz="4000"/>
              <a:t>Workspace Improvements</a:t>
            </a:r>
            <a:endParaRPr lang="en-US"/>
          </a:p>
        </p:txBody>
      </p:sp>
      <p:sp>
        <p:nvSpPr>
          <p:cNvPr id="3" name="Content Placeholder 2"/>
          <p:cNvSpPr>
            <a:spLocks noGrp="1"/>
          </p:cNvSpPr>
          <p:nvPr>
            <p:ph idx="1"/>
          </p:nvPr>
        </p:nvSpPr>
        <p:spPr>
          <a:xfrm>
            <a:off x="838200" y="1513115"/>
            <a:ext cx="10515600" cy="4663848"/>
          </a:xfrm>
        </p:spPr>
        <p:txBody>
          <a:bodyPr>
            <a:normAutofit/>
          </a:bodyPr>
          <a:lstStyle/>
          <a:p>
            <a:pPr marL="0" indent="0">
              <a:lnSpc>
                <a:spcPct val="107000"/>
              </a:lnSpc>
              <a:spcBef>
                <a:spcPts val="0"/>
              </a:spcBef>
              <a:buNone/>
            </a:pPr>
            <a:r>
              <a:rPr lang="en-US" sz="2000">
                <a:solidFill>
                  <a:srgbClr val="252525"/>
                </a:solidFill>
                <a:effectLst/>
                <a:latin typeface="Helvetica Neue"/>
                <a:ea typeface="Calibri" panose="020F0502020204030204" pitchFamily="34" charset="0"/>
                <a:cs typeface="Times New Roman" panose="02020603050405020304" pitchFamily="18" charset="0"/>
              </a:rPr>
              <a:t>Workflow Diagrams</a:t>
            </a:r>
            <a:endParaRPr lang="en-US" sz="2000">
              <a:effectLst/>
              <a:latin typeface="Helvetica Neue"/>
              <a:ea typeface="Calibri" panose="020F0502020204030204" pitchFamily="34" charset="0"/>
              <a:cs typeface="Times New Roman" panose="02020603050405020304" pitchFamily="18" charset="0"/>
            </a:endParaRPr>
          </a:p>
          <a:p>
            <a:endParaRPr lang="en-US"/>
          </a:p>
        </p:txBody>
      </p:sp>
      <p:sp>
        <p:nvSpPr>
          <p:cNvPr id="4" name="Slide Number Placeholder 3"/>
          <p:cNvSpPr>
            <a:spLocks noGrp="1"/>
          </p:cNvSpPr>
          <p:nvPr>
            <p:ph type="sldNum" sz="quarter" idx="12"/>
          </p:nvPr>
        </p:nvSpPr>
        <p:spPr/>
        <p:txBody>
          <a:bodyPr/>
          <a:lstStyle/>
          <a:p>
            <a:fld id="{D0B5CDF8-54D5-6043-A52E-76818AC5EAB8}" type="slidenum">
              <a:rPr lang="en-US" smtClean="0"/>
              <a:pPr/>
              <a:t>24</a:t>
            </a:fld>
            <a:endParaRPr lang="en-US"/>
          </a:p>
        </p:txBody>
      </p:sp>
      <p:pic>
        <p:nvPicPr>
          <p:cNvPr id="6" name="Picture 5" descr="Diagram&#10;&#10;Description automatically generated">
            <a:extLst>
              <a:ext uri="{FF2B5EF4-FFF2-40B4-BE49-F238E27FC236}">
                <a16:creationId xmlns:a16="http://schemas.microsoft.com/office/drawing/2014/main" id="{6D8169F6-2D28-4F99-8CFF-14277AF1A1B2}"/>
              </a:ext>
            </a:extLst>
          </p:cNvPr>
          <p:cNvPicPr>
            <a:picLocks noChangeAspect="1"/>
          </p:cNvPicPr>
          <p:nvPr/>
        </p:nvPicPr>
        <p:blipFill>
          <a:blip r:embed="rId3"/>
          <a:stretch>
            <a:fillRect/>
          </a:stretch>
        </p:blipFill>
        <p:spPr>
          <a:xfrm>
            <a:off x="2175592" y="2493978"/>
            <a:ext cx="7519891" cy="1464050"/>
          </a:xfrm>
          <a:prstGeom prst="rect">
            <a:avLst/>
          </a:prstGeom>
        </p:spPr>
      </p:pic>
      <p:pic>
        <p:nvPicPr>
          <p:cNvPr id="8" name="Picture 7" descr="Diagram&#10;&#10;Description automatically generated">
            <a:extLst>
              <a:ext uri="{FF2B5EF4-FFF2-40B4-BE49-F238E27FC236}">
                <a16:creationId xmlns:a16="http://schemas.microsoft.com/office/drawing/2014/main" id="{23F4F679-31FD-4EDB-8F0F-A4764B1C5216}"/>
              </a:ext>
            </a:extLst>
          </p:cNvPr>
          <p:cNvPicPr>
            <a:picLocks noChangeAspect="1"/>
          </p:cNvPicPr>
          <p:nvPr/>
        </p:nvPicPr>
        <p:blipFill>
          <a:blip r:embed="rId4"/>
          <a:stretch>
            <a:fillRect/>
          </a:stretch>
        </p:blipFill>
        <p:spPr>
          <a:xfrm>
            <a:off x="3310171" y="4726121"/>
            <a:ext cx="5571658" cy="1286607"/>
          </a:xfrm>
          <a:prstGeom prst="rect">
            <a:avLst/>
          </a:prstGeom>
        </p:spPr>
      </p:pic>
      <p:sp>
        <p:nvSpPr>
          <p:cNvPr id="10" name="TextBox 9">
            <a:extLst>
              <a:ext uri="{FF2B5EF4-FFF2-40B4-BE49-F238E27FC236}">
                <a16:creationId xmlns:a16="http://schemas.microsoft.com/office/drawing/2014/main" id="{A90D42D8-8FAB-4543-8E01-C525F9E8C6CC}"/>
              </a:ext>
            </a:extLst>
          </p:cNvPr>
          <p:cNvSpPr txBox="1"/>
          <p:nvPr/>
        </p:nvSpPr>
        <p:spPr>
          <a:xfrm>
            <a:off x="4406348" y="2192434"/>
            <a:ext cx="3379304" cy="369332"/>
          </a:xfrm>
          <a:prstGeom prst="rect">
            <a:avLst/>
          </a:prstGeom>
          <a:noFill/>
        </p:spPr>
        <p:txBody>
          <a:bodyPr wrap="square" rtlCol="0">
            <a:spAutoFit/>
          </a:bodyPr>
          <a:lstStyle/>
          <a:p>
            <a:r>
              <a:rPr lang="en-US"/>
              <a:t>Award Workflow Diagram</a:t>
            </a:r>
          </a:p>
        </p:txBody>
      </p:sp>
      <p:sp>
        <p:nvSpPr>
          <p:cNvPr id="11" name="TextBox 10">
            <a:extLst>
              <a:ext uri="{FF2B5EF4-FFF2-40B4-BE49-F238E27FC236}">
                <a16:creationId xmlns:a16="http://schemas.microsoft.com/office/drawing/2014/main" id="{1E69C05B-2C75-427C-A771-9A7123C52795}"/>
              </a:ext>
            </a:extLst>
          </p:cNvPr>
          <p:cNvSpPr txBox="1"/>
          <p:nvPr/>
        </p:nvSpPr>
        <p:spPr>
          <a:xfrm>
            <a:off x="4406348" y="4335098"/>
            <a:ext cx="3379304" cy="369332"/>
          </a:xfrm>
          <a:prstGeom prst="rect">
            <a:avLst/>
          </a:prstGeom>
          <a:noFill/>
        </p:spPr>
        <p:txBody>
          <a:bodyPr wrap="square" rtlCol="0">
            <a:spAutoFit/>
          </a:bodyPr>
          <a:lstStyle/>
          <a:p>
            <a:r>
              <a:rPr lang="en-US"/>
              <a:t>Award Mod Workflow Diagram</a:t>
            </a:r>
          </a:p>
        </p:txBody>
      </p:sp>
    </p:spTree>
    <p:extLst>
      <p:ext uri="{BB962C8B-B14F-4D97-AF65-F5344CB8AC3E}">
        <p14:creationId xmlns:p14="http://schemas.microsoft.com/office/powerpoint/2010/main" val="252562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043049"/>
          </a:xfrm>
        </p:spPr>
        <p:txBody>
          <a:bodyPr>
            <a:normAutofit fontScale="90000"/>
          </a:bodyPr>
          <a:lstStyle/>
          <a:p>
            <a:r>
              <a:rPr lang="en-US" sz="4400"/>
              <a:t>Grants v10.0 Upgrade Research Community-</a:t>
            </a:r>
            <a:br>
              <a:rPr lang="en-US" sz="4400"/>
            </a:br>
            <a:r>
              <a:rPr lang="en-US" sz="4000"/>
              <a:t>Workspace Improvements</a:t>
            </a:r>
            <a:endParaRPr lang="en-US"/>
          </a:p>
        </p:txBody>
      </p:sp>
      <p:sp>
        <p:nvSpPr>
          <p:cNvPr id="3" name="Content Placeholder 2"/>
          <p:cNvSpPr>
            <a:spLocks noGrp="1"/>
          </p:cNvSpPr>
          <p:nvPr>
            <p:ph idx="1"/>
          </p:nvPr>
        </p:nvSpPr>
        <p:spPr>
          <a:xfrm>
            <a:off x="838200" y="1513115"/>
            <a:ext cx="10515600" cy="4663848"/>
          </a:xfrm>
        </p:spPr>
        <p:txBody>
          <a:bodyPr>
            <a:normAutofit/>
          </a:bodyPr>
          <a:lstStyle/>
          <a:p>
            <a:pPr marL="0" indent="0">
              <a:lnSpc>
                <a:spcPct val="107000"/>
              </a:lnSpc>
              <a:spcBef>
                <a:spcPts val="0"/>
              </a:spcBef>
              <a:buNone/>
            </a:pPr>
            <a:r>
              <a:rPr lang="en-US" sz="2000">
                <a:solidFill>
                  <a:srgbClr val="252525"/>
                </a:solidFill>
                <a:latin typeface="Helvetica Neue"/>
                <a:cs typeface="Times New Roman" panose="02020603050405020304" pitchFamily="18" charset="0"/>
              </a:rPr>
              <a:t>Workflow Diagram will show Complete when state is Award Notification Received</a:t>
            </a:r>
            <a:endParaRPr lang="en-US"/>
          </a:p>
        </p:txBody>
      </p:sp>
      <p:sp>
        <p:nvSpPr>
          <p:cNvPr id="4" name="Slide Number Placeholder 3"/>
          <p:cNvSpPr>
            <a:spLocks noGrp="1"/>
          </p:cNvSpPr>
          <p:nvPr>
            <p:ph type="sldNum" sz="quarter" idx="12"/>
          </p:nvPr>
        </p:nvSpPr>
        <p:spPr/>
        <p:txBody>
          <a:bodyPr/>
          <a:lstStyle/>
          <a:p>
            <a:fld id="{D0B5CDF8-54D5-6043-A52E-76818AC5EAB8}" type="slidenum">
              <a:rPr lang="en-US" smtClean="0"/>
              <a:pPr/>
              <a:t>25</a:t>
            </a:fld>
            <a:endParaRPr lang="en-US"/>
          </a:p>
        </p:txBody>
      </p:sp>
      <p:pic>
        <p:nvPicPr>
          <p:cNvPr id="11" name="Picture 10" descr="Graphical user interface, text&#10;&#10;Description automatically generated with medium confidence">
            <a:extLst>
              <a:ext uri="{FF2B5EF4-FFF2-40B4-BE49-F238E27FC236}">
                <a16:creationId xmlns:a16="http://schemas.microsoft.com/office/drawing/2014/main" id="{857BEBF5-D5DF-4252-9C78-EDA2A3447309}"/>
              </a:ext>
            </a:extLst>
          </p:cNvPr>
          <p:cNvPicPr>
            <a:picLocks noChangeAspect="1"/>
          </p:cNvPicPr>
          <p:nvPr/>
        </p:nvPicPr>
        <p:blipFill>
          <a:blip r:embed="rId3"/>
          <a:stretch>
            <a:fillRect/>
          </a:stretch>
        </p:blipFill>
        <p:spPr>
          <a:xfrm>
            <a:off x="561744" y="2204320"/>
            <a:ext cx="11068511" cy="3281437"/>
          </a:xfrm>
          <a:prstGeom prst="rect">
            <a:avLst/>
          </a:prstGeom>
        </p:spPr>
      </p:pic>
    </p:spTree>
    <p:extLst>
      <p:ext uri="{BB962C8B-B14F-4D97-AF65-F5344CB8AC3E}">
        <p14:creationId xmlns:p14="http://schemas.microsoft.com/office/powerpoint/2010/main" val="1833094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043049"/>
          </a:xfrm>
        </p:spPr>
        <p:txBody>
          <a:bodyPr>
            <a:normAutofit fontScale="90000"/>
          </a:bodyPr>
          <a:lstStyle/>
          <a:p>
            <a:r>
              <a:rPr lang="en-US" sz="4400"/>
              <a:t>Grants v10.0 Upgrade Research Community-</a:t>
            </a:r>
            <a:br>
              <a:rPr lang="en-US" sz="4400"/>
            </a:br>
            <a:r>
              <a:rPr lang="en-US" sz="4000"/>
              <a:t>Workspace Improvements</a:t>
            </a:r>
            <a:endParaRPr lang="en-US"/>
          </a:p>
        </p:txBody>
      </p:sp>
      <p:sp>
        <p:nvSpPr>
          <p:cNvPr id="3" name="Content Placeholder 2"/>
          <p:cNvSpPr>
            <a:spLocks noGrp="1"/>
          </p:cNvSpPr>
          <p:nvPr>
            <p:ph idx="1"/>
          </p:nvPr>
        </p:nvSpPr>
        <p:spPr>
          <a:xfrm>
            <a:off x="838200" y="1513115"/>
            <a:ext cx="10515600" cy="4663848"/>
          </a:xfrm>
        </p:spPr>
        <p:txBody>
          <a:bodyPr>
            <a:normAutofit/>
          </a:bodyPr>
          <a:lstStyle/>
          <a:p>
            <a:pPr>
              <a:lnSpc>
                <a:spcPct val="107000"/>
              </a:lnSpc>
              <a:spcBef>
                <a:spcPts val="0"/>
              </a:spcBef>
            </a:pPr>
            <a:r>
              <a:rPr lang="en-US" sz="2000">
                <a:solidFill>
                  <a:srgbClr val="252525"/>
                </a:solidFill>
                <a:effectLst/>
                <a:latin typeface="Helvetica Neue"/>
                <a:ea typeface="Calibri" panose="020F0502020204030204" pitchFamily="34" charset="0"/>
                <a:cs typeface="Times New Roman" panose="02020603050405020304" pitchFamily="18" charset="0"/>
              </a:rPr>
              <a:t>Proposals will no longer transition past the “Awarded” state when the Award is complete </a:t>
            </a:r>
          </a:p>
          <a:p>
            <a:pPr>
              <a:lnSpc>
                <a:spcPct val="107000"/>
              </a:lnSpc>
              <a:spcBef>
                <a:spcPts val="0"/>
              </a:spcBef>
            </a:pPr>
            <a:r>
              <a:rPr lang="en-US" sz="2000">
                <a:solidFill>
                  <a:srgbClr val="252525"/>
                </a:solidFill>
                <a:latin typeface="Helvetica Neue"/>
                <a:cs typeface="Times New Roman" panose="02020603050405020304" pitchFamily="18" charset="0"/>
              </a:rPr>
              <a:t>Proposal state will be “Complete” and the Workflow Diagram will show Complete when an award created from the proposal is Active</a:t>
            </a:r>
            <a:endParaRPr lang="en-US"/>
          </a:p>
        </p:txBody>
      </p:sp>
      <p:sp>
        <p:nvSpPr>
          <p:cNvPr id="4" name="Slide Number Placeholder 3"/>
          <p:cNvSpPr>
            <a:spLocks noGrp="1"/>
          </p:cNvSpPr>
          <p:nvPr>
            <p:ph type="sldNum" sz="quarter" idx="12"/>
          </p:nvPr>
        </p:nvSpPr>
        <p:spPr/>
        <p:txBody>
          <a:bodyPr/>
          <a:lstStyle/>
          <a:p>
            <a:fld id="{D0B5CDF8-54D5-6043-A52E-76818AC5EAB8}" type="slidenum">
              <a:rPr lang="en-US" smtClean="0"/>
              <a:pPr/>
              <a:t>26</a:t>
            </a:fld>
            <a:endParaRPr lang="en-US"/>
          </a:p>
        </p:txBody>
      </p:sp>
      <p:pic>
        <p:nvPicPr>
          <p:cNvPr id="6" name="Picture 5" descr="Diagram&#10;&#10;Description automatically generated with medium confidence">
            <a:extLst>
              <a:ext uri="{FF2B5EF4-FFF2-40B4-BE49-F238E27FC236}">
                <a16:creationId xmlns:a16="http://schemas.microsoft.com/office/drawing/2014/main" id="{2B05E4D6-19A4-4CB7-BF45-179146A2D356}"/>
              </a:ext>
            </a:extLst>
          </p:cNvPr>
          <p:cNvPicPr>
            <a:picLocks noChangeAspect="1"/>
          </p:cNvPicPr>
          <p:nvPr/>
        </p:nvPicPr>
        <p:blipFill>
          <a:blip r:embed="rId3"/>
          <a:stretch>
            <a:fillRect/>
          </a:stretch>
        </p:blipFill>
        <p:spPr>
          <a:xfrm>
            <a:off x="1105804" y="2760487"/>
            <a:ext cx="9703299" cy="3416476"/>
          </a:xfrm>
          <a:prstGeom prst="rect">
            <a:avLst/>
          </a:prstGeom>
        </p:spPr>
      </p:pic>
    </p:spTree>
    <p:extLst>
      <p:ext uri="{BB962C8B-B14F-4D97-AF65-F5344CB8AC3E}">
        <p14:creationId xmlns:p14="http://schemas.microsoft.com/office/powerpoint/2010/main" val="664697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043049"/>
          </a:xfrm>
        </p:spPr>
        <p:txBody>
          <a:bodyPr>
            <a:normAutofit fontScale="90000"/>
          </a:bodyPr>
          <a:lstStyle/>
          <a:p>
            <a:r>
              <a:rPr lang="en-US" sz="4400"/>
              <a:t>Grants v10.0 Upgrade Research Community-</a:t>
            </a:r>
            <a:br>
              <a:rPr lang="en-US" sz="4400"/>
            </a:br>
            <a:r>
              <a:rPr lang="en-US" sz="4000"/>
              <a:t>Workspace Improvements</a:t>
            </a:r>
            <a:endParaRPr lang="en-US"/>
          </a:p>
        </p:txBody>
      </p:sp>
      <p:sp>
        <p:nvSpPr>
          <p:cNvPr id="3" name="Content Placeholder 2"/>
          <p:cNvSpPr>
            <a:spLocks noGrp="1"/>
          </p:cNvSpPr>
          <p:nvPr>
            <p:ph idx="1"/>
          </p:nvPr>
        </p:nvSpPr>
        <p:spPr>
          <a:xfrm>
            <a:off x="838200" y="1513115"/>
            <a:ext cx="10515600" cy="4663848"/>
          </a:xfrm>
        </p:spPr>
        <p:txBody>
          <a:bodyPr>
            <a:normAutofit/>
          </a:bodyPr>
          <a:lstStyle/>
          <a:p>
            <a:pPr marL="0" indent="0">
              <a:lnSpc>
                <a:spcPct val="107000"/>
              </a:lnSpc>
              <a:spcBef>
                <a:spcPts val="0"/>
              </a:spcBef>
              <a:buNone/>
            </a:pPr>
            <a:r>
              <a:rPr lang="en-US" sz="2000">
                <a:solidFill>
                  <a:srgbClr val="252525"/>
                </a:solidFill>
                <a:effectLst/>
                <a:latin typeface="Helvetica Neue"/>
                <a:ea typeface="Calibri" panose="020F0502020204030204" pitchFamily="34" charset="0"/>
                <a:cs typeface="Times New Roman" panose="02020603050405020304" pitchFamily="18" charset="0"/>
              </a:rPr>
              <a:t>State and Activity Name Changes</a:t>
            </a:r>
            <a:endParaRPr lang="en-US" sz="2000">
              <a:effectLst/>
              <a:latin typeface="Helvetica Neue"/>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0B5CDF8-54D5-6043-A52E-76818AC5EAB8}" type="slidenum">
              <a:rPr lang="en-US" smtClean="0"/>
              <a:pPr/>
              <a:t>27</a:t>
            </a:fld>
            <a:endParaRPr lang="en-US"/>
          </a:p>
        </p:txBody>
      </p:sp>
      <p:sp>
        <p:nvSpPr>
          <p:cNvPr id="9" name="TextBox 8">
            <a:extLst>
              <a:ext uri="{FF2B5EF4-FFF2-40B4-BE49-F238E27FC236}">
                <a16:creationId xmlns:a16="http://schemas.microsoft.com/office/drawing/2014/main" id="{A6142C06-8823-4DD4-860C-80FA1CF4FE44}"/>
              </a:ext>
            </a:extLst>
          </p:cNvPr>
          <p:cNvSpPr txBox="1"/>
          <p:nvPr/>
        </p:nvSpPr>
        <p:spPr>
          <a:xfrm>
            <a:off x="3400425" y="1919690"/>
            <a:ext cx="2185988" cy="369332"/>
          </a:xfrm>
          <a:prstGeom prst="rect">
            <a:avLst/>
          </a:prstGeom>
          <a:noFill/>
        </p:spPr>
        <p:txBody>
          <a:bodyPr wrap="square" rtlCol="0">
            <a:spAutoFit/>
          </a:bodyPr>
          <a:lstStyle/>
          <a:p>
            <a:r>
              <a:rPr lang="en-US"/>
              <a:t>Today</a:t>
            </a:r>
          </a:p>
        </p:txBody>
      </p:sp>
      <p:sp>
        <p:nvSpPr>
          <p:cNvPr id="10" name="TextBox 9">
            <a:extLst>
              <a:ext uri="{FF2B5EF4-FFF2-40B4-BE49-F238E27FC236}">
                <a16:creationId xmlns:a16="http://schemas.microsoft.com/office/drawing/2014/main" id="{C0DCF60C-2086-4790-A448-0A8D15B2EB6A}"/>
              </a:ext>
            </a:extLst>
          </p:cNvPr>
          <p:cNvSpPr txBox="1"/>
          <p:nvPr/>
        </p:nvSpPr>
        <p:spPr>
          <a:xfrm>
            <a:off x="7724775" y="1936367"/>
            <a:ext cx="2185988" cy="369332"/>
          </a:xfrm>
          <a:prstGeom prst="rect">
            <a:avLst/>
          </a:prstGeom>
          <a:noFill/>
        </p:spPr>
        <p:txBody>
          <a:bodyPr wrap="square" rtlCol="0">
            <a:spAutoFit/>
          </a:bodyPr>
          <a:lstStyle/>
          <a:p>
            <a:r>
              <a:rPr lang="en-US"/>
              <a:t>After Upgrade</a:t>
            </a:r>
          </a:p>
        </p:txBody>
      </p:sp>
      <p:pic>
        <p:nvPicPr>
          <p:cNvPr id="12" name="Picture 11" descr="Graphical user interface, application&#10;&#10;Description automatically generated">
            <a:extLst>
              <a:ext uri="{FF2B5EF4-FFF2-40B4-BE49-F238E27FC236}">
                <a16:creationId xmlns:a16="http://schemas.microsoft.com/office/drawing/2014/main" id="{AE64F490-070C-4A6B-B631-DD9DCC21EDAB}"/>
              </a:ext>
            </a:extLst>
          </p:cNvPr>
          <p:cNvPicPr>
            <a:picLocks noChangeAspect="1"/>
          </p:cNvPicPr>
          <p:nvPr/>
        </p:nvPicPr>
        <p:blipFill rotWithShape="1">
          <a:blip r:embed="rId3"/>
          <a:srcRect t="27407" b="49824"/>
          <a:stretch/>
        </p:blipFill>
        <p:spPr>
          <a:xfrm>
            <a:off x="1684893" y="2481944"/>
            <a:ext cx="3644753" cy="816158"/>
          </a:xfrm>
          <a:prstGeom prst="rect">
            <a:avLst/>
          </a:prstGeom>
        </p:spPr>
      </p:pic>
      <p:pic>
        <p:nvPicPr>
          <p:cNvPr id="14" name="Picture 13" descr="Graphical user interface, application&#10;&#10;Description automatically generated">
            <a:extLst>
              <a:ext uri="{FF2B5EF4-FFF2-40B4-BE49-F238E27FC236}">
                <a16:creationId xmlns:a16="http://schemas.microsoft.com/office/drawing/2014/main" id="{B7FE5DBE-684A-4C23-8184-9678C1863792}"/>
              </a:ext>
            </a:extLst>
          </p:cNvPr>
          <p:cNvPicPr>
            <a:picLocks noChangeAspect="1"/>
          </p:cNvPicPr>
          <p:nvPr/>
        </p:nvPicPr>
        <p:blipFill rotWithShape="1">
          <a:blip r:embed="rId4"/>
          <a:srcRect t="27407" b="45587"/>
          <a:stretch/>
        </p:blipFill>
        <p:spPr>
          <a:xfrm>
            <a:off x="7083153" y="2449234"/>
            <a:ext cx="2827610" cy="931118"/>
          </a:xfrm>
          <a:prstGeom prst="rect">
            <a:avLst/>
          </a:prstGeom>
        </p:spPr>
      </p:pic>
      <p:pic>
        <p:nvPicPr>
          <p:cNvPr id="8" name="Picture 7" descr="A picture containing graphical user interface&#10;&#10;Description automatically generated">
            <a:extLst>
              <a:ext uri="{FF2B5EF4-FFF2-40B4-BE49-F238E27FC236}">
                <a16:creationId xmlns:a16="http://schemas.microsoft.com/office/drawing/2014/main" id="{7B29A2DD-479E-4331-B0C0-4D616AECC491}"/>
              </a:ext>
            </a:extLst>
          </p:cNvPr>
          <p:cNvPicPr>
            <a:picLocks noChangeAspect="1"/>
          </p:cNvPicPr>
          <p:nvPr/>
        </p:nvPicPr>
        <p:blipFill>
          <a:blip r:embed="rId5"/>
          <a:stretch>
            <a:fillRect/>
          </a:stretch>
        </p:blipFill>
        <p:spPr>
          <a:xfrm>
            <a:off x="3651124" y="3539507"/>
            <a:ext cx="4889751" cy="2787793"/>
          </a:xfrm>
          <a:prstGeom prst="rect">
            <a:avLst/>
          </a:prstGeom>
        </p:spPr>
      </p:pic>
    </p:spTree>
    <p:extLst>
      <p:ext uri="{BB962C8B-B14F-4D97-AF65-F5344CB8AC3E}">
        <p14:creationId xmlns:p14="http://schemas.microsoft.com/office/powerpoint/2010/main" val="39309775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043049"/>
          </a:xfrm>
        </p:spPr>
        <p:txBody>
          <a:bodyPr>
            <a:normAutofit fontScale="90000"/>
          </a:bodyPr>
          <a:lstStyle/>
          <a:p>
            <a:r>
              <a:rPr lang="en-US" sz="4400"/>
              <a:t>Grants v10.0 Upgrade Research Community-</a:t>
            </a:r>
            <a:br>
              <a:rPr lang="en-US"/>
            </a:br>
            <a:r>
              <a:rPr lang="en-US" sz="4000"/>
              <a:t>Workspace Improvements</a:t>
            </a:r>
            <a:endParaRPr lang="en-US"/>
          </a:p>
        </p:txBody>
      </p:sp>
      <p:sp>
        <p:nvSpPr>
          <p:cNvPr id="3" name="Content Placeholder 2"/>
          <p:cNvSpPr>
            <a:spLocks noGrp="1"/>
          </p:cNvSpPr>
          <p:nvPr>
            <p:ph idx="1"/>
          </p:nvPr>
        </p:nvSpPr>
        <p:spPr>
          <a:xfrm>
            <a:off x="838200" y="1513115"/>
            <a:ext cx="10515600" cy="4663848"/>
          </a:xfrm>
        </p:spPr>
        <p:txBody>
          <a:bodyPr>
            <a:normAutofit/>
          </a:bodyPr>
          <a:lstStyle/>
          <a:p>
            <a:pPr marL="0" indent="0">
              <a:buNone/>
            </a:pPr>
            <a:r>
              <a:rPr lang="en-US" sz="2000"/>
              <a:t>Award/Award Mod Reviewer Notes Tab</a:t>
            </a:r>
          </a:p>
          <a:p>
            <a:endParaRPr lang="en-US"/>
          </a:p>
          <a:p>
            <a:pPr marL="0" indent="0">
              <a:buNone/>
            </a:pPr>
            <a:endParaRPr lang="en-US"/>
          </a:p>
        </p:txBody>
      </p:sp>
      <p:sp>
        <p:nvSpPr>
          <p:cNvPr id="4" name="Slide Number Placeholder 3"/>
          <p:cNvSpPr>
            <a:spLocks noGrp="1"/>
          </p:cNvSpPr>
          <p:nvPr>
            <p:ph type="sldNum" sz="quarter" idx="12"/>
          </p:nvPr>
        </p:nvSpPr>
        <p:spPr/>
        <p:txBody>
          <a:bodyPr/>
          <a:lstStyle/>
          <a:p>
            <a:fld id="{D0B5CDF8-54D5-6043-A52E-76818AC5EAB8}" type="slidenum">
              <a:rPr lang="en-US" smtClean="0"/>
              <a:pPr/>
              <a:t>28</a:t>
            </a:fld>
            <a:endParaRPr lang="en-US"/>
          </a:p>
        </p:txBody>
      </p:sp>
      <p:pic>
        <p:nvPicPr>
          <p:cNvPr id="7" name="Picture 6" descr="Graphical user interface, text, application&#10;&#10;Description automatically generated">
            <a:extLst>
              <a:ext uri="{FF2B5EF4-FFF2-40B4-BE49-F238E27FC236}">
                <a16:creationId xmlns:a16="http://schemas.microsoft.com/office/drawing/2014/main" id="{EF0A3F63-B78D-403C-BCE9-A780D8BB0DFD}"/>
              </a:ext>
            </a:extLst>
          </p:cNvPr>
          <p:cNvPicPr>
            <a:picLocks noChangeAspect="1"/>
          </p:cNvPicPr>
          <p:nvPr/>
        </p:nvPicPr>
        <p:blipFill>
          <a:blip r:embed="rId3"/>
          <a:stretch>
            <a:fillRect/>
          </a:stretch>
        </p:blipFill>
        <p:spPr>
          <a:xfrm>
            <a:off x="952253" y="1943116"/>
            <a:ext cx="10423035" cy="4140184"/>
          </a:xfrm>
          <a:prstGeom prst="rect">
            <a:avLst/>
          </a:prstGeom>
        </p:spPr>
      </p:pic>
    </p:spTree>
    <p:extLst>
      <p:ext uri="{BB962C8B-B14F-4D97-AF65-F5344CB8AC3E}">
        <p14:creationId xmlns:p14="http://schemas.microsoft.com/office/powerpoint/2010/main" val="3826390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043049"/>
          </a:xfrm>
        </p:spPr>
        <p:txBody>
          <a:bodyPr>
            <a:normAutofit fontScale="90000"/>
          </a:bodyPr>
          <a:lstStyle/>
          <a:p>
            <a:r>
              <a:rPr lang="en-US" sz="4400"/>
              <a:t>Grants v10.0 Upgrade Research Community-</a:t>
            </a:r>
            <a:br>
              <a:rPr lang="en-US" sz="4400"/>
            </a:br>
            <a:r>
              <a:rPr lang="en-US" sz="4000"/>
              <a:t>SmartForm Improvements</a:t>
            </a:r>
            <a:endParaRPr lang="en-US"/>
          </a:p>
        </p:txBody>
      </p:sp>
      <p:sp>
        <p:nvSpPr>
          <p:cNvPr id="3" name="Content Placeholder 2"/>
          <p:cNvSpPr>
            <a:spLocks noGrp="1"/>
          </p:cNvSpPr>
          <p:nvPr>
            <p:ph idx="1"/>
          </p:nvPr>
        </p:nvSpPr>
        <p:spPr>
          <a:xfrm>
            <a:off x="838200" y="1513115"/>
            <a:ext cx="10515600" cy="4663848"/>
          </a:xfrm>
        </p:spPr>
        <p:txBody>
          <a:bodyPr>
            <a:normAutofit/>
          </a:bodyPr>
          <a:lstStyle/>
          <a:p>
            <a:pPr marL="0" indent="0">
              <a:lnSpc>
                <a:spcPct val="107000"/>
              </a:lnSpc>
              <a:spcBef>
                <a:spcPts val="0"/>
              </a:spcBef>
              <a:buNone/>
            </a:pPr>
            <a:r>
              <a:rPr lang="en-US" sz="2000">
                <a:solidFill>
                  <a:srgbClr val="252525"/>
                </a:solidFill>
                <a:effectLst/>
                <a:latin typeface="Helvetica Neue"/>
                <a:ea typeface="Calibri" panose="020F0502020204030204" pitchFamily="34" charset="0"/>
                <a:cs typeface="Times New Roman" panose="02020603050405020304" pitchFamily="18" charset="0"/>
              </a:rPr>
              <a:t>People Chooser with Preferred Email</a:t>
            </a:r>
            <a:endParaRPr lang="en-US" sz="2000">
              <a:effectLst/>
              <a:latin typeface="Helvetica Neue"/>
              <a:ea typeface="Calibri" panose="020F0502020204030204" pitchFamily="34" charset="0"/>
              <a:cs typeface="Times New Roman" panose="02020603050405020304" pitchFamily="18" charset="0"/>
            </a:endParaRPr>
          </a:p>
          <a:p>
            <a:endParaRPr lang="en-US"/>
          </a:p>
        </p:txBody>
      </p:sp>
      <p:sp>
        <p:nvSpPr>
          <p:cNvPr id="4" name="Slide Number Placeholder 3"/>
          <p:cNvSpPr>
            <a:spLocks noGrp="1"/>
          </p:cNvSpPr>
          <p:nvPr>
            <p:ph type="sldNum" sz="quarter" idx="12"/>
          </p:nvPr>
        </p:nvSpPr>
        <p:spPr/>
        <p:txBody>
          <a:bodyPr/>
          <a:lstStyle/>
          <a:p>
            <a:fld id="{D0B5CDF8-54D5-6043-A52E-76818AC5EAB8}" type="slidenum">
              <a:rPr lang="en-US" smtClean="0"/>
              <a:pPr/>
              <a:t>29</a:t>
            </a:fld>
            <a:endParaRPr lang="en-US"/>
          </a:p>
        </p:txBody>
      </p:sp>
      <p:pic>
        <p:nvPicPr>
          <p:cNvPr id="7" name="Picture 6" descr="Graphical user interface, application&#10;&#10;Description automatically generated">
            <a:extLst>
              <a:ext uri="{FF2B5EF4-FFF2-40B4-BE49-F238E27FC236}">
                <a16:creationId xmlns:a16="http://schemas.microsoft.com/office/drawing/2014/main" id="{F7167B28-0229-4A21-8A50-F5D92D6795E5}"/>
              </a:ext>
            </a:extLst>
          </p:cNvPr>
          <p:cNvPicPr>
            <a:picLocks noChangeAspect="1"/>
          </p:cNvPicPr>
          <p:nvPr/>
        </p:nvPicPr>
        <p:blipFill>
          <a:blip r:embed="rId3"/>
          <a:stretch>
            <a:fillRect/>
          </a:stretch>
        </p:blipFill>
        <p:spPr>
          <a:xfrm>
            <a:off x="1939670" y="1965935"/>
            <a:ext cx="8312660" cy="4526938"/>
          </a:xfrm>
          <a:prstGeom prst="rect">
            <a:avLst/>
          </a:prstGeom>
        </p:spPr>
      </p:pic>
    </p:spTree>
    <p:extLst>
      <p:ext uri="{BB962C8B-B14F-4D97-AF65-F5344CB8AC3E}">
        <p14:creationId xmlns:p14="http://schemas.microsoft.com/office/powerpoint/2010/main" val="1554460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058" y="634754"/>
            <a:ext cx="10935883" cy="654550"/>
          </a:xfrm>
        </p:spPr>
        <p:txBody>
          <a:bodyPr>
            <a:normAutofit fontScale="90000"/>
          </a:bodyPr>
          <a:lstStyle/>
          <a:p>
            <a:r>
              <a:rPr lang="en-US"/>
              <a:t>Huron Grants S2S – DUNS to UEI Transition</a:t>
            </a:r>
            <a:br>
              <a:rPr lang="en-US"/>
            </a:br>
            <a:r>
              <a:rPr lang="en-US"/>
              <a:t>	</a:t>
            </a:r>
          </a:p>
        </p:txBody>
      </p:sp>
      <p:sp>
        <p:nvSpPr>
          <p:cNvPr id="3" name="Content Placeholder 2"/>
          <p:cNvSpPr>
            <a:spLocks noGrp="1"/>
          </p:cNvSpPr>
          <p:nvPr>
            <p:ph idx="1"/>
          </p:nvPr>
        </p:nvSpPr>
        <p:spPr>
          <a:xfrm>
            <a:off x="838200" y="1289304"/>
            <a:ext cx="10515600" cy="4887659"/>
          </a:xfrm>
        </p:spPr>
        <p:txBody>
          <a:bodyPr>
            <a:normAutofit/>
          </a:bodyPr>
          <a:lstStyle/>
          <a:p>
            <a:r>
              <a:rPr lang="en-US"/>
              <a:t>DUNS numbers have been the unique identifier used for validation and verification of entities for federal grants and contracts</a:t>
            </a:r>
          </a:p>
          <a:p>
            <a:r>
              <a:rPr lang="en-US"/>
              <a:t>UEI numbers are new identifiers issued by SAM.gov that will replace DUNS numbers</a:t>
            </a:r>
          </a:p>
          <a:p>
            <a:r>
              <a:rPr lang="en-US" b="1"/>
              <a:t>UCF’s HRS 10.0 upgrade will support S2S submissions to agencies using both DUNS and UEI numbers</a:t>
            </a:r>
          </a:p>
        </p:txBody>
      </p:sp>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0B5CDF8-54D5-6043-A52E-76818AC5EAB8}" type="slidenum">
              <a:rPr kumimoji="0" lang="en-US" sz="1300" b="0" i="0" u="none" strike="noStrike" kern="1200" cap="none" spc="0" normalizeH="0" baseline="0" noProof="0" smtClean="0">
                <a:ln>
                  <a:noFill/>
                </a:ln>
                <a:solidFill>
                  <a:prstClr val="white"/>
                </a:solidFill>
                <a:effectLst/>
                <a:uLnTx/>
                <a:uFillTx/>
                <a:latin typeface="Helvetica" charset="0"/>
                <a:cs typeface="Helvetica" charset="0"/>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1300" b="0" i="0" u="none" strike="noStrike" kern="1200" cap="none" spc="0" normalizeH="0" baseline="0" noProof="0">
              <a:ln>
                <a:noFill/>
              </a:ln>
              <a:solidFill>
                <a:prstClr val="white"/>
              </a:solidFill>
              <a:effectLst/>
              <a:uLnTx/>
              <a:uFillTx/>
              <a:latin typeface="Helvetica" charset="0"/>
              <a:cs typeface="Helvetica" charset="0"/>
            </a:endParaRPr>
          </a:p>
        </p:txBody>
      </p:sp>
    </p:spTree>
    <p:extLst>
      <p:ext uri="{BB962C8B-B14F-4D97-AF65-F5344CB8AC3E}">
        <p14:creationId xmlns:p14="http://schemas.microsoft.com/office/powerpoint/2010/main" val="40243031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043049"/>
          </a:xfrm>
        </p:spPr>
        <p:txBody>
          <a:bodyPr>
            <a:normAutofit fontScale="90000"/>
          </a:bodyPr>
          <a:lstStyle/>
          <a:p>
            <a:r>
              <a:rPr lang="en-US" sz="4400"/>
              <a:t>Grants v10.0 Upgrade Research Community-</a:t>
            </a:r>
            <a:br>
              <a:rPr lang="en-US" sz="4400"/>
            </a:br>
            <a:r>
              <a:rPr lang="en-US" sz="4000"/>
              <a:t>SmartForm Improvements</a:t>
            </a:r>
            <a:endParaRPr lang="en-US"/>
          </a:p>
        </p:txBody>
      </p:sp>
      <p:sp>
        <p:nvSpPr>
          <p:cNvPr id="3" name="Content Placeholder 2"/>
          <p:cNvSpPr>
            <a:spLocks noGrp="1"/>
          </p:cNvSpPr>
          <p:nvPr>
            <p:ph idx="1"/>
          </p:nvPr>
        </p:nvSpPr>
        <p:spPr>
          <a:xfrm>
            <a:off x="838200" y="1513115"/>
            <a:ext cx="10515600" cy="4663848"/>
          </a:xfrm>
        </p:spPr>
        <p:txBody>
          <a:bodyPr>
            <a:normAutofit/>
          </a:bodyPr>
          <a:lstStyle/>
          <a:p>
            <a:pPr marL="0" indent="0">
              <a:lnSpc>
                <a:spcPct val="107000"/>
              </a:lnSpc>
              <a:spcBef>
                <a:spcPts val="0"/>
              </a:spcBef>
              <a:buNone/>
            </a:pPr>
            <a:r>
              <a:rPr lang="en-US" sz="2000">
                <a:solidFill>
                  <a:srgbClr val="252525"/>
                </a:solidFill>
                <a:effectLst/>
                <a:latin typeface="Helvetica Neue"/>
                <a:ea typeface="Calibri" panose="020F0502020204030204" pitchFamily="34" charset="0"/>
                <a:cs typeface="Times New Roman" panose="02020603050405020304" pitchFamily="18" charset="0"/>
              </a:rPr>
              <a:t>Organization Chooser with Org Code</a:t>
            </a:r>
            <a:endParaRPr lang="en-US" sz="2000">
              <a:effectLst/>
              <a:latin typeface="Helvetica Neue"/>
              <a:ea typeface="Calibri" panose="020F0502020204030204" pitchFamily="34" charset="0"/>
              <a:cs typeface="Times New Roman" panose="02020603050405020304" pitchFamily="18" charset="0"/>
            </a:endParaRPr>
          </a:p>
          <a:p>
            <a:endParaRPr lang="en-US"/>
          </a:p>
        </p:txBody>
      </p:sp>
      <p:sp>
        <p:nvSpPr>
          <p:cNvPr id="4" name="Slide Number Placeholder 3"/>
          <p:cNvSpPr>
            <a:spLocks noGrp="1"/>
          </p:cNvSpPr>
          <p:nvPr>
            <p:ph type="sldNum" sz="quarter" idx="12"/>
          </p:nvPr>
        </p:nvSpPr>
        <p:spPr/>
        <p:txBody>
          <a:bodyPr/>
          <a:lstStyle/>
          <a:p>
            <a:fld id="{D0B5CDF8-54D5-6043-A52E-76818AC5EAB8}" type="slidenum">
              <a:rPr lang="en-US" smtClean="0"/>
              <a:pPr/>
              <a:t>30</a:t>
            </a:fld>
            <a:endParaRPr lang="en-US"/>
          </a:p>
        </p:txBody>
      </p:sp>
      <p:pic>
        <p:nvPicPr>
          <p:cNvPr id="6" name="Picture 5" descr="Graphical user interface, text, application, email&#10;&#10;Description automatically generated">
            <a:extLst>
              <a:ext uri="{FF2B5EF4-FFF2-40B4-BE49-F238E27FC236}">
                <a16:creationId xmlns:a16="http://schemas.microsoft.com/office/drawing/2014/main" id="{71FB1FD1-0717-4D89-9B55-E6CF4183D72D}"/>
              </a:ext>
            </a:extLst>
          </p:cNvPr>
          <p:cNvPicPr>
            <a:picLocks noChangeAspect="1"/>
          </p:cNvPicPr>
          <p:nvPr/>
        </p:nvPicPr>
        <p:blipFill>
          <a:blip r:embed="rId3"/>
          <a:stretch>
            <a:fillRect/>
          </a:stretch>
        </p:blipFill>
        <p:spPr>
          <a:xfrm>
            <a:off x="2119745" y="1983948"/>
            <a:ext cx="8170939" cy="4483170"/>
          </a:xfrm>
          <a:prstGeom prst="rect">
            <a:avLst/>
          </a:prstGeom>
        </p:spPr>
      </p:pic>
    </p:spTree>
    <p:extLst>
      <p:ext uri="{BB962C8B-B14F-4D97-AF65-F5344CB8AC3E}">
        <p14:creationId xmlns:p14="http://schemas.microsoft.com/office/powerpoint/2010/main" val="4602613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043049"/>
          </a:xfrm>
        </p:spPr>
        <p:txBody>
          <a:bodyPr>
            <a:normAutofit fontScale="90000"/>
          </a:bodyPr>
          <a:lstStyle/>
          <a:p>
            <a:r>
              <a:rPr lang="en-US" sz="4400"/>
              <a:t>Grants v10.0 Upgrade Research Community-</a:t>
            </a:r>
            <a:br>
              <a:rPr lang="en-US" sz="4400"/>
            </a:br>
            <a:r>
              <a:rPr lang="en-US" sz="4000"/>
              <a:t>SmartForm Improvements</a:t>
            </a:r>
            <a:endParaRPr lang="en-US"/>
          </a:p>
        </p:txBody>
      </p:sp>
      <p:sp>
        <p:nvSpPr>
          <p:cNvPr id="3" name="Content Placeholder 2"/>
          <p:cNvSpPr>
            <a:spLocks noGrp="1"/>
          </p:cNvSpPr>
          <p:nvPr>
            <p:ph idx="1"/>
          </p:nvPr>
        </p:nvSpPr>
        <p:spPr>
          <a:xfrm>
            <a:off x="838200" y="2454020"/>
            <a:ext cx="2999509" cy="3831770"/>
          </a:xfrm>
        </p:spPr>
        <p:txBody>
          <a:bodyPr>
            <a:normAutofit/>
          </a:bodyPr>
          <a:lstStyle/>
          <a:p>
            <a:pPr marL="0" marR="0">
              <a:lnSpc>
                <a:spcPct val="107000"/>
              </a:lnSpc>
              <a:spcBef>
                <a:spcPts val="0"/>
              </a:spcBef>
              <a:spcAft>
                <a:spcPts val="800"/>
              </a:spcAft>
            </a:pPr>
            <a:r>
              <a:rPr lang="en-US" sz="1800">
                <a:effectLst/>
                <a:latin typeface="+mn-lt"/>
              </a:rPr>
              <a:t>Only Senior/Key Personnel and Other Personnel on Proposal will import to Personnel Cost page of Budget SmartForm.</a:t>
            </a:r>
            <a:endParaRPr lang="en-US" sz="1800">
              <a:effectLst/>
              <a:latin typeface="+mn-lt"/>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0B5CDF8-54D5-6043-A52E-76818AC5EAB8}" type="slidenum">
              <a:rPr lang="en-US" smtClean="0"/>
              <a:pPr/>
              <a:t>31</a:t>
            </a:fld>
            <a:endParaRPr lang="en-US"/>
          </a:p>
        </p:txBody>
      </p:sp>
      <p:pic>
        <p:nvPicPr>
          <p:cNvPr id="7" name="Picture 6" descr="Graphical user interface, text, application, email&#10;&#10;Description automatically generated">
            <a:extLst>
              <a:ext uri="{FF2B5EF4-FFF2-40B4-BE49-F238E27FC236}">
                <a16:creationId xmlns:a16="http://schemas.microsoft.com/office/drawing/2014/main" id="{F1A4A43C-0C22-4BD1-8896-BD1B04CFC7AE}"/>
              </a:ext>
            </a:extLst>
          </p:cNvPr>
          <p:cNvPicPr>
            <a:picLocks noChangeAspect="1"/>
          </p:cNvPicPr>
          <p:nvPr/>
        </p:nvPicPr>
        <p:blipFill>
          <a:blip r:embed="rId3"/>
          <a:stretch>
            <a:fillRect/>
          </a:stretch>
        </p:blipFill>
        <p:spPr>
          <a:xfrm>
            <a:off x="3837709" y="1513115"/>
            <a:ext cx="4991357" cy="4870700"/>
          </a:xfrm>
          <a:prstGeom prst="rect">
            <a:avLst/>
          </a:prstGeom>
        </p:spPr>
      </p:pic>
      <p:pic>
        <p:nvPicPr>
          <p:cNvPr id="1026" name="Picture 2">
            <a:extLst>
              <a:ext uri="{FF2B5EF4-FFF2-40B4-BE49-F238E27FC236}">
                <a16:creationId xmlns:a16="http://schemas.microsoft.com/office/drawing/2014/main" id="{9539B4D7-00F1-42C9-A717-D0E7E986EC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125685"/>
            <a:ext cx="49530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D0E29C8-30AD-4CAD-AF6D-C78AFBF085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4650" y="1408176"/>
            <a:ext cx="4733925" cy="267436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29075AF-808C-4C03-8DB8-EEEF8A6B2CE4}"/>
              </a:ext>
            </a:extLst>
          </p:cNvPr>
          <p:cNvSpPr txBox="1"/>
          <p:nvPr/>
        </p:nvSpPr>
        <p:spPr>
          <a:xfrm>
            <a:off x="715837" y="1558309"/>
            <a:ext cx="3379304" cy="400110"/>
          </a:xfrm>
          <a:prstGeom prst="rect">
            <a:avLst/>
          </a:prstGeom>
          <a:noFill/>
        </p:spPr>
        <p:txBody>
          <a:bodyPr wrap="square" rtlCol="0">
            <a:spAutoFit/>
          </a:bodyPr>
          <a:lstStyle/>
          <a:p>
            <a:r>
              <a:rPr lang="en-US" sz="2000"/>
              <a:t>Proposal Budget SmartForm</a:t>
            </a:r>
          </a:p>
        </p:txBody>
      </p:sp>
    </p:spTree>
    <p:extLst>
      <p:ext uri="{BB962C8B-B14F-4D97-AF65-F5344CB8AC3E}">
        <p14:creationId xmlns:p14="http://schemas.microsoft.com/office/powerpoint/2010/main" val="40122543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043049"/>
          </a:xfrm>
        </p:spPr>
        <p:txBody>
          <a:bodyPr>
            <a:normAutofit fontScale="90000"/>
          </a:bodyPr>
          <a:lstStyle/>
          <a:p>
            <a:r>
              <a:rPr lang="en-US" sz="4400"/>
              <a:t>Grants v10.0 Upgrade Research Community-</a:t>
            </a:r>
            <a:br>
              <a:rPr lang="en-US" sz="4400"/>
            </a:br>
            <a:r>
              <a:rPr lang="en-US" sz="4000"/>
              <a:t>New FCOI Investigator</a:t>
            </a:r>
            <a:endParaRPr lang="en-US"/>
          </a:p>
        </p:txBody>
      </p:sp>
      <p:sp>
        <p:nvSpPr>
          <p:cNvPr id="3" name="Content Placeholder 2"/>
          <p:cNvSpPr>
            <a:spLocks noGrp="1"/>
          </p:cNvSpPr>
          <p:nvPr>
            <p:ph idx="1"/>
          </p:nvPr>
        </p:nvSpPr>
        <p:spPr>
          <a:xfrm>
            <a:off x="838200" y="1513115"/>
            <a:ext cx="2999509" cy="4663848"/>
          </a:xfrm>
        </p:spPr>
        <p:txBody>
          <a:bodyPr>
            <a:normAutofit/>
          </a:bodyPr>
          <a:lstStyle/>
          <a:p>
            <a:pPr>
              <a:lnSpc>
                <a:spcPct val="107000"/>
              </a:lnSpc>
              <a:spcBef>
                <a:spcPts val="0"/>
              </a:spcBef>
            </a:pPr>
            <a:r>
              <a:rPr lang="en-US" sz="2000">
                <a:solidFill>
                  <a:srgbClr val="252525"/>
                </a:solidFill>
                <a:effectLst/>
                <a:latin typeface="Helvetica Neue"/>
                <a:ea typeface="Calibri" panose="020F0502020204030204" pitchFamily="34" charset="0"/>
                <a:cs typeface="Times New Roman" panose="02020603050405020304" pitchFamily="18" charset="0"/>
              </a:rPr>
              <a:t>New Personnel Question when adding other institutional project personnel:     #3 This individual is considered an investigator for FCOI disclosure purposes: Y/N</a:t>
            </a:r>
          </a:p>
          <a:p>
            <a:pPr>
              <a:lnSpc>
                <a:spcPct val="107000"/>
              </a:lnSpc>
              <a:spcBef>
                <a:spcPts val="0"/>
              </a:spcBef>
            </a:pPr>
            <a:r>
              <a:rPr lang="en-US" sz="1800">
                <a:solidFill>
                  <a:srgbClr val="252525"/>
                </a:solidFill>
                <a:latin typeface="Helvetica Neue"/>
                <a:ea typeface="Calibri" panose="020F0502020204030204" pitchFamily="34" charset="0"/>
                <a:cs typeface="Times New Roman" panose="02020603050405020304" pitchFamily="18" charset="0"/>
              </a:rPr>
              <a:t>(is #1f. For add non-institutional key personnel)</a:t>
            </a:r>
            <a:endParaRPr lang="en-US" sz="1800">
              <a:effectLst/>
              <a:latin typeface="Helvetica Neue"/>
              <a:ea typeface="Calibri" panose="020F0502020204030204" pitchFamily="34" charset="0"/>
              <a:cs typeface="Times New Roman" panose="02020603050405020304" pitchFamily="18" charset="0"/>
            </a:endParaRPr>
          </a:p>
          <a:p>
            <a:endParaRPr lang="en-US"/>
          </a:p>
        </p:txBody>
      </p:sp>
      <p:sp>
        <p:nvSpPr>
          <p:cNvPr id="4" name="Slide Number Placeholder 3"/>
          <p:cNvSpPr>
            <a:spLocks noGrp="1"/>
          </p:cNvSpPr>
          <p:nvPr>
            <p:ph type="sldNum" sz="quarter" idx="12"/>
          </p:nvPr>
        </p:nvSpPr>
        <p:spPr/>
        <p:txBody>
          <a:bodyPr/>
          <a:lstStyle/>
          <a:p>
            <a:fld id="{D0B5CDF8-54D5-6043-A52E-76818AC5EAB8}" type="slidenum">
              <a:rPr lang="en-US" smtClean="0"/>
              <a:pPr/>
              <a:t>32</a:t>
            </a:fld>
            <a:endParaRPr lang="en-US"/>
          </a:p>
        </p:txBody>
      </p:sp>
      <p:pic>
        <p:nvPicPr>
          <p:cNvPr id="7" name="Picture 6" descr="Graphical user interface, application&#10;&#10;Description automatically generated">
            <a:extLst>
              <a:ext uri="{FF2B5EF4-FFF2-40B4-BE49-F238E27FC236}">
                <a16:creationId xmlns:a16="http://schemas.microsoft.com/office/drawing/2014/main" id="{84DE9963-5EAC-4D02-AC27-BD39D8886A3F}"/>
              </a:ext>
            </a:extLst>
          </p:cNvPr>
          <p:cNvPicPr>
            <a:picLocks noChangeAspect="1"/>
          </p:cNvPicPr>
          <p:nvPr/>
        </p:nvPicPr>
        <p:blipFill>
          <a:blip r:embed="rId3"/>
          <a:stretch>
            <a:fillRect/>
          </a:stretch>
        </p:blipFill>
        <p:spPr>
          <a:xfrm>
            <a:off x="3950960" y="1513115"/>
            <a:ext cx="7144117" cy="4756394"/>
          </a:xfrm>
          <a:prstGeom prst="rect">
            <a:avLst/>
          </a:prstGeom>
        </p:spPr>
      </p:pic>
    </p:spTree>
    <p:extLst>
      <p:ext uri="{BB962C8B-B14F-4D97-AF65-F5344CB8AC3E}">
        <p14:creationId xmlns:p14="http://schemas.microsoft.com/office/powerpoint/2010/main" val="35588713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043049"/>
          </a:xfrm>
        </p:spPr>
        <p:txBody>
          <a:bodyPr>
            <a:normAutofit fontScale="90000"/>
          </a:bodyPr>
          <a:lstStyle/>
          <a:p>
            <a:r>
              <a:rPr lang="en-US" sz="4400"/>
              <a:t>Grants v10.0 Upgrade Research Community-</a:t>
            </a:r>
            <a:br>
              <a:rPr lang="en-US" sz="4400"/>
            </a:br>
            <a:r>
              <a:rPr lang="en-US" sz="4000"/>
              <a:t>New FCOI Investigator</a:t>
            </a:r>
            <a:endParaRPr lang="en-US"/>
          </a:p>
        </p:txBody>
      </p:sp>
      <p:sp>
        <p:nvSpPr>
          <p:cNvPr id="3" name="Content Placeholder 2"/>
          <p:cNvSpPr>
            <a:spLocks noGrp="1"/>
          </p:cNvSpPr>
          <p:nvPr>
            <p:ph idx="1"/>
          </p:nvPr>
        </p:nvSpPr>
        <p:spPr>
          <a:xfrm>
            <a:off x="838200" y="1513115"/>
            <a:ext cx="2999509" cy="4663848"/>
          </a:xfrm>
        </p:spPr>
        <p:txBody>
          <a:bodyPr>
            <a:normAutofit/>
          </a:bodyPr>
          <a:lstStyle/>
          <a:p>
            <a:pPr marL="0" marR="0">
              <a:lnSpc>
                <a:spcPct val="107000"/>
              </a:lnSpc>
              <a:spcBef>
                <a:spcPts val="0"/>
              </a:spcBef>
              <a:spcAft>
                <a:spcPts val="800"/>
              </a:spcAft>
            </a:pPr>
            <a:r>
              <a:rPr lang="en-US" sz="1800">
                <a:effectLst/>
                <a:latin typeface="Helvetica Neue"/>
                <a:ea typeface="Calibri" panose="020F0502020204030204" pitchFamily="34" charset="0"/>
                <a:cs typeface="Times New Roman" panose="02020603050405020304" pitchFamily="18" charset="0"/>
              </a:rPr>
              <a:t>This should match a “Yes” answer on the UCF Financial Disclosure Page to the question of whether or not the “Person is responsible for the design, conduct or reporting activities proposed for funding? </a:t>
            </a:r>
          </a:p>
          <a:p>
            <a:pPr marL="0" marR="0">
              <a:lnSpc>
                <a:spcPct val="107000"/>
              </a:lnSpc>
              <a:spcBef>
                <a:spcPts val="0"/>
              </a:spcBef>
              <a:spcAft>
                <a:spcPts val="800"/>
              </a:spcAft>
            </a:pPr>
            <a:r>
              <a:rPr lang="en-US" sz="1800">
                <a:effectLst/>
                <a:latin typeface="Helvetica Neue"/>
                <a:ea typeface="Calibri" panose="020F0502020204030204" pitchFamily="34" charset="0"/>
                <a:cs typeface="Times New Roman" panose="02020603050405020304" pitchFamily="18" charset="0"/>
              </a:rPr>
              <a:t>The process for submitting the certification document will remain the same.</a:t>
            </a:r>
          </a:p>
        </p:txBody>
      </p:sp>
      <p:sp>
        <p:nvSpPr>
          <p:cNvPr id="4" name="Slide Number Placeholder 3"/>
          <p:cNvSpPr>
            <a:spLocks noGrp="1"/>
          </p:cNvSpPr>
          <p:nvPr>
            <p:ph type="sldNum" sz="quarter" idx="12"/>
          </p:nvPr>
        </p:nvSpPr>
        <p:spPr/>
        <p:txBody>
          <a:bodyPr/>
          <a:lstStyle/>
          <a:p>
            <a:fld id="{D0B5CDF8-54D5-6043-A52E-76818AC5EAB8}" type="slidenum">
              <a:rPr lang="en-US" smtClean="0"/>
              <a:pPr/>
              <a:t>33</a:t>
            </a:fld>
            <a:endParaRPr lang="en-US"/>
          </a:p>
        </p:txBody>
      </p:sp>
      <p:pic>
        <p:nvPicPr>
          <p:cNvPr id="6" name="Picture 5" descr="Graphical user interface, text, application&#10;&#10;Description automatically generated">
            <a:extLst>
              <a:ext uri="{FF2B5EF4-FFF2-40B4-BE49-F238E27FC236}">
                <a16:creationId xmlns:a16="http://schemas.microsoft.com/office/drawing/2014/main" id="{BF76E76F-A889-4618-A748-A90F6343D311}"/>
              </a:ext>
            </a:extLst>
          </p:cNvPr>
          <p:cNvPicPr>
            <a:picLocks noChangeAspect="1"/>
          </p:cNvPicPr>
          <p:nvPr/>
        </p:nvPicPr>
        <p:blipFill>
          <a:blip r:embed="rId3"/>
          <a:stretch>
            <a:fillRect/>
          </a:stretch>
        </p:blipFill>
        <p:spPr>
          <a:xfrm>
            <a:off x="3837709" y="1513115"/>
            <a:ext cx="8020727" cy="3017321"/>
          </a:xfrm>
          <a:prstGeom prst="rect">
            <a:avLst/>
          </a:prstGeom>
        </p:spPr>
      </p:pic>
    </p:spTree>
    <p:extLst>
      <p:ext uri="{BB962C8B-B14F-4D97-AF65-F5344CB8AC3E}">
        <p14:creationId xmlns:p14="http://schemas.microsoft.com/office/powerpoint/2010/main" val="25292230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0B5CDF8-54D5-6043-A52E-76818AC5EAB8}" type="slidenum">
              <a:rPr lang="en-US" smtClean="0"/>
              <a:pPr/>
              <a:t>34</a:t>
            </a:fld>
            <a:endParaRPr lang="en-US"/>
          </a:p>
        </p:txBody>
      </p:sp>
      <p:sp>
        <p:nvSpPr>
          <p:cNvPr id="10" name="Title 2">
            <a:extLst>
              <a:ext uri="{FF2B5EF4-FFF2-40B4-BE49-F238E27FC236}">
                <a16:creationId xmlns:a16="http://schemas.microsoft.com/office/drawing/2014/main" id="{2C01D985-F37A-4FDA-9ABF-5B3A4CE279F6}"/>
              </a:ext>
            </a:extLst>
          </p:cNvPr>
          <p:cNvSpPr>
            <a:spLocks noGrp="1"/>
          </p:cNvSpPr>
          <p:nvPr>
            <p:ph type="title"/>
          </p:nvPr>
        </p:nvSpPr>
        <p:spPr>
          <a:xfrm>
            <a:off x="493853" y="277794"/>
            <a:ext cx="11119899" cy="1311797"/>
          </a:xfrm>
        </p:spPr>
        <p:txBody>
          <a:bodyPr/>
          <a:lstStyle/>
          <a:p>
            <a:r>
              <a:rPr lang="en-US" sz="4000"/>
              <a:t>Grants v10.0 Upgrade Research Community-</a:t>
            </a:r>
            <a:br>
              <a:rPr lang="en-US" sz="4000" cap="none">
                <a:latin typeface="Helvetica Neue"/>
              </a:rPr>
            </a:br>
            <a:r>
              <a:rPr lang="en-US" sz="3600"/>
              <a:t>New FCOI Investigator</a:t>
            </a:r>
            <a:endParaRPr lang="en-US" sz="3600" cap="none">
              <a:latin typeface="Helvetica Neue"/>
            </a:endParaRPr>
          </a:p>
        </p:txBody>
      </p:sp>
      <p:sp>
        <p:nvSpPr>
          <p:cNvPr id="11" name="TextBox 10">
            <a:extLst>
              <a:ext uri="{FF2B5EF4-FFF2-40B4-BE49-F238E27FC236}">
                <a16:creationId xmlns:a16="http://schemas.microsoft.com/office/drawing/2014/main" id="{6124B4BE-F6E4-44D4-8EB3-E9999F2B5A6F}"/>
              </a:ext>
            </a:extLst>
          </p:cNvPr>
          <p:cNvSpPr txBox="1"/>
          <p:nvPr/>
        </p:nvSpPr>
        <p:spPr>
          <a:xfrm>
            <a:off x="736600" y="1589591"/>
            <a:ext cx="6096000" cy="400110"/>
          </a:xfrm>
          <a:prstGeom prst="rect">
            <a:avLst/>
          </a:prstGeom>
          <a:noFill/>
        </p:spPr>
        <p:txBody>
          <a:bodyPr wrap="square">
            <a:spAutoFit/>
          </a:bodyPr>
          <a:lstStyle/>
          <a:p>
            <a:r>
              <a:rPr lang="en-US" sz="2000">
                <a:latin typeface="Helvetica Neue"/>
              </a:rPr>
              <a:t>New Award Personnel Page</a:t>
            </a:r>
          </a:p>
        </p:txBody>
      </p:sp>
      <p:pic>
        <p:nvPicPr>
          <p:cNvPr id="3" name="Picture 2" descr="Graphical user interface, application&#10;&#10;Description automatically generated">
            <a:extLst>
              <a:ext uri="{FF2B5EF4-FFF2-40B4-BE49-F238E27FC236}">
                <a16:creationId xmlns:a16="http://schemas.microsoft.com/office/drawing/2014/main" id="{2AC0F238-2259-49F6-A3CC-1FAE560DD72D}"/>
              </a:ext>
            </a:extLst>
          </p:cNvPr>
          <p:cNvPicPr>
            <a:picLocks noChangeAspect="1"/>
          </p:cNvPicPr>
          <p:nvPr/>
        </p:nvPicPr>
        <p:blipFill>
          <a:blip r:embed="rId3"/>
          <a:stretch>
            <a:fillRect/>
          </a:stretch>
        </p:blipFill>
        <p:spPr>
          <a:xfrm>
            <a:off x="736600" y="2202824"/>
            <a:ext cx="10898480" cy="2671264"/>
          </a:xfrm>
          <a:prstGeom prst="rect">
            <a:avLst/>
          </a:prstGeom>
        </p:spPr>
      </p:pic>
    </p:spTree>
    <p:extLst>
      <p:ext uri="{BB962C8B-B14F-4D97-AF65-F5344CB8AC3E}">
        <p14:creationId xmlns:p14="http://schemas.microsoft.com/office/powerpoint/2010/main" val="21388954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0B5CDF8-54D5-6043-A52E-76818AC5EAB8}" type="slidenum">
              <a:rPr lang="en-US" smtClean="0"/>
              <a:pPr/>
              <a:t>35</a:t>
            </a:fld>
            <a:endParaRPr lang="en-US"/>
          </a:p>
        </p:txBody>
      </p:sp>
      <p:sp>
        <p:nvSpPr>
          <p:cNvPr id="10" name="Title 2">
            <a:extLst>
              <a:ext uri="{FF2B5EF4-FFF2-40B4-BE49-F238E27FC236}">
                <a16:creationId xmlns:a16="http://schemas.microsoft.com/office/drawing/2014/main" id="{2C01D985-F37A-4FDA-9ABF-5B3A4CE279F6}"/>
              </a:ext>
            </a:extLst>
          </p:cNvPr>
          <p:cNvSpPr>
            <a:spLocks noGrp="1"/>
          </p:cNvSpPr>
          <p:nvPr>
            <p:ph type="title"/>
          </p:nvPr>
        </p:nvSpPr>
        <p:spPr>
          <a:xfrm>
            <a:off x="493853" y="277794"/>
            <a:ext cx="11119899" cy="1311797"/>
          </a:xfrm>
        </p:spPr>
        <p:txBody>
          <a:bodyPr/>
          <a:lstStyle/>
          <a:p>
            <a:r>
              <a:rPr lang="en-US" sz="4000"/>
              <a:t>Grants v10.0 Upgrade Research Community-</a:t>
            </a:r>
            <a:br>
              <a:rPr lang="en-US" sz="4000" cap="none">
                <a:latin typeface="Helvetica Neue"/>
              </a:rPr>
            </a:br>
            <a:r>
              <a:rPr lang="en-US" sz="3600"/>
              <a:t>New FCOI Investigator</a:t>
            </a:r>
            <a:endParaRPr lang="en-US" sz="3600" cap="none">
              <a:latin typeface="Helvetica Neue"/>
            </a:endParaRPr>
          </a:p>
        </p:txBody>
      </p:sp>
      <p:sp>
        <p:nvSpPr>
          <p:cNvPr id="11" name="TextBox 10">
            <a:extLst>
              <a:ext uri="{FF2B5EF4-FFF2-40B4-BE49-F238E27FC236}">
                <a16:creationId xmlns:a16="http://schemas.microsoft.com/office/drawing/2014/main" id="{6124B4BE-F6E4-44D4-8EB3-E9999F2B5A6F}"/>
              </a:ext>
            </a:extLst>
          </p:cNvPr>
          <p:cNvSpPr txBox="1"/>
          <p:nvPr/>
        </p:nvSpPr>
        <p:spPr>
          <a:xfrm>
            <a:off x="736600" y="1834685"/>
            <a:ext cx="10877152" cy="1477328"/>
          </a:xfrm>
          <a:prstGeom prst="rect">
            <a:avLst/>
          </a:prstGeom>
          <a:noFill/>
        </p:spPr>
        <p:txBody>
          <a:bodyPr wrap="square" lIns="91440" tIns="45720" rIns="91440" bIns="45720" anchor="t">
            <a:spAutoFit/>
          </a:bodyPr>
          <a:lstStyle/>
          <a:p>
            <a:r>
              <a:rPr lang="en-US">
                <a:ea typeface="+mn-lt"/>
                <a:cs typeface="+mn-lt"/>
              </a:rPr>
              <a:t>If one or more FCOI Investigators need to be added to an award, an Ancillary Review of type “Other” </a:t>
            </a:r>
            <a:r>
              <a:rPr lang="en-US" sz="1800">
                <a:effectLst/>
                <a:ea typeface="+mn-lt"/>
                <a:cs typeface="+mn-lt"/>
              </a:rPr>
              <a:t>” </a:t>
            </a:r>
            <a:r>
              <a:rPr lang="en-US">
                <a:ea typeface="+mn-lt"/>
                <a:cs typeface="+mn-lt"/>
              </a:rPr>
              <a:t>will need to be created </a:t>
            </a:r>
            <a:r>
              <a:rPr lang="en-US" sz="1800">
                <a:effectLst/>
                <a:ea typeface="+mn-lt"/>
                <a:cs typeface="+mn-lt"/>
              </a:rPr>
              <a:t>to COI (Michelle McLaren) with a message in the comments about the review needed (i.e., Added John Smith as an FCOI investigator to the award. John Smith does not have a financial conflict of interest.) and the certification document with required signature used in the proposal process today</a:t>
            </a:r>
            <a:r>
              <a:rPr lang="en-US">
                <a:ea typeface="+mn-lt"/>
                <a:cs typeface="+mn-lt"/>
              </a:rPr>
              <a:t> will need to be attached</a:t>
            </a:r>
            <a:r>
              <a:rPr lang="en-US" sz="1800">
                <a:effectLst/>
                <a:ea typeface="+mn-lt"/>
                <a:cs typeface="+mn-lt"/>
              </a:rPr>
              <a:t>.</a:t>
            </a:r>
            <a:endParaRPr lang="en-US">
              <a:ea typeface="+mn-lt"/>
              <a:cs typeface="+mn-lt"/>
            </a:endParaRPr>
          </a:p>
          <a:p>
            <a:endParaRPr lang="en-US">
              <a:latin typeface="Calibri"/>
              <a:cs typeface="Times New Roman"/>
            </a:endParaRPr>
          </a:p>
        </p:txBody>
      </p:sp>
      <p:sp>
        <p:nvSpPr>
          <p:cNvPr id="8" name="TextBox 7">
            <a:extLst>
              <a:ext uri="{FF2B5EF4-FFF2-40B4-BE49-F238E27FC236}">
                <a16:creationId xmlns:a16="http://schemas.microsoft.com/office/drawing/2014/main" id="{898F75FB-5A53-4A91-8A3D-C61C01B993B2}"/>
              </a:ext>
            </a:extLst>
          </p:cNvPr>
          <p:cNvSpPr txBox="1"/>
          <p:nvPr/>
        </p:nvSpPr>
        <p:spPr>
          <a:xfrm>
            <a:off x="971939" y="4924717"/>
            <a:ext cx="10641813" cy="1323439"/>
          </a:xfrm>
          <a:prstGeom prst="rect">
            <a:avLst/>
          </a:prstGeom>
          <a:noFill/>
        </p:spPr>
        <p:txBody>
          <a:bodyPr wrap="square">
            <a:spAutoFit/>
          </a:bodyPr>
          <a:lstStyle/>
          <a:p>
            <a:r>
              <a:rPr lang="en-US" sz="1600" i="1">
                <a:effectLst/>
                <a:latin typeface="Helvetica Neue"/>
                <a:ea typeface="Calibri" panose="020F0502020204030204" pitchFamily="34" charset="0"/>
                <a:cs typeface="Times New Roman" panose="02020603050405020304" pitchFamily="18" charset="0"/>
              </a:rPr>
              <a:t>Note:</a:t>
            </a:r>
            <a:r>
              <a:rPr lang="en-US" sz="1600">
                <a:effectLst/>
                <a:latin typeface="Helvetica Neue"/>
                <a:ea typeface="Calibri" panose="020F0502020204030204" pitchFamily="34" charset="0"/>
                <a:cs typeface="Times New Roman" panose="02020603050405020304" pitchFamily="18" charset="0"/>
              </a:rPr>
              <a:t> Providing the information about the type of reviews required (DCR and/or Financial Conflict of Interest) will speed up how quickly the review can be completed by the COI Team. </a:t>
            </a:r>
          </a:p>
          <a:p>
            <a:endParaRPr lang="en-US" sz="1600" i="1">
              <a:effectLst/>
              <a:latin typeface="Helvetica Neue"/>
              <a:ea typeface="Calibri" panose="020F0502020204030204" pitchFamily="34" charset="0"/>
              <a:cs typeface="Times New Roman" panose="02020603050405020304" pitchFamily="18" charset="0"/>
            </a:endParaRPr>
          </a:p>
          <a:p>
            <a:r>
              <a:rPr lang="en-US" sz="1600" i="1">
                <a:effectLst/>
                <a:latin typeface="Helvetica Neue"/>
                <a:ea typeface="Calibri" panose="020F0502020204030204" pitchFamily="34" charset="0"/>
                <a:cs typeface="Times New Roman" panose="02020603050405020304" pitchFamily="18" charset="0"/>
              </a:rPr>
              <a:t>Note:</a:t>
            </a:r>
            <a:r>
              <a:rPr lang="en-US" sz="1600">
                <a:effectLst/>
                <a:latin typeface="Helvetica Neue"/>
                <a:ea typeface="Calibri" panose="020F0502020204030204" pitchFamily="34" charset="0"/>
                <a:cs typeface="Times New Roman" panose="02020603050405020304" pitchFamily="18" charset="0"/>
              </a:rPr>
              <a:t> This would be a required review and COI has indicated that the award modification should </a:t>
            </a:r>
            <a:r>
              <a:rPr lang="en-US" sz="1600" u="sng">
                <a:effectLst/>
                <a:latin typeface="Helvetica Neue"/>
                <a:ea typeface="Calibri" panose="020F0502020204030204" pitchFamily="34" charset="0"/>
                <a:cs typeface="Times New Roman" panose="02020603050405020304" pitchFamily="18" charset="0"/>
              </a:rPr>
              <a:t>not</a:t>
            </a:r>
            <a:r>
              <a:rPr lang="en-US" sz="1600">
                <a:effectLst/>
                <a:latin typeface="Helvetica Neue"/>
                <a:ea typeface="Calibri" panose="020F0502020204030204" pitchFamily="34" charset="0"/>
                <a:cs typeface="Times New Roman" panose="02020603050405020304" pitchFamily="18" charset="0"/>
              </a:rPr>
              <a:t> be activated until this review by COI is compete.</a:t>
            </a:r>
            <a:endParaRPr lang="en-US" sz="1600">
              <a:latin typeface="Helvetica Neue"/>
            </a:endParaRPr>
          </a:p>
        </p:txBody>
      </p:sp>
      <p:pic>
        <p:nvPicPr>
          <p:cNvPr id="6" name="Picture 5" descr="Background pattern&#10;&#10;Description automatically generated">
            <a:extLst>
              <a:ext uri="{FF2B5EF4-FFF2-40B4-BE49-F238E27FC236}">
                <a16:creationId xmlns:a16="http://schemas.microsoft.com/office/drawing/2014/main" id="{7BDFFE41-ECD7-4556-90AC-5E4EE703A747}"/>
              </a:ext>
            </a:extLst>
          </p:cNvPr>
          <p:cNvPicPr>
            <a:picLocks noChangeAspect="1"/>
          </p:cNvPicPr>
          <p:nvPr/>
        </p:nvPicPr>
        <p:blipFill>
          <a:blip r:embed="rId3"/>
          <a:stretch>
            <a:fillRect/>
          </a:stretch>
        </p:blipFill>
        <p:spPr>
          <a:xfrm>
            <a:off x="839357" y="3169250"/>
            <a:ext cx="10526960" cy="1569660"/>
          </a:xfrm>
          <a:prstGeom prst="rect">
            <a:avLst/>
          </a:prstGeom>
        </p:spPr>
      </p:pic>
      <p:sp>
        <p:nvSpPr>
          <p:cNvPr id="7" name="TextBox 6">
            <a:extLst>
              <a:ext uri="{FF2B5EF4-FFF2-40B4-BE49-F238E27FC236}">
                <a16:creationId xmlns:a16="http://schemas.microsoft.com/office/drawing/2014/main" id="{C5AB1BA0-B36F-43E4-A947-42C997B7D56B}"/>
              </a:ext>
            </a:extLst>
          </p:cNvPr>
          <p:cNvSpPr txBox="1"/>
          <p:nvPr/>
        </p:nvSpPr>
        <p:spPr>
          <a:xfrm>
            <a:off x="578248" y="1472050"/>
            <a:ext cx="6096000" cy="400110"/>
          </a:xfrm>
          <a:prstGeom prst="rect">
            <a:avLst/>
          </a:prstGeom>
          <a:noFill/>
        </p:spPr>
        <p:txBody>
          <a:bodyPr wrap="square">
            <a:spAutoFit/>
          </a:bodyPr>
          <a:lstStyle/>
          <a:p>
            <a:r>
              <a:rPr lang="en-US" sz="2000">
                <a:latin typeface="Helvetica Neue"/>
              </a:rPr>
              <a:t>Adding to a New Award</a:t>
            </a:r>
          </a:p>
        </p:txBody>
      </p:sp>
    </p:spTree>
    <p:extLst>
      <p:ext uri="{BB962C8B-B14F-4D97-AF65-F5344CB8AC3E}">
        <p14:creationId xmlns:p14="http://schemas.microsoft.com/office/powerpoint/2010/main" val="3965694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0B5CDF8-54D5-6043-A52E-76818AC5EAB8}" type="slidenum">
              <a:rPr lang="en-US" smtClean="0"/>
              <a:pPr/>
              <a:t>36</a:t>
            </a:fld>
            <a:endParaRPr lang="en-US"/>
          </a:p>
        </p:txBody>
      </p:sp>
      <p:sp>
        <p:nvSpPr>
          <p:cNvPr id="10" name="Title 2">
            <a:extLst>
              <a:ext uri="{FF2B5EF4-FFF2-40B4-BE49-F238E27FC236}">
                <a16:creationId xmlns:a16="http://schemas.microsoft.com/office/drawing/2014/main" id="{2C01D985-F37A-4FDA-9ABF-5B3A4CE279F6}"/>
              </a:ext>
            </a:extLst>
          </p:cNvPr>
          <p:cNvSpPr>
            <a:spLocks noGrp="1"/>
          </p:cNvSpPr>
          <p:nvPr>
            <p:ph type="title"/>
          </p:nvPr>
        </p:nvSpPr>
        <p:spPr>
          <a:xfrm>
            <a:off x="493853" y="277794"/>
            <a:ext cx="11119899" cy="1311797"/>
          </a:xfrm>
        </p:spPr>
        <p:txBody>
          <a:bodyPr/>
          <a:lstStyle/>
          <a:p>
            <a:r>
              <a:rPr lang="en-US" sz="4000"/>
              <a:t>Grants v10.0 Upgrade Research Community-</a:t>
            </a:r>
            <a:br>
              <a:rPr lang="en-US" sz="4000" cap="none">
                <a:latin typeface="Helvetica Neue"/>
              </a:rPr>
            </a:br>
            <a:r>
              <a:rPr lang="en-US" sz="3600"/>
              <a:t>New FCOI Investigator</a:t>
            </a:r>
            <a:endParaRPr lang="en-US" sz="3600" cap="none">
              <a:latin typeface="Helvetica Neue"/>
            </a:endParaRPr>
          </a:p>
        </p:txBody>
      </p:sp>
      <p:sp>
        <p:nvSpPr>
          <p:cNvPr id="11" name="TextBox 10">
            <a:extLst>
              <a:ext uri="{FF2B5EF4-FFF2-40B4-BE49-F238E27FC236}">
                <a16:creationId xmlns:a16="http://schemas.microsoft.com/office/drawing/2014/main" id="{6124B4BE-F6E4-44D4-8EB3-E9999F2B5A6F}"/>
              </a:ext>
            </a:extLst>
          </p:cNvPr>
          <p:cNvSpPr txBox="1"/>
          <p:nvPr/>
        </p:nvSpPr>
        <p:spPr>
          <a:xfrm>
            <a:off x="736600" y="2074783"/>
            <a:ext cx="3305313" cy="2708434"/>
          </a:xfrm>
          <a:prstGeom prst="rect">
            <a:avLst/>
          </a:prstGeom>
          <a:noFill/>
        </p:spPr>
        <p:txBody>
          <a:bodyPr wrap="square">
            <a:spAutoFit/>
          </a:bodyPr>
          <a:lstStyle/>
          <a:p>
            <a:pPr marL="285750" indent="-285750">
              <a:buFont typeface="Arial" panose="020B0604020202020204" pitchFamily="34" charset="0"/>
              <a:buChar char="•"/>
            </a:pPr>
            <a:r>
              <a:rPr lang="en-US" sz="2000">
                <a:latin typeface="Helvetica Neue"/>
              </a:rPr>
              <a:t>Adding FCOI Investigators to an Active award</a:t>
            </a:r>
          </a:p>
          <a:p>
            <a:pPr marL="285750" indent="-285750">
              <a:buFont typeface="Arial" panose="020B0604020202020204" pitchFamily="34" charset="0"/>
              <a:buChar char="•"/>
            </a:pPr>
            <a:endParaRPr lang="en-US" sz="2000">
              <a:latin typeface="Helvetica Neue"/>
            </a:endParaRPr>
          </a:p>
          <a:p>
            <a:pPr marL="285750" indent="-285750">
              <a:buFont typeface="Arial" panose="020B0604020202020204" pitchFamily="34" charset="0"/>
              <a:buChar char="•"/>
            </a:pPr>
            <a:r>
              <a:rPr lang="en-US">
                <a:latin typeface="Helvetica Neue"/>
              </a:rPr>
              <a:t>Indicate that you are adding FCOI Investigators so that the Award Manager can create the correct type of award mod</a:t>
            </a:r>
          </a:p>
        </p:txBody>
      </p:sp>
      <p:pic>
        <p:nvPicPr>
          <p:cNvPr id="5" name="Picture 4" descr="Graphical user interface, text, application, email&#10;&#10;Description automatically generated">
            <a:extLst>
              <a:ext uri="{FF2B5EF4-FFF2-40B4-BE49-F238E27FC236}">
                <a16:creationId xmlns:a16="http://schemas.microsoft.com/office/drawing/2014/main" id="{7EB49991-20BF-41E3-9CAD-A3602B26D06E}"/>
              </a:ext>
            </a:extLst>
          </p:cNvPr>
          <p:cNvPicPr>
            <a:picLocks noChangeAspect="1"/>
          </p:cNvPicPr>
          <p:nvPr/>
        </p:nvPicPr>
        <p:blipFill>
          <a:blip r:embed="rId3"/>
          <a:stretch>
            <a:fillRect/>
          </a:stretch>
        </p:blipFill>
        <p:spPr>
          <a:xfrm>
            <a:off x="4679876" y="1660434"/>
            <a:ext cx="3682245" cy="4598678"/>
          </a:xfrm>
          <a:prstGeom prst="rect">
            <a:avLst/>
          </a:prstGeom>
        </p:spPr>
      </p:pic>
      <p:sp>
        <p:nvSpPr>
          <p:cNvPr id="9" name="TextBox 8">
            <a:extLst>
              <a:ext uri="{FF2B5EF4-FFF2-40B4-BE49-F238E27FC236}">
                <a16:creationId xmlns:a16="http://schemas.microsoft.com/office/drawing/2014/main" id="{578F778B-00C5-428D-A706-34C368A53903}"/>
              </a:ext>
            </a:extLst>
          </p:cNvPr>
          <p:cNvSpPr txBox="1"/>
          <p:nvPr/>
        </p:nvSpPr>
        <p:spPr>
          <a:xfrm>
            <a:off x="578248" y="1472050"/>
            <a:ext cx="6096000" cy="400110"/>
          </a:xfrm>
          <a:prstGeom prst="rect">
            <a:avLst/>
          </a:prstGeom>
          <a:noFill/>
        </p:spPr>
        <p:txBody>
          <a:bodyPr wrap="square">
            <a:spAutoFit/>
          </a:bodyPr>
          <a:lstStyle/>
          <a:p>
            <a:r>
              <a:rPr lang="en-US" sz="2000">
                <a:latin typeface="Helvetica Neue"/>
              </a:rPr>
              <a:t>Adding to an Existing Award</a:t>
            </a:r>
          </a:p>
        </p:txBody>
      </p:sp>
    </p:spTree>
    <p:extLst>
      <p:ext uri="{BB962C8B-B14F-4D97-AF65-F5344CB8AC3E}">
        <p14:creationId xmlns:p14="http://schemas.microsoft.com/office/powerpoint/2010/main" val="13470601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0B5CDF8-54D5-6043-A52E-76818AC5EAB8}" type="slidenum">
              <a:rPr lang="en-US" smtClean="0"/>
              <a:pPr/>
              <a:t>37</a:t>
            </a:fld>
            <a:endParaRPr lang="en-US"/>
          </a:p>
        </p:txBody>
      </p:sp>
      <p:sp>
        <p:nvSpPr>
          <p:cNvPr id="10" name="Title 2">
            <a:extLst>
              <a:ext uri="{FF2B5EF4-FFF2-40B4-BE49-F238E27FC236}">
                <a16:creationId xmlns:a16="http://schemas.microsoft.com/office/drawing/2014/main" id="{2C01D985-F37A-4FDA-9ABF-5B3A4CE279F6}"/>
              </a:ext>
            </a:extLst>
          </p:cNvPr>
          <p:cNvSpPr>
            <a:spLocks noGrp="1"/>
          </p:cNvSpPr>
          <p:nvPr>
            <p:ph type="title"/>
          </p:nvPr>
        </p:nvSpPr>
        <p:spPr>
          <a:xfrm>
            <a:off x="493853" y="277794"/>
            <a:ext cx="11119899" cy="1311797"/>
          </a:xfrm>
        </p:spPr>
        <p:txBody>
          <a:bodyPr/>
          <a:lstStyle/>
          <a:p>
            <a:r>
              <a:rPr lang="en-US" sz="4000"/>
              <a:t>Grants v10.0 Upgrade Research Community-</a:t>
            </a:r>
            <a:br>
              <a:rPr lang="en-US" sz="4000" cap="none">
                <a:latin typeface="Helvetica Neue"/>
              </a:rPr>
            </a:br>
            <a:r>
              <a:rPr lang="en-US" sz="3600"/>
              <a:t>New FCOI Investigator</a:t>
            </a:r>
            <a:endParaRPr lang="en-US" sz="3600" cap="none">
              <a:latin typeface="Helvetica Neue"/>
            </a:endParaRPr>
          </a:p>
        </p:txBody>
      </p:sp>
      <p:sp>
        <p:nvSpPr>
          <p:cNvPr id="11" name="TextBox 10">
            <a:extLst>
              <a:ext uri="{FF2B5EF4-FFF2-40B4-BE49-F238E27FC236}">
                <a16:creationId xmlns:a16="http://schemas.microsoft.com/office/drawing/2014/main" id="{6124B4BE-F6E4-44D4-8EB3-E9999F2B5A6F}"/>
              </a:ext>
            </a:extLst>
          </p:cNvPr>
          <p:cNvSpPr txBox="1"/>
          <p:nvPr/>
        </p:nvSpPr>
        <p:spPr>
          <a:xfrm>
            <a:off x="736600" y="1955130"/>
            <a:ext cx="3305313" cy="4524315"/>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a:latin typeface="Helvetica Neue"/>
              </a:rPr>
              <a:t>Once the award mod is created, the Award Manager uses the “Send Email” activity to let the College/Department Admin know that the mod has been created.</a:t>
            </a:r>
          </a:p>
          <a:p>
            <a:pPr marL="285750" indent="-285750">
              <a:buFont typeface="Arial" panose="020B0604020202020204" pitchFamily="34" charset="0"/>
              <a:buChar char="•"/>
            </a:pPr>
            <a:r>
              <a:rPr lang="en-US">
                <a:latin typeface="Helvetica Neue"/>
              </a:rPr>
              <a:t>The College/Department Admin will fill out the award mod </a:t>
            </a:r>
            <a:r>
              <a:rPr lang="en-US" sz="1800">
                <a:effectLst/>
                <a:latin typeface="Helvetica Neue"/>
                <a:ea typeface="Calibri" panose="020F0502020204030204" pitchFamily="34" charset="0"/>
                <a:cs typeface="Times New Roman"/>
              </a:rPr>
              <a:t>using the same process used today during proposal creation to work with the PI to gather names and signatures for new persons with RCD responsibilities.</a:t>
            </a:r>
            <a:endParaRPr lang="en-US">
              <a:latin typeface="Helvetica Neue"/>
              <a:cs typeface="Times New Roman"/>
            </a:endParaRPr>
          </a:p>
        </p:txBody>
      </p:sp>
      <p:pic>
        <p:nvPicPr>
          <p:cNvPr id="7" name="Picture 6" descr="Graphical user interface, text, application, email&#10;&#10;Description automatically generated">
            <a:extLst>
              <a:ext uri="{FF2B5EF4-FFF2-40B4-BE49-F238E27FC236}">
                <a16:creationId xmlns:a16="http://schemas.microsoft.com/office/drawing/2014/main" id="{EDE788F4-6576-4A13-9C32-515F1C750648}"/>
              </a:ext>
            </a:extLst>
          </p:cNvPr>
          <p:cNvPicPr>
            <a:picLocks noChangeAspect="1"/>
          </p:cNvPicPr>
          <p:nvPr/>
        </p:nvPicPr>
        <p:blipFill>
          <a:blip r:embed="rId3"/>
          <a:stretch>
            <a:fillRect/>
          </a:stretch>
        </p:blipFill>
        <p:spPr>
          <a:xfrm>
            <a:off x="4503513" y="2039718"/>
            <a:ext cx="6153466" cy="3714941"/>
          </a:xfrm>
          <a:prstGeom prst="rect">
            <a:avLst/>
          </a:prstGeom>
        </p:spPr>
      </p:pic>
      <p:sp>
        <p:nvSpPr>
          <p:cNvPr id="12" name="TextBox 11">
            <a:extLst>
              <a:ext uri="{FF2B5EF4-FFF2-40B4-BE49-F238E27FC236}">
                <a16:creationId xmlns:a16="http://schemas.microsoft.com/office/drawing/2014/main" id="{0E8238FD-E2A9-48A4-8D58-3E03380B9F32}"/>
              </a:ext>
            </a:extLst>
          </p:cNvPr>
          <p:cNvSpPr txBox="1"/>
          <p:nvPr/>
        </p:nvSpPr>
        <p:spPr>
          <a:xfrm>
            <a:off x="578248" y="1472050"/>
            <a:ext cx="6096000" cy="400110"/>
          </a:xfrm>
          <a:prstGeom prst="rect">
            <a:avLst/>
          </a:prstGeom>
          <a:noFill/>
        </p:spPr>
        <p:txBody>
          <a:bodyPr wrap="square">
            <a:spAutoFit/>
          </a:bodyPr>
          <a:lstStyle/>
          <a:p>
            <a:r>
              <a:rPr lang="en-US" sz="2000">
                <a:latin typeface="Helvetica Neue"/>
              </a:rPr>
              <a:t>Adding to an Existing Award</a:t>
            </a:r>
          </a:p>
        </p:txBody>
      </p:sp>
    </p:spTree>
    <p:extLst>
      <p:ext uri="{BB962C8B-B14F-4D97-AF65-F5344CB8AC3E}">
        <p14:creationId xmlns:p14="http://schemas.microsoft.com/office/powerpoint/2010/main" val="26051216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0B5CDF8-54D5-6043-A52E-76818AC5EAB8}" type="slidenum">
              <a:rPr lang="en-US" smtClean="0"/>
              <a:pPr/>
              <a:t>38</a:t>
            </a:fld>
            <a:endParaRPr lang="en-US"/>
          </a:p>
        </p:txBody>
      </p:sp>
      <p:sp>
        <p:nvSpPr>
          <p:cNvPr id="10" name="Title 2">
            <a:extLst>
              <a:ext uri="{FF2B5EF4-FFF2-40B4-BE49-F238E27FC236}">
                <a16:creationId xmlns:a16="http://schemas.microsoft.com/office/drawing/2014/main" id="{2C01D985-F37A-4FDA-9ABF-5B3A4CE279F6}"/>
              </a:ext>
            </a:extLst>
          </p:cNvPr>
          <p:cNvSpPr>
            <a:spLocks noGrp="1"/>
          </p:cNvSpPr>
          <p:nvPr>
            <p:ph type="title"/>
          </p:nvPr>
        </p:nvSpPr>
        <p:spPr>
          <a:xfrm>
            <a:off x="493853" y="277794"/>
            <a:ext cx="11119899" cy="1311797"/>
          </a:xfrm>
        </p:spPr>
        <p:txBody>
          <a:bodyPr/>
          <a:lstStyle/>
          <a:p>
            <a:r>
              <a:rPr lang="en-US" sz="4000"/>
              <a:t>Grants v10.0 Upgrade Research Community-</a:t>
            </a:r>
            <a:br>
              <a:rPr lang="en-US" sz="4000" cap="none">
                <a:latin typeface="Helvetica Neue"/>
              </a:rPr>
            </a:br>
            <a:r>
              <a:rPr lang="en-US" sz="3600"/>
              <a:t>New FCOI Investigator</a:t>
            </a:r>
            <a:endParaRPr lang="en-US" sz="3600" cap="none">
              <a:latin typeface="Helvetica Neue"/>
            </a:endParaRPr>
          </a:p>
        </p:txBody>
      </p:sp>
      <p:sp>
        <p:nvSpPr>
          <p:cNvPr id="11" name="TextBox 10">
            <a:extLst>
              <a:ext uri="{FF2B5EF4-FFF2-40B4-BE49-F238E27FC236}">
                <a16:creationId xmlns:a16="http://schemas.microsoft.com/office/drawing/2014/main" id="{6124B4BE-F6E4-44D4-8EB3-E9999F2B5A6F}"/>
              </a:ext>
            </a:extLst>
          </p:cNvPr>
          <p:cNvSpPr txBox="1"/>
          <p:nvPr/>
        </p:nvSpPr>
        <p:spPr>
          <a:xfrm>
            <a:off x="736600" y="2034551"/>
            <a:ext cx="10877152" cy="1477328"/>
          </a:xfrm>
          <a:prstGeom prst="rect">
            <a:avLst/>
          </a:prstGeom>
          <a:noFill/>
        </p:spPr>
        <p:txBody>
          <a:bodyPr wrap="square" lIns="91440" tIns="45720" rIns="91440" bIns="45720" anchor="t">
            <a:spAutoFit/>
          </a:bodyPr>
          <a:lstStyle/>
          <a:p>
            <a:r>
              <a:rPr lang="en-US">
                <a:ea typeface="+mn-lt"/>
                <a:cs typeface="+mn-lt"/>
              </a:rPr>
              <a:t>If one or more FCOI Investigators need to be added to an award, an Ancillary Review of type “Other” </a:t>
            </a:r>
            <a:r>
              <a:rPr lang="en-US" sz="1800">
                <a:effectLst/>
                <a:ea typeface="+mn-lt"/>
                <a:cs typeface="+mn-lt"/>
              </a:rPr>
              <a:t>” </a:t>
            </a:r>
            <a:r>
              <a:rPr lang="en-US">
                <a:ea typeface="+mn-lt"/>
                <a:cs typeface="+mn-lt"/>
              </a:rPr>
              <a:t>will need to be created </a:t>
            </a:r>
            <a:r>
              <a:rPr lang="en-US" sz="1800">
                <a:effectLst/>
                <a:ea typeface="+mn-lt"/>
                <a:cs typeface="+mn-lt"/>
              </a:rPr>
              <a:t>to COI (Michelle McLaren) with a message in the comments about the review needed (i.e., Added John Smith as an FCOI investigator to the award. John Smith does not have a financial conflict of interest.) and the certification document with required signature used in the proposal process today</a:t>
            </a:r>
            <a:r>
              <a:rPr lang="en-US">
                <a:ea typeface="+mn-lt"/>
                <a:cs typeface="+mn-lt"/>
              </a:rPr>
              <a:t> will need to be attached</a:t>
            </a:r>
            <a:r>
              <a:rPr lang="en-US" sz="1800">
                <a:effectLst/>
                <a:ea typeface="+mn-lt"/>
                <a:cs typeface="+mn-lt"/>
              </a:rPr>
              <a:t>.</a:t>
            </a:r>
            <a:endParaRPr lang="en-US">
              <a:ea typeface="+mn-lt"/>
              <a:cs typeface="+mn-lt"/>
            </a:endParaRPr>
          </a:p>
          <a:p>
            <a:endParaRPr lang="en-US">
              <a:latin typeface="Calibri"/>
              <a:cs typeface="Times New Roman"/>
            </a:endParaRPr>
          </a:p>
        </p:txBody>
      </p:sp>
      <p:sp>
        <p:nvSpPr>
          <p:cNvPr id="8" name="TextBox 7">
            <a:extLst>
              <a:ext uri="{FF2B5EF4-FFF2-40B4-BE49-F238E27FC236}">
                <a16:creationId xmlns:a16="http://schemas.microsoft.com/office/drawing/2014/main" id="{898F75FB-5A53-4A91-8A3D-C61C01B993B2}"/>
              </a:ext>
            </a:extLst>
          </p:cNvPr>
          <p:cNvSpPr txBox="1"/>
          <p:nvPr/>
        </p:nvSpPr>
        <p:spPr>
          <a:xfrm>
            <a:off x="971939" y="5178717"/>
            <a:ext cx="10641813" cy="1323439"/>
          </a:xfrm>
          <a:prstGeom prst="rect">
            <a:avLst/>
          </a:prstGeom>
          <a:noFill/>
        </p:spPr>
        <p:txBody>
          <a:bodyPr wrap="square">
            <a:spAutoFit/>
          </a:bodyPr>
          <a:lstStyle/>
          <a:p>
            <a:r>
              <a:rPr lang="en-US" sz="1600" i="1">
                <a:effectLst/>
                <a:latin typeface="Helvetica Neue"/>
                <a:ea typeface="Calibri" panose="020F0502020204030204" pitchFamily="34" charset="0"/>
                <a:cs typeface="Times New Roman" panose="02020603050405020304" pitchFamily="18" charset="0"/>
              </a:rPr>
              <a:t>Note:</a:t>
            </a:r>
            <a:r>
              <a:rPr lang="en-US" sz="1600">
                <a:effectLst/>
                <a:latin typeface="Helvetica Neue"/>
                <a:ea typeface="Calibri" panose="020F0502020204030204" pitchFamily="34" charset="0"/>
                <a:cs typeface="Times New Roman" panose="02020603050405020304" pitchFamily="18" charset="0"/>
              </a:rPr>
              <a:t> Providing the information about the type of reviews required (DCR and/or Financial Conflict of Interest) will speed up how quickly the review can be completed by the COI Team. </a:t>
            </a:r>
          </a:p>
          <a:p>
            <a:endParaRPr lang="en-US" sz="1600" i="1">
              <a:effectLst/>
              <a:latin typeface="Helvetica Neue"/>
              <a:ea typeface="Calibri" panose="020F0502020204030204" pitchFamily="34" charset="0"/>
              <a:cs typeface="Times New Roman" panose="02020603050405020304" pitchFamily="18" charset="0"/>
            </a:endParaRPr>
          </a:p>
          <a:p>
            <a:r>
              <a:rPr lang="en-US" sz="1600" i="1">
                <a:effectLst/>
                <a:latin typeface="Helvetica Neue"/>
                <a:ea typeface="Calibri" panose="020F0502020204030204" pitchFamily="34" charset="0"/>
                <a:cs typeface="Times New Roman" panose="02020603050405020304" pitchFamily="18" charset="0"/>
              </a:rPr>
              <a:t>Note:</a:t>
            </a:r>
            <a:r>
              <a:rPr lang="en-US" sz="1600">
                <a:effectLst/>
                <a:latin typeface="Helvetica Neue"/>
                <a:ea typeface="Calibri" panose="020F0502020204030204" pitchFamily="34" charset="0"/>
                <a:cs typeface="Times New Roman" panose="02020603050405020304" pitchFamily="18" charset="0"/>
              </a:rPr>
              <a:t> This would be a required review and COI has indicated that the award modification should </a:t>
            </a:r>
            <a:r>
              <a:rPr lang="en-US" sz="1600" u="sng">
                <a:effectLst/>
                <a:latin typeface="Helvetica Neue"/>
                <a:ea typeface="Calibri" panose="020F0502020204030204" pitchFamily="34" charset="0"/>
                <a:cs typeface="Times New Roman" panose="02020603050405020304" pitchFamily="18" charset="0"/>
              </a:rPr>
              <a:t>not</a:t>
            </a:r>
            <a:r>
              <a:rPr lang="en-US" sz="1600">
                <a:effectLst/>
                <a:latin typeface="Helvetica Neue"/>
                <a:ea typeface="Calibri" panose="020F0502020204030204" pitchFamily="34" charset="0"/>
                <a:cs typeface="Times New Roman" panose="02020603050405020304" pitchFamily="18" charset="0"/>
              </a:rPr>
              <a:t> be activated until this review by COI is compete.</a:t>
            </a:r>
            <a:endParaRPr lang="en-US" sz="1600">
              <a:latin typeface="Helvetica Neue"/>
            </a:endParaRPr>
          </a:p>
        </p:txBody>
      </p:sp>
      <p:pic>
        <p:nvPicPr>
          <p:cNvPr id="6" name="Picture 5" descr="Background pattern&#10;&#10;Description automatically generated">
            <a:extLst>
              <a:ext uri="{FF2B5EF4-FFF2-40B4-BE49-F238E27FC236}">
                <a16:creationId xmlns:a16="http://schemas.microsoft.com/office/drawing/2014/main" id="{7BDFFE41-ECD7-4556-90AC-5E4EE703A747}"/>
              </a:ext>
            </a:extLst>
          </p:cNvPr>
          <p:cNvPicPr>
            <a:picLocks noChangeAspect="1"/>
          </p:cNvPicPr>
          <p:nvPr/>
        </p:nvPicPr>
        <p:blipFill>
          <a:blip r:embed="rId3"/>
          <a:stretch>
            <a:fillRect/>
          </a:stretch>
        </p:blipFill>
        <p:spPr>
          <a:xfrm>
            <a:off x="827262" y="3282485"/>
            <a:ext cx="10526960" cy="1569660"/>
          </a:xfrm>
          <a:prstGeom prst="rect">
            <a:avLst/>
          </a:prstGeom>
        </p:spPr>
      </p:pic>
      <p:sp>
        <p:nvSpPr>
          <p:cNvPr id="12" name="TextBox 11">
            <a:extLst>
              <a:ext uri="{FF2B5EF4-FFF2-40B4-BE49-F238E27FC236}">
                <a16:creationId xmlns:a16="http://schemas.microsoft.com/office/drawing/2014/main" id="{46DCE396-3B37-4C6F-B434-38AF238615A3}"/>
              </a:ext>
            </a:extLst>
          </p:cNvPr>
          <p:cNvSpPr txBox="1"/>
          <p:nvPr/>
        </p:nvSpPr>
        <p:spPr>
          <a:xfrm>
            <a:off x="578248" y="1472050"/>
            <a:ext cx="6096000" cy="400110"/>
          </a:xfrm>
          <a:prstGeom prst="rect">
            <a:avLst/>
          </a:prstGeom>
          <a:noFill/>
        </p:spPr>
        <p:txBody>
          <a:bodyPr wrap="square">
            <a:spAutoFit/>
          </a:bodyPr>
          <a:lstStyle/>
          <a:p>
            <a:r>
              <a:rPr lang="en-US" sz="2000">
                <a:latin typeface="Helvetica Neue"/>
              </a:rPr>
              <a:t>Adding to an Existing Award</a:t>
            </a:r>
          </a:p>
        </p:txBody>
      </p:sp>
    </p:spTree>
    <p:extLst>
      <p:ext uri="{BB962C8B-B14F-4D97-AF65-F5344CB8AC3E}">
        <p14:creationId xmlns:p14="http://schemas.microsoft.com/office/powerpoint/2010/main" val="30477031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0B5CDF8-54D5-6043-A52E-76818AC5EAB8}" type="slidenum">
              <a:rPr lang="en-US" smtClean="0"/>
              <a:pPr/>
              <a:t>39</a:t>
            </a:fld>
            <a:endParaRPr lang="en-US"/>
          </a:p>
        </p:txBody>
      </p:sp>
      <p:sp>
        <p:nvSpPr>
          <p:cNvPr id="10" name="Title 2">
            <a:extLst>
              <a:ext uri="{FF2B5EF4-FFF2-40B4-BE49-F238E27FC236}">
                <a16:creationId xmlns:a16="http://schemas.microsoft.com/office/drawing/2014/main" id="{2C01D985-F37A-4FDA-9ABF-5B3A4CE279F6}"/>
              </a:ext>
            </a:extLst>
          </p:cNvPr>
          <p:cNvSpPr>
            <a:spLocks noGrp="1"/>
          </p:cNvSpPr>
          <p:nvPr>
            <p:ph type="title"/>
          </p:nvPr>
        </p:nvSpPr>
        <p:spPr>
          <a:xfrm>
            <a:off x="493853" y="277794"/>
            <a:ext cx="11119899" cy="1311797"/>
          </a:xfrm>
        </p:spPr>
        <p:txBody>
          <a:bodyPr/>
          <a:lstStyle/>
          <a:p>
            <a:r>
              <a:rPr lang="en-US" sz="4000"/>
              <a:t>Grants v10.0 Upgrade Research Community-</a:t>
            </a:r>
            <a:br>
              <a:rPr lang="en-US" sz="4000" cap="none">
                <a:latin typeface="Helvetica Neue"/>
              </a:rPr>
            </a:br>
            <a:r>
              <a:rPr lang="en-US" sz="3600"/>
              <a:t>New FCOI Investigator</a:t>
            </a:r>
            <a:endParaRPr lang="en-US" sz="3600" cap="none">
              <a:latin typeface="Helvetica Neue"/>
            </a:endParaRPr>
          </a:p>
        </p:txBody>
      </p:sp>
      <p:sp>
        <p:nvSpPr>
          <p:cNvPr id="11" name="TextBox 10">
            <a:extLst>
              <a:ext uri="{FF2B5EF4-FFF2-40B4-BE49-F238E27FC236}">
                <a16:creationId xmlns:a16="http://schemas.microsoft.com/office/drawing/2014/main" id="{6124B4BE-F6E4-44D4-8EB3-E9999F2B5A6F}"/>
              </a:ext>
            </a:extLst>
          </p:cNvPr>
          <p:cNvSpPr txBox="1"/>
          <p:nvPr/>
        </p:nvSpPr>
        <p:spPr>
          <a:xfrm>
            <a:off x="1007165" y="2274838"/>
            <a:ext cx="4081670" cy="1477328"/>
          </a:xfrm>
          <a:prstGeom prst="rect">
            <a:avLst/>
          </a:prstGeom>
          <a:noFill/>
        </p:spPr>
        <p:txBody>
          <a:bodyPr wrap="square" lIns="91440" tIns="45720" rIns="91440" bIns="45720" anchor="t">
            <a:spAutoFit/>
          </a:bodyPr>
          <a:lstStyle/>
          <a:p>
            <a:r>
              <a:rPr lang="en-US">
                <a:latin typeface="Helvetica Neue"/>
              </a:rPr>
              <a:t>Once the award mod is complete, the College/Department Admin uses the “Send Email” activity to let the Award Manager know that the mod has been completed.</a:t>
            </a:r>
          </a:p>
        </p:txBody>
      </p:sp>
      <p:pic>
        <p:nvPicPr>
          <p:cNvPr id="3" name="Picture 2" descr="Graphical user interface, text, application&#10;&#10;Description automatically generated">
            <a:extLst>
              <a:ext uri="{FF2B5EF4-FFF2-40B4-BE49-F238E27FC236}">
                <a16:creationId xmlns:a16="http://schemas.microsoft.com/office/drawing/2014/main" id="{ED13FB30-2EB5-48D5-B6B5-61611E548324}"/>
              </a:ext>
            </a:extLst>
          </p:cNvPr>
          <p:cNvPicPr>
            <a:picLocks noChangeAspect="1"/>
          </p:cNvPicPr>
          <p:nvPr/>
        </p:nvPicPr>
        <p:blipFill>
          <a:blip r:embed="rId3"/>
          <a:stretch>
            <a:fillRect/>
          </a:stretch>
        </p:blipFill>
        <p:spPr>
          <a:xfrm>
            <a:off x="5582514" y="1117780"/>
            <a:ext cx="5231260" cy="4904829"/>
          </a:xfrm>
          <a:prstGeom prst="rect">
            <a:avLst/>
          </a:prstGeom>
        </p:spPr>
      </p:pic>
      <p:sp>
        <p:nvSpPr>
          <p:cNvPr id="6" name="TextBox 5">
            <a:extLst>
              <a:ext uri="{FF2B5EF4-FFF2-40B4-BE49-F238E27FC236}">
                <a16:creationId xmlns:a16="http://schemas.microsoft.com/office/drawing/2014/main" id="{00161610-00BD-4822-B046-35687A56C545}"/>
              </a:ext>
            </a:extLst>
          </p:cNvPr>
          <p:cNvSpPr txBox="1"/>
          <p:nvPr/>
        </p:nvSpPr>
        <p:spPr>
          <a:xfrm>
            <a:off x="578248" y="1472050"/>
            <a:ext cx="6096000" cy="400110"/>
          </a:xfrm>
          <a:prstGeom prst="rect">
            <a:avLst/>
          </a:prstGeom>
          <a:noFill/>
        </p:spPr>
        <p:txBody>
          <a:bodyPr wrap="square">
            <a:spAutoFit/>
          </a:bodyPr>
          <a:lstStyle/>
          <a:p>
            <a:r>
              <a:rPr lang="en-US" sz="2000">
                <a:latin typeface="Helvetica Neue"/>
              </a:rPr>
              <a:t>Adding to an Existing Award</a:t>
            </a:r>
          </a:p>
        </p:txBody>
      </p:sp>
    </p:spTree>
    <p:extLst>
      <p:ext uri="{BB962C8B-B14F-4D97-AF65-F5344CB8AC3E}">
        <p14:creationId xmlns:p14="http://schemas.microsoft.com/office/powerpoint/2010/main" val="1784586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058" y="634754"/>
            <a:ext cx="10935883" cy="654550"/>
          </a:xfrm>
        </p:spPr>
        <p:txBody>
          <a:bodyPr>
            <a:normAutofit fontScale="90000"/>
          </a:bodyPr>
          <a:lstStyle/>
          <a:p>
            <a:r>
              <a:rPr lang="en-US"/>
              <a:t>Huron Grants S2S – DUNS to UEI Transition</a:t>
            </a:r>
            <a:br>
              <a:rPr lang="en-US"/>
            </a:br>
            <a:r>
              <a:rPr lang="en-US"/>
              <a:t>	</a:t>
            </a:r>
          </a:p>
        </p:txBody>
      </p:sp>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0B5CDF8-54D5-6043-A52E-76818AC5EAB8}" type="slidenum">
              <a:rPr kumimoji="0" lang="en-US" sz="1300" b="0" i="0" u="none" strike="noStrike" kern="1200" cap="none" spc="0" normalizeH="0" baseline="0" noProof="0" smtClean="0">
                <a:ln>
                  <a:noFill/>
                </a:ln>
                <a:solidFill>
                  <a:prstClr val="white"/>
                </a:solidFill>
                <a:effectLst/>
                <a:uLnTx/>
                <a:uFillTx/>
                <a:latin typeface="Helvetica" charset="0"/>
                <a:cs typeface="Helvetica" charset="0"/>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300" b="0" i="0" u="none" strike="noStrike" kern="1200" cap="none" spc="0" normalizeH="0" baseline="0" noProof="0">
              <a:ln>
                <a:noFill/>
              </a:ln>
              <a:solidFill>
                <a:prstClr val="white"/>
              </a:solidFill>
              <a:effectLst/>
              <a:uLnTx/>
              <a:uFillTx/>
              <a:latin typeface="Helvetica" charset="0"/>
              <a:cs typeface="Helvetica" charset="0"/>
            </a:endParaRPr>
          </a:p>
        </p:txBody>
      </p:sp>
      <p:graphicFrame>
        <p:nvGraphicFramePr>
          <p:cNvPr id="5" name="Table 5">
            <a:extLst>
              <a:ext uri="{FF2B5EF4-FFF2-40B4-BE49-F238E27FC236}">
                <a16:creationId xmlns:a16="http://schemas.microsoft.com/office/drawing/2014/main" id="{C425094F-726F-497C-ABF6-44E590D579DC}"/>
              </a:ext>
            </a:extLst>
          </p:cNvPr>
          <p:cNvGraphicFramePr>
            <a:graphicFrameLocks noGrp="1"/>
          </p:cNvGraphicFramePr>
          <p:nvPr/>
        </p:nvGraphicFramePr>
        <p:xfrm>
          <a:off x="470374" y="1289304"/>
          <a:ext cx="11093566" cy="4651995"/>
        </p:xfrm>
        <a:graphic>
          <a:graphicData uri="http://schemas.openxmlformats.org/drawingml/2006/table">
            <a:tbl>
              <a:tblPr firstRow="1" bandRow="1">
                <a:tableStyleId>{5C22544A-7EE6-4342-B048-85BDC9FD1C3A}</a:tableStyleId>
              </a:tblPr>
              <a:tblGrid>
                <a:gridCol w="1952315">
                  <a:extLst>
                    <a:ext uri="{9D8B030D-6E8A-4147-A177-3AD203B41FA5}">
                      <a16:colId xmlns:a16="http://schemas.microsoft.com/office/drawing/2014/main" val="2160675142"/>
                    </a:ext>
                  </a:extLst>
                </a:gridCol>
                <a:gridCol w="4803449">
                  <a:extLst>
                    <a:ext uri="{9D8B030D-6E8A-4147-A177-3AD203B41FA5}">
                      <a16:colId xmlns:a16="http://schemas.microsoft.com/office/drawing/2014/main" val="1474866171"/>
                    </a:ext>
                  </a:extLst>
                </a:gridCol>
                <a:gridCol w="4337802">
                  <a:extLst>
                    <a:ext uri="{9D8B030D-6E8A-4147-A177-3AD203B41FA5}">
                      <a16:colId xmlns:a16="http://schemas.microsoft.com/office/drawing/2014/main" val="1940925784"/>
                    </a:ext>
                  </a:extLst>
                </a:gridCol>
              </a:tblGrid>
              <a:tr h="932791">
                <a:tc gridSpan="2">
                  <a:txBody>
                    <a:bodyPr/>
                    <a:lstStyle/>
                    <a:p>
                      <a:r>
                        <a:rPr lang="en-US" sz="2000"/>
                        <a:t>Important Dates</a:t>
                      </a:r>
                    </a:p>
                  </a:txBody>
                  <a:tcPr/>
                </a:tc>
                <a:tc hMerge="1">
                  <a:txBody>
                    <a:bodyPr/>
                    <a:lstStyle/>
                    <a:p>
                      <a:endParaRPr lang="en-US" sz="2000"/>
                    </a:p>
                  </a:txBody>
                  <a:tcPr/>
                </a:tc>
                <a:tc>
                  <a:txBody>
                    <a:bodyPr/>
                    <a:lstStyle/>
                    <a:p>
                      <a:endParaRPr lang="en-US" sz="2000"/>
                    </a:p>
                  </a:txBody>
                  <a:tcPr/>
                </a:tc>
                <a:extLst>
                  <a:ext uri="{0D108BD9-81ED-4DB2-BD59-A6C34878D82A}">
                    <a16:rowId xmlns:a16="http://schemas.microsoft.com/office/drawing/2014/main" val="392213725"/>
                  </a:ext>
                </a:extLst>
              </a:tr>
              <a:tr h="847782">
                <a:tc>
                  <a:txBody>
                    <a:bodyPr/>
                    <a:lstStyle/>
                    <a:p>
                      <a:r>
                        <a:rPr lang="en-US" sz="2000"/>
                        <a:t>May 17, 2021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Grants.gov will deploy UEI forms</a:t>
                      </a:r>
                    </a:p>
                  </a:txBody>
                  <a:tcPr/>
                </a:tc>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1"/>
                        <a:t>Note: It is up to the Agency how they post application packages. Agencies may post separate application packages for DUNS and UEI for the same opportunity or may only post an application package for the UEI. It’s also up to the agency how they distinguish these – either by the Opening/Closing Date or by Competition ID.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1"/>
                        <a:t>Huron SMEs do not expect to see this until closer to October.</a:t>
                      </a:r>
                    </a:p>
                  </a:txBody>
                  <a:tcPr/>
                </a:tc>
                <a:extLst>
                  <a:ext uri="{0D108BD9-81ED-4DB2-BD59-A6C34878D82A}">
                    <a16:rowId xmlns:a16="http://schemas.microsoft.com/office/drawing/2014/main" val="2303745140"/>
                  </a:ext>
                </a:extLst>
              </a:tr>
              <a:tr h="932791">
                <a:tc>
                  <a:txBody>
                    <a:bodyPr/>
                    <a:lstStyle/>
                    <a:p>
                      <a:r>
                        <a:rPr lang="en-US" sz="2000"/>
                        <a:t>May 24, 2021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UCF HRS 10.0 upgrade that supports UEI</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a:p>
                  </a:txBody>
                  <a:tcPr/>
                </a:tc>
                <a:extLst>
                  <a:ext uri="{0D108BD9-81ED-4DB2-BD59-A6C34878D82A}">
                    <a16:rowId xmlns:a16="http://schemas.microsoft.com/office/drawing/2014/main" val="334808266"/>
                  </a:ext>
                </a:extLst>
              </a:tr>
              <a:tr h="932791">
                <a:tc>
                  <a:txBody>
                    <a:bodyPr/>
                    <a:lstStyle/>
                    <a:p>
                      <a:r>
                        <a:rPr lang="en-US" sz="2000"/>
                        <a:t>October 1, 2021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Grants.gov transition to using UEI as primary identifier, however DUNS will still be accepted</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a:p>
                  </a:txBody>
                  <a:tcPr/>
                </a:tc>
                <a:extLst>
                  <a:ext uri="{0D108BD9-81ED-4DB2-BD59-A6C34878D82A}">
                    <a16:rowId xmlns:a16="http://schemas.microsoft.com/office/drawing/2014/main" val="1583957732"/>
                  </a:ext>
                </a:extLst>
              </a:tr>
              <a:tr h="932791">
                <a:tc>
                  <a:txBody>
                    <a:bodyPr/>
                    <a:lstStyle/>
                    <a:p>
                      <a:r>
                        <a:rPr lang="en-US" sz="2000"/>
                        <a:t>April 4, 2022</a:t>
                      </a:r>
                    </a:p>
                  </a:txBody>
                  <a:tcPr/>
                </a:tc>
                <a:tc>
                  <a:txBody>
                    <a:bodyPr/>
                    <a:lstStyle/>
                    <a:p>
                      <a:r>
                        <a:rPr lang="en-US" sz="2000"/>
                        <a:t>Grants.gov complete transition to UEI </a:t>
                      </a:r>
                    </a:p>
                    <a:p>
                      <a:r>
                        <a:rPr lang="en-US" sz="2000"/>
                        <a:t>(DUNS no longer accepted)</a:t>
                      </a:r>
                    </a:p>
                  </a:txBody>
                  <a:tcPr/>
                </a:tc>
                <a:tc vMerge="1">
                  <a:txBody>
                    <a:bodyPr/>
                    <a:lstStyle/>
                    <a:p>
                      <a:endParaRPr lang="en-US" sz="2000"/>
                    </a:p>
                  </a:txBody>
                  <a:tcPr/>
                </a:tc>
                <a:extLst>
                  <a:ext uri="{0D108BD9-81ED-4DB2-BD59-A6C34878D82A}">
                    <a16:rowId xmlns:a16="http://schemas.microsoft.com/office/drawing/2014/main" val="1970805878"/>
                  </a:ext>
                </a:extLst>
              </a:tr>
            </a:tbl>
          </a:graphicData>
        </a:graphic>
      </p:graphicFrame>
    </p:spTree>
    <p:extLst>
      <p:ext uri="{BB962C8B-B14F-4D97-AF65-F5344CB8AC3E}">
        <p14:creationId xmlns:p14="http://schemas.microsoft.com/office/powerpoint/2010/main" val="24244535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6538"/>
            <a:ext cx="10515600" cy="1043049"/>
          </a:xfrm>
        </p:spPr>
        <p:txBody>
          <a:bodyPr>
            <a:normAutofit fontScale="90000"/>
          </a:bodyPr>
          <a:lstStyle/>
          <a:p>
            <a:r>
              <a:rPr lang="en-US" sz="4400"/>
              <a:t>Grants v10.0 Upgrade Research Community-</a:t>
            </a:r>
            <a:br>
              <a:rPr lang="en-US" sz="4400"/>
            </a:br>
            <a:r>
              <a:rPr lang="en-US" sz="4000"/>
              <a:t>Follow-On </a:t>
            </a:r>
            <a:br>
              <a:rPr lang="en-US" sz="4000"/>
            </a:br>
            <a:r>
              <a:rPr lang="en-US" sz="4000"/>
              <a:t>Proposals</a:t>
            </a:r>
          </a:p>
        </p:txBody>
      </p:sp>
      <p:sp>
        <p:nvSpPr>
          <p:cNvPr id="3" name="Content Placeholder 2"/>
          <p:cNvSpPr>
            <a:spLocks noGrp="1"/>
          </p:cNvSpPr>
          <p:nvPr>
            <p:ph idx="1"/>
          </p:nvPr>
        </p:nvSpPr>
        <p:spPr>
          <a:xfrm>
            <a:off x="838200" y="2271266"/>
            <a:ext cx="2999509" cy="4296720"/>
          </a:xfrm>
        </p:spPr>
        <p:txBody>
          <a:bodyPr>
            <a:normAutofit/>
          </a:bodyPr>
          <a:lstStyle/>
          <a:p>
            <a:pPr marL="0" marR="0" indent="0">
              <a:lnSpc>
                <a:spcPct val="107000"/>
              </a:lnSpc>
              <a:spcBef>
                <a:spcPts val="0"/>
              </a:spcBef>
              <a:spcAft>
                <a:spcPts val="800"/>
              </a:spcAft>
              <a:buNone/>
            </a:pPr>
            <a:r>
              <a:rPr lang="en-US" sz="1800">
                <a:effectLst/>
                <a:latin typeface="+mn-lt"/>
              </a:rPr>
              <a:t>On Revision proposals, the "Total" budget amount displayed on the Revision Proposal Workspace only contains dollars from the Revision Budget. In prior versions, the Revision Budget total was added to the overall FP Budget total.</a:t>
            </a:r>
            <a:endParaRPr lang="en-US" sz="1800">
              <a:effectLst/>
              <a:latin typeface="+mn-lt"/>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0B5CDF8-54D5-6043-A52E-76818AC5EAB8}" type="slidenum">
              <a:rPr lang="en-US" smtClean="0"/>
              <a:pPr/>
              <a:t>40</a:t>
            </a:fld>
            <a:endParaRPr lang="en-US"/>
          </a:p>
        </p:txBody>
      </p:sp>
      <p:pic>
        <p:nvPicPr>
          <p:cNvPr id="6" name="Picture 5" descr="Graphical user interface, text, application&#10;&#10;Description automatically generated">
            <a:extLst>
              <a:ext uri="{FF2B5EF4-FFF2-40B4-BE49-F238E27FC236}">
                <a16:creationId xmlns:a16="http://schemas.microsoft.com/office/drawing/2014/main" id="{8203BBFE-599C-4E15-A733-B0D8A957B627}"/>
              </a:ext>
            </a:extLst>
          </p:cNvPr>
          <p:cNvPicPr>
            <a:picLocks noChangeAspect="1"/>
          </p:cNvPicPr>
          <p:nvPr/>
        </p:nvPicPr>
        <p:blipFill>
          <a:blip r:embed="rId3"/>
          <a:stretch>
            <a:fillRect/>
          </a:stretch>
        </p:blipFill>
        <p:spPr>
          <a:xfrm>
            <a:off x="4425594" y="886651"/>
            <a:ext cx="6928206" cy="5442230"/>
          </a:xfrm>
          <a:prstGeom prst="rect">
            <a:avLst/>
          </a:prstGeom>
        </p:spPr>
      </p:pic>
      <p:sp>
        <p:nvSpPr>
          <p:cNvPr id="7" name="Content Placeholder 2">
            <a:extLst>
              <a:ext uri="{FF2B5EF4-FFF2-40B4-BE49-F238E27FC236}">
                <a16:creationId xmlns:a16="http://schemas.microsoft.com/office/drawing/2014/main" id="{A0536F42-BDE7-460E-9801-40379BA43EBD}"/>
              </a:ext>
            </a:extLst>
          </p:cNvPr>
          <p:cNvSpPr txBox="1">
            <a:spLocks/>
          </p:cNvSpPr>
          <p:nvPr/>
        </p:nvSpPr>
        <p:spPr>
          <a:xfrm>
            <a:off x="838199" y="1800672"/>
            <a:ext cx="2999509" cy="4881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Neue" charset="0"/>
                <a:ea typeface="Helvetica Neue" charset="0"/>
                <a:cs typeface="Helvetica Neue"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Neue" charset="0"/>
                <a:ea typeface="Helvetica Neue" charset="0"/>
                <a:cs typeface="Helvetica Neue"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Neue" charset="0"/>
                <a:ea typeface="Helvetica Neue" charset="0"/>
                <a:cs typeface="Helvetica Neue"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Neue" charset="0"/>
                <a:ea typeface="Helvetica Neue" charset="0"/>
                <a:cs typeface="Helvetica Neue"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Neue" charset="0"/>
                <a:ea typeface="Helvetica Neue" charset="0"/>
                <a:cs typeface="Helvetica Neue"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Bef>
                <a:spcPts val="0"/>
              </a:spcBef>
              <a:spcAft>
                <a:spcPts val="800"/>
              </a:spcAft>
              <a:buNone/>
            </a:pPr>
            <a:r>
              <a:rPr lang="en-US" sz="2000">
                <a:latin typeface="+mn-lt"/>
              </a:rPr>
              <a:t>Revision Proposals</a:t>
            </a:r>
            <a:endParaRPr lang="en-US" sz="2000">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0806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6538"/>
            <a:ext cx="10515600" cy="1043049"/>
          </a:xfrm>
        </p:spPr>
        <p:txBody>
          <a:bodyPr>
            <a:normAutofit fontScale="90000"/>
          </a:bodyPr>
          <a:lstStyle/>
          <a:p>
            <a:r>
              <a:rPr lang="en-US" sz="4400"/>
              <a:t>Grants v10.0 Upgrade Research Community-</a:t>
            </a:r>
            <a:br>
              <a:rPr lang="en-US" sz="4400"/>
            </a:br>
            <a:r>
              <a:rPr lang="en-US" sz="4000"/>
              <a:t>Follow-On Proposals</a:t>
            </a:r>
          </a:p>
        </p:txBody>
      </p:sp>
      <p:sp>
        <p:nvSpPr>
          <p:cNvPr id="3" name="Content Placeholder 2"/>
          <p:cNvSpPr>
            <a:spLocks noGrp="1"/>
          </p:cNvSpPr>
          <p:nvPr>
            <p:ph idx="1"/>
          </p:nvPr>
        </p:nvSpPr>
        <p:spPr>
          <a:xfrm>
            <a:off x="2066108" y="2292938"/>
            <a:ext cx="8840431" cy="2488069"/>
          </a:xfrm>
        </p:spPr>
        <p:txBody>
          <a:bodyPr>
            <a:normAutofit/>
          </a:bodyPr>
          <a:lstStyle/>
          <a:p>
            <a:pPr marL="0" marR="0" indent="0">
              <a:lnSpc>
                <a:spcPct val="107000"/>
              </a:lnSpc>
              <a:spcBef>
                <a:spcPts val="0"/>
              </a:spcBef>
              <a:spcAft>
                <a:spcPts val="800"/>
              </a:spcAft>
              <a:buNone/>
            </a:pPr>
            <a:r>
              <a:rPr lang="en-US" sz="2400">
                <a:effectLst/>
                <a:latin typeface="+mn-lt"/>
              </a:rPr>
              <a:t>Admin Contacts and Proposal Editors can now create Renewal Proposals</a:t>
            </a:r>
            <a:endParaRPr lang="en-US" sz="2400">
              <a:effectLst/>
              <a:latin typeface="+mn-lt"/>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0B5CDF8-54D5-6043-A52E-76818AC5EAB8}" type="slidenum">
              <a:rPr lang="en-US" smtClean="0"/>
              <a:pPr/>
              <a:t>41</a:t>
            </a:fld>
            <a:endParaRPr lang="en-US"/>
          </a:p>
        </p:txBody>
      </p:sp>
      <p:pic>
        <p:nvPicPr>
          <p:cNvPr id="7" name="Picture 6" descr="Graphical user interface&#10;&#10;Description automatically generated">
            <a:extLst>
              <a:ext uri="{FF2B5EF4-FFF2-40B4-BE49-F238E27FC236}">
                <a16:creationId xmlns:a16="http://schemas.microsoft.com/office/drawing/2014/main" id="{B2EA0807-0952-45FD-8141-C806AB875142}"/>
              </a:ext>
            </a:extLst>
          </p:cNvPr>
          <p:cNvPicPr>
            <a:picLocks noChangeAspect="1"/>
          </p:cNvPicPr>
          <p:nvPr/>
        </p:nvPicPr>
        <p:blipFill>
          <a:blip r:embed="rId3"/>
          <a:stretch>
            <a:fillRect/>
          </a:stretch>
        </p:blipFill>
        <p:spPr>
          <a:xfrm>
            <a:off x="5065617" y="3142878"/>
            <a:ext cx="2697025" cy="2122569"/>
          </a:xfrm>
          <a:prstGeom prst="rect">
            <a:avLst/>
          </a:prstGeom>
        </p:spPr>
      </p:pic>
      <p:sp>
        <p:nvSpPr>
          <p:cNvPr id="8" name="Content Placeholder 2">
            <a:extLst>
              <a:ext uri="{FF2B5EF4-FFF2-40B4-BE49-F238E27FC236}">
                <a16:creationId xmlns:a16="http://schemas.microsoft.com/office/drawing/2014/main" id="{2FFDFFC4-689E-420B-807C-28F4A37D4A31}"/>
              </a:ext>
            </a:extLst>
          </p:cNvPr>
          <p:cNvSpPr txBox="1">
            <a:spLocks/>
          </p:cNvSpPr>
          <p:nvPr/>
        </p:nvSpPr>
        <p:spPr>
          <a:xfrm>
            <a:off x="902403" y="1593455"/>
            <a:ext cx="2999509" cy="4881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Neue" charset="0"/>
                <a:ea typeface="Helvetica Neue" charset="0"/>
                <a:cs typeface="Helvetica Neue"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Neue" charset="0"/>
                <a:ea typeface="Helvetica Neue" charset="0"/>
                <a:cs typeface="Helvetica Neue"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Neue" charset="0"/>
                <a:ea typeface="Helvetica Neue" charset="0"/>
                <a:cs typeface="Helvetica Neue"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Neue" charset="0"/>
                <a:ea typeface="Helvetica Neue" charset="0"/>
                <a:cs typeface="Helvetica Neue"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Neue" charset="0"/>
                <a:ea typeface="Helvetica Neue" charset="0"/>
                <a:cs typeface="Helvetica Neue"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Bef>
                <a:spcPts val="0"/>
              </a:spcBef>
              <a:spcAft>
                <a:spcPts val="800"/>
              </a:spcAft>
              <a:buNone/>
            </a:pPr>
            <a:r>
              <a:rPr lang="en-US" sz="2000">
                <a:latin typeface="+mn-lt"/>
              </a:rPr>
              <a:t>Renewal Proposals</a:t>
            </a:r>
            <a:endParaRPr lang="en-US" sz="2000">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02352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043049"/>
          </a:xfrm>
        </p:spPr>
        <p:txBody>
          <a:bodyPr>
            <a:normAutofit fontScale="90000"/>
          </a:bodyPr>
          <a:lstStyle/>
          <a:p>
            <a:r>
              <a:rPr lang="en-US" sz="4400"/>
              <a:t>Grants v10.0 Upgrade Research Community-</a:t>
            </a:r>
            <a:br>
              <a:rPr lang="en-US" sz="4400"/>
            </a:br>
            <a:r>
              <a:rPr lang="en-US" sz="4000"/>
              <a:t>Tags</a:t>
            </a:r>
          </a:p>
        </p:txBody>
      </p:sp>
      <p:sp>
        <p:nvSpPr>
          <p:cNvPr id="3" name="Content Placeholder 2"/>
          <p:cNvSpPr>
            <a:spLocks noGrp="1"/>
          </p:cNvSpPr>
          <p:nvPr>
            <p:ph idx="1"/>
          </p:nvPr>
        </p:nvSpPr>
        <p:spPr>
          <a:xfrm>
            <a:off x="838200" y="1799199"/>
            <a:ext cx="10515600" cy="4377764"/>
          </a:xfrm>
        </p:spPr>
        <p:txBody>
          <a:bodyPr>
            <a:normAutofit/>
          </a:bodyPr>
          <a:lstStyle/>
          <a:p>
            <a:pPr lvl="1"/>
            <a:r>
              <a:rPr lang="en-US"/>
              <a:t>You can now filter tags and sort the list alphabetically</a:t>
            </a:r>
          </a:p>
        </p:txBody>
      </p:sp>
      <p:sp>
        <p:nvSpPr>
          <p:cNvPr id="4" name="Slide Number Placeholder 3"/>
          <p:cNvSpPr>
            <a:spLocks noGrp="1"/>
          </p:cNvSpPr>
          <p:nvPr>
            <p:ph type="sldNum" sz="quarter" idx="12"/>
          </p:nvPr>
        </p:nvSpPr>
        <p:spPr/>
        <p:txBody>
          <a:bodyPr/>
          <a:lstStyle/>
          <a:p>
            <a:fld id="{D0B5CDF8-54D5-6043-A52E-76818AC5EAB8}" type="slidenum">
              <a:rPr lang="en-US" smtClean="0"/>
              <a:pPr/>
              <a:t>42</a:t>
            </a:fld>
            <a:endParaRPr lang="en-US"/>
          </a:p>
        </p:txBody>
      </p:sp>
      <p:pic>
        <p:nvPicPr>
          <p:cNvPr id="6" name="Picture 5" descr="Graphical user interface, text, application, email&#10;&#10;Description automatically generated">
            <a:extLst>
              <a:ext uri="{FF2B5EF4-FFF2-40B4-BE49-F238E27FC236}">
                <a16:creationId xmlns:a16="http://schemas.microsoft.com/office/drawing/2014/main" id="{FCDD228B-60FC-4328-9248-3493710FC275}"/>
              </a:ext>
            </a:extLst>
          </p:cNvPr>
          <p:cNvPicPr>
            <a:picLocks noChangeAspect="1"/>
          </p:cNvPicPr>
          <p:nvPr/>
        </p:nvPicPr>
        <p:blipFill>
          <a:blip r:embed="rId3"/>
          <a:stretch>
            <a:fillRect/>
          </a:stretch>
        </p:blipFill>
        <p:spPr>
          <a:xfrm>
            <a:off x="2918003" y="2444398"/>
            <a:ext cx="6073597" cy="3520536"/>
          </a:xfrm>
          <a:prstGeom prst="rect">
            <a:avLst/>
          </a:prstGeom>
        </p:spPr>
      </p:pic>
    </p:spTree>
    <p:extLst>
      <p:ext uri="{BB962C8B-B14F-4D97-AF65-F5344CB8AC3E}">
        <p14:creationId xmlns:p14="http://schemas.microsoft.com/office/powerpoint/2010/main" val="18762591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043049"/>
          </a:xfrm>
        </p:spPr>
        <p:txBody>
          <a:bodyPr>
            <a:normAutofit fontScale="90000"/>
          </a:bodyPr>
          <a:lstStyle/>
          <a:p>
            <a:r>
              <a:rPr lang="en-US" sz="4400"/>
              <a:t>Grants v10.0 Upgrade Research Community-</a:t>
            </a:r>
            <a:br>
              <a:rPr lang="en-US" sz="4400"/>
            </a:br>
            <a:r>
              <a:rPr lang="en-US" sz="4000"/>
              <a:t>Ancillary Reviews</a:t>
            </a:r>
            <a:endParaRPr lang="en-US"/>
          </a:p>
        </p:txBody>
      </p:sp>
      <p:sp>
        <p:nvSpPr>
          <p:cNvPr id="3" name="Content Placeholder 2"/>
          <p:cNvSpPr>
            <a:spLocks noGrp="1"/>
          </p:cNvSpPr>
          <p:nvPr>
            <p:ph idx="1"/>
          </p:nvPr>
        </p:nvSpPr>
        <p:spPr>
          <a:xfrm>
            <a:off x="838200" y="1289304"/>
            <a:ext cx="3455504" cy="4887659"/>
          </a:xfrm>
        </p:spPr>
        <p:txBody>
          <a:bodyPr>
            <a:normAutofit/>
          </a:bodyPr>
          <a:lstStyle/>
          <a:p>
            <a:pPr marL="0" indent="0">
              <a:buNone/>
            </a:pPr>
            <a:endParaRPr lang="en-US" sz="3000"/>
          </a:p>
          <a:p>
            <a:r>
              <a:rPr lang="en-US"/>
              <a:t>Comments &amp; Documents included in email notifications</a:t>
            </a:r>
          </a:p>
        </p:txBody>
      </p:sp>
      <p:sp>
        <p:nvSpPr>
          <p:cNvPr id="4" name="Slide Number Placeholder 3"/>
          <p:cNvSpPr>
            <a:spLocks noGrp="1"/>
          </p:cNvSpPr>
          <p:nvPr>
            <p:ph type="sldNum" sz="quarter" idx="12"/>
          </p:nvPr>
        </p:nvSpPr>
        <p:spPr/>
        <p:txBody>
          <a:bodyPr/>
          <a:lstStyle/>
          <a:p>
            <a:fld id="{D0B5CDF8-54D5-6043-A52E-76818AC5EAB8}" type="slidenum">
              <a:rPr lang="en-US" smtClean="0"/>
              <a:pPr/>
              <a:t>43</a:t>
            </a:fld>
            <a:endParaRPr lang="en-US"/>
          </a:p>
        </p:txBody>
      </p:sp>
      <p:pic>
        <p:nvPicPr>
          <p:cNvPr id="6" name="Picture 5">
            <a:extLst>
              <a:ext uri="{FF2B5EF4-FFF2-40B4-BE49-F238E27FC236}">
                <a16:creationId xmlns:a16="http://schemas.microsoft.com/office/drawing/2014/main" id="{4CAD6467-12C8-47B5-9DA1-DA65E25D2C27}"/>
              </a:ext>
            </a:extLst>
          </p:cNvPr>
          <p:cNvPicPr>
            <a:picLocks noChangeAspect="1"/>
          </p:cNvPicPr>
          <p:nvPr/>
        </p:nvPicPr>
        <p:blipFill>
          <a:blip r:embed="rId3"/>
          <a:stretch>
            <a:fillRect/>
          </a:stretch>
        </p:blipFill>
        <p:spPr>
          <a:xfrm>
            <a:off x="4777984" y="1408176"/>
            <a:ext cx="5996034" cy="5159810"/>
          </a:xfrm>
          <a:prstGeom prst="rect">
            <a:avLst/>
          </a:prstGeom>
          <a:ln>
            <a:solidFill>
              <a:schemeClr val="tx1"/>
            </a:solidFill>
          </a:ln>
        </p:spPr>
      </p:pic>
    </p:spTree>
    <p:extLst>
      <p:ext uri="{BB962C8B-B14F-4D97-AF65-F5344CB8AC3E}">
        <p14:creationId xmlns:p14="http://schemas.microsoft.com/office/powerpoint/2010/main" val="20517816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043049"/>
          </a:xfrm>
        </p:spPr>
        <p:txBody>
          <a:bodyPr>
            <a:normAutofit fontScale="90000"/>
          </a:bodyPr>
          <a:lstStyle/>
          <a:p>
            <a:r>
              <a:rPr lang="en-US" sz="4400"/>
              <a:t>Grants v10.0 Upgrade Research Community-</a:t>
            </a:r>
            <a:br>
              <a:rPr lang="en-US" sz="4400"/>
            </a:br>
            <a:r>
              <a:rPr lang="en-US" sz="4000"/>
              <a:t>Known Issue</a:t>
            </a:r>
            <a:endParaRPr lang="en-US"/>
          </a:p>
        </p:txBody>
      </p:sp>
      <p:sp>
        <p:nvSpPr>
          <p:cNvPr id="4" name="Slide Number Placeholder 3"/>
          <p:cNvSpPr>
            <a:spLocks noGrp="1"/>
          </p:cNvSpPr>
          <p:nvPr>
            <p:ph type="sldNum" sz="quarter" idx="12"/>
          </p:nvPr>
        </p:nvSpPr>
        <p:spPr/>
        <p:txBody>
          <a:bodyPr/>
          <a:lstStyle/>
          <a:p>
            <a:fld id="{D0B5CDF8-54D5-6043-A52E-76818AC5EAB8}" type="slidenum">
              <a:rPr lang="en-US" smtClean="0"/>
              <a:pPr/>
              <a:t>44</a:t>
            </a:fld>
            <a:endParaRPr lang="en-US"/>
          </a:p>
        </p:txBody>
      </p:sp>
      <p:sp>
        <p:nvSpPr>
          <p:cNvPr id="5" name="Content Placeholder 2">
            <a:extLst>
              <a:ext uri="{FF2B5EF4-FFF2-40B4-BE49-F238E27FC236}">
                <a16:creationId xmlns:a16="http://schemas.microsoft.com/office/drawing/2014/main" id="{8FAF1173-F76B-4697-8946-2B2885212C67}"/>
              </a:ext>
            </a:extLst>
          </p:cNvPr>
          <p:cNvSpPr>
            <a:spLocks noGrp="1"/>
          </p:cNvSpPr>
          <p:nvPr>
            <p:ph idx="1"/>
          </p:nvPr>
        </p:nvSpPr>
        <p:spPr>
          <a:xfrm>
            <a:off x="838200" y="1799199"/>
            <a:ext cx="10515600" cy="4377764"/>
          </a:xfrm>
        </p:spPr>
        <p:txBody>
          <a:bodyPr>
            <a:normAutofit fontScale="85000" lnSpcReduction="10000"/>
          </a:bodyPr>
          <a:lstStyle/>
          <a:p>
            <a:r>
              <a:rPr lang="en-US"/>
              <a:t>An update in 9.1 is causing Awards with outstanding deliverables (regardless of the due date) to display in the Inboxes of users on those deliverables (both the Responsible Party and the Additional Staff). </a:t>
            </a:r>
          </a:p>
          <a:p>
            <a:pPr marL="0" indent="0">
              <a:buNone/>
            </a:pPr>
            <a:endParaRPr lang="en-US"/>
          </a:p>
          <a:p>
            <a:r>
              <a:rPr lang="en-US"/>
              <a:t>Workaround: The workaround is to sort and/or filter out Awards in the Active status on the Dashboard to view a list of records that require action. </a:t>
            </a:r>
          </a:p>
          <a:p>
            <a:pPr lvl="1"/>
            <a:r>
              <a:rPr lang="en-US"/>
              <a:t>Please refer to the Research Community reference guide for instructions on how to exclude key words in searches.</a:t>
            </a:r>
          </a:p>
          <a:p>
            <a:endParaRPr lang="en-US"/>
          </a:p>
          <a:p>
            <a:r>
              <a:rPr lang="en-US"/>
              <a:t>Huron clients, including UCF, provided feedback that Huron should consider revising this update. The update will be reverted in the Grants 10.0.1 hotfix planned for June 2021.</a:t>
            </a:r>
          </a:p>
          <a:p>
            <a:pPr marL="0" indent="0">
              <a:buNone/>
            </a:pPr>
            <a:endParaRPr lang="en-US"/>
          </a:p>
        </p:txBody>
      </p:sp>
    </p:spTree>
    <p:extLst>
      <p:ext uri="{BB962C8B-B14F-4D97-AF65-F5344CB8AC3E}">
        <p14:creationId xmlns:p14="http://schemas.microsoft.com/office/powerpoint/2010/main" val="6050715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7"/>
            <a:ext cx="10652393" cy="1043049"/>
          </a:xfrm>
        </p:spPr>
        <p:txBody>
          <a:bodyPr>
            <a:normAutofit fontScale="90000"/>
          </a:bodyPr>
          <a:lstStyle/>
          <a:p>
            <a:r>
              <a:rPr lang="en-US" sz="4400"/>
              <a:t>Grants v10.0 Upgrade Training-</a:t>
            </a:r>
            <a:br>
              <a:rPr lang="en-US" sz="4400"/>
            </a:br>
            <a:r>
              <a:rPr lang="en-US" sz="4000"/>
              <a:t>Bug Fixes</a:t>
            </a:r>
          </a:p>
        </p:txBody>
      </p:sp>
      <p:sp>
        <p:nvSpPr>
          <p:cNvPr id="3" name="Content Placeholder 2"/>
          <p:cNvSpPr>
            <a:spLocks noGrp="1"/>
          </p:cNvSpPr>
          <p:nvPr>
            <p:ph idx="1"/>
          </p:nvPr>
        </p:nvSpPr>
        <p:spPr>
          <a:xfrm>
            <a:off x="838200" y="1517170"/>
            <a:ext cx="10515600" cy="4887659"/>
          </a:xfrm>
        </p:spPr>
        <p:txBody>
          <a:bodyPr>
            <a:normAutofit fontScale="92500" lnSpcReduction="10000"/>
          </a:bodyPr>
          <a:lstStyle/>
          <a:p>
            <a:pPr marL="342900" marR="0" lvl="0" indent="-342900">
              <a:lnSpc>
                <a:spcPct val="107000"/>
              </a:lnSpc>
              <a:spcBef>
                <a:spcPts val="0"/>
              </a:spcBef>
              <a:spcAft>
                <a:spcPts val="0"/>
              </a:spcAft>
              <a:buFont typeface="Symbol" panose="05050102010706020507" pitchFamily="18" charset="2"/>
              <a:buChar char=""/>
            </a:pPr>
            <a:endParaRPr lang="en-US" sz="2400">
              <a:effectLst/>
              <a:latin typeface="Helvetica Neue"/>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endParaRPr lang="en-US" sz="2400">
              <a:solidFill>
                <a:srgbClr val="252525"/>
              </a:solidFill>
              <a:effectLst/>
              <a:latin typeface="Helvetica Neue"/>
              <a:ea typeface="Calibri" panose="020F0502020204030204" pitchFamily="34" charset="0"/>
              <a:cs typeface="Times New Roman" panose="02020603050405020304" pitchFamily="18" charset="0"/>
            </a:endParaRPr>
          </a:p>
          <a:p>
            <a:pPr>
              <a:lnSpc>
                <a:spcPct val="100000"/>
              </a:lnSpc>
              <a:spcBef>
                <a:spcPts val="0"/>
              </a:spcBef>
            </a:pPr>
            <a:r>
              <a:rPr lang="en-US" sz="2400">
                <a:solidFill>
                  <a:srgbClr val="252525"/>
                </a:solidFill>
                <a:effectLst/>
                <a:latin typeface="Helvetica Neue"/>
                <a:ea typeface="Calibri" panose="020F0502020204030204" pitchFamily="34" charset="0"/>
                <a:cs typeface="Times New Roman" panose="02020603050405020304" pitchFamily="18" charset="0"/>
              </a:rPr>
              <a:t>Proposals – Today, when a Funding Proposal is copied, a link to the new copy appears in the History. In 10.0, the history tab of the new copy will include a link to the proposal from which it was copied. </a:t>
            </a:r>
          </a:p>
          <a:p>
            <a:pPr marL="0" indent="0">
              <a:lnSpc>
                <a:spcPct val="100000"/>
              </a:lnSpc>
              <a:spcBef>
                <a:spcPts val="0"/>
              </a:spcBef>
              <a:buNone/>
            </a:pPr>
            <a:endParaRPr lang="en-US" sz="2400">
              <a:solidFill>
                <a:srgbClr val="252525"/>
              </a:solidFill>
              <a:effectLst/>
              <a:latin typeface="Helvetica Neue"/>
              <a:ea typeface="Calibri" panose="020F0502020204030204" pitchFamily="34" charset="0"/>
              <a:cs typeface="Times New Roman" panose="02020603050405020304" pitchFamily="18" charset="0"/>
            </a:endParaRPr>
          </a:p>
          <a:p>
            <a:pPr>
              <a:lnSpc>
                <a:spcPct val="100000"/>
              </a:lnSpc>
              <a:spcBef>
                <a:spcPts val="0"/>
              </a:spcBef>
            </a:pPr>
            <a:r>
              <a:rPr lang="en-US" sz="2400">
                <a:solidFill>
                  <a:srgbClr val="252525"/>
                </a:solidFill>
                <a:effectLst/>
                <a:latin typeface="Helvetica Neue"/>
                <a:ea typeface="Calibri" panose="020F0502020204030204" pitchFamily="34" charset="0"/>
                <a:cs typeface="Times New Roman" panose="02020603050405020304" pitchFamily="18" charset="0"/>
              </a:rPr>
              <a:t>Proposals - When the user updates the direct sponsor on a Funding Proposal, the budget maintains the non-standard F&amp;A cost base rate, if selected. </a:t>
            </a:r>
          </a:p>
          <a:p>
            <a:pPr marL="0" indent="0">
              <a:lnSpc>
                <a:spcPct val="100000"/>
              </a:lnSpc>
              <a:spcBef>
                <a:spcPts val="0"/>
              </a:spcBef>
              <a:buNone/>
            </a:pPr>
            <a:endParaRPr lang="en-US" sz="2400">
              <a:solidFill>
                <a:srgbClr val="252525"/>
              </a:solidFill>
              <a:effectLst/>
              <a:latin typeface="Helvetica Neue"/>
              <a:ea typeface="Calibri" panose="020F0502020204030204" pitchFamily="34" charset="0"/>
              <a:cs typeface="Times New Roman" panose="02020603050405020304" pitchFamily="18" charset="0"/>
            </a:endParaRPr>
          </a:p>
          <a:p>
            <a:pPr>
              <a:lnSpc>
                <a:spcPct val="100000"/>
              </a:lnSpc>
              <a:spcBef>
                <a:spcPts val="0"/>
              </a:spcBef>
            </a:pPr>
            <a:r>
              <a:rPr lang="en-US" sz="2400">
                <a:solidFill>
                  <a:srgbClr val="252525"/>
                </a:solidFill>
                <a:effectLst/>
                <a:latin typeface="Helvetica Neue"/>
                <a:ea typeface="Calibri" panose="020F0502020204030204" pitchFamily="34" charset="0"/>
                <a:cs typeface="Times New Roman" panose="02020603050405020304" pitchFamily="18" charset="0"/>
              </a:rPr>
              <a:t>Proposals - When a user copies a Funding Proposal that includes a Budget that has been withdrawn, the Proposal is copied and does not include the withdrawn Budget in the copy. Fix also applies to withdrawn Subaward Budgets.</a:t>
            </a:r>
          </a:p>
          <a:p>
            <a:pPr marL="0" indent="0">
              <a:lnSpc>
                <a:spcPct val="100000"/>
              </a:lnSpc>
              <a:spcBef>
                <a:spcPts val="0"/>
              </a:spcBef>
              <a:buNone/>
            </a:pPr>
            <a:endParaRPr lang="en-US" sz="2400">
              <a:solidFill>
                <a:srgbClr val="252525"/>
              </a:solidFill>
              <a:effectLst/>
              <a:latin typeface="Helvetica Neue"/>
              <a:ea typeface="Calibri" panose="020F0502020204030204" pitchFamily="34" charset="0"/>
              <a:cs typeface="Times New Roman" panose="02020603050405020304" pitchFamily="18" charset="0"/>
            </a:endParaRPr>
          </a:p>
          <a:p>
            <a:pPr>
              <a:lnSpc>
                <a:spcPct val="100000"/>
              </a:lnSpc>
              <a:spcBef>
                <a:spcPts val="0"/>
              </a:spcBef>
            </a:pPr>
            <a:r>
              <a:rPr lang="en-US" sz="2400">
                <a:effectLst/>
                <a:latin typeface="Helvetica Neue"/>
                <a:ea typeface="Calibri" panose="020F0502020204030204" pitchFamily="34" charset="0"/>
                <a:cs typeface="Times New Roman" panose="02020603050405020304" pitchFamily="18" charset="0"/>
              </a:rPr>
              <a:t>Proposals – FPs in the “Award Notification Received” and “Awarded” states no longer display in your inbox</a:t>
            </a:r>
          </a:p>
          <a:p>
            <a:pPr marL="342900" indent="-342900">
              <a:lnSpc>
                <a:spcPct val="100000"/>
              </a:lnSpc>
              <a:spcBef>
                <a:spcPts val="0"/>
              </a:spcBef>
              <a:buFont typeface="Symbol" panose="05050102010706020507" pitchFamily="18" charset="2"/>
              <a:buChar char=""/>
            </a:pPr>
            <a:endParaRPr lang="en-US" sz="2400">
              <a:solidFill>
                <a:srgbClr val="252525"/>
              </a:solidFill>
              <a:effectLst/>
              <a:latin typeface="Helvetica Neue"/>
              <a:ea typeface="Calibri" panose="020F0502020204030204" pitchFamily="34" charset="0"/>
              <a:cs typeface="Times New Roman" panose="02020603050405020304" pitchFamily="18" charset="0"/>
            </a:endParaRPr>
          </a:p>
          <a:p>
            <a:pPr marL="342900" marR="0" lvl="0" indent="-342900">
              <a:lnSpc>
                <a:spcPct val="100000"/>
              </a:lnSpc>
              <a:spcBef>
                <a:spcPts val="0"/>
              </a:spcBef>
              <a:spcAft>
                <a:spcPts val="0"/>
              </a:spcAft>
              <a:buFont typeface="Symbol" panose="05050102010706020507" pitchFamily="18" charset="2"/>
              <a:buChar char=""/>
            </a:pPr>
            <a:endParaRPr lang="en-US" sz="2400">
              <a:solidFill>
                <a:srgbClr val="252525"/>
              </a:solidFill>
              <a:effectLst/>
              <a:latin typeface="Helvetica Neue"/>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0B5CDF8-54D5-6043-A52E-76818AC5EAB8}" type="slidenum">
              <a:rPr lang="en-US" smtClean="0"/>
              <a:pPr/>
              <a:t>45</a:t>
            </a:fld>
            <a:endParaRPr lang="en-US"/>
          </a:p>
        </p:txBody>
      </p:sp>
      <p:sp>
        <p:nvSpPr>
          <p:cNvPr id="5" name="TextBox 4">
            <a:extLst>
              <a:ext uri="{FF2B5EF4-FFF2-40B4-BE49-F238E27FC236}">
                <a16:creationId xmlns:a16="http://schemas.microsoft.com/office/drawing/2014/main" id="{21427A52-DB01-4895-8843-116D557EBCF4}"/>
              </a:ext>
            </a:extLst>
          </p:cNvPr>
          <p:cNvSpPr txBox="1"/>
          <p:nvPr/>
        </p:nvSpPr>
        <p:spPr>
          <a:xfrm>
            <a:off x="838200" y="1472050"/>
            <a:ext cx="6096000" cy="400110"/>
          </a:xfrm>
          <a:prstGeom prst="rect">
            <a:avLst/>
          </a:prstGeom>
          <a:noFill/>
        </p:spPr>
        <p:txBody>
          <a:bodyPr wrap="square">
            <a:spAutoFit/>
          </a:bodyPr>
          <a:lstStyle/>
          <a:p>
            <a:r>
              <a:rPr lang="en-US" sz="2000">
                <a:latin typeface="Helvetica Neue"/>
              </a:rPr>
              <a:t>Pre-Award Issues</a:t>
            </a:r>
          </a:p>
        </p:txBody>
      </p:sp>
    </p:spTree>
    <p:extLst>
      <p:ext uri="{BB962C8B-B14F-4D97-AF65-F5344CB8AC3E}">
        <p14:creationId xmlns:p14="http://schemas.microsoft.com/office/powerpoint/2010/main" val="21270952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7"/>
            <a:ext cx="10652393" cy="1043049"/>
          </a:xfrm>
        </p:spPr>
        <p:txBody>
          <a:bodyPr>
            <a:normAutofit fontScale="90000"/>
          </a:bodyPr>
          <a:lstStyle/>
          <a:p>
            <a:r>
              <a:rPr lang="en-US" sz="4400"/>
              <a:t>Grants v10.0 Upgrade Training-</a:t>
            </a:r>
            <a:br>
              <a:rPr lang="en-US" sz="4400"/>
            </a:br>
            <a:r>
              <a:rPr lang="en-US" sz="4000"/>
              <a:t>Bug Fixes</a:t>
            </a:r>
            <a:endParaRPr lang="en-US"/>
          </a:p>
        </p:txBody>
      </p:sp>
      <p:sp>
        <p:nvSpPr>
          <p:cNvPr id="3" name="Content Placeholder 2"/>
          <p:cNvSpPr>
            <a:spLocks noGrp="1"/>
          </p:cNvSpPr>
          <p:nvPr>
            <p:ph idx="1"/>
          </p:nvPr>
        </p:nvSpPr>
        <p:spPr>
          <a:xfrm>
            <a:off x="838200" y="1289304"/>
            <a:ext cx="10515600" cy="4887659"/>
          </a:xfrm>
        </p:spPr>
        <p:txBody>
          <a:bodyPr>
            <a:normAutofit/>
          </a:bodyPr>
          <a:lstStyle/>
          <a:p>
            <a:pPr marL="342900" marR="0" lvl="0" indent="-342900">
              <a:lnSpc>
                <a:spcPct val="107000"/>
              </a:lnSpc>
              <a:spcBef>
                <a:spcPts val="0"/>
              </a:spcBef>
              <a:spcAft>
                <a:spcPts val="0"/>
              </a:spcAft>
              <a:buFont typeface="Symbol" panose="05050102010706020507" pitchFamily="18" charset="2"/>
              <a:buChar char=""/>
            </a:pPr>
            <a:endParaRPr lang="en-US" sz="2400">
              <a:effectLst/>
              <a:latin typeface="Helvetica Neue"/>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endParaRPr lang="en-US" sz="2400">
              <a:solidFill>
                <a:srgbClr val="252525"/>
              </a:solidFill>
              <a:effectLst/>
              <a:latin typeface="Helvetica Neue"/>
              <a:ea typeface="Calibri" panose="020F0502020204030204" pitchFamily="34" charset="0"/>
              <a:cs typeface="Times New Roman" panose="02020603050405020304" pitchFamily="18" charset="0"/>
            </a:endParaRPr>
          </a:p>
          <a:p>
            <a:pPr marL="342900" indent="-342900">
              <a:lnSpc>
                <a:spcPct val="107000"/>
              </a:lnSpc>
              <a:spcBef>
                <a:spcPts val="0"/>
              </a:spcBef>
              <a:buFont typeface="Symbol" panose="05050102010706020507" pitchFamily="18" charset="2"/>
              <a:buChar char=""/>
            </a:pPr>
            <a:r>
              <a:rPr lang="en-US" sz="2400">
                <a:solidFill>
                  <a:srgbClr val="252525"/>
                </a:solidFill>
                <a:effectLst/>
                <a:latin typeface="Helvetica Neue"/>
                <a:ea typeface="Calibri" panose="020F0502020204030204" pitchFamily="34" charset="0"/>
                <a:cs typeface="Times New Roman" panose="02020603050405020304" pitchFamily="18" charset="0"/>
              </a:rPr>
              <a:t>Awards – New user added to an Award deliverable as additional staff will have read access to the award. When a deliverable is marked as complete, the additional staff will still have read access to the award.</a:t>
            </a:r>
          </a:p>
          <a:p>
            <a:pPr marL="342900" marR="0" lvl="0" indent="-342900">
              <a:lnSpc>
                <a:spcPct val="107000"/>
              </a:lnSpc>
              <a:spcBef>
                <a:spcPts val="0"/>
              </a:spcBef>
              <a:spcAft>
                <a:spcPts val="0"/>
              </a:spcAft>
              <a:buFont typeface="Symbol" panose="05050102010706020507" pitchFamily="18" charset="2"/>
              <a:buChar char=""/>
            </a:pPr>
            <a:endParaRPr lang="en-US" sz="2400">
              <a:solidFill>
                <a:srgbClr val="252525"/>
              </a:solidFill>
              <a:effectLst/>
              <a:latin typeface="Helvetica Neue"/>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400">
                <a:solidFill>
                  <a:srgbClr val="252525"/>
                </a:solidFill>
                <a:effectLst/>
                <a:latin typeface="Helvetica Neue"/>
                <a:ea typeface="Calibri" panose="020F0502020204030204" pitchFamily="34" charset="0"/>
                <a:cs typeface="Times New Roman" panose="02020603050405020304" pitchFamily="18" charset="0"/>
              </a:rPr>
              <a:t>Award Mods – Specialists and the Research Community should now be able to create revisions and renewals for funding Proposals, regardless of which role they fill in this project.</a:t>
            </a:r>
          </a:p>
          <a:p>
            <a:pPr marL="342900" marR="0" lvl="0" indent="-342900">
              <a:lnSpc>
                <a:spcPct val="100000"/>
              </a:lnSpc>
              <a:spcBef>
                <a:spcPts val="0"/>
              </a:spcBef>
              <a:spcAft>
                <a:spcPts val="0"/>
              </a:spcAft>
              <a:buFont typeface="Symbol" panose="05050102010706020507" pitchFamily="18" charset="2"/>
              <a:buChar char=""/>
            </a:pPr>
            <a:endParaRPr lang="en-US" sz="2400">
              <a:solidFill>
                <a:srgbClr val="252525"/>
              </a:solidFill>
              <a:effectLst/>
              <a:latin typeface="Helvetica Neue"/>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0B5CDF8-54D5-6043-A52E-76818AC5EAB8}" type="slidenum">
              <a:rPr lang="en-US" smtClean="0"/>
              <a:pPr/>
              <a:t>46</a:t>
            </a:fld>
            <a:endParaRPr lang="en-US"/>
          </a:p>
        </p:txBody>
      </p:sp>
      <p:sp>
        <p:nvSpPr>
          <p:cNvPr id="5" name="TextBox 4">
            <a:extLst>
              <a:ext uri="{FF2B5EF4-FFF2-40B4-BE49-F238E27FC236}">
                <a16:creationId xmlns:a16="http://schemas.microsoft.com/office/drawing/2014/main" id="{C8988E0A-314A-4104-A0FE-D324950B61F5}"/>
              </a:ext>
            </a:extLst>
          </p:cNvPr>
          <p:cNvSpPr txBox="1"/>
          <p:nvPr/>
        </p:nvSpPr>
        <p:spPr>
          <a:xfrm>
            <a:off x="838200" y="1472050"/>
            <a:ext cx="6096000" cy="400110"/>
          </a:xfrm>
          <a:prstGeom prst="rect">
            <a:avLst/>
          </a:prstGeom>
          <a:noFill/>
        </p:spPr>
        <p:txBody>
          <a:bodyPr wrap="square">
            <a:spAutoFit/>
          </a:bodyPr>
          <a:lstStyle/>
          <a:p>
            <a:r>
              <a:rPr lang="en-US" sz="2000">
                <a:latin typeface="Helvetica Neue"/>
              </a:rPr>
              <a:t>Post-Award Issues</a:t>
            </a:r>
          </a:p>
        </p:txBody>
      </p:sp>
    </p:spTree>
    <p:extLst>
      <p:ext uri="{BB962C8B-B14F-4D97-AF65-F5344CB8AC3E}">
        <p14:creationId xmlns:p14="http://schemas.microsoft.com/office/powerpoint/2010/main" val="31351871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7"/>
            <a:ext cx="10652393" cy="1043049"/>
          </a:xfrm>
        </p:spPr>
        <p:txBody>
          <a:bodyPr>
            <a:normAutofit/>
          </a:bodyPr>
          <a:lstStyle/>
          <a:p>
            <a:r>
              <a:rPr lang="en-US" sz="4400"/>
              <a:t>Questions?</a:t>
            </a:r>
            <a:endParaRPr lang="en-US"/>
          </a:p>
        </p:txBody>
      </p:sp>
      <p:sp>
        <p:nvSpPr>
          <p:cNvPr id="3" name="Content Placeholder 2"/>
          <p:cNvSpPr>
            <a:spLocks noGrp="1"/>
          </p:cNvSpPr>
          <p:nvPr>
            <p:ph idx="1"/>
          </p:nvPr>
        </p:nvSpPr>
        <p:spPr>
          <a:xfrm>
            <a:off x="838200" y="1289304"/>
            <a:ext cx="10515600" cy="4887659"/>
          </a:xfrm>
        </p:spPr>
        <p:txBody>
          <a:bodyPr>
            <a:normAutofit/>
          </a:bodyPr>
          <a:lstStyle/>
          <a:p>
            <a:pPr marL="342900" marR="0" lvl="0" indent="-342900">
              <a:lnSpc>
                <a:spcPct val="107000"/>
              </a:lnSpc>
              <a:spcBef>
                <a:spcPts val="0"/>
              </a:spcBef>
              <a:spcAft>
                <a:spcPts val="0"/>
              </a:spcAft>
              <a:buFont typeface="Symbol" panose="05050102010706020507" pitchFamily="18" charset="2"/>
              <a:buChar char=""/>
            </a:pPr>
            <a:endParaRPr lang="en-US" sz="2400">
              <a:effectLst/>
              <a:latin typeface="Helvetica Neue"/>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endParaRPr lang="en-US" sz="1800">
              <a:effectLst/>
              <a:latin typeface="Helvetica Neue"/>
              <a:ea typeface="Calibri" panose="020F0502020204030204" pitchFamily="34" charset="0"/>
              <a:cs typeface="Times New Roman" panose="02020603050405020304" pitchFamily="18" charset="0"/>
            </a:endParaRPr>
          </a:p>
          <a:p>
            <a:endParaRPr lang="en-US"/>
          </a:p>
          <a:p>
            <a:endParaRPr lang="en-US"/>
          </a:p>
        </p:txBody>
      </p:sp>
      <p:sp>
        <p:nvSpPr>
          <p:cNvPr id="4" name="Slide Number Placeholder 3"/>
          <p:cNvSpPr>
            <a:spLocks noGrp="1"/>
          </p:cNvSpPr>
          <p:nvPr>
            <p:ph type="sldNum" sz="quarter" idx="12"/>
          </p:nvPr>
        </p:nvSpPr>
        <p:spPr/>
        <p:txBody>
          <a:bodyPr/>
          <a:lstStyle/>
          <a:p>
            <a:fld id="{D0B5CDF8-54D5-6043-A52E-76818AC5EAB8}" type="slidenum">
              <a:rPr lang="en-US" smtClean="0"/>
              <a:pPr/>
              <a:t>47</a:t>
            </a:fld>
            <a:endParaRPr lang="en-US"/>
          </a:p>
        </p:txBody>
      </p:sp>
    </p:spTree>
    <p:extLst>
      <p:ext uri="{BB962C8B-B14F-4D97-AF65-F5344CB8AC3E}">
        <p14:creationId xmlns:p14="http://schemas.microsoft.com/office/powerpoint/2010/main" val="822814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56150"/>
            <a:ext cx="10515600" cy="533154"/>
          </a:xfrm>
        </p:spPr>
        <p:txBody>
          <a:bodyPr>
            <a:normAutofit fontScale="90000"/>
          </a:bodyPr>
          <a:lstStyle/>
          <a:p>
            <a:r>
              <a:rPr lang="en-US"/>
              <a:t>HRS Upgrade Training</a:t>
            </a:r>
            <a:br>
              <a:rPr lang="en-US"/>
            </a:br>
            <a:r>
              <a:rPr lang="en-US"/>
              <a:t>	</a:t>
            </a:r>
          </a:p>
        </p:txBody>
      </p:sp>
      <p:sp>
        <p:nvSpPr>
          <p:cNvPr id="3" name="Content Placeholder 2"/>
          <p:cNvSpPr>
            <a:spLocks noGrp="1"/>
          </p:cNvSpPr>
          <p:nvPr>
            <p:ph idx="1"/>
          </p:nvPr>
        </p:nvSpPr>
        <p:spPr>
          <a:xfrm>
            <a:off x="838200" y="1289304"/>
            <a:ext cx="10515600" cy="4887659"/>
          </a:xfrm>
        </p:spPr>
        <p:txBody>
          <a:bodyPr>
            <a:normAutofit/>
          </a:bodyPr>
          <a:lstStyle/>
          <a:p>
            <a:r>
              <a:rPr lang="en-US"/>
              <a:t>Suite-wide enhancements</a:t>
            </a:r>
          </a:p>
          <a:p>
            <a:pPr lvl="1"/>
            <a:r>
              <a:rPr lang="en-US"/>
              <a:t>Improved Inbox now called “Dashboard”</a:t>
            </a:r>
          </a:p>
          <a:p>
            <a:pPr lvl="2"/>
            <a:r>
              <a:rPr lang="en-US"/>
              <a:t>Recently Viewed</a:t>
            </a:r>
          </a:p>
          <a:p>
            <a:pPr lvl="2"/>
            <a:r>
              <a:rPr lang="en-US"/>
              <a:t>Pinned</a:t>
            </a:r>
          </a:p>
          <a:p>
            <a:pPr lvl="1"/>
            <a:r>
              <a:rPr lang="en-US"/>
              <a:t>Display improvements</a:t>
            </a:r>
          </a:p>
          <a:p>
            <a:pPr lvl="2"/>
            <a:r>
              <a:rPr lang="en-US"/>
              <a:t>Personalized data display</a:t>
            </a:r>
          </a:p>
          <a:p>
            <a:pPr lvl="2"/>
            <a:r>
              <a:rPr lang="en-US"/>
              <a:t>Breadcrumbs</a:t>
            </a:r>
          </a:p>
          <a:p>
            <a:pPr lvl="2"/>
            <a:r>
              <a:rPr lang="en-US"/>
              <a:t>Streamlined Activity History view</a:t>
            </a:r>
          </a:p>
          <a:p>
            <a:pPr lvl="1"/>
            <a:r>
              <a:rPr lang="en-US"/>
              <a:t>New “Site Search” feature</a:t>
            </a:r>
          </a:p>
          <a:p>
            <a:r>
              <a:rPr lang="en-US"/>
              <a:t>Huron Grants Updates </a:t>
            </a:r>
          </a:p>
          <a:p>
            <a:endParaRPr lang="en-US"/>
          </a:p>
          <a:p>
            <a:pPr marL="0" indent="0">
              <a:buNone/>
            </a:pPr>
            <a:r>
              <a:rPr lang="en-US" sz="2000"/>
              <a:t>Slides will be published to Project Wahoo site </a:t>
            </a:r>
            <a:r>
              <a:rPr lang="en-US" sz="2000">
                <a:hlinkClick r:id="rId3"/>
              </a:rPr>
              <a:t>https://wahoo.research.ucf.edu</a:t>
            </a:r>
            <a:r>
              <a:rPr lang="en-US" sz="2000"/>
              <a:t> </a:t>
            </a:r>
          </a:p>
        </p:txBody>
      </p:sp>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0B5CDF8-54D5-6043-A52E-76818AC5EAB8}" type="slidenum">
              <a:rPr kumimoji="0" lang="en-US" sz="1300" b="0" i="0" u="none" strike="noStrike" kern="1200" cap="none" spc="0" normalizeH="0" baseline="0" noProof="0" smtClean="0">
                <a:ln>
                  <a:noFill/>
                </a:ln>
                <a:solidFill>
                  <a:prstClr val="white"/>
                </a:solidFill>
                <a:effectLst/>
                <a:uLnTx/>
                <a:uFillTx/>
                <a:latin typeface="Helvetica" charset="0"/>
                <a:cs typeface="Helvetica" charset="0"/>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1300" b="0" i="0" u="none" strike="noStrike" kern="1200" cap="none" spc="0" normalizeH="0" baseline="0" noProof="0">
              <a:ln>
                <a:noFill/>
              </a:ln>
              <a:solidFill>
                <a:prstClr val="white"/>
              </a:solidFill>
              <a:effectLst/>
              <a:uLnTx/>
              <a:uFillTx/>
              <a:latin typeface="Helvetica" charset="0"/>
              <a:cs typeface="Helvetica" charset="0"/>
            </a:endParaRPr>
          </a:p>
        </p:txBody>
      </p:sp>
    </p:spTree>
    <p:extLst>
      <p:ext uri="{BB962C8B-B14F-4D97-AF65-F5344CB8AC3E}">
        <p14:creationId xmlns:p14="http://schemas.microsoft.com/office/powerpoint/2010/main" val="1494642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043049"/>
          </a:xfrm>
        </p:spPr>
        <p:txBody>
          <a:bodyPr/>
          <a:lstStyle/>
          <a:p>
            <a:r>
              <a:rPr lang="en-US"/>
              <a:t>Huron Grants Updates</a:t>
            </a:r>
          </a:p>
        </p:txBody>
      </p:sp>
      <p:sp>
        <p:nvSpPr>
          <p:cNvPr id="3" name="Content Placeholder 2"/>
          <p:cNvSpPr>
            <a:spLocks noGrp="1"/>
          </p:cNvSpPr>
          <p:nvPr>
            <p:ph idx="1"/>
          </p:nvPr>
        </p:nvSpPr>
        <p:spPr>
          <a:xfrm>
            <a:off x="838200" y="1289304"/>
            <a:ext cx="10515600" cy="4887659"/>
          </a:xfrm>
        </p:spPr>
        <p:txBody>
          <a:bodyPr>
            <a:normAutofit lnSpcReduction="10000"/>
          </a:bodyPr>
          <a:lstStyle/>
          <a:p>
            <a:r>
              <a:rPr lang="en-US"/>
              <a:t>Notification Updates</a:t>
            </a:r>
          </a:p>
          <a:p>
            <a:r>
              <a:rPr lang="en-US"/>
              <a:t>Display Improvements</a:t>
            </a:r>
          </a:p>
          <a:p>
            <a:r>
              <a:rPr lang="en-US"/>
              <a:t>Workspace </a:t>
            </a:r>
            <a:r>
              <a:rPr lang="en-US" sz="2800"/>
              <a:t>Improvements</a:t>
            </a:r>
            <a:endParaRPr lang="en-US"/>
          </a:p>
          <a:p>
            <a:r>
              <a:rPr lang="en-US"/>
              <a:t>SmartForm </a:t>
            </a:r>
            <a:r>
              <a:rPr lang="en-US" sz="2800"/>
              <a:t>Improvements</a:t>
            </a:r>
            <a:endParaRPr lang="en-US"/>
          </a:p>
          <a:p>
            <a:r>
              <a:rPr lang="en-US" sz="2800"/>
              <a:t>New FCOI Investigator</a:t>
            </a:r>
            <a:endParaRPr lang="en-US"/>
          </a:p>
          <a:p>
            <a:r>
              <a:rPr lang="en-US"/>
              <a:t>Follow-On Proposals</a:t>
            </a:r>
          </a:p>
          <a:p>
            <a:r>
              <a:rPr lang="en-US"/>
              <a:t>Tags</a:t>
            </a:r>
          </a:p>
          <a:p>
            <a:r>
              <a:rPr lang="en-US"/>
              <a:t>Ancillary Reviews</a:t>
            </a:r>
          </a:p>
          <a:p>
            <a:r>
              <a:rPr lang="en-US"/>
              <a:t>Known Issues</a:t>
            </a:r>
          </a:p>
          <a:p>
            <a:r>
              <a:rPr lang="en-US"/>
              <a:t>Bug Fixes</a:t>
            </a:r>
          </a:p>
        </p:txBody>
      </p:sp>
      <p:sp>
        <p:nvSpPr>
          <p:cNvPr id="4" name="Slide Number Placeholder 3"/>
          <p:cNvSpPr>
            <a:spLocks noGrp="1"/>
          </p:cNvSpPr>
          <p:nvPr>
            <p:ph type="sldNum" sz="quarter" idx="12"/>
          </p:nvPr>
        </p:nvSpPr>
        <p:spPr/>
        <p:txBody>
          <a:bodyPr/>
          <a:lstStyle/>
          <a:p>
            <a:fld id="{D0B5CDF8-54D5-6043-A52E-76818AC5EAB8}" type="slidenum">
              <a:rPr lang="en-US" smtClean="0"/>
              <a:pPr/>
              <a:t>6</a:t>
            </a:fld>
            <a:endParaRPr lang="en-US"/>
          </a:p>
        </p:txBody>
      </p:sp>
    </p:spTree>
    <p:extLst>
      <p:ext uri="{BB962C8B-B14F-4D97-AF65-F5344CB8AC3E}">
        <p14:creationId xmlns:p14="http://schemas.microsoft.com/office/powerpoint/2010/main" val="1899736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1324C4-96A1-4910-B1CE-FBB8762C321C}"/>
              </a:ext>
            </a:extLst>
          </p:cNvPr>
          <p:cNvSpPr>
            <a:spLocks noGrp="1"/>
          </p:cNvSpPr>
          <p:nvPr>
            <p:ph type="sldNum" sz="quarter" idx="12"/>
          </p:nvPr>
        </p:nvSpPr>
        <p:spPr/>
        <p:txBody>
          <a:bodyPr/>
          <a:lstStyle/>
          <a:p>
            <a:fld id="{D0B5CDF8-54D5-6043-A52E-76818AC5EAB8}" type="slidenum">
              <a:rPr lang="en-US" smtClean="0"/>
              <a:pPr/>
              <a:t>7</a:t>
            </a:fld>
            <a:endParaRPr lang="en-US"/>
          </a:p>
        </p:txBody>
      </p:sp>
      <p:sp>
        <p:nvSpPr>
          <p:cNvPr id="5" name="Content Placeholder 2">
            <a:extLst>
              <a:ext uri="{FF2B5EF4-FFF2-40B4-BE49-F238E27FC236}">
                <a16:creationId xmlns:a16="http://schemas.microsoft.com/office/drawing/2014/main" id="{AF57216C-2B24-4B76-9E4D-393F111E3938}"/>
              </a:ext>
            </a:extLst>
          </p:cNvPr>
          <p:cNvSpPr>
            <a:spLocks noGrp="1"/>
          </p:cNvSpPr>
          <p:nvPr>
            <p:ph idx="1"/>
          </p:nvPr>
        </p:nvSpPr>
        <p:spPr>
          <a:xfrm>
            <a:off x="838200" y="1825625"/>
            <a:ext cx="10515600" cy="4351338"/>
          </a:xfrm>
        </p:spPr>
        <p:txBody>
          <a:bodyPr>
            <a:normAutofit fontScale="92500" lnSpcReduction="10000"/>
          </a:bodyPr>
          <a:lstStyle/>
          <a:p>
            <a:pPr lvl="1"/>
            <a:endParaRPr lang="en-US"/>
          </a:p>
          <a:p>
            <a:pPr lvl="1"/>
            <a:r>
              <a:rPr lang="en-US"/>
              <a:t>May 2021 EXCIT PowerPoint Presentation</a:t>
            </a:r>
          </a:p>
          <a:p>
            <a:pPr lvl="1"/>
            <a:endParaRPr lang="en-US"/>
          </a:p>
          <a:p>
            <a:pPr lvl="1"/>
            <a:r>
              <a:rPr lang="en-US"/>
              <a:t>Help Center</a:t>
            </a:r>
          </a:p>
          <a:p>
            <a:pPr lvl="2"/>
            <a:r>
              <a:rPr lang="en-US"/>
              <a:t>Reference Guides</a:t>
            </a:r>
          </a:p>
          <a:p>
            <a:pPr lvl="2"/>
            <a:r>
              <a:rPr lang="en-US"/>
              <a:t>FAQs (updated post-go live)</a:t>
            </a:r>
          </a:p>
          <a:p>
            <a:pPr lvl="2"/>
            <a:r>
              <a:rPr lang="en-US"/>
              <a:t>Videos (updated post-go live)</a:t>
            </a:r>
          </a:p>
          <a:p>
            <a:pPr lvl="1"/>
            <a:endParaRPr lang="en-US"/>
          </a:p>
          <a:p>
            <a:pPr lvl="1"/>
            <a:r>
              <a:rPr lang="en-US"/>
              <a:t>Huron Learning Lab</a:t>
            </a:r>
          </a:p>
          <a:p>
            <a:pPr lvl="2"/>
            <a:r>
              <a:rPr lang="en-US">
                <a:hlinkClick r:id="rId3"/>
              </a:rPr>
              <a:t>https://huronsoftware.talentlms.com/</a:t>
            </a:r>
            <a:endParaRPr lang="en-US"/>
          </a:p>
          <a:p>
            <a:pPr lvl="2"/>
            <a:r>
              <a:rPr lang="en-US"/>
              <a:t>UCF Email to log in</a:t>
            </a:r>
          </a:p>
          <a:p>
            <a:pPr lvl="3"/>
            <a:r>
              <a:rPr lang="en-US" sz="1800"/>
              <a:t>For an account to Huron Learning Lab, please email </a:t>
            </a:r>
            <a:r>
              <a:rPr lang="en-US" sz="1800">
                <a:solidFill>
                  <a:schemeClr val="accent2">
                    <a:lumMod val="50000"/>
                  </a:schemeClr>
                </a:solidFill>
                <a:hlinkClick r:id="rId4">
                  <a:extLst>
                    <a:ext uri="{A12FA001-AC4F-418D-AE19-62706E023703}">
                      <ahyp:hlinkClr xmlns:ahyp="http://schemas.microsoft.com/office/drawing/2018/hyperlinkcolor" val="tx"/>
                    </a:ext>
                  </a:extLst>
                </a:hlinkClick>
              </a:rPr>
              <a:t>Beaverton_HLL@huronconsultinggroup.com</a:t>
            </a:r>
            <a:endParaRPr lang="en-US" sz="1800">
              <a:solidFill>
                <a:schemeClr val="accent2">
                  <a:lumMod val="50000"/>
                </a:schemeClr>
              </a:solidFill>
            </a:endParaRPr>
          </a:p>
          <a:p>
            <a:pPr lvl="2"/>
            <a:r>
              <a:rPr lang="en-US"/>
              <a:t>Grants Section</a:t>
            </a:r>
          </a:p>
        </p:txBody>
      </p:sp>
      <p:sp>
        <p:nvSpPr>
          <p:cNvPr id="6" name="Title 1">
            <a:extLst>
              <a:ext uri="{FF2B5EF4-FFF2-40B4-BE49-F238E27FC236}">
                <a16:creationId xmlns:a16="http://schemas.microsoft.com/office/drawing/2014/main" id="{CB5A3BC7-56F1-4B37-900B-43A486DF85D7}"/>
              </a:ext>
            </a:extLst>
          </p:cNvPr>
          <p:cNvSpPr>
            <a:spLocks noGrp="1"/>
          </p:cNvSpPr>
          <p:nvPr>
            <p:ph type="title"/>
          </p:nvPr>
        </p:nvSpPr>
        <p:spPr>
          <a:xfrm>
            <a:off x="838200" y="365125"/>
            <a:ext cx="10515600" cy="1325563"/>
          </a:xfrm>
        </p:spPr>
        <p:txBody>
          <a:bodyPr>
            <a:normAutofit/>
          </a:bodyPr>
          <a:lstStyle/>
          <a:p>
            <a:r>
              <a:rPr lang="en-US"/>
              <a:t>Research Community Training Resources</a:t>
            </a:r>
          </a:p>
        </p:txBody>
      </p:sp>
    </p:spTree>
    <p:extLst>
      <p:ext uri="{BB962C8B-B14F-4D97-AF65-F5344CB8AC3E}">
        <p14:creationId xmlns:p14="http://schemas.microsoft.com/office/powerpoint/2010/main" val="2998624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043049"/>
          </a:xfrm>
        </p:spPr>
        <p:txBody>
          <a:bodyPr/>
          <a:lstStyle/>
          <a:p>
            <a:r>
              <a:rPr lang="en-US"/>
              <a:t>HRS Suite-wide Update - Dashboard</a:t>
            </a:r>
          </a:p>
        </p:txBody>
      </p:sp>
      <p:sp>
        <p:nvSpPr>
          <p:cNvPr id="3" name="Content Placeholder 2"/>
          <p:cNvSpPr>
            <a:spLocks noGrp="1"/>
          </p:cNvSpPr>
          <p:nvPr>
            <p:ph idx="1"/>
          </p:nvPr>
        </p:nvSpPr>
        <p:spPr>
          <a:xfrm>
            <a:off x="238992" y="1539092"/>
            <a:ext cx="4031350" cy="4637871"/>
          </a:xfrm>
        </p:spPr>
        <p:txBody>
          <a:bodyPr>
            <a:normAutofit/>
          </a:bodyPr>
          <a:lstStyle/>
          <a:p>
            <a:r>
              <a:rPr lang="en-US"/>
              <a:t>“Inbox” relabeled “Dashboard” </a:t>
            </a:r>
          </a:p>
          <a:p>
            <a:r>
              <a:rPr lang="en-US"/>
              <a:t>“My Inbox” tab displays the same list</a:t>
            </a:r>
          </a:p>
          <a:p>
            <a:r>
              <a:rPr lang="en-US"/>
              <a:t>New “My Reviews” tab displays ancillary reviews assigned to you</a:t>
            </a:r>
          </a:p>
        </p:txBody>
      </p:sp>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0B5CDF8-54D5-6043-A52E-76818AC5EAB8}" type="slidenum">
              <a:rPr kumimoji="0" lang="en-US" sz="1300" b="0" i="0" u="none" strike="noStrike" kern="1200" cap="none" spc="0" normalizeH="0" baseline="0" noProof="0" smtClean="0">
                <a:ln>
                  <a:noFill/>
                </a:ln>
                <a:solidFill>
                  <a:prstClr val="white"/>
                </a:solidFill>
                <a:effectLst/>
                <a:uLnTx/>
                <a:uFillTx/>
                <a:latin typeface="Helvetica" charset="0"/>
                <a:cs typeface="Helvetica" charset="0"/>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en-US" sz="1300" b="0" i="0" u="none" strike="noStrike" kern="1200" cap="none" spc="0" normalizeH="0" baseline="0" noProof="0">
              <a:ln>
                <a:noFill/>
              </a:ln>
              <a:solidFill>
                <a:prstClr val="white"/>
              </a:solidFill>
              <a:effectLst/>
              <a:uLnTx/>
              <a:uFillTx/>
              <a:latin typeface="Helvetica" charset="0"/>
              <a:cs typeface="Helvetica" charset="0"/>
            </a:endParaRPr>
          </a:p>
        </p:txBody>
      </p:sp>
      <p:pic>
        <p:nvPicPr>
          <p:cNvPr id="1026" name="Picture 2">
            <a:extLst>
              <a:ext uri="{FF2B5EF4-FFF2-40B4-BE49-F238E27FC236}">
                <a16:creationId xmlns:a16="http://schemas.microsoft.com/office/drawing/2014/main" id="{DECAD3CB-638F-41EF-B3DD-F4696A9C92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2950" y="1539092"/>
            <a:ext cx="6800850" cy="298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725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043049"/>
          </a:xfrm>
        </p:spPr>
        <p:txBody>
          <a:bodyPr/>
          <a:lstStyle/>
          <a:p>
            <a:r>
              <a:rPr lang="en-US"/>
              <a:t>HRS Suite-wide Update - Dashboard</a:t>
            </a:r>
          </a:p>
        </p:txBody>
      </p:sp>
      <p:sp>
        <p:nvSpPr>
          <p:cNvPr id="3" name="Content Placeholder 2"/>
          <p:cNvSpPr>
            <a:spLocks noGrp="1"/>
          </p:cNvSpPr>
          <p:nvPr>
            <p:ph idx="1"/>
          </p:nvPr>
        </p:nvSpPr>
        <p:spPr>
          <a:xfrm>
            <a:off x="838200" y="1289304"/>
            <a:ext cx="10515600" cy="4887659"/>
          </a:xfrm>
        </p:spPr>
        <p:txBody>
          <a:bodyPr>
            <a:normAutofit/>
          </a:bodyPr>
          <a:lstStyle/>
          <a:p>
            <a:r>
              <a:rPr lang="en-US"/>
              <a:t>New “Recently Viewed” section (displays last 10 records)</a:t>
            </a:r>
          </a:p>
          <a:p>
            <a:r>
              <a:rPr lang="en-US"/>
              <a:t>Ability to ‘pin’ most important records for quick access</a:t>
            </a:r>
          </a:p>
        </p:txBody>
      </p:sp>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0B5CDF8-54D5-6043-A52E-76818AC5EAB8}" type="slidenum">
              <a:rPr kumimoji="0" lang="en-US" sz="1300" b="0" i="0" u="none" strike="noStrike" kern="1200" cap="none" spc="0" normalizeH="0" baseline="0" noProof="0" smtClean="0">
                <a:ln>
                  <a:noFill/>
                </a:ln>
                <a:solidFill>
                  <a:prstClr val="white"/>
                </a:solidFill>
                <a:effectLst/>
                <a:uLnTx/>
                <a:uFillTx/>
                <a:latin typeface="Helvetica" charset="0"/>
                <a:cs typeface="Helvetica" charset="0"/>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US" sz="1300" b="0" i="0" u="none" strike="noStrike" kern="1200" cap="none" spc="0" normalizeH="0" baseline="0" noProof="0">
              <a:ln>
                <a:noFill/>
              </a:ln>
              <a:solidFill>
                <a:prstClr val="white"/>
              </a:solidFill>
              <a:effectLst/>
              <a:uLnTx/>
              <a:uFillTx/>
              <a:latin typeface="Helvetica" charset="0"/>
              <a:cs typeface="Helvetica" charset="0"/>
            </a:endParaRPr>
          </a:p>
        </p:txBody>
      </p:sp>
      <p:pic>
        <p:nvPicPr>
          <p:cNvPr id="2050" name="Picture 2">
            <a:extLst>
              <a:ext uri="{FF2B5EF4-FFF2-40B4-BE49-F238E27FC236}">
                <a16:creationId xmlns:a16="http://schemas.microsoft.com/office/drawing/2014/main" id="{61A27035-84DF-4BD7-9837-8133042120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0490" y="2651847"/>
            <a:ext cx="2914650" cy="32194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5576409-8A04-475A-AC8F-DACA9A0B9F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0700" y="2651847"/>
            <a:ext cx="2819400"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002386"/>
      </p:ext>
    </p:extLst>
  </p:cSld>
  <p:clrMapOvr>
    <a:masterClrMapping/>
  </p:clrMapOvr>
</p:sld>
</file>

<file path=ppt/theme/theme1.xml><?xml version="1.0" encoding="utf-8"?>
<a:theme xmlns:a="http://schemas.openxmlformats.org/drawingml/2006/main" name="1_Thème Office">
  <a:themeElements>
    <a:clrScheme name="Showeet theme">
      <a:dk1>
        <a:sysClr val="windowText" lastClr="000000"/>
      </a:dk1>
      <a:lt1>
        <a:sysClr val="window" lastClr="FFFFFF"/>
      </a:lt1>
      <a:dk2>
        <a:srgbClr val="1D2631"/>
      </a:dk2>
      <a:lt2>
        <a:srgbClr val="EEECE1"/>
      </a:lt2>
      <a:accent1>
        <a:srgbClr val="3F4855"/>
      </a:accent1>
      <a:accent2>
        <a:srgbClr val="F1A138"/>
      </a:accent2>
      <a:accent3>
        <a:srgbClr val="CBDB23"/>
      </a:accent3>
      <a:accent4>
        <a:srgbClr val="590B4E"/>
      </a:accent4>
      <a:accent5>
        <a:srgbClr val="2CA3FC"/>
      </a:accent5>
      <a:accent6>
        <a:srgbClr val="9EB31C"/>
      </a:accent6>
      <a:hlink>
        <a:srgbClr val="B8CCE4"/>
      </a:hlink>
      <a:folHlink>
        <a:srgbClr val="B8CC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1A404354-1C83-A941-BD6B-EFF3AA82C30D}" vid="{D9AEB95B-2F2D-6B4F-B5FB-49A25E0A326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ECC8334AF20B4C9FB6554EFAC4B4AE" ma:contentTypeVersion="3" ma:contentTypeDescription="Create a new document." ma:contentTypeScope="" ma:versionID="38ce77c9567a9e07e011832675de8ced">
  <xsd:schema xmlns:xsd="http://www.w3.org/2001/XMLSchema" xmlns:xs="http://www.w3.org/2001/XMLSchema" xmlns:p="http://schemas.microsoft.com/office/2006/metadata/properties" xmlns:ns2="70849cc0-7e88-45f6-bb6f-15c32351a3a8" targetNamespace="http://schemas.microsoft.com/office/2006/metadata/properties" ma:root="true" ma:fieldsID="5507fdeb8dfc7826f459aed0a2e9ab70" ns2:_="">
    <xsd:import namespace="70849cc0-7e88-45f6-bb6f-15c32351a3a8"/>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849cc0-7e88-45f6-bb6f-15c32351a3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pc="http://schemas.microsoft.com/office/infopath/2007/PartnerControls" xmlns:xsi="http://www.w3.org/2001/XMLSchema-instance">
  <documentManagement/>
</p:properties>
</file>

<file path=customXml/itemProps1.xml><?xml version="1.0" encoding="utf-8"?>
<ds:datastoreItem xmlns:ds="http://schemas.openxmlformats.org/officeDocument/2006/customXml" ds:itemID="{57BBD71C-F32D-4717-8F18-4D9AEEF19629}">
  <ds:schemaRefs>
    <ds:schemaRef ds:uri="70849cc0-7e88-45f6-bb6f-15c32351a3a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563B84D-63B5-4EB2-A7DB-72F1ED1C56A2}">
  <ds:schemaRefs>
    <ds:schemaRef ds:uri="http://schemas.microsoft.com/sharepoint/v3/contenttype/forms"/>
  </ds:schemaRefs>
</ds:datastoreItem>
</file>

<file path=customXml/itemProps3.xml><?xml version="1.0" encoding="utf-8"?>
<ds:datastoreItem xmlns:ds="http://schemas.openxmlformats.org/officeDocument/2006/customXml" ds:itemID="{06DF6A8D-9CC9-4110-A62B-1791135BFE47}">
  <ds:schemaRefs>
    <ds:schemaRef ds:uri="70849cc0-7e88-45f6-bb6f-15c32351a3a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UCF Brand-Standard Size Powerpoint</Template>
  <TotalTime>2</TotalTime>
  <Words>4953</Words>
  <Application>Microsoft Office PowerPoint</Application>
  <PresentationFormat>Widescreen</PresentationFormat>
  <Paragraphs>477</Paragraphs>
  <Slides>47</Slides>
  <Notes>47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47</vt:i4>
      </vt:variant>
    </vt:vector>
  </HeadingPairs>
  <TitlesOfParts>
    <vt:vector size="56" baseType="lpstr">
      <vt:lpstr>Arial</vt:lpstr>
      <vt:lpstr>Calibri</vt:lpstr>
      <vt:lpstr>Helvetica</vt:lpstr>
      <vt:lpstr>Helvetica Neue</vt:lpstr>
      <vt:lpstr>Helvetica Neue Medium</vt:lpstr>
      <vt:lpstr>Symbol</vt:lpstr>
      <vt:lpstr>Verdana</vt:lpstr>
      <vt:lpstr>1_Thème Office</vt:lpstr>
      <vt:lpstr>1_Office Theme</vt:lpstr>
      <vt:lpstr>HRS Upgrade Training </vt:lpstr>
      <vt:lpstr>GRIT Updates </vt:lpstr>
      <vt:lpstr>Huron Grants S2S – DUNS to UEI Transition  </vt:lpstr>
      <vt:lpstr>Huron Grants S2S – DUNS to UEI Transition  </vt:lpstr>
      <vt:lpstr>HRS Upgrade Training  </vt:lpstr>
      <vt:lpstr>Huron Grants Updates</vt:lpstr>
      <vt:lpstr>Research Community Training Resources</vt:lpstr>
      <vt:lpstr>HRS Suite-wide Update - Dashboard</vt:lpstr>
      <vt:lpstr>HRS Suite-wide Update - Dashboard</vt:lpstr>
      <vt:lpstr>HRS Suite-wide Update – Display improvements</vt:lpstr>
      <vt:lpstr>HRS Suite-wide Update – Display improvements</vt:lpstr>
      <vt:lpstr>HRS Suite-wide Update – Display improvements</vt:lpstr>
      <vt:lpstr>HRS Suite-wide Update – Site Search</vt:lpstr>
      <vt:lpstr>HRS Suite-wide Update – Site Search</vt:lpstr>
      <vt:lpstr>HRS Suite-wide Update – Site Search</vt:lpstr>
      <vt:lpstr>Grants v10.0 Upgrade Research Community- Notification Updates</vt:lpstr>
      <vt:lpstr>Grants v10.0 Upgrade Research Community- Notification Updates</vt:lpstr>
      <vt:lpstr>Grants v10.0 Upgrade Research Community- Notification Updates</vt:lpstr>
      <vt:lpstr>Grants v10.0 Upgrade Research Community- Display Improvements</vt:lpstr>
      <vt:lpstr>Grants v10.0 Upgrade Research Community- Display Improvements</vt:lpstr>
      <vt:lpstr>Grants v10.0 Upgrade Research Community- Display Improvements</vt:lpstr>
      <vt:lpstr>Grants v10.0 Upgrade Research Community- Workspace Improvements</vt:lpstr>
      <vt:lpstr>Grants v10.0 Upgrade Research Community- Workspace Improvements</vt:lpstr>
      <vt:lpstr>Grants v10.0 Upgrade Research Community- Workspace Improvements</vt:lpstr>
      <vt:lpstr>Grants v10.0 Upgrade Research Community- Workspace Improvements</vt:lpstr>
      <vt:lpstr>Grants v10.0 Upgrade Research Community- Workspace Improvements</vt:lpstr>
      <vt:lpstr>Grants v10.0 Upgrade Research Community- Workspace Improvements</vt:lpstr>
      <vt:lpstr>Grants v10.0 Upgrade Research Community- Workspace Improvements</vt:lpstr>
      <vt:lpstr>Grants v10.0 Upgrade Research Community- SmartForm Improvements</vt:lpstr>
      <vt:lpstr>Grants v10.0 Upgrade Research Community- SmartForm Improvements</vt:lpstr>
      <vt:lpstr>Grants v10.0 Upgrade Research Community- SmartForm Improvements</vt:lpstr>
      <vt:lpstr>Grants v10.0 Upgrade Research Community- New FCOI Investigator</vt:lpstr>
      <vt:lpstr>Grants v10.0 Upgrade Research Community- New FCOI Investigator</vt:lpstr>
      <vt:lpstr>Grants v10.0 Upgrade Research Community- New FCOI Investigator</vt:lpstr>
      <vt:lpstr>Grants v10.0 Upgrade Research Community- New FCOI Investigator</vt:lpstr>
      <vt:lpstr>Grants v10.0 Upgrade Research Community- New FCOI Investigator</vt:lpstr>
      <vt:lpstr>Grants v10.0 Upgrade Research Community- New FCOI Investigator</vt:lpstr>
      <vt:lpstr>Grants v10.0 Upgrade Research Community- New FCOI Investigator</vt:lpstr>
      <vt:lpstr>Grants v10.0 Upgrade Research Community- New FCOI Investigator</vt:lpstr>
      <vt:lpstr>Grants v10.0 Upgrade Research Community- Follow-On  Proposals</vt:lpstr>
      <vt:lpstr>Grants v10.0 Upgrade Research Community- Follow-On Proposals</vt:lpstr>
      <vt:lpstr>Grants v10.0 Upgrade Research Community- Tags</vt:lpstr>
      <vt:lpstr>Grants v10.0 Upgrade Research Community- Ancillary Reviews</vt:lpstr>
      <vt:lpstr>Grants v10.0 Upgrade Research Community- Known Issue</vt:lpstr>
      <vt:lpstr>Grants v10.0 Upgrade Training- Bug Fixes</vt:lpstr>
      <vt:lpstr>Grants v10.0 Upgrade Training- Bug Fixes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Roadmap for NIST Network and Risk Management Program</dc:title>
  <dc:subject>Risk Management</dc:subject>
  <dc:creator>Christine Meholic</dc:creator>
  <cp:keywords>FISMA CUI CDI NIST FIPS</cp:keywords>
  <cp:lastModifiedBy>Jennifer Walters</cp:lastModifiedBy>
  <cp:revision>3</cp:revision>
  <cp:lastPrinted>2019-09-24T15:30:23Z</cp:lastPrinted>
  <dcterms:created xsi:type="dcterms:W3CDTF">2017-10-25T17:15:43Z</dcterms:created>
  <dcterms:modified xsi:type="dcterms:W3CDTF">2021-05-19T14:43:42Z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0x0101002BECC8334AF20B4C9FB6554EFAC4B4AE</vt:lpwstr>
  </property>
</Properties>
</file>