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xml" ContentType="application/vnd.openxmlformats-officedocument.presentationml.slideLayout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app.xml" ContentType="application/vnd.openxmlformats-officedocument.extended-properties+xml"/>
  <Override PartName="/ppt/handoutMasters/handoutMaster1.xml" ContentType="application/vnd.openxmlformats-officedocument.presentationml.handoutMaster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theme/theme3.xml" ContentType="application/vnd.openxmlformats-officedocument.them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tableStyles.xml" ContentType="application/vnd.openxmlformats-officedocument.presentationml.tableStyles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6" r:id="rId4"/>
    <p:sldId id="287" r:id="rId5"/>
    <p:sldId id="1425" r:id="rId6"/>
    <p:sldId id="278" r:id="rId7"/>
    <p:sldId id="289" r:id="rId8"/>
    <p:sldId id="288" r:id="rId9"/>
    <p:sldId id="279" r:id="rId10"/>
    <p:sldId id="1427" r:id="rId11"/>
    <p:sldId id="277" r:id="rId12"/>
    <p:sldId id="280" r:id="rId13"/>
    <p:sldId id="286" r:id="rId14"/>
    <p:sldId id="1428" r:id="rId15"/>
    <p:sldId id="1426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4343" autoAdjust="0"/>
  </p:normalViewPr>
  <p:slideViewPr>
    <p:cSldViewPr snapToGrid="0" snapToObjects="1">
      <p:cViewPr varScale="1">
        <p:scale>
          <a:sx n="103" d="100"/>
          <a:sy n="103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3" tIns="46583" rIns="93163" bIns="4658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3" tIns="46583" rIns="93163" bIns="46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1AEB7-DF1E-074E-AD3C-BD912806E1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7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6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3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7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4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7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0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9" y="6567986"/>
            <a:ext cx="735651" cy="281208"/>
          </a:xfr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8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6/15/2021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2109" y="365127"/>
            <a:ext cx="9462167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44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42108" y="1939896"/>
            <a:ext cx="11296667" cy="405070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67986"/>
            <a:ext cx="12192000" cy="290014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7986"/>
            <a:ext cx="2552491" cy="272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b="0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05F0F182-A738-D344-AD4C-0014E2FCF0E4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986"/>
            <a:ext cx="838200" cy="28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87032"/>
            <a:ext cx="629397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12192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12192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rgbClr val="9EB31C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ick.huronsoftwa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Wahoo@ucf.edu" TargetMode="External"/><Relationship Id="rId2" Type="http://schemas.openxmlformats.org/officeDocument/2006/relationships/hyperlink" Target="mailto:GRITServiceDesk@ucf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347" y="-1"/>
            <a:ext cx="11442582" cy="7139709"/>
          </a:xfrm>
        </p:spPr>
        <p:txBody>
          <a:bodyPr anchor="t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Huron Research Suite</a:t>
            </a:r>
            <a:b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Planning and Prioritization</a:t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December 12, 2019</a:t>
            </a:r>
            <a:endParaRPr lang="en-US" sz="2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86" y="6087032"/>
            <a:ext cx="571343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3049"/>
          </a:xfrm>
        </p:spPr>
        <p:txBody>
          <a:bodyPr/>
          <a:lstStyle/>
          <a:p>
            <a:r>
              <a:rPr lang="en-US" dirty="0"/>
              <a:t>Decision Routing &amp; Criteria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91" y="1208210"/>
            <a:ext cx="8086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644-CC3A-4E65-998F-812A5A2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Proposed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2DF4-B8F0-4016-B0F3-9FC1AF61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62"/>
            <a:ext cx="10515600" cy="47466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Regulatory – Federal, state, local, accreditation</a:t>
            </a:r>
          </a:p>
          <a:p>
            <a:pPr lvl="1"/>
            <a:r>
              <a:rPr lang="en-US" dirty="0"/>
              <a:t>New compliance regulations</a:t>
            </a:r>
          </a:p>
          <a:p>
            <a:r>
              <a:rPr lang="en-US" dirty="0"/>
              <a:t>Audit – Findings or recommendations from audits</a:t>
            </a:r>
          </a:p>
          <a:p>
            <a:pPr lvl="1"/>
            <a:r>
              <a:rPr lang="en-US" dirty="0"/>
              <a:t>Segregation of duties</a:t>
            </a:r>
          </a:p>
          <a:p>
            <a:r>
              <a:rPr lang="en-US" dirty="0"/>
              <a:t>Security  </a:t>
            </a:r>
          </a:p>
          <a:p>
            <a:pPr lvl="1"/>
            <a:r>
              <a:rPr lang="en-US" dirty="0"/>
              <a:t>Physical or cyber security</a:t>
            </a:r>
          </a:p>
          <a:p>
            <a:r>
              <a:rPr lang="en-US" dirty="0"/>
              <a:t>Strategic -  Directives that have an institute-wide impact</a:t>
            </a:r>
          </a:p>
          <a:p>
            <a:pPr lvl="1"/>
            <a:r>
              <a:rPr lang="en-US" dirty="0"/>
              <a:t>Research 2020 250M</a:t>
            </a:r>
          </a:p>
          <a:p>
            <a:r>
              <a:rPr lang="en-US" dirty="0"/>
              <a:t>Operational - Necessary to sustain reliable and dependable systems</a:t>
            </a:r>
          </a:p>
          <a:p>
            <a:pPr lvl="1"/>
            <a:r>
              <a:rPr lang="en-US" dirty="0"/>
              <a:t>Vendor driven upgrades</a:t>
            </a:r>
          </a:p>
          <a:p>
            <a:r>
              <a:rPr lang="en-US" dirty="0"/>
              <a:t>90/10 Rule</a:t>
            </a:r>
          </a:p>
          <a:p>
            <a:pPr lvl="1"/>
            <a:r>
              <a:rPr lang="en-US" dirty="0"/>
              <a:t>Population impact versus cost</a:t>
            </a:r>
          </a:p>
          <a:p>
            <a:r>
              <a:rPr lang="en-US" dirty="0"/>
              <a:t>Return on investment </a:t>
            </a:r>
          </a:p>
          <a:p>
            <a:pPr lvl="1"/>
            <a:r>
              <a:rPr lang="en-US" dirty="0"/>
              <a:t>Increase PI satisfaction and service delivery</a:t>
            </a:r>
          </a:p>
          <a:p>
            <a:endParaRPr lang="en-US" dirty="0"/>
          </a:p>
        </p:txBody>
      </p:sp>
      <p:pic>
        <p:nvPicPr>
          <p:cNvPr id="3085" name="Picture 2164">
            <a:extLst>
              <a:ext uri="{FF2B5EF4-FFF2-40B4-BE49-F238E27FC236}">
                <a16:creationId xmlns:a16="http://schemas.microsoft.com/office/drawing/2014/main" id="{E0EC64E0-053C-4E5E-A613-6C70D9B9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835400"/>
            <a:ext cx="4763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2166">
            <a:extLst>
              <a:ext uri="{FF2B5EF4-FFF2-40B4-BE49-F238E27FC236}">
                <a16:creationId xmlns:a16="http://schemas.microsoft.com/office/drawing/2014/main" id="{86034329-CFCE-416A-B3F6-28714CED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840163"/>
            <a:ext cx="4762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2165">
            <a:extLst>
              <a:ext uri="{FF2B5EF4-FFF2-40B4-BE49-F238E27FC236}">
                <a16:creationId xmlns:a16="http://schemas.microsoft.com/office/drawing/2014/main" id="{34894878-7FED-4264-B476-27E3F033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840163"/>
            <a:ext cx="2222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128-DC12-401C-BA64-EF3198EE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95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Business Unit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0A2A-4EEE-437C-970B-D4BA32DB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24712"/>
            <a:ext cx="10675374" cy="5217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Huron Community Calls</a:t>
            </a:r>
          </a:p>
          <a:p>
            <a:pPr lvl="1"/>
            <a:r>
              <a:rPr lang="en-US" dirty="0"/>
              <a:t>Monthly calls for each HRS module</a:t>
            </a:r>
          </a:p>
          <a:p>
            <a:pPr lvl="1"/>
            <a:r>
              <a:rPr lang="en-US" dirty="0"/>
              <a:t>Focuses on new/scheduled functionality and opportunities to provide feedback on future enhancements</a:t>
            </a:r>
          </a:p>
          <a:p>
            <a:r>
              <a:rPr lang="en-US" dirty="0"/>
              <a:t>Huron Enhancement Voting Website</a:t>
            </a:r>
          </a:p>
          <a:p>
            <a:pPr lvl="1"/>
            <a:r>
              <a:rPr lang="en-US" dirty="0"/>
              <a:t>Vote on most desired enhancements and provide comments with supporting business scenarios</a:t>
            </a:r>
          </a:p>
          <a:p>
            <a:r>
              <a:rPr lang="en-US" dirty="0"/>
              <a:t>Huron User Group (HUG) Annual Conference</a:t>
            </a:r>
          </a:p>
          <a:p>
            <a:pPr lvl="1"/>
            <a:r>
              <a:rPr lang="en-US" dirty="0"/>
              <a:t>April 27 -30, 2020 in Seattle, WA</a:t>
            </a:r>
          </a:p>
          <a:p>
            <a:pPr lvl="1"/>
            <a:r>
              <a:rPr lang="en-US" dirty="0"/>
              <a:t>Agenda includes:</a:t>
            </a:r>
          </a:p>
          <a:p>
            <a:pPr lvl="2"/>
            <a:r>
              <a:rPr lang="en-US" dirty="0"/>
              <a:t>Solution updates and HRS Roadmap</a:t>
            </a:r>
          </a:p>
          <a:p>
            <a:pPr lvl="2"/>
            <a:r>
              <a:rPr lang="en-US" dirty="0"/>
              <a:t>Solution-specific working groups</a:t>
            </a:r>
          </a:p>
          <a:p>
            <a:pPr lvl="2"/>
            <a:r>
              <a:rPr lang="en-US" dirty="0"/>
              <a:t>Cross-suite consistency working group</a:t>
            </a:r>
          </a:p>
          <a:p>
            <a:pPr lvl="2"/>
            <a:r>
              <a:rPr lang="en-US" dirty="0"/>
              <a:t>Product demos</a:t>
            </a:r>
          </a:p>
          <a:p>
            <a:r>
              <a:rPr lang="en-US" dirty="0">
                <a:hlinkClick r:id="rId2"/>
              </a:rPr>
              <a:t>https://click.huronsoftware.com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99" y="37332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128-DC12-401C-BA64-EF3198EE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95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Production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0A2A-4EEE-437C-970B-D4BA32DB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dirty="0"/>
              <a:t>GRIT Hours of Support</a:t>
            </a:r>
          </a:p>
          <a:p>
            <a:pPr lvl="1"/>
            <a:r>
              <a:rPr lang="en-US" dirty="0"/>
              <a:t>Monday through Friday, 8am - 5pm ET</a:t>
            </a:r>
          </a:p>
          <a:p>
            <a:pPr lvl="1"/>
            <a:r>
              <a:rPr lang="en-US" dirty="0"/>
              <a:t>Support team includes Christine Silver, Wil Cornelio, Nick </a:t>
            </a:r>
            <a:r>
              <a:rPr lang="en-US" dirty="0" err="1"/>
              <a:t>Rufrano</a:t>
            </a:r>
            <a:r>
              <a:rPr lang="en-US" dirty="0"/>
              <a:t>, Jen Bouvier, Chad </a:t>
            </a:r>
            <a:r>
              <a:rPr lang="en-US" dirty="0" err="1"/>
              <a:t>Macuszonok</a:t>
            </a:r>
            <a:endParaRPr lang="en-US" dirty="0"/>
          </a:p>
          <a:p>
            <a:r>
              <a:rPr lang="en-US" dirty="0"/>
              <a:t>How to reach us?</a:t>
            </a:r>
          </a:p>
          <a:p>
            <a:pPr lvl="1"/>
            <a:r>
              <a:rPr lang="en-US" dirty="0">
                <a:hlinkClick r:id="rId2"/>
              </a:rPr>
              <a:t>GRITServiceDesk@ucf.edu</a:t>
            </a:r>
            <a:endParaRPr lang="en-US" dirty="0"/>
          </a:p>
          <a:p>
            <a:pPr lvl="1"/>
            <a:r>
              <a:rPr lang="en-US" dirty="0"/>
              <a:t>For urgent issues, please email </a:t>
            </a:r>
            <a:r>
              <a:rPr lang="en-US" dirty="0">
                <a:hlinkClick r:id="rId3"/>
              </a:rPr>
              <a:t>Wahoo@ucf.edu</a:t>
            </a:r>
            <a:endParaRPr lang="en-US" dirty="0"/>
          </a:p>
          <a:p>
            <a:pPr lvl="1"/>
            <a:r>
              <a:rPr lang="en-US" dirty="0"/>
              <a:t>Urgent issues include site issues (unable to access site) and/or SF424 issues</a:t>
            </a:r>
          </a:p>
          <a:p>
            <a:r>
              <a:rPr lang="en-US" dirty="0"/>
              <a:t>Huron support team is in PT time zone, however they provide support during UCF’s business hours of 8am- 5pm ET.</a:t>
            </a:r>
          </a:p>
        </p:txBody>
      </p:sp>
      <p:pic>
        <p:nvPicPr>
          <p:cNvPr id="4" name="Picture 3" descr="Image result for office hours ic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61" y="282262"/>
            <a:ext cx="1565173" cy="1684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80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128-DC12-401C-BA64-EF3198EE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95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0A2A-4EEE-437C-970B-D4BA32DB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dirty="0"/>
              <a:t>Proposing this group meets quarterly to touch base</a:t>
            </a:r>
          </a:p>
          <a:p>
            <a:r>
              <a:rPr lang="en-US" dirty="0"/>
              <a:t>GRIT will meet with business units on a monthly basis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18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Agenda</a:t>
            </a:r>
            <a:r>
              <a:rPr lang="en-US" sz="3200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426"/>
            <a:ext cx="10515600" cy="5005148"/>
          </a:xfrm>
        </p:spPr>
        <p:txBody>
          <a:bodyPr>
            <a:normAutofit/>
          </a:bodyPr>
          <a:lstStyle/>
          <a:p>
            <a:r>
              <a:rPr lang="en-US" dirty="0"/>
              <a:t>Huron Production Support</a:t>
            </a:r>
          </a:p>
          <a:p>
            <a:pPr lvl="1"/>
            <a:r>
              <a:rPr lang="en-US" dirty="0"/>
              <a:t>SaaS structure</a:t>
            </a:r>
          </a:p>
          <a:p>
            <a:pPr lvl="1"/>
            <a:r>
              <a:rPr lang="en-US" dirty="0"/>
              <a:t>Implementation vs Support Phases</a:t>
            </a:r>
          </a:p>
          <a:p>
            <a:pPr lvl="1"/>
            <a:r>
              <a:rPr lang="en-US" dirty="0"/>
              <a:t>HRS Changes during Support Phase</a:t>
            </a:r>
          </a:p>
          <a:p>
            <a:pPr lvl="1"/>
            <a:r>
              <a:rPr lang="en-US" dirty="0"/>
              <a:t>Decision Criteria for Upgrade &amp; Patches</a:t>
            </a:r>
          </a:p>
          <a:p>
            <a:r>
              <a:rPr lang="en-US" dirty="0"/>
              <a:t>Business Unit Participation</a:t>
            </a:r>
          </a:p>
          <a:p>
            <a:pPr lvl="1"/>
            <a:r>
              <a:rPr lang="en-US" dirty="0"/>
              <a:t>Huron Community Calls</a:t>
            </a:r>
          </a:p>
          <a:p>
            <a:pPr lvl="1"/>
            <a:r>
              <a:rPr lang="en-US" dirty="0"/>
              <a:t>Huron Enhancement Voting Website</a:t>
            </a:r>
          </a:p>
          <a:p>
            <a:pPr lvl="1"/>
            <a:r>
              <a:rPr lang="en-US" dirty="0"/>
              <a:t>Huron User Group (HUG) Annual Conference</a:t>
            </a:r>
          </a:p>
          <a:p>
            <a:r>
              <a:rPr lang="en-US" dirty="0"/>
              <a:t>GRIT Support</a:t>
            </a:r>
          </a:p>
          <a:p>
            <a:r>
              <a:rPr lang="en-US" dirty="0"/>
              <a:t>Next Steps</a:t>
            </a:r>
          </a:p>
        </p:txBody>
      </p:sp>
      <p:pic>
        <p:nvPicPr>
          <p:cNvPr id="4" name="Picture 2" descr="Image result for project calenda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43" y="365127"/>
            <a:ext cx="1464986" cy="9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BA5F-37E8-4926-ABF7-AAF1499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579E-FBD9-406C-9C8B-406696D7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share knowledge of how the Huron Software as a Service  model works for production support.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design an agreed upon process to make decisions about sustaining, improving and growing the Huron Research Suite. </a:t>
            </a:r>
          </a:p>
        </p:txBody>
      </p:sp>
    </p:spTree>
    <p:extLst>
      <p:ext uri="{BB962C8B-B14F-4D97-AF65-F5344CB8AC3E}">
        <p14:creationId xmlns:p14="http://schemas.microsoft.com/office/powerpoint/2010/main" val="424829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D756-2F3D-4597-845A-A383A139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November - March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82CA8-19DB-4E68-8AC8-6775874B1A4A}"/>
              </a:ext>
            </a:extLst>
          </p:cNvPr>
          <p:cNvGrpSpPr/>
          <p:nvPr/>
        </p:nvGrpSpPr>
        <p:grpSpPr>
          <a:xfrm>
            <a:off x="2065544" y="5746596"/>
            <a:ext cx="6298552" cy="276999"/>
            <a:chOff x="2304189" y="1143751"/>
            <a:chExt cx="6729656" cy="301635"/>
          </a:xfrm>
        </p:grpSpPr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7353D53E-8188-432F-B082-6F432118C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89" y="1152733"/>
              <a:ext cx="265113" cy="26511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SimSun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E31234-9CCE-45E5-B49E-026C7F45D8E7}"/>
                </a:ext>
              </a:extLst>
            </p:cNvPr>
            <p:cNvSpPr/>
            <p:nvPr/>
          </p:nvSpPr>
          <p:spPr>
            <a:xfrm>
              <a:off x="2569303" y="1143751"/>
              <a:ext cx="6464542" cy="3016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Short-term recovery with long-term restoration of growth and performance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DEBF7D51-E771-4E2C-953B-32D195CF31C8}"/>
              </a:ext>
            </a:extLst>
          </p:cNvPr>
          <p:cNvGrpSpPr>
            <a:grpSpLocks/>
          </p:cNvGrpSpPr>
          <p:nvPr/>
        </p:nvGrpSpPr>
        <p:grpSpPr bwMode="auto">
          <a:xfrm>
            <a:off x="1403876" y="2042295"/>
            <a:ext cx="7094127" cy="2646955"/>
            <a:chOff x="698500" y="2301993"/>
            <a:chExt cx="7436460" cy="2332037"/>
          </a:xfrm>
        </p:grpSpPr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2D313381-876A-4D63-8FA8-03D2A63F3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500" y="2303676"/>
              <a:ext cx="7436460" cy="2286607"/>
              <a:chOff x="698500" y="2303676"/>
              <a:chExt cx="7436460" cy="228660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1ECEEB-3F58-470E-AC07-E19A543B671A}"/>
                  </a:ext>
                </a:extLst>
              </p:cNvPr>
              <p:cNvSpPr/>
              <p:nvPr/>
            </p:nvSpPr>
            <p:spPr bwMode="auto">
              <a:xfrm>
                <a:off x="708025" y="2303676"/>
                <a:ext cx="1120775" cy="228660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2187F6-5796-4E43-9310-67383F0662A1}"/>
                  </a:ext>
                </a:extLst>
              </p:cNvPr>
              <p:cNvSpPr/>
              <p:nvPr/>
            </p:nvSpPr>
            <p:spPr bwMode="auto">
              <a:xfrm>
                <a:off x="1828800" y="2303676"/>
                <a:ext cx="2120900" cy="228660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109133-FB8E-4751-8401-17CE9CA58228}"/>
                  </a:ext>
                </a:extLst>
              </p:cNvPr>
              <p:cNvSpPr/>
              <p:nvPr/>
            </p:nvSpPr>
            <p:spPr bwMode="auto">
              <a:xfrm>
                <a:off x="3949700" y="2303676"/>
                <a:ext cx="863600" cy="2286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D588BAB-11FE-46CA-803F-F4A2EEAB1FCA}"/>
                  </a:ext>
                </a:extLst>
              </p:cNvPr>
              <p:cNvSpPr/>
              <p:nvPr/>
            </p:nvSpPr>
            <p:spPr bwMode="auto">
              <a:xfrm>
                <a:off x="4813298" y="2303676"/>
                <a:ext cx="3321662" cy="2286607"/>
              </a:xfrm>
              <a:prstGeom prst="rect">
                <a:avLst/>
              </a:prstGeom>
              <a:solidFill>
                <a:srgbClr val="FFCA29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98E3EAD5-C9DE-474E-8C06-EF6B7791F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500" y="3306880"/>
                <a:ext cx="5422900" cy="1244600"/>
              </a:xfrm>
              <a:custGeom>
                <a:avLst/>
                <a:gdLst>
                  <a:gd name="T0" fmla="*/ 0 w 5422900"/>
                  <a:gd name="T1" fmla="*/ 50785 h 1244670"/>
                  <a:gd name="T2" fmla="*/ 533400 w 5422900"/>
                  <a:gd name="T3" fmla="*/ 863355 h 1244670"/>
                  <a:gd name="T4" fmla="*/ 1155700 w 5422900"/>
                  <a:gd name="T5" fmla="*/ 1244250 h 1244670"/>
                  <a:gd name="T6" fmla="*/ 2235200 w 5422900"/>
                  <a:gd name="T7" fmla="*/ 837965 h 1244670"/>
                  <a:gd name="T8" fmla="*/ 2794000 w 5422900"/>
                  <a:gd name="T9" fmla="*/ 584035 h 1244670"/>
                  <a:gd name="T10" fmla="*/ 3263900 w 5422900"/>
                  <a:gd name="T11" fmla="*/ 495160 h 1244670"/>
                  <a:gd name="T12" fmla="*/ 4114800 w 5422900"/>
                  <a:gd name="T13" fmla="*/ 469770 h 1244670"/>
                  <a:gd name="T14" fmla="*/ 4787900 w 5422900"/>
                  <a:gd name="T15" fmla="*/ 304715 h 1244670"/>
                  <a:gd name="T16" fmla="*/ 5422900 w 5422900"/>
                  <a:gd name="T17" fmla="*/ 0 h 12446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22900" h="1244670">
                    <a:moveTo>
                      <a:pt x="0" y="50800"/>
                    </a:moveTo>
                    <a:cubicBezTo>
                      <a:pt x="170391" y="357716"/>
                      <a:pt x="340783" y="664633"/>
                      <a:pt x="533400" y="863600"/>
                    </a:cubicBezTo>
                    <a:cubicBezTo>
                      <a:pt x="726017" y="1062567"/>
                      <a:pt x="872067" y="1248833"/>
                      <a:pt x="1155700" y="1244600"/>
                    </a:cubicBezTo>
                    <a:cubicBezTo>
                      <a:pt x="1439333" y="1240367"/>
                      <a:pt x="1962150" y="948267"/>
                      <a:pt x="2235200" y="838200"/>
                    </a:cubicBezTo>
                    <a:cubicBezTo>
                      <a:pt x="2508250" y="728133"/>
                      <a:pt x="2622550" y="641350"/>
                      <a:pt x="2794000" y="584200"/>
                    </a:cubicBezTo>
                    <a:cubicBezTo>
                      <a:pt x="2965450" y="527050"/>
                      <a:pt x="3043767" y="514350"/>
                      <a:pt x="3263900" y="495300"/>
                    </a:cubicBezTo>
                    <a:cubicBezTo>
                      <a:pt x="3484033" y="476250"/>
                      <a:pt x="3860800" y="501650"/>
                      <a:pt x="4114800" y="469900"/>
                    </a:cubicBezTo>
                    <a:cubicBezTo>
                      <a:pt x="4368800" y="438150"/>
                      <a:pt x="4569883" y="383117"/>
                      <a:pt x="4787900" y="304800"/>
                    </a:cubicBezTo>
                    <a:cubicBezTo>
                      <a:pt x="5005917" y="226483"/>
                      <a:pt x="5214408" y="113241"/>
                      <a:pt x="542290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4F7CC2CA-AC7C-4EE8-B3BA-3D8E0C30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2484555"/>
                <a:ext cx="1390650" cy="831850"/>
              </a:xfrm>
              <a:custGeom>
                <a:avLst/>
                <a:gdLst>
                  <a:gd name="T0" fmla="*/ 0 w 1390650"/>
                  <a:gd name="T1" fmla="*/ 831850 h 831850"/>
                  <a:gd name="T2" fmla="*/ 355600 w 1390650"/>
                  <a:gd name="T3" fmla="*/ 596900 h 831850"/>
                  <a:gd name="T4" fmla="*/ 387350 w 1390650"/>
                  <a:gd name="T5" fmla="*/ 704850 h 831850"/>
                  <a:gd name="T6" fmla="*/ 746125 w 1390650"/>
                  <a:gd name="T7" fmla="*/ 412750 h 831850"/>
                  <a:gd name="T8" fmla="*/ 806450 w 1390650"/>
                  <a:gd name="T9" fmla="*/ 508000 h 831850"/>
                  <a:gd name="T10" fmla="*/ 1111250 w 1390650"/>
                  <a:gd name="T11" fmla="*/ 177800 h 831850"/>
                  <a:gd name="T12" fmla="*/ 1177925 w 1390650"/>
                  <a:gd name="T13" fmla="*/ 244475 h 831850"/>
                  <a:gd name="T14" fmla="*/ 1390650 w 1390650"/>
                  <a:gd name="T15" fmla="*/ 0 h 8318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90650" h="831850">
                    <a:moveTo>
                      <a:pt x="0" y="831850"/>
                    </a:moveTo>
                    <a:lnTo>
                      <a:pt x="355600" y="596900"/>
                    </a:lnTo>
                    <a:lnTo>
                      <a:pt x="387350" y="704850"/>
                    </a:lnTo>
                    <a:lnTo>
                      <a:pt x="746125" y="412750"/>
                    </a:lnTo>
                    <a:lnTo>
                      <a:pt x="806450" y="508000"/>
                    </a:lnTo>
                    <a:lnTo>
                      <a:pt x="1111250" y="177800"/>
                    </a:lnTo>
                    <a:lnTo>
                      <a:pt x="1177925" y="244475"/>
                    </a:lnTo>
                    <a:lnTo>
                      <a:pt x="139065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982A461-3CC6-48B6-9B9A-D9FA750A8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25" y="2351205"/>
                <a:ext cx="1508125" cy="955675"/>
              </a:xfrm>
              <a:custGeom>
                <a:avLst/>
                <a:gdLst>
                  <a:gd name="T0" fmla="*/ 0 w 1508125"/>
                  <a:gd name="T1" fmla="*/ 955675 h 955675"/>
                  <a:gd name="T2" fmla="*/ 349250 w 1508125"/>
                  <a:gd name="T3" fmla="*/ 723900 h 955675"/>
                  <a:gd name="T4" fmla="*/ 400050 w 1508125"/>
                  <a:gd name="T5" fmla="*/ 835025 h 955675"/>
                  <a:gd name="T6" fmla="*/ 733425 w 1508125"/>
                  <a:gd name="T7" fmla="*/ 546100 h 955675"/>
                  <a:gd name="T8" fmla="*/ 787400 w 1508125"/>
                  <a:gd name="T9" fmla="*/ 638175 h 955675"/>
                  <a:gd name="T10" fmla="*/ 1104900 w 1508125"/>
                  <a:gd name="T11" fmla="*/ 304800 h 955675"/>
                  <a:gd name="T12" fmla="*/ 1165225 w 1508125"/>
                  <a:gd name="T13" fmla="*/ 393700 h 955675"/>
                  <a:gd name="T14" fmla="*/ 1508125 w 1508125"/>
                  <a:gd name="T15" fmla="*/ 0 h 9556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8125" h="955675">
                    <a:moveTo>
                      <a:pt x="0" y="955675"/>
                    </a:moveTo>
                    <a:lnTo>
                      <a:pt x="349250" y="723900"/>
                    </a:lnTo>
                    <a:lnTo>
                      <a:pt x="400050" y="835025"/>
                    </a:lnTo>
                    <a:lnTo>
                      <a:pt x="733425" y="546100"/>
                    </a:lnTo>
                    <a:lnTo>
                      <a:pt x="787400" y="638175"/>
                    </a:lnTo>
                    <a:lnTo>
                      <a:pt x="1104900" y="304800"/>
                    </a:lnTo>
                    <a:lnTo>
                      <a:pt x="1165225" y="393700"/>
                    </a:lnTo>
                    <a:lnTo>
                      <a:pt x="1508125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20">
                <a:extLst>
                  <a:ext uri="{FF2B5EF4-FFF2-40B4-BE49-F238E27FC236}">
                    <a16:creationId xmlns:a16="http://schemas.microsoft.com/office/drawing/2014/main" id="{D52B1309-4D01-45C4-99CD-5AEF4981F1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8500" y="4095868"/>
                <a:ext cx="74041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6" name="Straight Arrow Connector 3">
              <a:extLst>
                <a:ext uri="{FF2B5EF4-FFF2-40B4-BE49-F238E27FC236}">
                  <a16:creationId xmlns:a16="http://schemas.microsoft.com/office/drawing/2014/main" id="{392D453A-9C6C-4AD5-95F7-41AE743C7F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28800" y="2301993"/>
              <a:ext cx="0" cy="233203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3">
              <a:extLst>
                <a:ext uri="{FF2B5EF4-FFF2-40B4-BE49-F238E27FC236}">
                  <a16:creationId xmlns:a16="http://schemas.microsoft.com/office/drawing/2014/main" id="{440A406E-B313-46D2-A03B-E0E7B512E0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9700" y="2301993"/>
              <a:ext cx="0" cy="233203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" name="Straight Arrow Connector 3">
            <a:extLst>
              <a:ext uri="{FF2B5EF4-FFF2-40B4-BE49-F238E27FC236}">
                <a16:creationId xmlns:a16="http://schemas.microsoft.com/office/drawing/2014/main" id="{48DE90C8-5110-45E3-9566-0C8FDAD279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2790" y="2122531"/>
            <a:ext cx="0" cy="202056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Left-Right Arrow 2">
            <a:extLst>
              <a:ext uri="{FF2B5EF4-FFF2-40B4-BE49-F238E27FC236}">
                <a16:creationId xmlns:a16="http://schemas.microsoft.com/office/drawing/2014/main" id="{E0A4EC01-D656-4DA5-9BA7-A24DE7A1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68" y="1737661"/>
            <a:ext cx="1985034" cy="338219"/>
          </a:xfrm>
          <a:prstGeom prst="leftRightArrow">
            <a:avLst>
              <a:gd name="adj1" fmla="val 50000"/>
              <a:gd name="adj2" fmla="val 4998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Left-Right Arrow 20">
            <a:extLst>
              <a:ext uri="{FF2B5EF4-FFF2-40B4-BE49-F238E27FC236}">
                <a16:creationId xmlns:a16="http://schemas.microsoft.com/office/drawing/2014/main" id="{578AABCD-6B9A-41FC-B606-6D79230F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48" y="1737661"/>
            <a:ext cx="3958182" cy="338219"/>
          </a:xfrm>
          <a:prstGeom prst="leftRightArrow">
            <a:avLst>
              <a:gd name="adj1" fmla="val 50000"/>
              <a:gd name="adj2" fmla="val 4997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F74756-D258-48A7-9A3C-498556AF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668" y="1779939"/>
            <a:ext cx="1449244" cy="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765137C3-7BD4-41B6-BF66-644B08FF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594" y="1779939"/>
            <a:ext cx="1249701" cy="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STABILIZATION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2710175-356E-4076-995D-F5B89645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74" y="4699399"/>
            <a:ext cx="1712768" cy="59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Trigger – HRS Grants, PS Grants, and HR Updates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465F74AE-AC3E-4CDD-A529-FD7DAE27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55" y="4649512"/>
            <a:ext cx="1866170" cy="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Adaptive Innovation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Oval 36">
            <a:extLst>
              <a:ext uri="{FF2B5EF4-FFF2-40B4-BE49-F238E27FC236}">
                <a16:creationId xmlns:a16="http://schemas.microsoft.com/office/drawing/2014/main" id="{34DD3D80-F5F1-4F80-98C7-4EB7EBF3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802" y="2529268"/>
            <a:ext cx="261502" cy="256580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F4325DA5-DDEB-4A4B-9B41-44A455C0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517" y="4699399"/>
            <a:ext cx="1023515" cy="42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Operational </a:t>
            </a:r>
            <a:b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</a:b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Stabilization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62E17D38-3282-48F6-85DB-580F1B3D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139" y="4689249"/>
            <a:ext cx="1655186" cy="59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New Strategy, </a:t>
            </a:r>
            <a:b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</a:b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Vision, or </a:t>
            </a:r>
            <a:b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</a:br>
            <a:r>
              <a:rPr kumimoji="0" lang="en-IN" alt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Business Model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4F5793C-B7D5-4653-914D-E54C60DD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003" y="3859816"/>
            <a:ext cx="480401" cy="24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Time</a:t>
            </a:r>
            <a:endParaRPr kumimoji="0" lang="en-US" alt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C5904BE-735F-436C-8A01-5B4F37E1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74" y="1679341"/>
            <a:ext cx="10194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Arial" panose="020B0604020202020204" pitchFamily="34" charset="0"/>
              </a:rPr>
              <a:t>Campus Satisfaction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43C3A-E6BE-4996-A38E-045BD69D46DE}"/>
              </a:ext>
            </a:extLst>
          </p:cNvPr>
          <p:cNvSpPr txBox="1"/>
          <p:nvPr/>
        </p:nvSpPr>
        <p:spPr>
          <a:xfrm>
            <a:off x="9003958" y="1185360"/>
            <a:ext cx="2899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Operational Impact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Research Faculty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Department Administrators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HR Liaisons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Budget Directors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Office of Research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Office of Animal Welfare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Environmental Health &amp; Safety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Institutional Review Board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Finance &amp; Accounting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Human Resources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System Transformations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ARGIS to HRS Suite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HRS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PARIS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AURORA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PeopleSoft Financials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PeopleSoft HR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1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6977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SaaS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8748252" cy="4742058"/>
          </a:xfrm>
        </p:spPr>
        <p:txBody>
          <a:bodyPr>
            <a:normAutofit/>
          </a:bodyPr>
          <a:lstStyle/>
          <a:p>
            <a:r>
              <a:rPr lang="en-US" dirty="0"/>
              <a:t>Software via subscription = Software as a service</a:t>
            </a:r>
          </a:p>
          <a:p>
            <a:r>
              <a:rPr lang="en-US" dirty="0"/>
              <a:t>Huron delivers 2 upgrades per year</a:t>
            </a:r>
          </a:p>
          <a:p>
            <a:pPr lvl="1"/>
            <a:r>
              <a:rPr lang="en-US" dirty="0"/>
              <a:t>Typically Spring and Fall</a:t>
            </a:r>
          </a:p>
          <a:p>
            <a:pPr lvl="1"/>
            <a:r>
              <a:rPr lang="en-US" dirty="0"/>
              <a:t>UCF cannot get more than 2 upgrades behind per contract</a:t>
            </a:r>
          </a:p>
          <a:p>
            <a:r>
              <a:rPr lang="en-US" dirty="0"/>
              <a:t>GRIT and Business Units will be expected to:</a:t>
            </a:r>
          </a:p>
          <a:p>
            <a:pPr lvl="1"/>
            <a:r>
              <a:rPr lang="en-US" dirty="0"/>
              <a:t>Participate in decision making for HRS updates</a:t>
            </a:r>
          </a:p>
          <a:p>
            <a:pPr lvl="1"/>
            <a:r>
              <a:rPr lang="en-US" dirty="0"/>
              <a:t>Test the upgrades </a:t>
            </a:r>
          </a:p>
          <a:p>
            <a:pPr lvl="1"/>
            <a:r>
              <a:rPr lang="en-US" dirty="0"/>
              <a:t>Participate in training</a:t>
            </a:r>
          </a:p>
          <a:p>
            <a:pPr lvl="1"/>
            <a:r>
              <a:rPr lang="en-US" dirty="0"/>
              <a:t>Review and modify existing business processes driven by software upgrades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2" y="4683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743D-EF3A-4993-90FB-2AE77BE3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B6D2-D077-476B-98A4-C1170203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Support Case – Tickets opened with Huron to address bugs and enhancements. GRIT opens the support case based upon input from the business units.</a:t>
            </a:r>
          </a:p>
          <a:p>
            <a:endParaRPr lang="en-US" dirty="0"/>
          </a:p>
          <a:p>
            <a:r>
              <a:rPr lang="en-US" dirty="0"/>
              <a:t>Implementation phase – where Huron (Alan, Doug) have been making the changes on our behalf</a:t>
            </a:r>
          </a:p>
          <a:p>
            <a:pPr lvl="1"/>
            <a:r>
              <a:rPr lang="en-US" dirty="0"/>
              <a:t>By end of 2019, IRB, IACUC and Agreements will be closed in this phase. Grants will continue in this phase until the integration with PeopleSoft grants is complete. </a:t>
            </a:r>
          </a:p>
          <a:p>
            <a:pPr lvl="1"/>
            <a:endParaRPr lang="en-US" dirty="0"/>
          </a:p>
          <a:p>
            <a:r>
              <a:rPr lang="en-US" dirty="0"/>
              <a:t>Support phase – GRIT works directly with Huron via Support Cases to request administrative changes.  </a:t>
            </a:r>
          </a:p>
          <a:p>
            <a:pPr lvl="1"/>
            <a:r>
              <a:rPr lang="en-US" dirty="0"/>
              <a:t>Self-Service Configuration Changes </a:t>
            </a:r>
          </a:p>
          <a:p>
            <a:pPr lvl="1"/>
            <a:r>
              <a:rPr lang="en-US" dirty="0"/>
              <a:t>Request for Configuration Changes</a:t>
            </a:r>
          </a:p>
          <a:p>
            <a:pPr lvl="1"/>
            <a:r>
              <a:rPr lang="en-US" dirty="0"/>
              <a:t>Upgrades</a:t>
            </a:r>
          </a:p>
          <a:p>
            <a:pPr lvl="1"/>
            <a:r>
              <a:rPr lang="en-US" dirty="0"/>
              <a:t>Patches</a:t>
            </a:r>
          </a:p>
        </p:txBody>
      </p:sp>
    </p:spTree>
    <p:extLst>
      <p:ext uri="{BB962C8B-B14F-4D97-AF65-F5344CB8AC3E}">
        <p14:creationId xmlns:p14="http://schemas.microsoft.com/office/powerpoint/2010/main" val="15213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0255-3149-4697-A72F-ACFAE5B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89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HRS Changes during Support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D5FF-8D6C-49B7-970F-1772DD4B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4116"/>
            <a:ext cx="11430000" cy="49528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Self-Service Configuration Changes </a:t>
            </a:r>
          </a:p>
          <a:p>
            <a:pPr lvl="1"/>
            <a:r>
              <a:rPr lang="en-US" dirty="0"/>
              <a:t>Changes that UCF admins (GRIT team) can complete without Huron</a:t>
            </a:r>
          </a:p>
          <a:p>
            <a:pPr lvl="1"/>
            <a:r>
              <a:rPr lang="en-US" dirty="0"/>
              <a:t>Currently includes updates to user roles, custom searches, minimal IT access for researching/troubleshooting</a:t>
            </a:r>
          </a:p>
          <a:p>
            <a:pPr lvl="1"/>
            <a:r>
              <a:rPr lang="en-US" dirty="0"/>
              <a:t>Huron continues to enhance this list of capabilities for SaaS clients</a:t>
            </a:r>
          </a:p>
          <a:p>
            <a:r>
              <a:rPr lang="en-US" dirty="0"/>
              <a:t>Requests for Configuration Changes – Per contract, one set of changes  per month.</a:t>
            </a:r>
          </a:p>
          <a:p>
            <a:pPr lvl="1"/>
            <a:r>
              <a:rPr lang="en-US" dirty="0"/>
              <a:t>Examples - solution settings, help text, email notification templates, etc.</a:t>
            </a:r>
          </a:p>
          <a:p>
            <a:r>
              <a:rPr lang="en-US" dirty="0"/>
              <a:t>Upgrades</a:t>
            </a:r>
          </a:p>
          <a:p>
            <a:pPr lvl="1"/>
            <a:r>
              <a:rPr lang="en-US" dirty="0"/>
              <a:t>Huron releases 2 upgrades per year (Spring and Fall)</a:t>
            </a:r>
          </a:p>
          <a:p>
            <a:pPr lvl="1"/>
            <a:r>
              <a:rPr lang="en-US" dirty="0"/>
              <a:t>UCF does not have to take every upgrade, but we cannot get more than 2 behind</a:t>
            </a:r>
          </a:p>
          <a:p>
            <a:r>
              <a:rPr lang="en-US" dirty="0"/>
              <a:t>UCF Patches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UCF-specific changes outside of delivered solution (e.g. Open Issues lists)</a:t>
            </a:r>
          </a:p>
        </p:txBody>
      </p:sp>
    </p:spTree>
    <p:extLst>
      <p:ext uri="{BB962C8B-B14F-4D97-AF65-F5344CB8AC3E}">
        <p14:creationId xmlns:p14="http://schemas.microsoft.com/office/powerpoint/2010/main" val="17860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E4D-8CF3-421E-8374-44D67187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43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HRS Changes – Upgrades &amp; Patches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42E4-EA4B-48AC-A187-4EC7DF75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479"/>
            <a:ext cx="10515600" cy="4882735"/>
          </a:xfrm>
        </p:spPr>
        <p:txBody>
          <a:bodyPr>
            <a:normAutofit/>
          </a:bodyPr>
          <a:lstStyle/>
          <a:p>
            <a:r>
              <a:rPr lang="en-US" dirty="0"/>
              <a:t>GRIT and Business Units will drive decisions to apply upgrades and patches</a:t>
            </a:r>
          </a:p>
          <a:p>
            <a:r>
              <a:rPr lang="en-US" dirty="0"/>
              <a:t>Planning and prioritization will be based on proposed criteria</a:t>
            </a:r>
          </a:p>
          <a:p>
            <a:r>
              <a:rPr lang="en-US" dirty="0"/>
              <a:t>Business Unit representation:</a:t>
            </a:r>
          </a:p>
          <a:p>
            <a:pPr lvl="1"/>
            <a:r>
              <a:rPr lang="en-US" dirty="0"/>
              <a:t>Chairs – Dorothy Yates, Ozlem Garibay, Debbie Reinhart</a:t>
            </a:r>
          </a:p>
          <a:p>
            <a:pPr lvl="1"/>
            <a:r>
              <a:rPr lang="en-US" dirty="0"/>
              <a:t>Business Units – Jennifer Shambrook, Celeste Rivera-Nunez, Michelle Greco, Mary Davis, Brenda Jackson, Jane Gentilini, Amber Thorne, Renea Carver, Gillian Bernal, Cristina </a:t>
            </a:r>
            <a:r>
              <a:rPr lang="en-US" dirty="0" err="1"/>
              <a:t>Calcano</a:t>
            </a:r>
            <a:r>
              <a:rPr lang="en-US" dirty="0"/>
              <a:t>, Doug Backman, Kim Smith, </a:t>
            </a:r>
            <a:r>
              <a:rPr lang="en-US"/>
              <a:t>Joshua Roney</a:t>
            </a:r>
            <a:endParaRPr lang="en-US" dirty="0"/>
          </a:p>
          <a:p>
            <a:pPr lvl="1"/>
            <a:r>
              <a:rPr lang="en-US" dirty="0"/>
              <a:t>GRIT Team – Chad </a:t>
            </a:r>
            <a:r>
              <a:rPr lang="en-US" dirty="0" err="1"/>
              <a:t>Macuszonok</a:t>
            </a:r>
            <a:r>
              <a:rPr lang="en-US" dirty="0"/>
              <a:t>, Chris </a:t>
            </a:r>
            <a:r>
              <a:rPr lang="en-US" dirty="0" err="1"/>
              <a:t>Meholic</a:t>
            </a:r>
            <a:r>
              <a:rPr lang="en-US" dirty="0"/>
              <a:t>, Jen Bouvier, Christine Silver, Wil Cornelio, Nick </a:t>
            </a:r>
            <a:r>
              <a:rPr lang="en-US" dirty="0" err="1"/>
              <a:t>Rufrano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E4D-8CF3-421E-8374-44D67187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43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Goals of this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42E4-EA4B-48AC-A187-4EC7DF75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7"/>
            <a:ext cx="10515600" cy="4882735"/>
          </a:xfrm>
        </p:spPr>
        <p:txBody>
          <a:bodyPr>
            <a:normAutofit/>
          </a:bodyPr>
          <a:lstStyle/>
          <a:p>
            <a:r>
              <a:rPr lang="en-US" dirty="0"/>
              <a:t>To support a transparent, open, inclusive and data driven process on how best to allocate resources, time, and funds to sustain, improve and grow the newly implemented Huron Research Suite. </a:t>
            </a:r>
          </a:p>
          <a:p>
            <a:endParaRPr lang="en-US" dirty="0"/>
          </a:p>
          <a:p>
            <a:r>
              <a:rPr lang="en-US" dirty="0"/>
              <a:t>The intention is to make decisions in the best interest of UCF and its research goals.</a:t>
            </a:r>
          </a:p>
          <a:p>
            <a:endParaRPr lang="en-US" dirty="0"/>
          </a:p>
          <a:p>
            <a:r>
              <a:rPr lang="en-US" dirty="0"/>
              <a:t>To ensure the proposed set of criteria are comprehensive to support decision making, and recognize they can change as needed. To view the criteria as guidelines for decision making.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404354-1C83-A941-BD6B-EFF3AA82C30D}" vid="{D9AEB95B-2F2D-6B4F-B5FB-49A25E0A3261}"/>
    </a:ext>
  </a:extLst>
</a:theme>
</file>

<file path=ppt/theme/theme2.xml><?xml version="1.0" encoding="utf-8"?>
<a:theme xmlns:a="http://schemas.openxmlformats.org/drawingml/2006/main" name="1_Thème Offic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Brand-Standard Size Powerpoint</Template>
  <TotalTime>10309</TotalTime>
  <Words>937</Words>
  <Application>Microsoft Office PowerPoint</Application>
  <PresentationFormat>Widescreen</PresentationFormat>
  <Paragraphs>138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Helvetica</vt:lpstr>
      <vt:lpstr>Helvetica Neue</vt:lpstr>
      <vt:lpstr>Helvetica Neue Medium</vt:lpstr>
      <vt:lpstr>Verdana</vt:lpstr>
      <vt:lpstr>Office Theme</vt:lpstr>
      <vt:lpstr>1_Thème Office</vt:lpstr>
      <vt:lpstr>  Huron Research Suite Planning and Prioritization  December 12, 2019</vt:lpstr>
      <vt:lpstr>Agenda </vt:lpstr>
      <vt:lpstr>Goal of this meeting</vt:lpstr>
      <vt:lpstr>What to Expect In November - March</vt:lpstr>
      <vt:lpstr>SaaS Model</vt:lpstr>
      <vt:lpstr>Definitions</vt:lpstr>
      <vt:lpstr>HRS Changes during Support Phase</vt:lpstr>
      <vt:lpstr>HRS Changes – Upgrades &amp; Patches</vt:lpstr>
      <vt:lpstr>Goals of this group </vt:lpstr>
      <vt:lpstr>Decision Routing &amp; Criteria </vt:lpstr>
      <vt:lpstr>Proposed Criteria </vt:lpstr>
      <vt:lpstr>Business Unit Participation</vt:lpstr>
      <vt:lpstr>Production Support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Roadmap for NIST Network and Risk Management Program</dc:title>
  <dc:subject>Risk Management</dc:subject>
  <dc:creator>Elvis.Moreland@ucf.edu</dc:creator>
  <cp:keywords>FISMA CUI CDI NIST FIPS</cp:keywords>
  <cp:lastModifiedBy>Jennifer Walters</cp:lastModifiedBy>
  <cp:revision>439</cp:revision>
  <cp:lastPrinted>2019-12-05T14:53:49Z</cp:lastPrinted>
  <dcterms:created xsi:type="dcterms:W3CDTF">2017-10-25T17:15:43Z</dcterms:created>
  <dcterms:modified xsi:type="dcterms:W3CDTF">2021-06-15T12:45:09Z</dcterms:modified>
</cp:coreProperties>
</file>