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7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9" d="100"/>
          <a:sy n="139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kg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b="21603"/>
          <a:stretch/>
        </p:blipFill>
        <p:spPr>
          <a:xfrm>
            <a:off x="6918247" y="4493628"/>
            <a:ext cx="1981200" cy="440571"/>
          </a:xfrm>
          <a:prstGeom prst="rect">
            <a:avLst/>
          </a:prstGeom>
        </p:spPr>
      </p:pic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© 2018 HDT Expeditionary Systems, Inc. – Proprietary and Competition Sensitive</a:t>
            </a:r>
          </a:p>
        </p:txBody>
      </p:sp>
      <p:sp>
        <p:nvSpPr>
          <p:cNvPr id="14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647700" y="1911370"/>
            <a:ext cx="6095379" cy="91276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9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ts of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-4230" y="4884026"/>
            <a:ext cx="9153144" cy="1191"/>
          </a:xfrm>
          <a:prstGeom prst="line">
            <a:avLst/>
          </a:prstGeom>
          <a:ln w="19050" cmpd="sng">
            <a:solidFill>
              <a:srgbClr val="B0551D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© 2018 HDT Expeditionary Systems, Inc. – Proprietary and Competition Sensitive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53"/>
          <a:stretch/>
        </p:blipFill>
        <p:spPr>
          <a:xfrm>
            <a:off x="8299966" y="4947172"/>
            <a:ext cx="578201" cy="13600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839133" y="1360639"/>
            <a:ext cx="7847667" cy="323398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6032" indent="-256032">
              <a:buClr>
                <a:schemeClr val="tx1"/>
              </a:buClr>
              <a:buSzPct val="120000"/>
              <a:buFont typeface="Wingdings" charset="2"/>
              <a:buChar char="§"/>
              <a:defRPr sz="1800">
                <a:solidFill>
                  <a:srgbClr val="717073"/>
                </a:solidFill>
              </a:defRPr>
            </a:lvl1pPr>
            <a:lvl2pPr marL="557784" indent="-192024">
              <a:buClr>
                <a:schemeClr val="tx1"/>
              </a:buClr>
              <a:buSzPct val="120000"/>
              <a:buFont typeface="Arial"/>
              <a:buChar char="•"/>
              <a:defRPr sz="1400">
                <a:solidFill>
                  <a:srgbClr val="717073"/>
                </a:solidFill>
              </a:defRPr>
            </a:lvl2pPr>
            <a:lvl3pPr marL="868680" indent="-137160">
              <a:buClr>
                <a:schemeClr val="tx1"/>
              </a:buClr>
              <a:buFont typeface="Lucida Grande"/>
              <a:buChar char="–"/>
              <a:defRPr sz="1100">
                <a:solidFill>
                  <a:srgbClr val="717073"/>
                </a:solidFill>
              </a:defRPr>
            </a:lvl3pPr>
            <a:lvl4pPr marL="1143000" indent="-137160">
              <a:buClr>
                <a:schemeClr val="tx1"/>
              </a:buClr>
              <a:buFont typeface="Wingdings" charset="2"/>
              <a:buChar char="§"/>
              <a:defRPr sz="900">
                <a:solidFill>
                  <a:srgbClr val="717073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1" name="Title Placeholder 5"/>
          <p:cNvSpPr>
            <a:spLocks noGrp="1"/>
          </p:cNvSpPr>
          <p:nvPr>
            <p:ph type="title"/>
          </p:nvPr>
        </p:nvSpPr>
        <p:spPr>
          <a:xfrm>
            <a:off x="839133" y="0"/>
            <a:ext cx="7847667" cy="91276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33226"/>
            <a:ext cx="24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 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-4230" y="4884026"/>
            <a:ext cx="9153144" cy="1191"/>
          </a:xfrm>
          <a:prstGeom prst="line">
            <a:avLst/>
          </a:prstGeom>
          <a:ln w="19050" cmpd="sng">
            <a:solidFill>
              <a:srgbClr val="B0551D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 © 2018 HDT Expeditionary Systems, Inc. – Proprietary and Competition Sensitive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8990"/>
          <a:stretch/>
        </p:blipFill>
        <p:spPr>
          <a:xfrm>
            <a:off x="8299966" y="4947171"/>
            <a:ext cx="578201" cy="132829"/>
          </a:xfrm>
          <a:prstGeom prst="rect">
            <a:avLst/>
          </a:prstGeom>
        </p:spPr>
      </p:pic>
      <p:sp>
        <p:nvSpPr>
          <p:cNvPr id="10" name="Title Placeholder 5"/>
          <p:cNvSpPr>
            <a:spLocks noGrp="1"/>
          </p:cNvSpPr>
          <p:nvPr>
            <p:ph type="title"/>
          </p:nvPr>
        </p:nvSpPr>
        <p:spPr>
          <a:xfrm>
            <a:off x="647700" y="0"/>
            <a:ext cx="3921919" cy="91276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4381" y="0"/>
            <a:ext cx="4569619" cy="5143500"/>
          </a:xfrm>
          <a:prstGeom prst="rect">
            <a:avLst/>
          </a:prstGeom>
        </p:spPr>
        <p:txBody>
          <a:bodyPr vert="horz" lIns="68580" tIns="34290" rIns="68580" bIns="34290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47701" y="1360639"/>
            <a:ext cx="3754367" cy="3233984"/>
          </a:xfrm>
          <a:prstGeom prst="rect">
            <a:avLst/>
          </a:prstGeom>
        </p:spPr>
        <p:txBody>
          <a:bodyPr lIns="68580" tIns="34290" rIns="68580" bIns="34290"/>
          <a:lstStyle>
            <a:lvl1pPr marL="205740" indent="-205740">
              <a:buClr>
                <a:schemeClr val="tx1"/>
              </a:buClr>
              <a:buSzPct val="120000"/>
              <a:buFont typeface="Wingdings" charset="2"/>
              <a:buChar char="§"/>
              <a:defRPr sz="2100">
                <a:solidFill>
                  <a:srgbClr val="717073"/>
                </a:solidFill>
              </a:defRPr>
            </a:lvl1pPr>
            <a:lvl2pPr marL="397764" indent="-123444">
              <a:buClr>
                <a:schemeClr val="tx1"/>
              </a:buClr>
              <a:buFont typeface="Arial"/>
              <a:buChar char="•"/>
              <a:defRPr sz="1800">
                <a:solidFill>
                  <a:srgbClr val="717073"/>
                </a:solidFill>
              </a:defRPr>
            </a:lvl2pPr>
            <a:lvl3pPr marL="582930" indent="-137160">
              <a:buClr>
                <a:schemeClr val="tx1"/>
              </a:buClr>
              <a:buFont typeface="Lucida Grande"/>
              <a:buChar char="–"/>
              <a:defRPr sz="1700">
                <a:solidFill>
                  <a:srgbClr val="717073"/>
                </a:solidFill>
              </a:defRPr>
            </a:lvl3pPr>
            <a:lvl4pPr marL="788670" indent="-171450">
              <a:buClr>
                <a:schemeClr val="tx1"/>
              </a:buClr>
              <a:buFont typeface="Wingdings" charset="2"/>
              <a:buChar char="§"/>
              <a:defRPr>
                <a:solidFill>
                  <a:srgbClr val="717073"/>
                </a:solidFill>
              </a:defRPr>
            </a:lvl4pPr>
            <a:lvl5pPr marL="925830" indent="-171450">
              <a:buClr>
                <a:schemeClr val="tx1"/>
              </a:buClr>
              <a:buFont typeface="Arial"/>
              <a:buChar char="•"/>
              <a:defRPr>
                <a:solidFill>
                  <a:srgbClr val="71707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221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 Multi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kg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784" y="0"/>
            <a:ext cx="4510216" cy="5143500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87479" y="-34606"/>
            <a:ext cx="2228327" cy="1695494"/>
          </a:xfrm>
          <a:prstGeom prst="rect">
            <a:avLst/>
          </a:prstGeom>
        </p:spPr>
        <p:txBody>
          <a:bodyPr vert="horz" lIns="68580" tIns="34290" rIns="68580" bIns="34290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815806" y="1660887"/>
            <a:ext cx="2350812" cy="1689773"/>
          </a:xfrm>
          <a:prstGeom prst="rect">
            <a:avLst/>
          </a:prstGeom>
        </p:spPr>
        <p:txBody>
          <a:bodyPr vert="horz" lIns="68580" tIns="34290" rIns="68580" bIns="34290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542" y="3350660"/>
            <a:ext cx="2228327" cy="1836762"/>
          </a:xfrm>
          <a:prstGeom prst="rect">
            <a:avLst/>
          </a:prstGeom>
        </p:spPr>
        <p:txBody>
          <a:bodyPr vert="horz" lIns="68580" tIns="34290" rIns="68580" bIns="34290"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4230" y="4884026"/>
            <a:ext cx="9153144" cy="1191"/>
          </a:xfrm>
          <a:prstGeom prst="line">
            <a:avLst/>
          </a:prstGeom>
          <a:ln w="19050" cmpd="sng">
            <a:solidFill>
              <a:srgbClr val="B0551D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 © 2018 HDT Expeditionary Systems, Inc. – Proprietary and Competition Sensitive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8990"/>
          <a:stretch/>
        </p:blipFill>
        <p:spPr>
          <a:xfrm>
            <a:off x="8299966" y="4947171"/>
            <a:ext cx="578201" cy="132829"/>
          </a:xfrm>
          <a:prstGeom prst="rect">
            <a:avLst/>
          </a:prstGeom>
        </p:spPr>
      </p:pic>
      <p:sp>
        <p:nvSpPr>
          <p:cNvPr id="10" name="Title Placeholder 5"/>
          <p:cNvSpPr>
            <a:spLocks noGrp="1"/>
          </p:cNvSpPr>
          <p:nvPr>
            <p:ph type="title"/>
          </p:nvPr>
        </p:nvSpPr>
        <p:spPr>
          <a:xfrm>
            <a:off x="647700" y="0"/>
            <a:ext cx="3921919" cy="91276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47701" y="1360639"/>
            <a:ext cx="3754367" cy="3233984"/>
          </a:xfrm>
          <a:prstGeom prst="rect">
            <a:avLst/>
          </a:prstGeom>
        </p:spPr>
        <p:txBody>
          <a:bodyPr lIns="68580" tIns="34290" rIns="68580" bIns="34290"/>
          <a:lstStyle>
            <a:lvl1pPr marL="205740" indent="-205740">
              <a:buClr>
                <a:schemeClr val="tx1"/>
              </a:buClr>
              <a:buSzPct val="120000"/>
              <a:buFont typeface="Wingdings" charset="2"/>
              <a:buChar char="§"/>
              <a:defRPr sz="2100">
                <a:solidFill>
                  <a:srgbClr val="717073"/>
                </a:solidFill>
              </a:defRPr>
            </a:lvl1pPr>
            <a:lvl2pPr marL="397764" indent="-123444">
              <a:buClr>
                <a:schemeClr val="tx1"/>
              </a:buClr>
              <a:buFont typeface="Arial"/>
              <a:buChar char="•"/>
              <a:defRPr sz="1800">
                <a:solidFill>
                  <a:srgbClr val="717073"/>
                </a:solidFill>
              </a:defRPr>
            </a:lvl2pPr>
            <a:lvl3pPr marL="582930" indent="-137160">
              <a:buClr>
                <a:schemeClr val="tx1"/>
              </a:buClr>
              <a:buFont typeface="Lucida Grande"/>
              <a:buChar char="–"/>
              <a:defRPr sz="1700">
                <a:solidFill>
                  <a:srgbClr val="717073"/>
                </a:solidFill>
              </a:defRPr>
            </a:lvl3pPr>
            <a:lvl4pPr marL="788670" indent="-171450">
              <a:buClr>
                <a:schemeClr val="tx1"/>
              </a:buClr>
              <a:buFont typeface="Wingdings" charset="2"/>
              <a:buChar char="§"/>
              <a:defRPr>
                <a:solidFill>
                  <a:srgbClr val="717073"/>
                </a:solidFill>
              </a:defRPr>
            </a:lvl4pPr>
            <a:lvl5pPr marL="925830" indent="-171450">
              <a:buClr>
                <a:schemeClr val="tx1"/>
              </a:buClr>
              <a:buFont typeface="Arial"/>
              <a:buChar char="•"/>
              <a:defRPr>
                <a:solidFill>
                  <a:srgbClr val="71707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248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kg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16615"/>
            <a:ext cx="9144000" cy="2726885"/>
          </a:xfrm>
          <a:prstGeom prst="rect">
            <a:avLst/>
          </a:prstGeom>
        </p:spPr>
      </p:pic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 © 2018 HDT Expeditionary Systems, Inc. – Proprietary and Competition Sensitive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8990"/>
          <a:stretch/>
        </p:blipFill>
        <p:spPr>
          <a:xfrm>
            <a:off x="8299966" y="4947171"/>
            <a:ext cx="578201" cy="132829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8391" y="0"/>
            <a:ext cx="8228409" cy="1063229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>
              <a:buFontTx/>
              <a:buNone/>
              <a:defRPr sz="26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66391" y="3149479"/>
            <a:ext cx="2399253" cy="10272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Aft>
                <a:spcPts val="900"/>
              </a:spcAft>
              <a:buClr>
                <a:schemeClr val="accent1"/>
              </a:buClr>
              <a:buSzPct val="120000"/>
            </a:pPr>
            <a:r>
              <a:rPr lang="en-US" sz="1500" b="1" dirty="0" smtClean="0">
                <a:solidFill>
                  <a:srgbClr val="CF7019"/>
                </a:solidFill>
                <a:latin typeface="Arial Narrow"/>
                <a:cs typeface="Arial Narrow"/>
              </a:rPr>
              <a:t>Comparison 1</a:t>
            </a:r>
            <a:endParaRPr lang="en-US" sz="1500" b="1" dirty="0">
              <a:solidFill>
                <a:srgbClr val="CF7019"/>
              </a:solidFill>
              <a:latin typeface="Arial Narrow"/>
              <a:cs typeface="Arial Narrow"/>
            </a:endParaRP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Arial Narrow"/>
                <a:cs typeface="Arial Narrow"/>
              </a:rPr>
              <a:t>Text</a:t>
            </a:r>
            <a:endParaRPr lang="en-US" sz="1200" dirty="0">
              <a:solidFill>
                <a:srgbClr val="717073"/>
              </a:solidFill>
              <a:latin typeface="Arial Narrow"/>
              <a:cs typeface="Arial Narrow"/>
            </a:endParaRP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Arial Narrow"/>
                <a:cs typeface="Arial Narrow"/>
              </a:rPr>
              <a:t>Text</a:t>
            </a:r>
            <a:endParaRPr lang="en-US" sz="1200" dirty="0">
              <a:solidFill>
                <a:srgbClr val="717073"/>
              </a:solidFill>
              <a:latin typeface="Arial Narrow"/>
              <a:cs typeface="Arial Narrow"/>
            </a:endParaRP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Arial Narrow"/>
                <a:cs typeface="Arial Narrow"/>
              </a:rPr>
              <a:t>Text</a:t>
            </a:r>
            <a:endParaRPr lang="en-US" sz="1200" dirty="0">
              <a:solidFill>
                <a:srgbClr val="717073"/>
              </a:solidFill>
              <a:latin typeface="Arial Narrow"/>
              <a:cs typeface="Arial Narrow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552805" y="3149479"/>
            <a:ext cx="2263907" cy="10272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Aft>
                <a:spcPts val="900"/>
              </a:spcAft>
              <a:buClr>
                <a:schemeClr val="accent1"/>
              </a:buClr>
              <a:buSzPct val="120000"/>
            </a:pPr>
            <a:r>
              <a:rPr lang="en-US" sz="1500" b="1" dirty="0" smtClean="0">
                <a:solidFill>
                  <a:srgbClr val="CF7019"/>
                </a:solidFill>
                <a:latin typeface="Arial Narrow"/>
                <a:cs typeface="Arial Narrow"/>
              </a:rPr>
              <a:t>Comparison 2</a:t>
            </a: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+mn-lt"/>
                <a:cs typeface="Arial Narrow"/>
              </a:rPr>
              <a:t>Text</a:t>
            </a: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+mn-lt"/>
                <a:cs typeface="Arial Narrow"/>
              </a:rPr>
              <a:t>Text</a:t>
            </a: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+mn-lt"/>
                <a:cs typeface="Arial Narrow"/>
              </a:rPr>
              <a:t>Text</a:t>
            </a:r>
            <a:endParaRPr lang="en-US" sz="1200" dirty="0">
              <a:solidFill>
                <a:srgbClr val="717073"/>
              </a:solidFill>
              <a:latin typeface="+mn-lt"/>
              <a:cs typeface="Arial Narrow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448457" y="3149479"/>
            <a:ext cx="2708447" cy="102720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Aft>
                <a:spcPts val="900"/>
              </a:spcAft>
              <a:buClr>
                <a:schemeClr val="accent1"/>
              </a:buClr>
              <a:buSzPct val="120000"/>
            </a:pPr>
            <a:r>
              <a:rPr lang="en-US" sz="1500" b="1" dirty="0" smtClean="0">
                <a:solidFill>
                  <a:srgbClr val="CF7019"/>
                </a:solidFill>
                <a:latin typeface="Arial Narrow"/>
                <a:cs typeface="Arial Narrow"/>
              </a:rPr>
              <a:t>Comparison 2</a:t>
            </a:r>
            <a:endParaRPr lang="en-US" sz="1500" b="1" dirty="0">
              <a:solidFill>
                <a:srgbClr val="CF7019"/>
              </a:solidFill>
              <a:latin typeface="Arial Narrow"/>
              <a:cs typeface="Arial Narrow"/>
            </a:endParaRP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+mn-lt"/>
                <a:cs typeface="Arial Narrow"/>
              </a:rPr>
              <a:t>Text</a:t>
            </a: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+mn-lt"/>
                <a:cs typeface="Arial Narrow"/>
              </a:rPr>
              <a:t>Text</a:t>
            </a:r>
          </a:p>
          <a:p>
            <a:pPr marL="260604" lvl="1" indent="-192024">
              <a:spcAft>
                <a:spcPts val="225"/>
              </a:spcAft>
              <a:buClr>
                <a:srgbClr val="CF7019"/>
              </a:buClr>
              <a:buSzPct val="120000"/>
              <a:buFont typeface="Lucida Grande"/>
              <a:buChar char="–"/>
            </a:pPr>
            <a:r>
              <a:rPr lang="en-US" sz="1200" dirty="0" smtClean="0">
                <a:solidFill>
                  <a:srgbClr val="717073"/>
                </a:solidFill>
                <a:latin typeface="+mn-lt"/>
                <a:cs typeface="Arial Narrow"/>
              </a:rPr>
              <a:t>Text</a:t>
            </a:r>
            <a:endParaRPr lang="en-US" sz="1200" dirty="0">
              <a:solidFill>
                <a:srgbClr val="717073"/>
              </a:solidFill>
              <a:latin typeface="+mn-lt"/>
              <a:cs typeface="Arial Narrow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458788" y="1058298"/>
            <a:ext cx="2092889" cy="209289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3547438" y="1063229"/>
            <a:ext cx="2092889" cy="209289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455352" y="1056589"/>
            <a:ext cx="2092889" cy="209289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kg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71598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 © 2018 HDT Expeditionary Systems, Inc. – Proprietary and Competition Sensitive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53"/>
          <a:stretch/>
        </p:blipFill>
        <p:spPr>
          <a:xfrm>
            <a:off x="8299966" y="4947172"/>
            <a:ext cx="578201" cy="136004"/>
          </a:xfrm>
          <a:prstGeom prst="rect">
            <a:avLst/>
          </a:prstGeom>
        </p:spPr>
      </p:pic>
      <p:sp>
        <p:nvSpPr>
          <p:cNvPr id="9" name="Title Placeholder 5"/>
          <p:cNvSpPr>
            <a:spLocks noGrp="1"/>
          </p:cNvSpPr>
          <p:nvPr>
            <p:ph type="title"/>
          </p:nvPr>
        </p:nvSpPr>
        <p:spPr>
          <a:xfrm>
            <a:off x="1369047" y="1911370"/>
            <a:ext cx="6095379" cy="91276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bkg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6533" y="0"/>
            <a:ext cx="4569226" cy="516702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-4230" y="4884026"/>
            <a:ext cx="9356294" cy="1191"/>
          </a:xfrm>
          <a:prstGeom prst="line">
            <a:avLst/>
          </a:prstGeom>
          <a:ln w="19050" cmpd="sng">
            <a:solidFill>
              <a:srgbClr val="B0551D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  © 2018 HDT Expeditionary Systems, Inc. – Proprietary and Competition Sensitive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9011"/>
          <a:stretch/>
        </p:blipFill>
        <p:spPr>
          <a:xfrm>
            <a:off x="8299966" y="4947171"/>
            <a:ext cx="578201" cy="132829"/>
          </a:xfrm>
          <a:prstGeom prst="rect">
            <a:avLst/>
          </a:prstGeom>
        </p:spPr>
      </p:pic>
      <p:sp>
        <p:nvSpPr>
          <p:cNvPr id="9" name="Title Placeholder 5"/>
          <p:cNvSpPr txBox="1">
            <a:spLocks/>
          </p:cNvSpPr>
          <p:nvPr userDrawn="1"/>
        </p:nvSpPr>
        <p:spPr>
          <a:xfrm>
            <a:off x="647700" y="0"/>
            <a:ext cx="3921919" cy="91276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CLICK TO EDIT MASTER TITLE STYLE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647701" y="1360639"/>
            <a:ext cx="3754367" cy="3233984"/>
          </a:xfrm>
          <a:prstGeom prst="rect">
            <a:avLst/>
          </a:prstGeom>
        </p:spPr>
        <p:txBody>
          <a:bodyPr lIns="68580" tIns="34290" rIns="68580" bIns="34290"/>
          <a:lstStyle>
            <a:lvl1pPr marL="27432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20000"/>
              <a:buFont typeface="Wingdings" charset="2"/>
              <a:buChar char="§"/>
              <a:defRPr sz="28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1pPr>
            <a:lvl2pPr marL="530352" indent="-164592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Lucida Grande"/>
              <a:buChar char="–"/>
              <a:defRPr sz="22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 - Ta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ide_bkg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6533" y="0"/>
            <a:ext cx="4569226" cy="516702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-4230" y="4884026"/>
            <a:ext cx="9356294" cy="1191"/>
          </a:xfrm>
          <a:prstGeom prst="line">
            <a:avLst/>
          </a:prstGeom>
          <a:ln w="19050" cmpd="sng">
            <a:solidFill>
              <a:srgbClr val="B0551D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92775" y="4934199"/>
            <a:ext cx="2910840" cy="176939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500">
                <a:solidFill>
                  <a:srgbClr val="717073"/>
                </a:solidFill>
                <a:latin typeface="Arial"/>
                <a:cs typeface="Arial"/>
              </a:defRPr>
            </a:lvl1pPr>
          </a:lstStyle>
          <a:p>
            <a:fld id="{9A5A0B60-9A81-104E-83F3-2C8B21A0D9B9}" type="slidenum">
              <a:rPr lang="en-US" smtClean="0"/>
              <a:pPr/>
              <a:t>‹#›</a:t>
            </a:fld>
            <a:r>
              <a:rPr lang="en-US" dirty="0" smtClean="0"/>
              <a:t> © 2018 HDT Expeditionary Systems, Inc. – Proprietary and Competition Sensitive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75"/>
          <a:stretch/>
        </p:blipFill>
        <p:spPr>
          <a:xfrm>
            <a:off x="8299966" y="4947172"/>
            <a:ext cx="578201" cy="136004"/>
          </a:xfrm>
          <a:prstGeom prst="rect">
            <a:avLst/>
          </a:prstGeom>
        </p:spPr>
      </p:pic>
      <p:sp>
        <p:nvSpPr>
          <p:cNvPr id="9" name="Title Placeholder 5"/>
          <p:cNvSpPr txBox="1">
            <a:spLocks/>
          </p:cNvSpPr>
          <p:nvPr userDrawn="1"/>
        </p:nvSpPr>
        <p:spPr>
          <a:xfrm>
            <a:off x="647700" y="0"/>
            <a:ext cx="3921919" cy="91276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CLICK TO EDIT MASTER TITLE STYLE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647701" y="1360639"/>
            <a:ext cx="3754367" cy="3233984"/>
          </a:xfrm>
          <a:prstGeom prst="rect">
            <a:avLst/>
          </a:prstGeom>
        </p:spPr>
        <p:txBody>
          <a:bodyPr lIns="68580" tIns="34290" rIns="68580" bIns="34290"/>
          <a:lstStyle>
            <a:lvl1pPr marL="274320" indent="-27432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20000"/>
              <a:buFont typeface="Wingdings" charset="2"/>
              <a:buChar char="§"/>
              <a:defRPr sz="28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1pPr>
            <a:lvl2pPr marL="530352" indent="-164592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Lucida Grande"/>
              <a:buChar char="–"/>
              <a:defRPr sz="22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rgbClr val="7170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20618" y="1194669"/>
            <a:ext cx="4800867" cy="26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8F76-9924-7847-A041-EA78F9447A1A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CCC7-1F9E-8F40-B3FA-C822E073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Grip Torque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January 23,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1" y="1258159"/>
            <a:ext cx="8652281" cy="25166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Events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4"/>
          </p:cNvCxnSpPr>
          <p:nvPr/>
        </p:nvCxnSpPr>
        <p:spPr>
          <a:xfrm>
            <a:off x="1148876" y="1426601"/>
            <a:ext cx="74907" cy="47782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04497" y="1089717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19" idx="4"/>
          </p:cNvCxnSpPr>
          <p:nvPr/>
        </p:nvCxnSpPr>
        <p:spPr>
          <a:xfrm>
            <a:off x="1797222" y="1495925"/>
            <a:ext cx="221292" cy="132290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52843" y="1159041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stCxn id="21" idx="4"/>
          </p:cNvCxnSpPr>
          <p:nvPr/>
        </p:nvCxnSpPr>
        <p:spPr>
          <a:xfrm>
            <a:off x="2384765" y="1599573"/>
            <a:ext cx="131848" cy="34539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40386" y="1262689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23" idx="4"/>
          </p:cNvCxnSpPr>
          <p:nvPr/>
        </p:nvCxnSpPr>
        <p:spPr>
          <a:xfrm>
            <a:off x="3597441" y="1546917"/>
            <a:ext cx="74907" cy="47782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453062" y="1210033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5" idx="4"/>
          </p:cNvCxnSpPr>
          <p:nvPr/>
        </p:nvCxnSpPr>
        <p:spPr>
          <a:xfrm>
            <a:off x="5374105" y="1595043"/>
            <a:ext cx="69472" cy="28875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29726" y="1258159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7" idx="4"/>
          </p:cNvCxnSpPr>
          <p:nvPr/>
        </p:nvCxnSpPr>
        <p:spPr>
          <a:xfrm>
            <a:off x="6349956" y="1664367"/>
            <a:ext cx="160421" cy="115446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05577" y="1327483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>
            <a:stCxn id="29" idx="4"/>
          </p:cNvCxnSpPr>
          <p:nvPr/>
        </p:nvCxnSpPr>
        <p:spPr>
          <a:xfrm>
            <a:off x="7256335" y="1646034"/>
            <a:ext cx="90949" cy="117279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11956" y="1309150"/>
            <a:ext cx="288758" cy="336884"/>
          </a:xfrm>
          <a:prstGeom prst="ellips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" y="3774808"/>
            <a:ext cx="9144000" cy="109728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1 – Aluminum Object, tight grip, object removed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2 - Aluminum Object, light grip, object removed 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3 - Aluminum object, tight grip, continuous command to close, object removed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4 – Aluminum object, tight grip, object removed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5 – Flexible object, tight grip, object removed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6 - </a:t>
            </a:r>
            <a:r>
              <a:rPr lang="en-US" sz="1400" dirty="0">
                <a:solidFill>
                  <a:srgbClr val="000000"/>
                </a:solidFill>
              </a:rPr>
              <a:t>Flexible object, </a:t>
            </a:r>
            <a:r>
              <a:rPr lang="en-US" sz="1400" dirty="0" smtClean="0">
                <a:solidFill>
                  <a:srgbClr val="000000"/>
                </a:solidFill>
              </a:rPr>
              <a:t>light </a:t>
            </a:r>
            <a:r>
              <a:rPr lang="en-US" sz="1400" dirty="0">
                <a:solidFill>
                  <a:srgbClr val="000000"/>
                </a:solidFill>
              </a:rPr>
              <a:t>grip, object </a:t>
            </a:r>
            <a:r>
              <a:rPr lang="en-US" sz="1400" dirty="0" smtClean="0">
                <a:solidFill>
                  <a:srgbClr val="000000"/>
                </a:solidFill>
              </a:rPr>
              <a:t>removed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7 - </a:t>
            </a:r>
            <a:r>
              <a:rPr lang="en-US" sz="1400" dirty="0">
                <a:solidFill>
                  <a:srgbClr val="000000"/>
                </a:solidFill>
              </a:rPr>
              <a:t>Flexible object, </a:t>
            </a:r>
            <a:r>
              <a:rPr lang="en-US" sz="1400" dirty="0" smtClean="0">
                <a:solidFill>
                  <a:srgbClr val="000000"/>
                </a:solidFill>
              </a:rPr>
              <a:t>light </a:t>
            </a:r>
            <a:r>
              <a:rPr lang="en-US" sz="1400" dirty="0">
                <a:solidFill>
                  <a:srgbClr val="000000"/>
                </a:solidFill>
              </a:rPr>
              <a:t>grip, object removed</a:t>
            </a:r>
          </a:p>
        </p:txBody>
      </p:sp>
    </p:spTree>
    <p:extLst>
      <p:ext uri="{BB962C8B-B14F-4D97-AF65-F5344CB8AC3E}">
        <p14:creationId xmlns:p14="http://schemas.microsoft.com/office/powerpoint/2010/main" val="267176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619347"/>
            <a:ext cx="7847012" cy="274352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and Position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255" y="95834"/>
            <a:ext cx="2767480" cy="18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7980"/>
      </p:ext>
    </p:extLst>
  </p:cSld>
  <p:clrMapOvr>
    <a:masterClrMapping/>
  </p:clrMapOvr>
</p:sld>
</file>

<file path=ppt/theme/theme1.xml><?xml version="1.0" encoding="utf-8"?>
<a:theme xmlns:a="http://schemas.openxmlformats.org/drawingml/2006/main" name="HDT_PresentationTemplate_Widescreen_2018">
  <a:themeElements>
    <a:clrScheme name="HDT Palette 2018">
      <a:dk1>
        <a:srgbClr val="CE7000"/>
      </a:dk1>
      <a:lt1>
        <a:sysClr val="window" lastClr="FFFFFF"/>
      </a:lt1>
      <a:dk2>
        <a:srgbClr val="455A21"/>
      </a:dk2>
      <a:lt2>
        <a:srgbClr val="EEECE1"/>
      </a:lt2>
      <a:accent1>
        <a:srgbClr val="89271D"/>
      </a:accent1>
      <a:accent2>
        <a:srgbClr val="446278"/>
      </a:accent2>
      <a:accent3>
        <a:srgbClr val="DBB630"/>
      </a:accent3>
      <a:accent4>
        <a:srgbClr val="6D86A7"/>
      </a:accent4>
      <a:accent5>
        <a:srgbClr val="794400"/>
      </a:accent5>
      <a:accent6>
        <a:srgbClr val="ADAA85"/>
      </a:accent6>
      <a:hlink>
        <a:srgbClr val="0000FF"/>
      </a:hlink>
      <a:folHlink>
        <a:srgbClr val="800080"/>
      </a:folHlink>
    </a:clrScheme>
    <a:fontScheme name="Tes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T_PresentationTemplate_Widescreen_09-2018" id="{942DB0A1-77E5-482A-8C2F-241B0C363CF1}" vid="{DA190BF6-33A6-4C2F-8EFE-8ECB767E4E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F8298B54917B47849D923D1BE113C0" ma:contentTypeVersion="2" ma:contentTypeDescription="Create a new document." ma:contentTypeScope="" ma:versionID="544fcad333db7b7914b0c4c9d7a8f35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ec81109b1d640e5854dd17e82b37f3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F97FCB-E04C-4CAD-A341-3F381C72FE72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EC990E-48B9-40A3-A489-D9ACCA27FA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7FAF39-2116-4F8B-8119-3F39C8516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94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Lucida Grande</vt:lpstr>
      <vt:lpstr>Wingdings</vt:lpstr>
      <vt:lpstr>HDT_PresentationTemplate_Widescreen_2018</vt:lpstr>
      <vt:lpstr>Grip Torque Data</vt:lpstr>
      <vt:lpstr>Torque Events</vt:lpstr>
      <vt:lpstr>Effort and Position</vt:lpstr>
    </vt:vector>
  </TitlesOfParts>
  <Company>HDT ESG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Krause</dc:creator>
  <cp:lastModifiedBy>Kathryn Lybarger</cp:lastModifiedBy>
  <cp:revision>11</cp:revision>
  <dcterms:created xsi:type="dcterms:W3CDTF">2018-02-28T13:57:37Z</dcterms:created>
  <dcterms:modified xsi:type="dcterms:W3CDTF">2020-01-23T21:34:54Z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0x010100B8F8298B54917B47849D923D1BE113C0</vt:lpwstr>
  </property>
  <property fmtid="{D5CDD505-2E9C-101B-9397-08002B2CF9AE}" pid="3" name="DocType">
    <vt:lpwstr>General</vt:lpwstr>
  </property>
</Properties>
</file>