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303" r:id="rId3"/>
    <p:sldId id="302" r:id="rId4"/>
    <p:sldId id="283" r:id="rId5"/>
    <p:sldId id="284" r:id="rId6"/>
    <p:sldId id="286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287" r:id="rId21"/>
    <p:sldId id="301" r:id="rId22"/>
    <p:sldId id="282" r:id="rId23"/>
  </p:sldIdLst>
  <p:sldSz cx="12192000" cy="6858000"/>
  <p:notesSz cx="6858000" cy="12192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0DDED6-4DF5-EB2B-853E-4B3C47B03DA6}">
  <a:tblStyle styleId="{780DDED6-4DF5-EB2B-853E-4B3C47B03DA6}" styleName="Light Style 1 - Accent 5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>
              <a:solidFill>
                <a:schemeClr val="accent5"/>
              </a:solidFill>
            </a:ln>
          </a:top>
          <a:bottom>
            <a:ln w="12700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</a:tcStyle>
    </a:lastCol>
    <a:firstCol>
      <a:tcTxStyle b="on">
        <a:fontRef idx="minor"/>
        <a:schemeClr val="dk1"/>
      </a:tcTxStyle>
      <a:tcStyle>
        <a:tcBdr/>
      </a:tcStyle>
    </a:firstCol>
    <a:lastRow>
      <a:tcTxStyle b="on">
        <a:fontRef idx="minor"/>
        <a:schemeClr val="dk1"/>
      </a:tcTxStyle>
      <a:tcStyle>
        <a:tcBdr>
          <a:top>
            <a:ln w="12700">
              <a:solidFill>
                <a:schemeClr val="accent5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dk1"/>
      </a:tcTxStyle>
      <a:tcStyle>
        <a:tcBdr>
          <a:bottom>
            <a:ln w="12700">
              <a:solidFill>
                <a:schemeClr val="accent5"/>
              </a:solidFill>
            </a:ln>
          </a:bottom>
        </a:tcBdr>
        <a:fill>
          <a:solidFill>
            <a:schemeClr val="l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>
      <p:cViewPr varScale="1">
        <p:scale>
          <a:sx n="89" d="100"/>
          <a:sy n="89" d="100"/>
        </p:scale>
        <p:origin x="896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Master-Untertitelformat bearbeiten</a:t>
            </a:r>
            <a:endParaRPr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257848F-3D35-5746-9C07-3606F115441F}" type="datetimeFigureOut">
              <a:rPr lang="de-DE"/>
              <a:t>20.01.21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E2D86DC-136C-2143-B69F-3C178941CEC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el und vertikaler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Vertikaler Textplatzhalt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257848F-3D35-5746-9C07-3606F115441F}" type="datetimeFigureOut">
              <a:rPr lang="de-DE"/>
              <a:t>20.01.21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E2D86DC-136C-2143-B69F-3C178941CEC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kaler Titel u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kaler Titel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Vertikaler Textplatzhalter 2"/>
          <p:cNvSpPr>
            <a:spLocks noGrp="1"/>
          </p:cNvSpPr>
          <p:nvPr>
            <p:ph type="body" orient="vert" idx="1"/>
          </p:nvPr>
        </p:nvSpPr>
        <p:spPr bwMode="auto">
          <a:xfrm>
            <a:off x="838199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257848F-3D35-5746-9C07-3606F115441F}" type="datetimeFigureOut">
              <a:rPr lang="de-DE"/>
              <a:t>20.01.21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E2D86DC-136C-2143-B69F-3C178941CEC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257848F-3D35-5746-9C07-3606F115441F}" type="datetimeFigureOut">
              <a:rPr lang="de-DE"/>
              <a:t>20.01.21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E2D86DC-136C-2143-B69F-3C178941CEC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Abschnitts-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257848F-3D35-5746-9C07-3606F115441F}" type="datetimeFigureOut">
              <a:rPr lang="de-DE"/>
              <a:t>20.01.21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E2D86DC-136C-2143-B69F-3C178941CEC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Zwei Inhal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838199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257848F-3D35-5746-9C07-3606F115441F}" type="datetimeFigureOut">
              <a:rPr lang="de-DE"/>
              <a:t>20.01.21</a:t>
            </a:fld>
            <a:endParaRPr lang="de-DE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E2D86DC-136C-2143-B69F-3C178941CEC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Vergleich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6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839787" y="2505073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8" name="Inhaltsplatzhalter 5"/>
          <p:cNvSpPr>
            <a:spLocks noGrp="1"/>
          </p:cNvSpPr>
          <p:nvPr>
            <p:ph sz="quarter" idx="4"/>
          </p:nvPr>
        </p:nvSpPr>
        <p:spPr bwMode="auto">
          <a:xfrm>
            <a:off x="6172200" y="2505073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9" name="Datumsplatzhalt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257848F-3D35-5746-9C07-3606F115441F}" type="datetimeFigureOut">
              <a:rPr lang="de-DE"/>
              <a:t>20.01.21</a:t>
            </a:fld>
            <a:endParaRPr lang="de-DE"/>
          </a:p>
        </p:txBody>
      </p:sp>
      <p:sp>
        <p:nvSpPr>
          <p:cNvPr id="10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E2D86DC-136C-2143-B69F-3C178941CEC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257848F-3D35-5746-9C07-3606F115441F}" type="datetimeFigureOut">
              <a:rPr lang="de-DE"/>
              <a:t>20.01.21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E2D86DC-136C-2143-B69F-3C178941CEC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Le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257848F-3D35-5746-9C07-3606F115441F}" type="datetimeFigureOut">
              <a:rPr lang="de-DE"/>
              <a:t>20.01.21</a:t>
            </a:fld>
            <a:endParaRPr lang="de-DE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E2D86DC-136C-2143-B69F-3C178941CEC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Inhalt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257848F-3D35-5746-9C07-3606F115441F}" type="datetimeFigureOut">
              <a:rPr lang="de-DE"/>
              <a:t>20.01.21</a:t>
            </a:fld>
            <a:endParaRPr lang="de-DE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E2D86DC-136C-2143-B69F-3C178941CEC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Bild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Bildplatzhalter 2"/>
          <p:cNvSpPr>
            <a:spLocks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de-DE"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257848F-3D35-5746-9C07-3606F115441F}" type="datetimeFigureOut">
              <a:rPr lang="de-DE"/>
              <a:t>20.01.21</a:t>
            </a:fld>
            <a:endParaRPr lang="de-DE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E2D86DC-136C-2143-B69F-3C178941CEC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/>
          </p:nvPr>
        </p:nvSpPr>
        <p:spPr bwMode="auto">
          <a:xfrm>
            <a:off x="838199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8199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8381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257848F-3D35-5746-9C07-3606F115441F}" type="datetimeFigureOut">
              <a:rPr lang="de-DE"/>
              <a:t>20.01.21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038599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2D86DC-136C-2143-B69F-3C178941CEC5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2777/70791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doi.org/10.2777/12725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eosc-portal.eu/about/eosc)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ORD-Hackathon/hackathon-2021/tree/swiss-repositories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mailto:daniela.subotic@dasch.swiss" TargetMode="External"/><Relationship Id="rId13" Type="http://schemas.openxmlformats.org/officeDocument/2006/relationships/hyperlink" Target="https://ordhackathon.slack.com/team/U01GXRKCY3X" TargetMode="External"/><Relationship Id="rId3" Type="http://schemas.openxmlformats.org/officeDocument/2006/relationships/image" Target="../media/image2.png"/><Relationship Id="rId7" Type="http://schemas.openxmlformats.org/officeDocument/2006/relationships/hyperlink" Target="mailto:guillaume.lefebvre@fors.unil.ch" TargetMode="External"/><Relationship Id="rId12" Type="http://schemas.openxmlformats.org/officeDocument/2006/relationships/hyperlink" Target="https://ordhackathon.slack.com/team/U01JK0KMLT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rita.gautschy@dasch.swiss" TargetMode="External"/><Relationship Id="rId11" Type="http://schemas.openxmlformats.org/officeDocument/2006/relationships/hyperlink" Target="https://ordhackathon.slack.com/team/U01KPN3E8TS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s://ordhackathon.slack.com/team/U01K443P7GC" TargetMode="External"/><Relationship Id="rId4" Type="http://schemas.openxmlformats.org/officeDocument/2006/relationships/image" Target="../media/image3.png"/><Relationship Id="rId9" Type="http://schemas.openxmlformats.org/officeDocument/2006/relationships/hyperlink" Target="mailto:bojana.tasic@fors.unil.ch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490329" y="860798"/>
            <a:ext cx="11555895" cy="165652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GB" sz="4800" b="1" dirty="0"/>
              <a:t>#</a:t>
            </a:r>
            <a:r>
              <a:rPr lang="en-GB" sz="4800" b="1" i="0" u="none" strike="noStrike" cap="none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10 SWISS repositories</a:t>
            </a:r>
            <a:br>
              <a:rPr lang="en-GB" sz="4800" b="1" i="0" u="none" strike="noStrike" cap="none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GB" sz="2800" b="1" i="0" u="none" strike="noStrike" cap="none" spc="0" dirty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(</a:t>
            </a:r>
            <a:r>
              <a:rPr lang="en-GB" sz="2800" b="1" i="0" u="none" strike="noStrike" cap="none" spc="0" dirty="0" err="1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SWISSUbase</a:t>
            </a:r>
            <a:r>
              <a:rPr lang="en-GB" sz="2800" b="1" i="0" u="none" strike="noStrike" cap="none" spc="0" dirty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 – Taking Quality to the</a:t>
            </a:r>
            <a:r>
              <a:rPr lang="en-GB" sz="2800" b="1" i="0" u="none" strike="noStrike" cap="none" spc="0" dirty="0">
                <a:solidFill>
                  <a:schemeClr val="bg1">
                    <a:lumMod val="65000"/>
                  </a:schemeClr>
                </a:solidFill>
              </a:rPr>
              <a:t> Next Level)</a:t>
            </a:r>
            <a:endParaRPr lang="en-GB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90329" y="3052241"/>
            <a:ext cx="11701670" cy="2032943"/>
          </a:xfrm>
        </p:spPr>
        <p:txBody>
          <a:bodyPr numCol="1">
            <a:normAutofit/>
          </a:bodyPr>
          <a:lstStyle/>
          <a:p>
            <a:pPr>
              <a:defRPr/>
            </a:pPr>
            <a:r>
              <a:rPr lang="en-GB" sz="2000" b="1"/>
              <a:t>Rita Gautschy (DaSCH), Guillaume Lefebvre (FORS), Daniela Subotic (DaSCH), Bojana Tasic (FORS) </a:t>
            </a:r>
            <a:endParaRPr lang="en-GB" sz="2000"/>
          </a:p>
        </p:txBody>
      </p:sp>
      <p:pic>
        <p:nvPicPr>
          <p:cNvPr id="6" name="Grafik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0329" y="5735637"/>
            <a:ext cx="2235200" cy="685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95677" y="5735637"/>
            <a:ext cx="2222499" cy="1041399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85169" y="5735637"/>
            <a:ext cx="2235200" cy="685800"/>
          </a:xfrm>
          <a:prstGeom prst="rect">
            <a:avLst/>
          </a:prstGeom>
        </p:spPr>
      </p:pic>
      <p:pic>
        <p:nvPicPr>
          <p:cNvPr id="9" name="Grafik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400839" y="5718173"/>
            <a:ext cx="22352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490329" y="212034"/>
            <a:ext cx="11555895" cy="82257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GB" sz="4800" b="1" dirty="0" err="1"/>
              <a:t>Mockups</a:t>
            </a:r>
            <a:r>
              <a:rPr lang="en-GB" sz="4800" b="1" dirty="0"/>
              <a:t>: Metrics – Metric 1</a:t>
            </a:r>
            <a:endParaRPr lang="en-GB" sz="4800" dirty="0"/>
          </a:p>
        </p:txBody>
      </p:sp>
      <p:pic>
        <p:nvPicPr>
          <p:cNvPr id="6" name="Grafik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0330" y="5735637"/>
            <a:ext cx="2235200" cy="685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95678" y="5735637"/>
            <a:ext cx="2222500" cy="1041400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85169" y="5735637"/>
            <a:ext cx="2235200" cy="685800"/>
          </a:xfrm>
          <a:prstGeom prst="rect">
            <a:avLst/>
          </a:prstGeom>
        </p:spPr>
      </p:pic>
      <p:pic>
        <p:nvPicPr>
          <p:cNvPr id="9" name="Grafik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400839" y="5718174"/>
            <a:ext cx="2235200" cy="68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F3D029-E000-0B49-9D46-93ACF190CD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0032" y="930095"/>
            <a:ext cx="6081143" cy="483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10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490329" y="212034"/>
            <a:ext cx="11555895" cy="82257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GB" sz="4800" b="1" dirty="0" err="1"/>
              <a:t>Mockups</a:t>
            </a:r>
            <a:r>
              <a:rPr lang="en-GB" sz="4800" b="1" dirty="0"/>
              <a:t>: Self assessment – Step 1</a:t>
            </a:r>
            <a:endParaRPr lang="en-GB" sz="4800" dirty="0"/>
          </a:p>
        </p:txBody>
      </p:sp>
      <p:pic>
        <p:nvPicPr>
          <p:cNvPr id="6" name="Grafik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0330" y="5735637"/>
            <a:ext cx="2235200" cy="685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95678" y="5735637"/>
            <a:ext cx="2222500" cy="1041400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85169" y="5735637"/>
            <a:ext cx="2235200" cy="685800"/>
          </a:xfrm>
          <a:prstGeom prst="rect">
            <a:avLst/>
          </a:prstGeom>
        </p:spPr>
      </p:pic>
      <p:pic>
        <p:nvPicPr>
          <p:cNvPr id="9" name="Grafik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400839" y="5718174"/>
            <a:ext cx="2235200" cy="68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F3D029-E000-0B49-9D46-93ACF190CD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7527" y="983253"/>
            <a:ext cx="6081143" cy="481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31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490329" y="212034"/>
            <a:ext cx="11555895" cy="82257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GB" sz="4800" b="1" dirty="0" err="1"/>
              <a:t>Mockups</a:t>
            </a:r>
            <a:r>
              <a:rPr lang="en-GB" sz="4800" b="1" dirty="0"/>
              <a:t>: Self assessment – Step 2</a:t>
            </a:r>
            <a:endParaRPr lang="en-GB" sz="4800" dirty="0"/>
          </a:p>
        </p:txBody>
      </p:sp>
      <p:pic>
        <p:nvPicPr>
          <p:cNvPr id="6" name="Grafik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0330" y="5735637"/>
            <a:ext cx="2235200" cy="685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95678" y="5735637"/>
            <a:ext cx="2222500" cy="1041400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85169" y="5735637"/>
            <a:ext cx="2235200" cy="685800"/>
          </a:xfrm>
          <a:prstGeom prst="rect">
            <a:avLst/>
          </a:prstGeom>
        </p:spPr>
      </p:pic>
      <p:pic>
        <p:nvPicPr>
          <p:cNvPr id="9" name="Grafik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400839" y="5718174"/>
            <a:ext cx="2235200" cy="68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F3D029-E000-0B49-9D46-93ACF190CD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7527" y="983253"/>
            <a:ext cx="6081142" cy="481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81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490329" y="212034"/>
            <a:ext cx="11555895" cy="82257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GB" sz="4800" b="1" dirty="0" err="1"/>
              <a:t>Mockups</a:t>
            </a:r>
            <a:r>
              <a:rPr lang="en-GB" sz="4800" b="1" dirty="0"/>
              <a:t>: Self assessment – Final step</a:t>
            </a:r>
            <a:endParaRPr lang="en-GB" sz="4800" dirty="0"/>
          </a:p>
        </p:txBody>
      </p:sp>
      <p:pic>
        <p:nvPicPr>
          <p:cNvPr id="6" name="Grafik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0330" y="5735637"/>
            <a:ext cx="2235200" cy="685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95678" y="5735637"/>
            <a:ext cx="2222500" cy="1041400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85169" y="5735637"/>
            <a:ext cx="2235200" cy="685800"/>
          </a:xfrm>
          <a:prstGeom prst="rect">
            <a:avLst/>
          </a:prstGeom>
        </p:spPr>
      </p:pic>
      <p:pic>
        <p:nvPicPr>
          <p:cNvPr id="9" name="Grafik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400839" y="5718174"/>
            <a:ext cx="2235200" cy="68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F3D029-E000-0B49-9D46-93ACF190CD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7527" y="983253"/>
            <a:ext cx="6081142" cy="481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76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490329" y="212034"/>
            <a:ext cx="11555895" cy="82257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GB" sz="4800" b="1" dirty="0" err="1"/>
              <a:t>Mockups</a:t>
            </a:r>
            <a:r>
              <a:rPr lang="en-GB" sz="4800" b="1" dirty="0"/>
              <a:t>: Maturity evaluation</a:t>
            </a:r>
            <a:endParaRPr lang="en-GB" sz="4800" dirty="0"/>
          </a:p>
        </p:txBody>
      </p:sp>
      <p:pic>
        <p:nvPicPr>
          <p:cNvPr id="6" name="Grafik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0330" y="5735637"/>
            <a:ext cx="2235200" cy="685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95678" y="5735637"/>
            <a:ext cx="2222500" cy="1041400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85169" y="5735637"/>
            <a:ext cx="2235200" cy="685800"/>
          </a:xfrm>
          <a:prstGeom prst="rect">
            <a:avLst/>
          </a:prstGeom>
        </p:spPr>
      </p:pic>
      <p:pic>
        <p:nvPicPr>
          <p:cNvPr id="9" name="Grafik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400839" y="5718174"/>
            <a:ext cx="2235200" cy="68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F3D029-E000-0B49-9D46-93ACF190CD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8140" y="983253"/>
            <a:ext cx="6059915" cy="481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85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490329" y="212034"/>
            <a:ext cx="11555895" cy="82257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GB" sz="4800" b="1" dirty="0" err="1"/>
              <a:t>Mockups</a:t>
            </a:r>
            <a:r>
              <a:rPr lang="en-GB" sz="4800" b="1" dirty="0"/>
              <a:t>: Maturity evaluation – Step 1</a:t>
            </a:r>
            <a:endParaRPr lang="en-GB" sz="4800" dirty="0"/>
          </a:p>
        </p:txBody>
      </p:sp>
      <p:pic>
        <p:nvPicPr>
          <p:cNvPr id="6" name="Grafik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0330" y="5735637"/>
            <a:ext cx="2235200" cy="685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95678" y="5735637"/>
            <a:ext cx="2222500" cy="1041400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85169" y="5735637"/>
            <a:ext cx="2235200" cy="685800"/>
          </a:xfrm>
          <a:prstGeom prst="rect">
            <a:avLst/>
          </a:prstGeom>
        </p:spPr>
      </p:pic>
      <p:pic>
        <p:nvPicPr>
          <p:cNvPr id="9" name="Grafik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400839" y="5718174"/>
            <a:ext cx="2235200" cy="68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F3D029-E000-0B49-9D46-93ACF190CD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0119" y="983253"/>
            <a:ext cx="4635956" cy="481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82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490329" y="212034"/>
            <a:ext cx="11555895" cy="82257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GB" sz="4800" b="1" dirty="0" err="1"/>
              <a:t>Mockups</a:t>
            </a:r>
            <a:r>
              <a:rPr lang="en-GB" sz="4800" b="1" dirty="0"/>
              <a:t>: Maturity evaluation – Step 5</a:t>
            </a:r>
            <a:endParaRPr lang="en-GB" sz="4800" dirty="0"/>
          </a:p>
        </p:txBody>
      </p:sp>
      <p:pic>
        <p:nvPicPr>
          <p:cNvPr id="6" name="Grafik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0330" y="5735637"/>
            <a:ext cx="2235200" cy="685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95678" y="5735637"/>
            <a:ext cx="2222500" cy="1041400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85169" y="5735637"/>
            <a:ext cx="2235200" cy="685800"/>
          </a:xfrm>
          <a:prstGeom prst="rect">
            <a:avLst/>
          </a:prstGeom>
        </p:spPr>
      </p:pic>
      <p:pic>
        <p:nvPicPr>
          <p:cNvPr id="9" name="Grafik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400839" y="5718174"/>
            <a:ext cx="2235200" cy="68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F3D029-E000-0B49-9D46-93ACF190CD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0119" y="983253"/>
            <a:ext cx="4635956" cy="481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05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490329" y="212034"/>
            <a:ext cx="11555895" cy="82257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GB" sz="4800" b="1" dirty="0" err="1"/>
              <a:t>Mockups</a:t>
            </a:r>
            <a:r>
              <a:rPr lang="en-GB" sz="4800" b="1" dirty="0"/>
              <a:t>: Maturity evaluation – Final step</a:t>
            </a:r>
            <a:endParaRPr lang="en-GB" sz="4800" dirty="0"/>
          </a:p>
        </p:txBody>
      </p:sp>
      <p:pic>
        <p:nvPicPr>
          <p:cNvPr id="6" name="Grafik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0330" y="5735637"/>
            <a:ext cx="2235200" cy="685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95678" y="5735637"/>
            <a:ext cx="2222500" cy="1041400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85169" y="5735637"/>
            <a:ext cx="2235200" cy="685800"/>
          </a:xfrm>
          <a:prstGeom prst="rect">
            <a:avLst/>
          </a:prstGeom>
        </p:spPr>
      </p:pic>
      <p:pic>
        <p:nvPicPr>
          <p:cNvPr id="9" name="Grafik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400839" y="5718174"/>
            <a:ext cx="2235200" cy="68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F3D029-E000-0B49-9D46-93ACF190CD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0119" y="983253"/>
            <a:ext cx="4635955" cy="481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91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490329" y="212034"/>
            <a:ext cx="11555895" cy="82257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GB" sz="4800" b="1" dirty="0"/>
              <a:t>Demo</a:t>
            </a:r>
            <a:endParaRPr lang="en-GB" sz="4800" dirty="0"/>
          </a:p>
        </p:txBody>
      </p:sp>
      <p:pic>
        <p:nvPicPr>
          <p:cNvPr id="6" name="Grafik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0330" y="5735637"/>
            <a:ext cx="2235200" cy="685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95678" y="5735637"/>
            <a:ext cx="2222500" cy="1041400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85169" y="5735637"/>
            <a:ext cx="2235200" cy="685800"/>
          </a:xfrm>
          <a:prstGeom prst="rect">
            <a:avLst/>
          </a:prstGeom>
        </p:spPr>
      </p:pic>
      <p:pic>
        <p:nvPicPr>
          <p:cNvPr id="9" name="Grafik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400839" y="5718174"/>
            <a:ext cx="2235200" cy="68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F3D029-E000-0B49-9D46-93ACF190CD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9324" y="1074210"/>
            <a:ext cx="8206105" cy="466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83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490329" y="212034"/>
            <a:ext cx="11555895" cy="82257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GB" sz="4800" b="1" dirty="0"/>
              <a:t>Findings</a:t>
            </a:r>
            <a:endParaRPr lang="en-GB" sz="4800" dirty="0"/>
          </a:p>
        </p:txBody>
      </p:sp>
      <p:pic>
        <p:nvPicPr>
          <p:cNvPr id="6" name="Grafik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0330" y="5735637"/>
            <a:ext cx="2235200" cy="685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95678" y="5735637"/>
            <a:ext cx="2222500" cy="1041400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85169" y="5735637"/>
            <a:ext cx="2235200" cy="685800"/>
          </a:xfrm>
          <a:prstGeom prst="rect">
            <a:avLst/>
          </a:prstGeom>
        </p:spPr>
      </p:pic>
      <p:pic>
        <p:nvPicPr>
          <p:cNvPr id="9" name="Grafik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400839" y="5718174"/>
            <a:ext cx="2235200" cy="685800"/>
          </a:xfrm>
          <a:prstGeom prst="rect">
            <a:avLst/>
          </a:prstGeom>
        </p:spPr>
      </p:pic>
      <p:sp>
        <p:nvSpPr>
          <p:cNvPr id="10" name="Untertitel 2">
            <a:extLst>
              <a:ext uri="{FF2B5EF4-FFF2-40B4-BE49-F238E27FC236}">
                <a16:creationId xmlns:a16="http://schemas.microsoft.com/office/drawing/2014/main" id="{068DFE75-4E20-DD48-ABCA-334A462B33A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263352" y="1556792"/>
            <a:ext cx="11928648" cy="2748008"/>
          </a:xfrm>
        </p:spPr>
        <p:txBody>
          <a:bodyPr numCol="1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GB" dirty="0"/>
              <a:t>Discipline specific metrics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GB" dirty="0"/>
              <a:t>Compliance with the EOSC</a:t>
            </a:r>
          </a:p>
          <a:p>
            <a:pPr marL="800100" lvl="1" indent="-342900" algn="l">
              <a:buFont typeface="Arial" panose="020B0604020202020204" pitchFamily="34" charset="0"/>
              <a:buChar char="•"/>
              <a:defRPr/>
            </a:pPr>
            <a:r>
              <a:rPr lang="en-US" dirty="0"/>
              <a:t>recently published recommendations of the European Open Science Cloud (</a:t>
            </a:r>
            <a:r>
              <a:rPr lang="en-US" u="sng" dirty="0"/>
              <a:t>[EOSC]</a:t>
            </a:r>
            <a:r>
              <a:rPr lang="en-US" dirty="0"/>
              <a:t>(</a:t>
            </a:r>
            <a:r>
              <a:rPr lang="en-US" dirty="0">
                <a:hlinkClick r:id="rId6"/>
              </a:rPr>
              <a:t>https://www.eosc-portal.eu/about/eosc)</a:t>
            </a:r>
            <a:r>
              <a:rPr lang="en-US" dirty="0"/>
              <a:t>):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  <a:defRPr/>
            </a:pPr>
            <a:r>
              <a:rPr lang="en-US" dirty="0"/>
              <a:t>Recommendations on certifying services required to enable FAIR within EOSC (</a:t>
            </a:r>
            <a:r>
              <a:rPr lang="en-US" u="sng" dirty="0">
                <a:hlinkClick r:id="rId7"/>
              </a:rPr>
              <a:t>https://doi.org/10.2777/127253</a:t>
            </a:r>
            <a:r>
              <a:rPr lang="en-US" dirty="0"/>
              <a:t>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  <a:defRPr/>
            </a:pPr>
            <a:r>
              <a:rPr lang="en-US" dirty="0"/>
              <a:t>Recommendations on FAIR metrics for EOSC Data service professionals (</a:t>
            </a:r>
            <a:r>
              <a:rPr lang="en-US" u="sng" dirty="0">
                <a:hlinkClick r:id="rId8"/>
              </a:rPr>
              <a:t>https://doi.org/10.2777/70791</a:t>
            </a:r>
            <a:r>
              <a:rPr lang="en-US" u="sng" dirty="0"/>
              <a:t> </a:t>
            </a:r>
            <a:r>
              <a:rPr lang="en-US" dirty="0"/>
              <a:t>)</a:t>
            </a: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GB" dirty="0"/>
              <a:t>Group of experts</a:t>
            </a:r>
          </a:p>
        </p:txBody>
      </p:sp>
    </p:spTree>
    <p:extLst>
      <p:ext uri="{BB962C8B-B14F-4D97-AF65-F5344CB8AC3E}">
        <p14:creationId xmlns:p14="http://schemas.microsoft.com/office/powerpoint/2010/main" val="309189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490329" y="212034"/>
            <a:ext cx="11555895" cy="82257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GB" sz="4800" b="1" dirty="0"/>
              <a:t>Benefits</a:t>
            </a:r>
            <a:endParaRPr lang="en-GB" sz="4800" dirty="0"/>
          </a:p>
        </p:txBody>
      </p:sp>
      <p:pic>
        <p:nvPicPr>
          <p:cNvPr id="6" name="Grafik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0330" y="5735637"/>
            <a:ext cx="2235200" cy="685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95678" y="5735637"/>
            <a:ext cx="2222500" cy="1041400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85169" y="5735637"/>
            <a:ext cx="2235200" cy="685800"/>
          </a:xfrm>
          <a:prstGeom prst="rect">
            <a:avLst/>
          </a:prstGeom>
        </p:spPr>
      </p:pic>
      <p:pic>
        <p:nvPicPr>
          <p:cNvPr id="9" name="Grafik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400839" y="5718174"/>
            <a:ext cx="2235200" cy="685800"/>
          </a:xfrm>
          <a:prstGeom prst="rect">
            <a:avLst/>
          </a:prstGeom>
        </p:spPr>
      </p:pic>
      <p:sp>
        <p:nvSpPr>
          <p:cNvPr id="10" name="Untertitel 2">
            <a:extLst>
              <a:ext uri="{FF2B5EF4-FFF2-40B4-BE49-F238E27FC236}">
                <a16:creationId xmlns:a16="http://schemas.microsoft.com/office/drawing/2014/main" id="{18A86824-EA3E-5147-A176-410E66B30743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490330" y="1556792"/>
            <a:ext cx="10502214" cy="2748008"/>
          </a:xfrm>
        </p:spPr>
        <p:txBody>
          <a:bodyPr numCol="1"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GB" dirty="0"/>
              <a:t>An overview of all repositories with their maturity level that will help researchers to find the best repository for their needs 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GB" dirty="0"/>
              <a:t>Receive feedback from researchers what are the most important points for deciding for or against a repository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GB" dirty="0"/>
              <a:t>Help repositories to see where they stand in comparison to the expectations from the research community and in which direction to further develop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GB" dirty="0"/>
              <a:t>Make the process of evaluation of repositories more transparent to the research community</a:t>
            </a:r>
          </a:p>
        </p:txBody>
      </p:sp>
    </p:spTree>
    <p:extLst>
      <p:ext uri="{BB962C8B-B14F-4D97-AF65-F5344CB8AC3E}">
        <p14:creationId xmlns:p14="http://schemas.microsoft.com/office/powerpoint/2010/main" val="1202332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490329" y="212034"/>
            <a:ext cx="11555895" cy="82257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GB" sz="4800" b="1" dirty="0"/>
              <a:t>Future…</a:t>
            </a:r>
            <a:endParaRPr lang="en-GB" sz="4800" dirty="0"/>
          </a:p>
        </p:txBody>
      </p:sp>
      <p:pic>
        <p:nvPicPr>
          <p:cNvPr id="6" name="Grafik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0330" y="5735637"/>
            <a:ext cx="2235200" cy="685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95678" y="5735637"/>
            <a:ext cx="2222500" cy="1041400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85169" y="5735637"/>
            <a:ext cx="2235200" cy="685800"/>
          </a:xfrm>
          <a:prstGeom prst="rect">
            <a:avLst/>
          </a:prstGeom>
        </p:spPr>
      </p:pic>
      <p:pic>
        <p:nvPicPr>
          <p:cNvPr id="9" name="Grafik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400839" y="5718174"/>
            <a:ext cx="2235200" cy="685800"/>
          </a:xfrm>
          <a:prstGeom prst="rect">
            <a:avLst/>
          </a:prstGeom>
        </p:spPr>
      </p:pic>
      <p:sp>
        <p:nvSpPr>
          <p:cNvPr id="10" name="Untertitel 2">
            <a:extLst>
              <a:ext uri="{FF2B5EF4-FFF2-40B4-BE49-F238E27FC236}">
                <a16:creationId xmlns:a16="http://schemas.microsoft.com/office/drawing/2014/main" id="{068DFE75-4E20-DD48-ABCA-334A462B33A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490330" y="1556792"/>
            <a:ext cx="11701670" cy="2748008"/>
          </a:xfrm>
        </p:spPr>
        <p:txBody>
          <a:bodyPr numCol="1"/>
          <a:lstStyle/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GB" dirty="0"/>
              <a:t>Finish the implementation of the prototype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GB" dirty="0"/>
              <a:t>Finalise list of indicators, compliant with the EOSC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GB" dirty="0"/>
              <a:t>Finalise the documentation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GB" dirty="0"/>
              <a:t>Approach The Open Science Delegation (</a:t>
            </a:r>
            <a:r>
              <a:rPr lang="en-GB" dirty="0" err="1"/>
              <a:t>DelOS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2054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490329" y="212034"/>
            <a:ext cx="11555895" cy="82257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GB" sz="4800" b="1" dirty="0"/>
              <a:t>More…</a:t>
            </a:r>
            <a:endParaRPr lang="en-GB" sz="4800" dirty="0"/>
          </a:p>
        </p:txBody>
      </p:sp>
      <p:pic>
        <p:nvPicPr>
          <p:cNvPr id="6" name="Grafik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0330" y="5735637"/>
            <a:ext cx="2235200" cy="685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95678" y="5735637"/>
            <a:ext cx="2222500" cy="1041400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85169" y="5735637"/>
            <a:ext cx="2235200" cy="685800"/>
          </a:xfrm>
          <a:prstGeom prst="rect">
            <a:avLst/>
          </a:prstGeom>
        </p:spPr>
      </p:pic>
      <p:pic>
        <p:nvPicPr>
          <p:cNvPr id="9" name="Grafik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400839" y="5718174"/>
            <a:ext cx="2235200" cy="685800"/>
          </a:xfrm>
          <a:prstGeom prst="rect">
            <a:avLst/>
          </a:prstGeom>
        </p:spPr>
      </p:pic>
      <p:sp>
        <p:nvSpPr>
          <p:cNvPr id="10" name="Untertitel 2">
            <a:extLst>
              <a:ext uri="{FF2B5EF4-FFF2-40B4-BE49-F238E27FC236}">
                <a16:creationId xmlns:a16="http://schemas.microsoft.com/office/drawing/2014/main" id="{068DFE75-4E20-DD48-ABCA-334A462B33A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490330" y="1556792"/>
            <a:ext cx="11701670" cy="2748008"/>
          </a:xfrm>
        </p:spPr>
        <p:txBody>
          <a:bodyPr numCol="1"/>
          <a:lstStyle/>
          <a:p>
            <a:pPr algn="l">
              <a:defRPr/>
            </a:pPr>
            <a:r>
              <a:rPr lang="en-GB" dirty="0">
                <a:hlinkClick r:id="rId6"/>
              </a:rPr>
              <a:t>https://github.com/ORD-Hackathon/hackathon-2021/tree/swiss-repositories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2035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490329" y="212033"/>
            <a:ext cx="11555894" cy="82257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GB" sz="4800" b="1" dirty="0"/>
              <a:t>Contact us</a:t>
            </a:r>
            <a:endParaRPr lang="en-GB" sz="48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0329" y="5735637"/>
            <a:ext cx="2235200" cy="685800"/>
          </a:xfrm>
          <a:prstGeom prst="rect">
            <a:avLst/>
          </a:prstGeom>
        </p:spPr>
      </p:pic>
      <p:pic>
        <p:nvPicPr>
          <p:cNvPr id="6" name="Grafik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95677" y="5735637"/>
            <a:ext cx="2222499" cy="1041399"/>
          </a:xfrm>
          <a:prstGeom prst="rect">
            <a:avLst/>
          </a:prstGeom>
        </p:spPr>
      </p:pic>
      <p:pic>
        <p:nvPicPr>
          <p:cNvPr id="7" name="Grafik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85169" y="5735637"/>
            <a:ext cx="2235200" cy="685800"/>
          </a:xfrm>
          <a:prstGeom prst="rect">
            <a:avLst/>
          </a:prstGeom>
        </p:spPr>
      </p:pic>
      <p:pic>
        <p:nvPicPr>
          <p:cNvPr id="8" name="Grafik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400839" y="5718173"/>
            <a:ext cx="2235200" cy="685800"/>
          </a:xfrm>
          <a:prstGeom prst="rect">
            <a:avLst/>
          </a:prstGeom>
        </p:spPr>
      </p:pic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90329" y="1489251"/>
            <a:ext cx="11701669" cy="3657597"/>
          </a:xfrm>
        </p:spPr>
        <p:txBody>
          <a:bodyPr numCol="1">
            <a:normAutofit/>
          </a:bodyPr>
          <a:lstStyle/>
          <a:p>
            <a:pPr>
              <a:defRPr/>
            </a:pPr>
            <a:r>
              <a:rPr lang="en-GB" b="1" dirty="0"/>
              <a:t>via email</a:t>
            </a:r>
            <a:endParaRPr b="1" dirty="0"/>
          </a:p>
          <a:p>
            <a:pPr>
              <a:defRPr/>
            </a:pPr>
            <a:r>
              <a:rPr lang="en-GB" dirty="0">
                <a:hlinkClick r:id="rId6"/>
              </a:rPr>
              <a:t>rita.gautschy@dasch.swiss</a:t>
            </a:r>
            <a:r>
              <a:rPr lang="en-GB" dirty="0"/>
              <a:t>, </a:t>
            </a:r>
            <a:r>
              <a:rPr lang="en-GB" dirty="0">
                <a:hlinkClick r:id="rId7"/>
              </a:rPr>
              <a:t>guillaume.lefebvre@fors.unil.ch</a:t>
            </a:r>
            <a:r>
              <a:rPr lang="en-GB" dirty="0"/>
              <a:t>, </a:t>
            </a:r>
            <a:br>
              <a:rPr lang="en-GB" dirty="0"/>
            </a:br>
            <a:r>
              <a:rPr lang="en-GB" dirty="0">
                <a:hlinkClick r:id="rId8"/>
              </a:rPr>
              <a:t>daniela.subotic@dasch.swiss</a:t>
            </a:r>
            <a:r>
              <a:rPr lang="en-GB" dirty="0"/>
              <a:t>, </a:t>
            </a:r>
            <a:r>
              <a:rPr lang="en-GB" dirty="0">
                <a:hlinkClick r:id="rId9"/>
              </a:rPr>
              <a:t>bojana.tasic@fors.unil.ch</a:t>
            </a:r>
            <a:r>
              <a:rPr lang="en-GB" dirty="0"/>
              <a:t> </a:t>
            </a:r>
          </a:p>
          <a:p>
            <a:pPr>
              <a:defRPr/>
            </a:pPr>
            <a:endParaRPr lang="en-GB" b="1" dirty="0"/>
          </a:p>
          <a:p>
            <a:pPr>
              <a:defRPr/>
            </a:pPr>
            <a:r>
              <a:rPr lang="en-GB" b="1" dirty="0"/>
              <a:t>via slack</a:t>
            </a:r>
            <a:endParaRPr b="1" dirty="0"/>
          </a:p>
          <a:p>
            <a:pPr>
              <a:defRPr/>
            </a:pPr>
            <a:r>
              <a:rPr lang="en-US" dirty="0">
                <a:hlinkClick r:id="rId10"/>
              </a:rPr>
              <a:t>@Rita Gautschy </a:t>
            </a:r>
            <a:r>
              <a:rPr lang="en-US" dirty="0"/>
              <a:t>, </a:t>
            </a:r>
            <a:r>
              <a:rPr lang="en-US" dirty="0">
                <a:hlinkClick r:id="rId11"/>
              </a:rPr>
              <a:t>@Guillaume Lefebvre</a:t>
            </a:r>
            <a:r>
              <a:rPr lang="en-US" dirty="0"/>
              <a:t>, </a:t>
            </a:r>
            <a:r>
              <a:rPr lang="en-US" dirty="0">
                <a:hlinkClick r:id="rId12"/>
              </a:rPr>
              <a:t>@Daniela Subotic</a:t>
            </a:r>
            <a:r>
              <a:rPr lang="en-US" dirty="0"/>
              <a:t> , </a:t>
            </a:r>
            <a:r>
              <a:rPr lang="en-US" dirty="0">
                <a:hlinkClick r:id="rId13"/>
              </a:rPr>
              <a:t>@Bojana Tasic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28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490329" y="212034"/>
            <a:ext cx="11555895" cy="82257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GB" sz="4800" b="1"/>
              <a:t>How it started…</a:t>
            </a:r>
            <a:endParaRPr lang="en-GB" sz="4800"/>
          </a:p>
        </p:txBody>
      </p:sp>
      <p:pic>
        <p:nvPicPr>
          <p:cNvPr id="6" name="Grafik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0330" y="5735637"/>
            <a:ext cx="2235200" cy="685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95678" y="5735637"/>
            <a:ext cx="2222500" cy="1041400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85169" y="5735637"/>
            <a:ext cx="2235200" cy="685800"/>
          </a:xfrm>
          <a:prstGeom prst="rect">
            <a:avLst/>
          </a:prstGeom>
        </p:spPr>
      </p:pic>
      <p:pic>
        <p:nvPicPr>
          <p:cNvPr id="9" name="Grafik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400839" y="5718174"/>
            <a:ext cx="2235200" cy="68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45C49D-8A6B-2547-8156-A9A77077EA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9656" y="1268760"/>
            <a:ext cx="5560693" cy="43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2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490329" y="212034"/>
            <a:ext cx="11555895" cy="82257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GB" sz="4800" b="1" dirty="0"/>
              <a:t>Workflow</a:t>
            </a:r>
            <a:endParaRPr lang="en-GB" sz="4800" dirty="0"/>
          </a:p>
        </p:txBody>
      </p:sp>
      <p:pic>
        <p:nvPicPr>
          <p:cNvPr id="6" name="Grafik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0330" y="5735637"/>
            <a:ext cx="2235200" cy="685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95678" y="5735637"/>
            <a:ext cx="2222500" cy="1041400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85169" y="5735637"/>
            <a:ext cx="2235200" cy="685800"/>
          </a:xfrm>
          <a:prstGeom prst="rect">
            <a:avLst/>
          </a:prstGeom>
        </p:spPr>
      </p:pic>
      <p:pic>
        <p:nvPicPr>
          <p:cNvPr id="9" name="Grafik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400839" y="5718174"/>
            <a:ext cx="2235200" cy="68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D26BD3-FE95-4E4D-8732-D3F1192967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400" y="1610632"/>
            <a:ext cx="10800000" cy="351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9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490329" y="212034"/>
            <a:ext cx="11555895" cy="82257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GB" sz="4800" b="1" dirty="0"/>
              <a:t>Data model</a:t>
            </a:r>
            <a:endParaRPr lang="en-GB" sz="4800" dirty="0"/>
          </a:p>
        </p:txBody>
      </p:sp>
      <p:pic>
        <p:nvPicPr>
          <p:cNvPr id="6" name="Grafik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0330" y="5735637"/>
            <a:ext cx="2235200" cy="685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95678" y="5735637"/>
            <a:ext cx="2222500" cy="1041400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85169" y="5735637"/>
            <a:ext cx="2235200" cy="685800"/>
          </a:xfrm>
          <a:prstGeom prst="rect">
            <a:avLst/>
          </a:prstGeom>
        </p:spPr>
      </p:pic>
      <p:pic>
        <p:nvPicPr>
          <p:cNvPr id="9" name="Grafik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400839" y="5718174"/>
            <a:ext cx="2235200" cy="68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3B43C6-BF38-554B-B59A-A19BA858EA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400" y="1349295"/>
            <a:ext cx="10800000" cy="408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8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490329" y="212034"/>
            <a:ext cx="11555895" cy="82257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GB" sz="4800" b="1" dirty="0"/>
              <a:t>Metrics</a:t>
            </a:r>
            <a:endParaRPr lang="en-GB" sz="4800" dirty="0"/>
          </a:p>
        </p:txBody>
      </p:sp>
      <p:pic>
        <p:nvPicPr>
          <p:cNvPr id="6" name="Grafik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0330" y="5735637"/>
            <a:ext cx="2235200" cy="685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95678" y="5735637"/>
            <a:ext cx="2222500" cy="1041400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85169" y="5735637"/>
            <a:ext cx="2235200" cy="685800"/>
          </a:xfrm>
          <a:prstGeom prst="rect">
            <a:avLst/>
          </a:prstGeom>
        </p:spPr>
      </p:pic>
      <p:pic>
        <p:nvPicPr>
          <p:cNvPr id="9" name="Grafik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400839" y="5718174"/>
            <a:ext cx="2235200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C43B0A-EA94-5A41-BF77-FBC5FED362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672" y="1214077"/>
            <a:ext cx="5256584" cy="434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3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490329" y="212034"/>
            <a:ext cx="11555895" cy="82257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GB" sz="4800" b="1" dirty="0" err="1"/>
              <a:t>Mockups</a:t>
            </a:r>
            <a:r>
              <a:rPr lang="en-GB" sz="4800" b="1" dirty="0"/>
              <a:t>: Catalogue</a:t>
            </a:r>
            <a:endParaRPr lang="en-GB" sz="4800" dirty="0"/>
          </a:p>
        </p:txBody>
      </p:sp>
      <p:pic>
        <p:nvPicPr>
          <p:cNvPr id="6" name="Grafik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0330" y="5735637"/>
            <a:ext cx="2235200" cy="685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95678" y="5735637"/>
            <a:ext cx="2222500" cy="1041400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85169" y="5735637"/>
            <a:ext cx="2235200" cy="685800"/>
          </a:xfrm>
          <a:prstGeom prst="rect">
            <a:avLst/>
          </a:prstGeom>
        </p:spPr>
      </p:pic>
      <p:pic>
        <p:nvPicPr>
          <p:cNvPr id="9" name="Grafik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400839" y="5718174"/>
            <a:ext cx="2235200" cy="68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F3D029-E000-0B49-9D46-93ACF190CD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1664" y="909073"/>
            <a:ext cx="8479699" cy="483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17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490329" y="212034"/>
            <a:ext cx="11555895" cy="82257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GB" sz="4800" b="1" dirty="0" err="1"/>
              <a:t>Mockups</a:t>
            </a:r>
            <a:r>
              <a:rPr lang="en-GB" sz="4800" b="1" dirty="0"/>
              <a:t>: Metrics – Categories</a:t>
            </a:r>
            <a:endParaRPr lang="en-GB" sz="4800" dirty="0"/>
          </a:p>
        </p:txBody>
      </p:sp>
      <p:pic>
        <p:nvPicPr>
          <p:cNvPr id="6" name="Grafik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0330" y="5735637"/>
            <a:ext cx="2235200" cy="685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95678" y="5735637"/>
            <a:ext cx="2222500" cy="1041400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85169" y="5735637"/>
            <a:ext cx="2235200" cy="685800"/>
          </a:xfrm>
          <a:prstGeom prst="rect">
            <a:avLst/>
          </a:prstGeom>
        </p:spPr>
      </p:pic>
      <p:pic>
        <p:nvPicPr>
          <p:cNvPr id="9" name="Grafik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400839" y="5718174"/>
            <a:ext cx="2235200" cy="68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F3D029-E000-0B49-9D46-93ACF190CD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1416" y="930095"/>
            <a:ext cx="7478376" cy="483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22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490329" y="212034"/>
            <a:ext cx="11555895" cy="82257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GB" sz="4800" b="1" dirty="0" err="1"/>
              <a:t>Mockups</a:t>
            </a:r>
            <a:r>
              <a:rPr lang="en-GB" sz="4800" b="1" dirty="0"/>
              <a:t>: Metrics – Indicators</a:t>
            </a:r>
            <a:endParaRPr lang="en-GB" sz="4800" dirty="0"/>
          </a:p>
        </p:txBody>
      </p:sp>
      <p:pic>
        <p:nvPicPr>
          <p:cNvPr id="6" name="Grafik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0330" y="5735637"/>
            <a:ext cx="2235200" cy="685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95678" y="5735637"/>
            <a:ext cx="2222500" cy="1041400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85169" y="5735637"/>
            <a:ext cx="2235200" cy="685800"/>
          </a:xfrm>
          <a:prstGeom prst="rect">
            <a:avLst/>
          </a:prstGeom>
        </p:spPr>
      </p:pic>
      <p:pic>
        <p:nvPicPr>
          <p:cNvPr id="9" name="Grafik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400839" y="5718174"/>
            <a:ext cx="2235200" cy="68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F3D029-E000-0B49-9D46-93ACF190CD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2128" y="930095"/>
            <a:ext cx="6816952" cy="483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18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Words>358</Words>
  <Application>Microsoft Macintosh PowerPoint</Application>
  <DocSecurity>0</DocSecurity>
  <PresentationFormat>Widescreen</PresentationFormat>
  <Paragraphs>43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</vt:lpstr>
      <vt:lpstr>#10 SWISS repositories (SWISSUbase – Taking Quality to the Next Level)</vt:lpstr>
      <vt:lpstr>Benefits</vt:lpstr>
      <vt:lpstr>How it started…</vt:lpstr>
      <vt:lpstr>Workflow</vt:lpstr>
      <vt:lpstr>Data model</vt:lpstr>
      <vt:lpstr>Metrics</vt:lpstr>
      <vt:lpstr>Mockups: Catalogue</vt:lpstr>
      <vt:lpstr>Mockups: Metrics – Categories</vt:lpstr>
      <vt:lpstr>Mockups: Metrics – Indicators</vt:lpstr>
      <vt:lpstr>Mockups: Metrics – Metric 1</vt:lpstr>
      <vt:lpstr>Mockups: Self assessment – Step 1</vt:lpstr>
      <vt:lpstr>Mockups: Self assessment – Step 2</vt:lpstr>
      <vt:lpstr>Mockups: Self assessment – Final step</vt:lpstr>
      <vt:lpstr>Mockups: Maturity evaluation</vt:lpstr>
      <vt:lpstr>Mockups: Maturity evaluation – Step 1</vt:lpstr>
      <vt:lpstr>Mockups: Maturity evaluation – Step 5</vt:lpstr>
      <vt:lpstr>Mockups: Maturity evaluation – Final step</vt:lpstr>
      <vt:lpstr>Demo</vt:lpstr>
      <vt:lpstr>Findings</vt:lpstr>
      <vt:lpstr>Future…</vt:lpstr>
      <vt:lpstr>More…</vt:lpstr>
      <vt:lpstr>Contact us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Conference SWISS OPEN RESEARCH DATA HACKATHON </dc:title>
  <dc:subject/>
  <dc:creator>Microsoft Office User</dc:creator>
  <cp:keywords/>
  <dc:description/>
  <cp:lastModifiedBy>Bojana Tasic</cp:lastModifiedBy>
  <cp:revision>39</cp:revision>
  <dcterms:created xsi:type="dcterms:W3CDTF">2021-01-11T09:25:30Z</dcterms:created>
  <dcterms:modified xsi:type="dcterms:W3CDTF">2021-01-20T11:47:29Z</dcterms:modified>
  <cp:category/>
  <dc:identifier/>
  <cp:contentStatus/>
  <dc:language/>
  <cp:version/>
</cp:coreProperties>
</file>