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333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85F4-B8CC-48A5-B619-C986ABA454E5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E7B85-5F2A-4388-B62F-8365DA627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60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F9926-562D-458D-B799-2A537EA7C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1F9C39-A976-4954-9731-1391A0BA0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CB26F1-9FBD-40B8-9F1F-065521D4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18F933-E9B5-4964-95EA-D28E526C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A57F8-FD30-44A8-9965-8AD6659B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59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372B8-3472-42D3-AFFD-7D006F19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4987D3-A748-420B-A291-8FB01271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E899E3-8945-4885-A7B0-09FA1FAC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209DF3-45F3-4D10-804D-08F5DE7C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20BEC0-DC11-46D0-9F32-8D5DE95C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467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57E299-6EBA-4CC8-8A5D-7A8460418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D274F4-D904-4CA5-9281-728AF15F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22F99A-4C36-4AAD-A311-EEBFB9B7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D4AE0-BAE1-4726-A5F7-FB13B1F0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86D4D-4A26-4724-A422-73CFE82E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82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379067" y="2111133"/>
            <a:ext cx="8457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79067" y="3786736"/>
            <a:ext cx="8457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905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983800" y="690033"/>
            <a:ext cx="8046000" cy="99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983800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274639" y="1967600"/>
            <a:ext cx="3855600" cy="39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◦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6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7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9051E-C13E-41EE-9D7D-44BB0A43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8F2F6-4919-498F-A3A1-FD6B92BA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1F714-5E7B-4929-989C-31C1C89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56050-680D-426B-85DD-A1834F7B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E0373-5505-4E77-A32A-2444114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59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A2F76-1351-4548-9370-8B214E3F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D4AF0-C8FD-4419-84E9-A3BA55D5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CF400-397D-4B97-A6D8-CF8960BD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855A01-3643-4F7F-A2CD-C35A8DB4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D9202-83DE-4533-9F0F-ED3EC872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09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F0CE8-3BF3-4037-875F-608C4FA6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BCEB99-4072-4AF7-9B97-9AAC1BAA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48A873-2654-46A9-987D-349DDCF05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49FFA1-8AC5-4BD8-BAC2-3774FC5F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BC1FF2-ECCF-4047-9EC3-86C38A1F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50676A-2E39-4C48-8530-64378C86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244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09C3F-843D-401B-AA22-E6D0510D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A75FA8-538D-4945-B93E-03756FE6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4D2C8C-BBDE-4862-B510-63857B9E3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8D2828-1FBE-4855-8867-B956400FB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F5B960-B947-4CDE-A4CA-ADD325512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114ABB-A2BD-4ABC-8196-A184C915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71A3B3-4119-423D-AC80-2BC8B373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FAF529-8E65-4413-A488-48A54B58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417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E86DD-8E81-40E6-B0B1-C9FCF9B8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27B150-AA6A-4C84-9FE2-E3338FCE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3FB1AC-BBFB-4916-A06D-7534502F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96D7C0-A774-44D9-BAF6-2C4D35C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766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AD3C62-01DA-4EC9-9B87-900C6120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23A580-2B8E-43B2-AD51-A77C0DE6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B8C9BA-2824-4401-B4BC-E864C0F6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808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17B0-B63D-473F-8F65-7A3064BC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6B11D-732A-432F-8CB9-B42A7CCBC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F56D07-49F6-4200-A8DA-827601498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09F8CB-3C10-4154-90F9-B06C327D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94D6A5-8023-418E-AC68-BF0E15A4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68D5B6-CC0B-4801-B877-994F63B9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261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02659-E890-4791-A1E6-C6934E0A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52E9E4-12E2-4CEA-8232-EBF6465FB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EE2FC-ED63-4B08-853C-66D28AE1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040111-4A7C-4DAB-B2C2-D30B5AC9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4E6B5E-B9E9-4960-A43C-AB91344B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0B6DFC-84CE-4E0F-ACFA-47545DD0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291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35AD37-CCBA-407A-A4F1-EB9E2C2C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2BE93-E7BB-48E5-A327-16F6785D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F58D8-19B9-4AC5-9FE8-944175600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248C-07F7-42E3-8283-42E2516C9C01}" type="datetimeFigureOut">
              <a:rPr lang="es-PE" smtClean="0"/>
              <a:t>8/07/2020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1F2A2-DFCB-43F5-AA8D-6DD5AFD8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B40698-9BC4-4D1E-BB79-8EA7C59C2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A949-8724-4359-B1D9-7A7E33D7FB1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643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DC31C518-627B-49DA-978B-33ADE33B497B}"/>
              </a:ext>
            </a:extLst>
          </p:cNvPr>
          <p:cNvSpPr txBox="1">
            <a:spLocks/>
          </p:cNvSpPr>
          <p:nvPr/>
        </p:nvSpPr>
        <p:spPr>
          <a:xfrm>
            <a:off x="516943" y="148380"/>
            <a:ext cx="10562741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Proyectos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Inversión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Formulados</a:t>
            </a:r>
            <a:r>
              <a:rPr lang="es-MX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2019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17DFF7C-446E-4D80-8173-5F14D4D15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22217"/>
              </p:ext>
            </p:extLst>
          </p:nvPr>
        </p:nvGraphicFramePr>
        <p:xfrm>
          <a:off x="326333" y="1501531"/>
          <a:ext cx="9873372" cy="494453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50281">
                  <a:extLst>
                    <a:ext uri="{9D8B030D-6E8A-4147-A177-3AD203B41FA5}">
                      <a16:colId xmlns:a16="http://schemas.microsoft.com/office/drawing/2014/main" val="3935348018"/>
                    </a:ext>
                  </a:extLst>
                </a:gridCol>
                <a:gridCol w="801665">
                  <a:extLst>
                    <a:ext uri="{9D8B030D-6E8A-4147-A177-3AD203B41FA5}">
                      <a16:colId xmlns:a16="http://schemas.microsoft.com/office/drawing/2014/main" val="594195062"/>
                    </a:ext>
                  </a:extLst>
                </a:gridCol>
                <a:gridCol w="3444658">
                  <a:extLst>
                    <a:ext uri="{9D8B030D-6E8A-4147-A177-3AD203B41FA5}">
                      <a16:colId xmlns:a16="http://schemas.microsoft.com/office/drawing/2014/main" val="2585390242"/>
                    </a:ext>
                  </a:extLst>
                </a:gridCol>
                <a:gridCol w="758618">
                  <a:extLst>
                    <a:ext uri="{9D8B030D-6E8A-4147-A177-3AD203B41FA5}">
                      <a16:colId xmlns:a16="http://schemas.microsoft.com/office/drawing/2014/main" val="2208528637"/>
                    </a:ext>
                  </a:extLst>
                </a:gridCol>
                <a:gridCol w="1020078">
                  <a:extLst>
                    <a:ext uri="{9D8B030D-6E8A-4147-A177-3AD203B41FA5}">
                      <a16:colId xmlns:a16="http://schemas.microsoft.com/office/drawing/2014/main" val="3816031137"/>
                    </a:ext>
                  </a:extLst>
                </a:gridCol>
                <a:gridCol w="1728591">
                  <a:extLst>
                    <a:ext uri="{9D8B030D-6E8A-4147-A177-3AD203B41FA5}">
                      <a16:colId xmlns:a16="http://schemas.microsoft.com/office/drawing/2014/main" val="2702131160"/>
                    </a:ext>
                  </a:extLst>
                </a:gridCol>
                <a:gridCol w="1669481">
                  <a:extLst>
                    <a:ext uri="{9D8B030D-6E8A-4147-A177-3AD203B41FA5}">
                      <a16:colId xmlns:a16="http://schemas.microsoft.com/office/drawing/2014/main" val="2022521297"/>
                    </a:ext>
                  </a:extLst>
                </a:gridCol>
              </a:tblGrid>
              <a:tr h="7382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 err="1">
                          <a:effectLst/>
                        </a:rPr>
                        <a:t>N°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CUI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NOMBRE DEL PROYECTO DE INVERSIÓN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MONTO DE INVERSIÓN S/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ESTADO SITUACIONAL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ALCANCE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200" b="1" u="none" strike="noStrike" dirty="0">
                          <a:effectLst/>
                        </a:rPr>
                        <a:t>OBSERVACIONES</a:t>
                      </a:r>
                      <a:endParaRPr lang="es-PE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07961"/>
                  </a:ext>
                </a:extLst>
              </a:tr>
              <a:tr h="59695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dirty="0">
                          <a:latin typeface="Arial Narrow" panose="020B0606020202030204" pitchFamily="34" charset="0"/>
                        </a:rPr>
                        <a:t>2469801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MEJORAMIENTO DEL SERVICIO EDUCATIVO DEL NIVEL PRIMARIA DE LAS I.E. 55007, I.E. 54255 EN LAS LOCALIDADES DE ANTABAMBA Y CHUÑOHUACHO DEL DISTRITO DE ANTABAMBA - PROVINCIA DE ANTABAMBA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12,850,304.96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209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557894352"/>
                  </a:ext>
                </a:extLst>
              </a:tr>
              <a:tr h="1730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2462393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EDUCATIVO DEL NIVEL INICIAL CUNA - N°01 Y 02 ANGELITOS DE JESÚS DISTRITO DE ABANCAY - PROVINCIA DE ABANCAY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11,115,996.34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02 IEI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109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4267081164"/>
                  </a:ext>
                </a:extLst>
              </a:tr>
              <a:tr h="12923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2469625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EDUCATIVO DE LA EDUCACIÓN BÁSICA ALTERNATIVA EN LAS 7 PROVINCIAS DEL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28,336,298.32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23 CEBA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1272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1462049621"/>
                  </a:ext>
                </a:extLst>
              </a:tr>
              <a:tr h="16389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2462394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EDUCATIVO DEL NIVEL SECUNDARIO IES LIBERTADORES DE AMERICA DISTRITO DE CHALHUANCA - PROVINCIA DE AYMARAES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31,411,827.35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01 IES JEC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253.00 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710414143"/>
                  </a:ext>
                </a:extLst>
              </a:tr>
              <a:tr h="22944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	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2475965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EDUCATIVO DEL INSTITUTO DE EDUCACIÓN SUPERIOR TECNOLÓGICO HERMENEGILDO MIRANDA SEGOVIA Y FILIAL JUAN ESPINOZA MEDRANO, DISTRITO DE ANTABAMBA - PROVINCIA DE ANTABAMBA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40,159,160.79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352 Alumnos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379476171"/>
                  </a:ext>
                </a:extLst>
              </a:tr>
              <a:tr h="22944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2467981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MEJORAMIENTO DEL SERVICIO DE GESTIÓN PEDAGÓGICA Y ADMINISTRATIVA DE LAS REDES EDUCATIVAS CON ENFOQUE DE INNOVACION E INVESTIGACION PARA LA MEJORA DE LOS APRENDIZAJES EN LA UGEL DE LAS PROVINCIAS DE COTABAMBAS Y GRAU DEL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13,103,362.94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1,049.00 docentes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extLst>
                  <a:ext uri="{0D108BD9-81ED-4DB2-BD59-A6C34878D82A}">
                    <a16:rowId xmlns:a16="http://schemas.microsoft.com/office/drawing/2014/main" val="3039650923"/>
                  </a:ext>
                </a:extLst>
              </a:tr>
            </a:tbl>
          </a:graphicData>
        </a:graphic>
      </p:graphicFrame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FE238AB2-6E8E-465D-8FC4-44CF13696221}"/>
              </a:ext>
            </a:extLst>
          </p:cNvPr>
          <p:cNvSpPr txBox="1">
            <a:spLocks/>
          </p:cNvSpPr>
          <p:nvPr/>
        </p:nvSpPr>
        <p:spPr>
          <a:xfrm>
            <a:off x="3968767" y="699108"/>
            <a:ext cx="3841697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Función EDUCACION</a:t>
            </a:r>
          </a:p>
        </p:txBody>
      </p:sp>
    </p:spTree>
    <p:extLst>
      <p:ext uri="{BB962C8B-B14F-4D97-AF65-F5344CB8AC3E}">
        <p14:creationId xmlns:p14="http://schemas.microsoft.com/office/powerpoint/2010/main" val="227002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124937" y="205984"/>
            <a:ext cx="11574049" cy="5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/>
            <a:r>
              <a:rPr lang="es-P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A47BF93-7CB7-4781-AA82-B285D500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01868"/>
              </p:ext>
            </p:extLst>
          </p:nvPr>
        </p:nvGraphicFramePr>
        <p:xfrm>
          <a:off x="265958" y="1301115"/>
          <a:ext cx="10529211" cy="538346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45514">
                  <a:extLst>
                    <a:ext uri="{9D8B030D-6E8A-4147-A177-3AD203B41FA5}">
                      <a16:colId xmlns:a16="http://schemas.microsoft.com/office/drawing/2014/main" val="1149053298"/>
                    </a:ext>
                  </a:extLst>
                </a:gridCol>
                <a:gridCol w="804970">
                  <a:extLst>
                    <a:ext uri="{9D8B030D-6E8A-4147-A177-3AD203B41FA5}">
                      <a16:colId xmlns:a16="http://schemas.microsoft.com/office/drawing/2014/main" val="541476674"/>
                    </a:ext>
                  </a:extLst>
                </a:gridCol>
                <a:gridCol w="3733240">
                  <a:extLst>
                    <a:ext uri="{9D8B030D-6E8A-4147-A177-3AD203B41FA5}">
                      <a16:colId xmlns:a16="http://schemas.microsoft.com/office/drawing/2014/main" val="3436427589"/>
                    </a:ext>
                  </a:extLst>
                </a:gridCol>
                <a:gridCol w="879159">
                  <a:extLst>
                    <a:ext uri="{9D8B030D-6E8A-4147-A177-3AD203B41FA5}">
                      <a16:colId xmlns:a16="http://schemas.microsoft.com/office/drawing/2014/main" val="2737056336"/>
                    </a:ext>
                  </a:extLst>
                </a:gridCol>
                <a:gridCol w="879159">
                  <a:extLst>
                    <a:ext uri="{9D8B030D-6E8A-4147-A177-3AD203B41FA5}">
                      <a16:colId xmlns:a16="http://schemas.microsoft.com/office/drawing/2014/main" val="3418132934"/>
                    </a:ext>
                  </a:extLst>
                </a:gridCol>
                <a:gridCol w="1057539">
                  <a:extLst>
                    <a:ext uri="{9D8B030D-6E8A-4147-A177-3AD203B41FA5}">
                      <a16:colId xmlns:a16="http://schemas.microsoft.com/office/drawing/2014/main" val="3543597421"/>
                    </a:ext>
                  </a:extLst>
                </a:gridCol>
                <a:gridCol w="1087188">
                  <a:extLst>
                    <a:ext uri="{9D8B030D-6E8A-4147-A177-3AD203B41FA5}">
                      <a16:colId xmlns:a16="http://schemas.microsoft.com/office/drawing/2014/main" val="2610258380"/>
                    </a:ext>
                  </a:extLst>
                </a:gridCol>
                <a:gridCol w="1642442">
                  <a:extLst>
                    <a:ext uri="{9D8B030D-6E8A-4147-A177-3AD203B41FA5}">
                      <a16:colId xmlns:a16="http://schemas.microsoft.com/office/drawing/2014/main" val="840716094"/>
                    </a:ext>
                  </a:extLst>
                </a:gridCol>
              </a:tblGrid>
              <a:tr h="6590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 err="1">
                          <a:effectLst/>
                        </a:rPr>
                        <a:t>N°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CÓDIGO DE IDEA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NOMBRE DEL PROYECTO DE INVERSIÓN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INVERSIÓN ESTIMADO s/.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>
                          <a:effectLst/>
                        </a:rPr>
                        <a:t>ESTADO SITUACIONAL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DURACIÓN DE LA FORMULACIÓN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ALCANCE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100" b="1" u="none" strike="noStrike" dirty="0">
                          <a:effectLst/>
                        </a:rPr>
                        <a:t>MODALIDAD DE LA FORMULACIÓN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76694"/>
                  </a:ext>
                </a:extLst>
              </a:tr>
              <a:tr h="808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49265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  <a:hlinkClick r:id="" action="ppaction://noaction"/>
                        </a:rPr>
                        <a:t>MEJORAMIENTO DEL SERVICIO EDUCATIVO DEL NIVEL INICIAL N° 1105, N°92 - REYNA DE LOS ANGELES, N°1106, 812 SAN JUAN DE DIOS Y N°79 CRISTO REDENTOR EN LOS DISTRITOS DE ABANCAY , CURAHUASI Y SAN PEDRO DE CACHORA DE LA PROVINCIA DE ABANCAY - DEPARTAMENTO DE APURIMAC</a:t>
                      </a:r>
                      <a:endParaRPr lang="es-PE" sz="10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1" i="0" u="none" strike="noStrike" cap="none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  <a:sym typeface="Arial"/>
                        </a:rPr>
                        <a:t>6,870,000.00</a:t>
                      </a:r>
                      <a:endParaRPr lang="es-PE" sz="10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05 II.EE. 270 Alum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PE" sz="1000" b="0" dirty="0">
                        <a:latin typeface="Arial Narrow" panose="020B060602020203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6103"/>
                  </a:ext>
                </a:extLst>
              </a:tr>
              <a:tr h="18945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2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2284093</a:t>
                      </a:r>
                    </a:p>
                    <a:p>
                      <a:pPr algn="ctr" rtl="0" fontAlgn="ctr"/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  <a:hlinkClick r:id="" action="ppaction://noaction"/>
                        </a:rPr>
                        <a:t>MEJORAMIENTO DE LOS SERVICIOS EDUCATIVOS INICIALES DE 10 INSTITUCIONES EDUCATIVAS DEL, DISTRITO DE TALAVERA - ANDAHUAYLAS - APURIMAC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15,656,328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(desactivado temporalmente)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03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u="none" strike="noStrike" dirty="0">
                          <a:effectLst/>
                          <a:latin typeface="Arial Narrow" panose="020B0606020202030204" pitchFamily="34" charset="0"/>
                        </a:rPr>
                        <a:t> 10 II.EE. Iniciales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u="none" strike="noStrike" dirty="0">
                          <a:effectLst/>
                          <a:latin typeface="Arial Narrow" panose="020B0606020202030204" pitchFamily="34" charset="0"/>
                        </a:rPr>
                        <a:t>126 alumnos  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 err="1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. Directa</a:t>
                      </a:r>
                    </a:p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Pi declarado viable el 2015, (UF Municipalidad Distrital de </a:t>
                      </a:r>
                      <a:r>
                        <a:rPr lang="es-PE" sz="1000" b="0" i="0" u="none" strike="noStrike" cap="none" dirty="0" err="1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Chicmo</a:t>
                      </a: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) desactivado por periodo de vigencia. Se requiere la actualización del Estudio.</a:t>
                      </a:r>
                    </a:p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Se requiere analizar la intervención en IEI con poca cantidad de alumnos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51627"/>
                  </a:ext>
                </a:extLst>
              </a:tr>
              <a:tr h="36648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3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108724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  <a:hlinkClick r:id="" action="ppaction://noaction"/>
                        </a:rPr>
                        <a:t>MEJORAMIENTO DEL INSTITUTO DE EDUCACIÓN SUPERIOR TECNOLÓGICO ALFREDO SARMIENTO PALOMINO, DISTRITO DE HUANCARAMA - PROVINCIA DE ANDAHUAYLAS - DEPARTAMENTO DE APURIMAC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 11,595,000.00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En Formulación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18/06/2020</a:t>
                      </a:r>
                    </a:p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31/08/2020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(Avance 40%)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 err="1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Adm</a:t>
                      </a: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.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98438"/>
                  </a:ext>
                </a:extLst>
              </a:tr>
              <a:tr h="36648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4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108789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  <a:hlinkClick r:id="" action="ppaction://noaction"/>
                        </a:rPr>
                        <a:t>MEJORAMIENTO DEL SERVICIO EDUCATIVO DEL NIVEL INICIAL N°1135 SANGABRIEL, N°171 PICHIUPATA, N° 39 HUANCARAMA, N° 938 HUACCAYHURA, DISTRITO DE HUANCARAMA PROVINCIA DE ANDAHUAYLAS, REGION APURIMAC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 9,320,000.00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Idea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144 Alumnos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Contrata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61947"/>
                  </a:ext>
                </a:extLst>
              </a:tr>
              <a:tr h="36648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5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108798</a:t>
                      </a:r>
                    </a:p>
                  </a:txBody>
                  <a:tcPr marL="6772" marR="6772" marT="6772" marB="0" anchor="ctr"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  <a:hlinkClick r:id="" action="ppaction://noaction"/>
                        </a:rPr>
                        <a:t>MEJORAMIENTO DEL SERVICIO EDUCATIVO DEL NIVEL INICIAL N°1005 BARRIO CENTRO DE COTABAMBAS, N°1024 CHECCHECALLA DE TAMBOBAMBA,N°716 DIVINO NIÑO JESUS DE HAQUIRA Y N°1008 CHOCHOCA DE COYLLURQUI, PROVINCIA DE COTABAMBAS, REGION APURIMAC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 9,220,000.00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sym typeface="Arial"/>
                        </a:rPr>
                        <a:t>Idea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1000" b="0" i="0" u="none" strike="noStrike" cap="none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cs typeface="Arial"/>
                          <a:sym typeface="Arial"/>
                        </a:rPr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04 II.EE.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105 Alumnos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TDR en revisión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000" b="0" dirty="0">
                          <a:latin typeface="Arial Narrow" panose="020B0606020202030204" pitchFamily="34" charset="0"/>
                        </a:rPr>
                        <a:t>Contrata</a:t>
                      </a:r>
                      <a:endParaRPr lang="es-PE" sz="1000" b="0" i="0" u="none" strike="noStrike" cap="none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07649"/>
                  </a:ext>
                </a:extLst>
              </a:tr>
            </a:tbl>
          </a:graphicData>
        </a:graphic>
      </p:graphicFrame>
      <p:sp>
        <p:nvSpPr>
          <p:cNvPr id="2" name="Google Shape;95;p13">
            <a:extLst>
              <a:ext uri="{FF2B5EF4-FFF2-40B4-BE49-F238E27FC236}">
                <a16:creationId xmlns:a16="http://schemas.microsoft.com/office/drawing/2014/main" id="{FBE539B5-308D-4571-85FB-CD2CBA488342}"/>
              </a:ext>
            </a:extLst>
          </p:cNvPr>
          <p:cNvSpPr txBox="1">
            <a:spLocks/>
          </p:cNvSpPr>
          <p:nvPr/>
        </p:nvSpPr>
        <p:spPr>
          <a:xfrm>
            <a:off x="3968767" y="699108"/>
            <a:ext cx="3841697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Función EDUCACION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589</Words>
  <Application>Microsoft Office PowerPoint</Application>
  <PresentationFormat>Panorámica</PresentationFormat>
  <Paragraphs>111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Lato Black</vt:lpstr>
      <vt:lpstr>Tema de Office</vt:lpstr>
      <vt:lpstr>Presentación de PowerPoint</vt:lpstr>
      <vt:lpstr>PROYECTOS DE INVERSION PROGRAMADOS PARA SU FORMULACION 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ORFEI DIRE</dc:creator>
  <cp:lastModifiedBy>ORFEI-PC</cp:lastModifiedBy>
  <cp:revision>6</cp:revision>
  <dcterms:created xsi:type="dcterms:W3CDTF">2020-07-08T18:01:31Z</dcterms:created>
  <dcterms:modified xsi:type="dcterms:W3CDTF">2020-07-08T18:38:43Z</dcterms:modified>
</cp:coreProperties>
</file>