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8"/>
  </p:notesMasterIdLst>
  <p:sldIdLst>
    <p:sldId id="256" r:id="rId2"/>
    <p:sldId id="266" r:id="rId3"/>
    <p:sldId id="268" r:id="rId4"/>
    <p:sldId id="267" r:id="rId5"/>
    <p:sldId id="269" r:id="rId6"/>
    <p:sldId id="257" r:id="rId7"/>
  </p:sldIdLst>
  <p:sldSz cx="9144000" cy="5143500" type="screen16x9"/>
  <p:notesSz cx="6858000" cy="9144000"/>
  <p:embeddedFontLst>
    <p:embeddedFont>
      <p:font typeface="Arial Narrow" panose="020B0606020202030204" pitchFamily="34" charset="0"/>
      <p:regular r:id="rId9"/>
      <p:bold r:id="rId10"/>
      <p:italic r:id="rId11"/>
      <p:boldItalic r:id="rId12"/>
    </p:embeddedFont>
    <p:embeddedFont>
      <p:font typeface="Calibri" panose="020F0502020204030204" pitchFamily="34" charset="0"/>
      <p:regular r:id="rId13"/>
      <p:bold r:id="rId14"/>
      <p:italic r:id="rId15"/>
      <p:boldItalic r:id="rId16"/>
    </p:embeddedFont>
    <p:embeddedFont>
      <p:font typeface="Lato Black" panose="020B0604020202020204" charset="0"/>
      <p:bold r:id="rId17"/>
      <p:boldItalic r:id="rId18"/>
    </p:embeddedFont>
    <p:embeddedFont>
      <p:font typeface="Lato Ligh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96C3B7-51D5-40FC-B7EA-EAF5845D4BE8}">
  <a:tblStyle styleId="{B296C3B7-51D5-40FC-B7EA-EAF5845D4BE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3164" y="1424069"/>
            <a:ext cx="9157393" cy="3719422"/>
            <a:chOff x="187960" y="1453515"/>
            <a:chExt cx="3861435" cy="1568450"/>
          </a:xfrm>
        </p:grpSpPr>
        <p:sp>
          <p:nvSpPr>
            <p:cNvPr id="11" name="Google Shape;11;p2"/>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12" name="Google Shape;12;p2"/>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13" name="Google Shape;13;p2"/>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14" name="Google Shape;14;p2"/>
          <p:cNvSpPr txBox="1">
            <a:spLocks noGrp="1"/>
          </p:cNvSpPr>
          <p:nvPr>
            <p:ph type="ctrTitle"/>
          </p:nvPr>
        </p:nvSpPr>
        <p:spPr>
          <a:xfrm>
            <a:off x="1034300" y="925025"/>
            <a:ext cx="7075500" cy="1159800"/>
          </a:xfrm>
          <a:prstGeom prst="rect">
            <a:avLst/>
          </a:prstGeom>
        </p:spPr>
        <p:txBody>
          <a:bodyPr spcFirstLastPara="1" wrap="square" lIns="0" tIns="0" rIns="0" bIns="0" anchor="t"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14" y="2917253"/>
            <a:ext cx="9140444" cy="2224977"/>
          </a:xfrm>
          <a:custGeom>
            <a:avLst/>
            <a:gdLst/>
            <a:ahLst/>
            <a:cxnLst/>
            <a:rect l="l" t="t" r="r" b="b"/>
            <a:pathLst>
              <a:path w="3860800" h="939800" extrusionOk="0">
                <a:moveTo>
                  <a:pt x="1304290" y="494030"/>
                </a:moveTo>
                <a:cubicBezTo>
                  <a:pt x="857250" y="494030"/>
                  <a:pt x="421005" y="451485"/>
                  <a:pt x="0" y="370840"/>
                </a:cubicBezTo>
                <a:lnTo>
                  <a:pt x="0" y="942340"/>
                </a:lnTo>
                <a:lnTo>
                  <a:pt x="3864610" y="942340"/>
                </a:lnTo>
                <a:lnTo>
                  <a:pt x="3864610" y="0"/>
                </a:lnTo>
                <a:cubicBezTo>
                  <a:pt x="3082290" y="317500"/>
                  <a:pt x="2216150" y="494030"/>
                  <a:pt x="1304290" y="49403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3"/>
          <p:cNvSpPr/>
          <p:nvPr/>
        </p:nvSpPr>
        <p:spPr>
          <a:xfrm>
            <a:off x="14" y="1926312"/>
            <a:ext cx="9140444" cy="3217196"/>
          </a:xfrm>
          <a:custGeom>
            <a:avLst/>
            <a:gdLst/>
            <a:ahLst/>
            <a:cxnLst/>
            <a:rect l="l" t="t" r="r" b="b"/>
            <a:pathLst>
              <a:path w="3860800" h="1358900" extrusionOk="0">
                <a:moveTo>
                  <a:pt x="175260" y="1096010"/>
                </a:moveTo>
                <a:cubicBezTo>
                  <a:pt x="116840" y="1096010"/>
                  <a:pt x="58420" y="1095375"/>
                  <a:pt x="0" y="1094105"/>
                </a:cubicBezTo>
                <a:lnTo>
                  <a:pt x="0" y="1360805"/>
                </a:lnTo>
                <a:lnTo>
                  <a:pt x="3864610" y="1360805"/>
                </a:lnTo>
                <a:lnTo>
                  <a:pt x="3864610" y="0"/>
                </a:lnTo>
                <a:cubicBezTo>
                  <a:pt x="2827655" y="689610"/>
                  <a:pt x="1553210" y="1096010"/>
                  <a:pt x="175260" y="1096010"/>
                </a:cubicBezTo>
                <a:close/>
              </a:path>
            </a:pathLst>
          </a:custGeom>
          <a:gradFill>
            <a:gsLst>
              <a:gs pos="0">
                <a:srgbClr val="F20122">
                  <a:alpha val="51764"/>
                  <a:alpha val="20000"/>
                </a:srgbClr>
              </a:gs>
              <a:gs pos="100000">
                <a:srgbClr val="FF6A00">
                  <a:alpha val="71764"/>
                  <a:alpha val="20000"/>
                </a:srgbClr>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3"/>
          <p:cNvSpPr/>
          <p:nvPr/>
        </p:nvSpPr>
        <p:spPr>
          <a:xfrm>
            <a:off x="1518" y="3413475"/>
            <a:ext cx="9140444" cy="1728867"/>
          </a:xfrm>
          <a:custGeom>
            <a:avLst/>
            <a:gdLst/>
            <a:ahLst/>
            <a:cxnLst/>
            <a:rect l="l" t="t" r="r" b="b"/>
            <a:pathLst>
              <a:path w="3860800" h="730250" extrusionOk="0">
                <a:moveTo>
                  <a:pt x="2672715" y="539750"/>
                </a:moveTo>
                <a:cubicBezTo>
                  <a:pt x="1717040" y="539750"/>
                  <a:pt x="811530" y="346075"/>
                  <a:pt x="0" y="0"/>
                </a:cubicBezTo>
                <a:lnTo>
                  <a:pt x="0" y="732790"/>
                </a:lnTo>
                <a:lnTo>
                  <a:pt x="3863975" y="732790"/>
                </a:lnTo>
                <a:lnTo>
                  <a:pt x="3863975" y="437515"/>
                </a:lnTo>
                <a:cubicBezTo>
                  <a:pt x="3477895" y="504190"/>
                  <a:pt x="3079750" y="539750"/>
                  <a:pt x="2672715" y="539750"/>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txBox="1">
            <a:spLocks noGrp="1"/>
          </p:cNvSpPr>
          <p:nvPr>
            <p:ph type="ctrTitle"/>
          </p:nvPr>
        </p:nvSpPr>
        <p:spPr>
          <a:xfrm>
            <a:off x="1034300" y="1583350"/>
            <a:ext cx="6342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34300" y="2840052"/>
            <a:ext cx="6342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Clr>
                <a:schemeClr val="accent5"/>
              </a:buClr>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rot="-5400000" flipH="1">
            <a:off x="5520163" y="1530301"/>
            <a:ext cx="5154243" cy="2093410"/>
            <a:chOff x="187960" y="1453515"/>
            <a:chExt cx="3861435" cy="1568450"/>
          </a:xfrm>
        </p:grpSpPr>
        <p:sp>
          <p:nvSpPr>
            <p:cNvPr id="43" name="Google Shape;43;p6"/>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44" name="Google Shape;44;p6"/>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45" name="Google Shape;45;p6"/>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46" name="Google Shape;46;p6"/>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6"/>
          <p:cNvSpPr txBox="1">
            <a:spLocks noGrp="1"/>
          </p:cNvSpPr>
          <p:nvPr>
            <p:ph type="body" idx="1"/>
          </p:nvPr>
        </p:nvSpPr>
        <p:spPr>
          <a:xfrm>
            <a:off x="737850"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8" name="Google Shape;48;p6"/>
          <p:cNvSpPr txBox="1">
            <a:spLocks noGrp="1"/>
          </p:cNvSpPr>
          <p:nvPr>
            <p:ph type="body" idx="2"/>
          </p:nvPr>
        </p:nvSpPr>
        <p:spPr>
          <a:xfrm>
            <a:off x="3955979"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9" name="Google Shape;49;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37850" y="517525"/>
            <a:ext cx="6034500" cy="744300"/>
          </a:xfrm>
          <a:prstGeom prst="rect">
            <a:avLst/>
          </a:prstGeom>
          <a:noFill/>
          <a:ln>
            <a:noFill/>
          </a:ln>
        </p:spPr>
        <p:txBody>
          <a:bodyPr spcFirstLastPara="1" wrap="square" lIns="0" tIns="0" rIns="0" bIns="0" anchor="b" anchorCtr="0">
            <a:noAutofit/>
          </a:bodyPr>
          <a:lstStyle>
            <a:lvl1pPr lvl="0"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1pPr>
            <a:lvl2pPr lvl="1"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2pPr>
            <a:lvl3pPr lvl="2"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3pPr>
            <a:lvl4pPr lvl="3"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4pPr>
            <a:lvl5pPr lvl="4"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5pPr>
            <a:lvl6pPr lvl="5"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6pPr>
            <a:lvl7pPr lvl="6"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7pPr>
            <a:lvl8pPr lvl="7"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8pPr>
            <a:lvl9pPr lvl="8"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9pPr>
          </a:lstStyle>
          <a:p>
            <a:endParaRPr/>
          </a:p>
        </p:txBody>
      </p:sp>
      <p:sp>
        <p:nvSpPr>
          <p:cNvPr id="7" name="Google Shape;7;p1"/>
          <p:cNvSpPr txBox="1">
            <a:spLocks noGrp="1"/>
          </p:cNvSpPr>
          <p:nvPr>
            <p:ph type="body" idx="1"/>
          </p:nvPr>
        </p:nvSpPr>
        <p:spPr>
          <a:xfrm>
            <a:off x="737850" y="1475700"/>
            <a:ext cx="6034500" cy="30432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1pPr>
            <a:lvl2pPr marL="914400" lvl="1"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2pPr>
            <a:lvl3pPr marL="1371600" lvl="2"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3pPr>
            <a:lvl4pPr marL="1828800" lvl="3"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4pPr>
            <a:lvl5pPr marL="2286000" lvl="4"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5pPr>
            <a:lvl6pPr marL="2743200" lvl="5"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6pPr>
            <a:lvl7pPr marL="3200400" lvl="6"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7pPr>
            <a:lvl8pPr marL="3657600" lvl="7"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8pPr>
            <a:lvl9pPr marL="4114800" lvl="8"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lt1"/>
                </a:solidFill>
                <a:latin typeface="Lato Light"/>
                <a:ea typeface="Lato Light"/>
                <a:cs typeface="Lato Light"/>
                <a:sym typeface="Lato Light"/>
              </a:defRPr>
            </a:lvl1pPr>
            <a:lvl2pPr lvl="1" algn="r" rtl="0">
              <a:buNone/>
              <a:defRPr sz="1300">
                <a:solidFill>
                  <a:schemeClr val="lt1"/>
                </a:solidFill>
                <a:latin typeface="Lato Light"/>
                <a:ea typeface="Lato Light"/>
                <a:cs typeface="Lato Light"/>
                <a:sym typeface="Lato Light"/>
              </a:defRPr>
            </a:lvl2pPr>
            <a:lvl3pPr lvl="2" algn="r" rtl="0">
              <a:buNone/>
              <a:defRPr sz="1300">
                <a:solidFill>
                  <a:schemeClr val="lt1"/>
                </a:solidFill>
                <a:latin typeface="Lato Light"/>
                <a:ea typeface="Lato Light"/>
                <a:cs typeface="Lato Light"/>
                <a:sym typeface="Lato Light"/>
              </a:defRPr>
            </a:lvl3pPr>
            <a:lvl4pPr lvl="3" algn="r" rtl="0">
              <a:buNone/>
              <a:defRPr sz="1300">
                <a:solidFill>
                  <a:schemeClr val="lt1"/>
                </a:solidFill>
                <a:latin typeface="Lato Light"/>
                <a:ea typeface="Lato Light"/>
                <a:cs typeface="Lato Light"/>
                <a:sym typeface="Lato Light"/>
              </a:defRPr>
            </a:lvl4pPr>
            <a:lvl5pPr lvl="4" algn="r" rtl="0">
              <a:buNone/>
              <a:defRPr sz="1300">
                <a:solidFill>
                  <a:schemeClr val="lt1"/>
                </a:solidFill>
                <a:latin typeface="Lato Light"/>
                <a:ea typeface="Lato Light"/>
                <a:cs typeface="Lato Light"/>
                <a:sym typeface="Lato Light"/>
              </a:defRPr>
            </a:lvl5pPr>
            <a:lvl6pPr lvl="5" algn="r" rtl="0">
              <a:buNone/>
              <a:defRPr sz="1300">
                <a:solidFill>
                  <a:schemeClr val="lt1"/>
                </a:solidFill>
                <a:latin typeface="Lato Light"/>
                <a:ea typeface="Lato Light"/>
                <a:cs typeface="Lato Light"/>
                <a:sym typeface="Lato Light"/>
              </a:defRPr>
            </a:lvl6pPr>
            <a:lvl7pPr lvl="6" algn="r" rtl="0">
              <a:buNone/>
              <a:defRPr sz="1300">
                <a:solidFill>
                  <a:schemeClr val="lt1"/>
                </a:solidFill>
                <a:latin typeface="Lato Light"/>
                <a:ea typeface="Lato Light"/>
                <a:cs typeface="Lato Light"/>
                <a:sym typeface="Lato Light"/>
              </a:defRPr>
            </a:lvl7pPr>
            <a:lvl8pPr lvl="7" algn="r" rtl="0">
              <a:buNone/>
              <a:defRPr sz="1300">
                <a:solidFill>
                  <a:schemeClr val="lt1"/>
                </a:solidFill>
                <a:latin typeface="Lato Light"/>
                <a:ea typeface="Lato Light"/>
                <a:cs typeface="Lato Light"/>
                <a:sym typeface="Lato Light"/>
              </a:defRPr>
            </a:lvl8pPr>
            <a:lvl9pPr lvl="8" algn="r" rtl="0">
              <a:buNone/>
              <a:defRPr sz="1300">
                <a:solidFill>
                  <a:schemeClr val="lt1"/>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2"/>
          <p:cNvSpPr txBox="1">
            <a:spLocks noGrp="1"/>
          </p:cNvSpPr>
          <p:nvPr>
            <p:ph type="ctrTitle"/>
          </p:nvPr>
        </p:nvSpPr>
        <p:spPr>
          <a:xfrm>
            <a:off x="921361" y="640747"/>
            <a:ext cx="7075500" cy="2903387"/>
          </a:xfrm>
          <a:prstGeom prst="rect">
            <a:avLst/>
          </a:prstGeom>
        </p:spPr>
        <p:txBody>
          <a:bodyPr spcFirstLastPara="1" wrap="square" lIns="0" tIns="0" rIns="0" bIns="0" anchor="t" anchorCtr="0">
            <a:noAutofit/>
          </a:bodyPr>
          <a:lstStyle/>
          <a:p>
            <a:pPr lvl="0" algn="ctr"/>
            <a:r>
              <a:rPr lang="en" sz="4000" b="1" dirty="0"/>
              <a:t>Proyectos de inversion Función – </a:t>
            </a:r>
            <a:r>
              <a:rPr lang="es-PE" sz="4000" b="1" dirty="0"/>
              <a:t>Planeamiento Gestión y Reserva de la Contingencia; Ambiente y Turismo</a:t>
            </a:r>
            <a:br>
              <a:rPr lang="es-PE" sz="4000" b="1" dirty="0"/>
            </a:br>
            <a:endParaRPr sz="4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E32027BD-72F2-4946-B2BB-1CC382AB6E89}"/>
              </a:ext>
            </a:extLst>
          </p:cNvPr>
          <p:cNvGraphicFramePr>
            <a:graphicFrameLocks noGrp="1"/>
          </p:cNvGraphicFramePr>
          <p:nvPr>
            <p:extLst>
              <p:ext uri="{D42A27DB-BD31-4B8C-83A1-F6EECF244321}">
                <p14:modId xmlns:p14="http://schemas.microsoft.com/office/powerpoint/2010/main" val="3769237222"/>
              </p:ext>
            </p:extLst>
          </p:nvPr>
        </p:nvGraphicFramePr>
        <p:xfrm>
          <a:off x="507846" y="974470"/>
          <a:ext cx="7922054" cy="3991387"/>
        </p:xfrm>
        <a:graphic>
          <a:graphicData uri="http://schemas.openxmlformats.org/drawingml/2006/table">
            <a:tbl>
              <a:tblPr>
                <a:tableStyleId>{B296C3B7-51D5-40FC-B7EA-EAF5845D4BE8}</a:tableStyleId>
              </a:tblPr>
              <a:tblGrid>
                <a:gridCol w="551098">
                  <a:extLst>
                    <a:ext uri="{9D8B030D-6E8A-4147-A177-3AD203B41FA5}">
                      <a16:colId xmlns:a16="http://schemas.microsoft.com/office/drawing/2014/main" val="1274137272"/>
                    </a:ext>
                  </a:extLst>
                </a:gridCol>
                <a:gridCol w="709541">
                  <a:extLst>
                    <a:ext uri="{9D8B030D-6E8A-4147-A177-3AD203B41FA5}">
                      <a16:colId xmlns:a16="http://schemas.microsoft.com/office/drawing/2014/main" val="290256903"/>
                    </a:ext>
                  </a:extLst>
                </a:gridCol>
                <a:gridCol w="551098">
                  <a:extLst>
                    <a:ext uri="{9D8B030D-6E8A-4147-A177-3AD203B41FA5}">
                      <a16:colId xmlns:a16="http://schemas.microsoft.com/office/drawing/2014/main" val="3068254422"/>
                    </a:ext>
                  </a:extLst>
                </a:gridCol>
                <a:gridCol w="1910479">
                  <a:extLst>
                    <a:ext uri="{9D8B030D-6E8A-4147-A177-3AD203B41FA5}">
                      <a16:colId xmlns:a16="http://schemas.microsoft.com/office/drawing/2014/main" val="2056464295"/>
                    </a:ext>
                  </a:extLst>
                </a:gridCol>
                <a:gridCol w="709541">
                  <a:extLst>
                    <a:ext uri="{9D8B030D-6E8A-4147-A177-3AD203B41FA5}">
                      <a16:colId xmlns:a16="http://schemas.microsoft.com/office/drawing/2014/main" val="182926518"/>
                    </a:ext>
                  </a:extLst>
                </a:gridCol>
                <a:gridCol w="615394">
                  <a:extLst>
                    <a:ext uri="{9D8B030D-6E8A-4147-A177-3AD203B41FA5}">
                      <a16:colId xmlns:a16="http://schemas.microsoft.com/office/drawing/2014/main" val="3649626484"/>
                    </a:ext>
                  </a:extLst>
                </a:gridCol>
                <a:gridCol w="615394">
                  <a:extLst>
                    <a:ext uri="{9D8B030D-6E8A-4147-A177-3AD203B41FA5}">
                      <a16:colId xmlns:a16="http://schemas.microsoft.com/office/drawing/2014/main" val="2196583795"/>
                    </a:ext>
                  </a:extLst>
                </a:gridCol>
                <a:gridCol w="863389">
                  <a:extLst>
                    <a:ext uri="{9D8B030D-6E8A-4147-A177-3AD203B41FA5}">
                      <a16:colId xmlns:a16="http://schemas.microsoft.com/office/drawing/2014/main" val="1804485331"/>
                    </a:ext>
                  </a:extLst>
                </a:gridCol>
                <a:gridCol w="1396120">
                  <a:extLst>
                    <a:ext uri="{9D8B030D-6E8A-4147-A177-3AD203B41FA5}">
                      <a16:colId xmlns:a16="http://schemas.microsoft.com/office/drawing/2014/main" val="3370959102"/>
                    </a:ext>
                  </a:extLst>
                </a:gridCol>
              </a:tblGrid>
              <a:tr h="673781">
                <a:tc>
                  <a:txBody>
                    <a:bodyPr/>
                    <a:lstStyle/>
                    <a:p>
                      <a:pPr algn="ctr" rtl="0" fontAlgn="ctr"/>
                      <a:r>
                        <a:rPr lang="es-PE" sz="800" b="1" u="none" strike="noStrike" dirty="0" err="1">
                          <a:effectLst/>
                        </a:rPr>
                        <a:t>N°</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CUI</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CÓDIGO DE IDEA</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NOMBRE DEL PROYECTO DE INVERSIÓN</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MONTO DE INVERSIÓN (s/.)</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ESTADO SITUACIONAL</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DURACIÓN</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ALCANCE</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OBSERVACIONES</a:t>
                      </a:r>
                      <a:endParaRPr lang="es-PE" sz="800" b="1" i="0" u="none" strike="noStrike" dirty="0">
                        <a:solidFill>
                          <a:srgbClr val="000000"/>
                        </a:solidFill>
                        <a:effectLst/>
                        <a:latin typeface="Arial Narrow" panose="020B0606020202030204" pitchFamily="34" charset="0"/>
                      </a:endParaRPr>
                    </a:p>
                  </a:txBody>
                  <a:tcPr marL="5250" marR="5250" marT="5250" marB="0" anchor="ctr"/>
                </a:tc>
                <a:extLst>
                  <a:ext uri="{0D108BD9-81ED-4DB2-BD59-A6C34878D82A}">
                    <a16:rowId xmlns:a16="http://schemas.microsoft.com/office/drawing/2014/main" val="2219356562"/>
                  </a:ext>
                </a:extLst>
              </a:tr>
              <a:tr h="810358">
                <a:tc>
                  <a:txBody>
                    <a:bodyPr/>
                    <a:lstStyle/>
                    <a:p>
                      <a:pPr algn="ctr" fontAlgn="ctr"/>
                      <a:r>
                        <a:rPr lang="es-PE" sz="800" u="none" strike="noStrike">
                          <a:effectLst/>
                        </a:rPr>
                        <a:t>1</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2234047</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just" rtl="0" fontAlgn="ctr"/>
                      <a:r>
                        <a:rPr lang="es-PE" sz="800" u="none" strike="noStrike">
                          <a:effectLst/>
                        </a:rPr>
                        <a:t>“MEJORAMIENTO DE LA COMPETITIVIDAD DE LA CADENA PRODUCTIVA DE LACTEOS EN 62 COMUNIDADES DE 22 DISTRITOS DE LAS PROVINCIAS DE ANDAHUAYLAS Y CHINCHEROS, REGION APURIMAC”.</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r" rtl="0" fontAlgn="ctr"/>
                      <a:r>
                        <a:rPr lang="es-PE" sz="800" u="none" strike="noStrike" dirty="0">
                          <a:effectLst/>
                        </a:rPr>
                        <a:t>10865904.69</a:t>
                      </a:r>
                      <a:endParaRPr lang="es-PE" sz="800" b="0"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VIABLE</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03 MESES</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l" rtl="0" fontAlgn="ctr"/>
                      <a:r>
                        <a:rPr lang="es-PE" sz="800" u="none" strike="noStrike">
                          <a:effectLst/>
                        </a:rPr>
                        <a:t>62 COMUNIDADES DE 22 DISTRITOS DE LAS PROVINCIAS DE ANDAHUAYLAS Y CHINCHEROS,</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fontAlgn="ctr"/>
                      <a:r>
                        <a:rPr lang="es-PE" sz="800" u="none" strike="noStrike">
                          <a:effectLst/>
                        </a:rPr>
                        <a:t>-</a:t>
                      </a:r>
                      <a:endParaRPr lang="es-PE" sz="800" b="0" i="0" u="none" strike="noStrike">
                        <a:solidFill>
                          <a:srgbClr val="000000"/>
                        </a:solidFill>
                        <a:effectLst/>
                        <a:latin typeface="Arial Narrow" panose="020B0606020202030204" pitchFamily="34" charset="0"/>
                      </a:endParaRPr>
                    </a:p>
                  </a:txBody>
                  <a:tcPr marL="5250" marR="5250" marT="5250" marB="0" anchor="ctr"/>
                </a:tc>
                <a:extLst>
                  <a:ext uri="{0D108BD9-81ED-4DB2-BD59-A6C34878D82A}">
                    <a16:rowId xmlns:a16="http://schemas.microsoft.com/office/drawing/2014/main" val="1546557656"/>
                  </a:ext>
                </a:extLst>
              </a:tr>
              <a:tr h="701097">
                <a:tc>
                  <a:txBody>
                    <a:bodyPr/>
                    <a:lstStyle/>
                    <a:p>
                      <a:pPr algn="ctr" fontAlgn="ctr"/>
                      <a:r>
                        <a:rPr lang="es-PE" sz="800" u="none" strike="noStrike">
                          <a:effectLst/>
                        </a:rPr>
                        <a:t>2</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2462399</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just" rtl="0" fontAlgn="ctr"/>
                      <a:r>
                        <a:rPr lang="es-PE" sz="800" u="none" strike="noStrike">
                          <a:effectLst/>
                        </a:rPr>
                        <a:t>“MEJORAMIENTO DE LA COMPETITIVIDAD DE LA CADENA DE VALOR DE LA PAPA EN 50 DISTRITOS DE LAS 7 PROVINCIAS DE LA REGIÓN APURÍMAC”.  </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r" rtl="0" fontAlgn="ctr"/>
                      <a:r>
                        <a:rPr lang="es-PE" sz="800" u="none" strike="noStrike" dirty="0">
                          <a:effectLst/>
                        </a:rPr>
                        <a:t>31,603,109.84</a:t>
                      </a:r>
                      <a:endParaRPr lang="es-PE" sz="800" b="0"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VIABLE</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06 MESES</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l" rtl="0" fontAlgn="ctr"/>
                      <a:r>
                        <a:rPr lang="es-PE" sz="800" u="none" strike="noStrike">
                          <a:effectLst/>
                        </a:rPr>
                        <a:t>50 DISTRITOS DE LAS 07 PROVINCIAS DE LA REGIÓN APURÍMAC</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fontAlgn="ctr"/>
                      <a:r>
                        <a:rPr lang="es-PE" sz="800" u="none" strike="noStrike">
                          <a:effectLst/>
                        </a:rPr>
                        <a:t>-</a:t>
                      </a:r>
                      <a:endParaRPr lang="es-PE" sz="800" b="0" i="0" u="none" strike="noStrike">
                        <a:solidFill>
                          <a:srgbClr val="000000"/>
                        </a:solidFill>
                        <a:effectLst/>
                        <a:latin typeface="Arial Narrow" panose="020B0606020202030204" pitchFamily="34" charset="0"/>
                      </a:endParaRPr>
                    </a:p>
                  </a:txBody>
                  <a:tcPr marL="5250" marR="5250" marT="5250" marB="0" anchor="ctr"/>
                </a:tc>
                <a:extLst>
                  <a:ext uri="{0D108BD9-81ED-4DB2-BD59-A6C34878D82A}">
                    <a16:rowId xmlns:a16="http://schemas.microsoft.com/office/drawing/2014/main" val="422941851"/>
                  </a:ext>
                </a:extLst>
              </a:tr>
              <a:tr h="643439">
                <a:tc>
                  <a:txBody>
                    <a:bodyPr/>
                    <a:lstStyle/>
                    <a:p>
                      <a:pPr algn="ctr" fontAlgn="ctr"/>
                      <a:r>
                        <a:rPr lang="es-PE" sz="800" u="none" strike="noStrike">
                          <a:effectLst/>
                        </a:rPr>
                        <a:t>3</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2471009</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just" fontAlgn="ctr"/>
                      <a:r>
                        <a:rPr lang="es-PE" sz="800" u="none" strike="noStrike">
                          <a:effectLst/>
                        </a:rPr>
                        <a:t>“MEJORAMIENTO DE LA COMPETITIVIDAD DE LA CADENA PRODUCTIVA DE LA MIEL DE ABEJAS EN LAS 7 PROVINCIAS DEL DEPARTAMENTO DE APURIMAC”.</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r" rtl="0" fontAlgn="ctr"/>
                      <a:r>
                        <a:rPr lang="es-PE" sz="800" u="none" strike="noStrike" dirty="0">
                          <a:effectLst/>
                        </a:rPr>
                        <a:t>12,533,519.83</a:t>
                      </a:r>
                      <a:endParaRPr lang="es-PE" sz="800" b="0"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VIABLE</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04 MESES</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l" rtl="0" fontAlgn="ctr"/>
                      <a:r>
                        <a:rPr lang="es-PE" sz="800" u="none" strike="noStrike">
                          <a:effectLst/>
                        </a:rPr>
                        <a:t>LAS 07 PROVINCIAS DE LA REGIÓN APURÍMAC</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fontAlgn="ctr"/>
                      <a:r>
                        <a:rPr lang="es-PE" sz="800" u="none" strike="noStrike">
                          <a:effectLst/>
                        </a:rPr>
                        <a:t>-</a:t>
                      </a:r>
                      <a:endParaRPr lang="es-PE" sz="800" b="0" i="0" u="none" strike="noStrike">
                        <a:solidFill>
                          <a:srgbClr val="000000"/>
                        </a:solidFill>
                        <a:effectLst/>
                        <a:latin typeface="Arial Narrow" panose="020B0606020202030204" pitchFamily="34" charset="0"/>
                      </a:endParaRPr>
                    </a:p>
                  </a:txBody>
                  <a:tcPr marL="5250" marR="5250" marT="5250" marB="0" anchor="ctr"/>
                </a:tc>
                <a:extLst>
                  <a:ext uri="{0D108BD9-81ED-4DB2-BD59-A6C34878D82A}">
                    <a16:rowId xmlns:a16="http://schemas.microsoft.com/office/drawing/2014/main" val="3728591638"/>
                  </a:ext>
                </a:extLst>
              </a:tr>
              <a:tr h="992460">
                <a:tc>
                  <a:txBody>
                    <a:bodyPr/>
                    <a:lstStyle/>
                    <a:p>
                      <a:pPr algn="ctr" fontAlgn="ctr"/>
                      <a:r>
                        <a:rPr lang="es-PE" sz="800" u="none" strike="noStrike">
                          <a:effectLst/>
                        </a:rPr>
                        <a:t>4</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2462401</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just" fontAlgn="ctr"/>
                      <a:r>
                        <a:rPr lang="es-PE" sz="800" u="none" strike="noStrike">
                          <a:effectLst/>
                        </a:rPr>
                        <a:t>“MEJORAMIENTO DE LA</a:t>
                      </a:r>
                      <a:br>
                        <a:rPr lang="es-PE" sz="800" u="none" strike="noStrike">
                          <a:effectLst/>
                        </a:rPr>
                      </a:br>
                      <a:r>
                        <a:rPr lang="es-PE" sz="800" u="none" strike="noStrike">
                          <a:effectLst/>
                        </a:rPr>
                        <a:t>PRESTACIÓN DE SERVICIOS DE LA DIRECCIÓN REGIONAL DE TRABAJO Y PROMOCIÓN DEL EMPLEO EN LAS 7 PROVINCIAS DEL DEPARTAMENTO DE</a:t>
                      </a:r>
                      <a:br>
                        <a:rPr lang="es-PE" sz="800" u="none" strike="noStrike">
                          <a:effectLst/>
                        </a:rPr>
                      </a:br>
                      <a:r>
                        <a:rPr lang="es-PE" sz="800" u="none" strike="noStrike">
                          <a:effectLst/>
                        </a:rPr>
                        <a:t>APURIMAC”.</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r" rtl="0" fontAlgn="ctr"/>
                      <a:r>
                        <a:rPr lang="es-PE" sz="800" u="none" strike="noStrike" dirty="0">
                          <a:effectLst/>
                        </a:rPr>
                        <a:t>3,839,134.33</a:t>
                      </a:r>
                      <a:endParaRPr lang="es-PE" sz="800" b="0"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VIABLE</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03 MESES</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l" rtl="0" fontAlgn="ctr"/>
                      <a:r>
                        <a:rPr lang="es-PE" sz="800" u="none" strike="noStrike">
                          <a:effectLst/>
                        </a:rPr>
                        <a:t>LAS 07 PROVINCIAS DE LA REGIÓN APURÍMAC</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fontAlgn="ctr"/>
                      <a:r>
                        <a:rPr lang="es-PE" sz="800" u="none" strike="noStrike" dirty="0">
                          <a:effectLst/>
                        </a:rPr>
                        <a:t>-</a:t>
                      </a:r>
                      <a:endParaRPr lang="es-PE" sz="800" b="0" i="0" u="none" strike="noStrike" dirty="0">
                        <a:solidFill>
                          <a:srgbClr val="000000"/>
                        </a:solidFill>
                        <a:effectLst/>
                        <a:latin typeface="Arial Narrow" panose="020B0606020202030204" pitchFamily="34" charset="0"/>
                      </a:endParaRPr>
                    </a:p>
                  </a:txBody>
                  <a:tcPr marL="5250" marR="5250" marT="5250" marB="0" anchor="ctr"/>
                </a:tc>
                <a:extLst>
                  <a:ext uri="{0D108BD9-81ED-4DB2-BD59-A6C34878D82A}">
                    <a16:rowId xmlns:a16="http://schemas.microsoft.com/office/drawing/2014/main" val="694317500"/>
                  </a:ext>
                </a:extLst>
              </a:tr>
            </a:tbl>
          </a:graphicData>
        </a:graphic>
      </p:graphicFrame>
      <p:sp>
        <p:nvSpPr>
          <p:cNvPr id="6" name="Google Shape;95;p13">
            <a:extLst>
              <a:ext uri="{FF2B5EF4-FFF2-40B4-BE49-F238E27FC236}">
                <a16:creationId xmlns:a16="http://schemas.microsoft.com/office/drawing/2014/main" id="{D9C45BE5-E371-4277-8AAB-093F8B78EA60}"/>
              </a:ext>
            </a:extLst>
          </p:cNvPr>
          <p:cNvSpPr txBox="1">
            <a:spLocks/>
          </p:cNvSpPr>
          <p:nvPr/>
        </p:nvSpPr>
        <p:spPr>
          <a:xfrm>
            <a:off x="507847" y="186885"/>
            <a:ext cx="7922056" cy="61251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2000" dirty="0">
                <a:effectLst>
                  <a:outerShdw blurRad="38100" dist="38100" dir="2700000" algn="tl">
                    <a:srgbClr val="000000">
                      <a:alpha val="43137"/>
                    </a:srgbClr>
                  </a:outerShdw>
                </a:effectLst>
              </a:rPr>
              <a:t>Proyectos de Inversión Formulados - 2019 </a:t>
            </a:r>
            <a:r>
              <a:rPr lang="es-PE" sz="2000" dirty="0">
                <a:effectLst>
                  <a:outerShdw blurRad="38100" dist="38100" dir="2700000" algn="tl">
                    <a:srgbClr val="000000">
                      <a:alpha val="43137"/>
                    </a:srgbClr>
                  </a:outerShdw>
                </a:effectLst>
              </a:rPr>
              <a:t>- Función Planeamiento gestión y Reserva de la Contingencia</a:t>
            </a:r>
            <a:endParaRPr lang="es-MX" sz="2000" dirty="0">
              <a:effectLst>
                <a:outerShdw blurRad="38100" dist="38100" dir="2700000" algn="tl">
                  <a:srgbClr val="000000">
                    <a:alpha val="43137"/>
                  </a:srgbClr>
                </a:outerShdw>
              </a:effectLst>
            </a:endParaRPr>
          </a:p>
        </p:txBody>
      </p:sp>
      <p:sp>
        <p:nvSpPr>
          <p:cNvPr id="7" name="CuadroTexto 6">
            <a:extLst>
              <a:ext uri="{FF2B5EF4-FFF2-40B4-BE49-F238E27FC236}">
                <a16:creationId xmlns:a16="http://schemas.microsoft.com/office/drawing/2014/main" id="{F9BBE616-701F-462D-A5B2-BFDE4B224B52}"/>
              </a:ext>
            </a:extLst>
          </p:cNvPr>
          <p:cNvSpPr txBox="1"/>
          <p:nvPr/>
        </p:nvSpPr>
        <p:spPr>
          <a:xfrm>
            <a:off x="8396461" y="4360149"/>
            <a:ext cx="747539" cy="707886"/>
          </a:xfrm>
          <a:prstGeom prst="rect">
            <a:avLst/>
          </a:prstGeom>
          <a:noFill/>
        </p:spPr>
        <p:txBody>
          <a:bodyPr wrap="square" rtlCol="0">
            <a:spAutoFit/>
          </a:bodyPr>
          <a:lstStyle/>
          <a:p>
            <a:r>
              <a:rPr lang="es-PE" sz="4000" dirty="0">
                <a:solidFill>
                  <a:srgbClr val="0000CC"/>
                </a:solidFill>
              </a:rPr>
              <a:t>…</a:t>
            </a:r>
          </a:p>
        </p:txBody>
      </p:sp>
    </p:spTree>
    <p:extLst>
      <p:ext uri="{BB962C8B-B14F-4D97-AF65-F5344CB8AC3E}">
        <p14:creationId xmlns:p14="http://schemas.microsoft.com/office/powerpoint/2010/main" val="2737772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3">
            <a:extLst>
              <a:ext uri="{FF2B5EF4-FFF2-40B4-BE49-F238E27FC236}">
                <a16:creationId xmlns:a16="http://schemas.microsoft.com/office/drawing/2014/main" id="{3C5A7A13-AE8E-4BD3-BC65-D00C2035C21F}"/>
              </a:ext>
            </a:extLst>
          </p:cNvPr>
          <p:cNvSpPr txBox="1">
            <a:spLocks/>
          </p:cNvSpPr>
          <p:nvPr/>
        </p:nvSpPr>
        <p:spPr>
          <a:xfrm>
            <a:off x="507847" y="186885"/>
            <a:ext cx="7922056" cy="61251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2000" dirty="0">
                <a:effectLst>
                  <a:outerShdw blurRad="38100" dist="38100" dir="2700000" algn="tl">
                    <a:srgbClr val="000000">
                      <a:alpha val="43137"/>
                    </a:srgbClr>
                  </a:outerShdw>
                </a:effectLst>
              </a:rPr>
              <a:t>Proyectos de Inversión Formulados - 2019 </a:t>
            </a:r>
            <a:r>
              <a:rPr lang="es-PE" sz="2000" dirty="0">
                <a:effectLst>
                  <a:outerShdw blurRad="38100" dist="38100" dir="2700000" algn="tl">
                    <a:srgbClr val="000000">
                      <a:alpha val="43137"/>
                    </a:srgbClr>
                  </a:outerShdw>
                </a:effectLst>
              </a:rPr>
              <a:t>- Función Ambiente</a:t>
            </a:r>
            <a:endParaRPr lang="es-MX" sz="2000" dirty="0">
              <a:effectLst>
                <a:outerShdw blurRad="38100" dist="38100" dir="2700000" algn="tl">
                  <a:srgbClr val="000000">
                    <a:alpha val="43137"/>
                  </a:srgbClr>
                </a:outerShdw>
              </a:effectLst>
            </a:endParaRPr>
          </a:p>
        </p:txBody>
      </p:sp>
      <p:graphicFrame>
        <p:nvGraphicFramePr>
          <p:cNvPr id="2" name="Tabla 1">
            <a:extLst>
              <a:ext uri="{FF2B5EF4-FFF2-40B4-BE49-F238E27FC236}">
                <a16:creationId xmlns:a16="http://schemas.microsoft.com/office/drawing/2014/main" id="{3082A288-0FFE-4357-BA43-733A5C203E21}"/>
              </a:ext>
            </a:extLst>
          </p:cNvPr>
          <p:cNvGraphicFramePr>
            <a:graphicFrameLocks noGrp="1"/>
          </p:cNvGraphicFramePr>
          <p:nvPr>
            <p:extLst>
              <p:ext uri="{D42A27DB-BD31-4B8C-83A1-F6EECF244321}">
                <p14:modId xmlns:p14="http://schemas.microsoft.com/office/powerpoint/2010/main" val="1513659675"/>
              </p:ext>
            </p:extLst>
          </p:nvPr>
        </p:nvGraphicFramePr>
        <p:xfrm>
          <a:off x="507846" y="961098"/>
          <a:ext cx="7922056" cy="1107780"/>
        </p:xfrm>
        <a:graphic>
          <a:graphicData uri="http://schemas.openxmlformats.org/drawingml/2006/table">
            <a:tbl>
              <a:tblPr>
                <a:tableStyleId>{B296C3B7-51D5-40FC-B7EA-EAF5845D4BE8}</a:tableStyleId>
              </a:tblPr>
              <a:tblGrid>
                <a:gridCol w="551099">
                  <a:extLst>
                    <a:ext uri="{9D8B030D-6E8A-4147-A177-3AD203B41FA5}">
                      <a16:colId xmlns:a16="http://schemas.microsoft.com/office/drawing/2014/main" val="4220281528"/>
                    </a:ext>
                  </a:extLst>
                </a:gridCol>
                <a:gridCol w="709540">
                  <a:extLst>
                    <a:ext uri="{9D8B030D-6E8A-4147-A177-3AD203B41FA5}">
                      <a16:colId xmlns:a16="http://schemas.microsoft.com/office/drawing/2014/main" val="3601205520"/>
                    </a:ext>
                  </a:extLst>
                </a:gridCol>
                <a:gridCol w="551099">
                  <a:extLst>
                    <a:ext uri="{9D8B030D-6E8A-4147-A177-3AD203B41FA5}">
                      <a16:colId xmlns:a16="http://schemas.microsoft.com/office/drawing/2014/main" val="902561310"/>
                    </a:ext>
                  </a:extLst>
                </a:gridCol>
                <a:gridCol w="1910479">
                  <a:extLst>
                    <a:ext uri="{9D8B030D-6E8A-4147-A177-3AD203B41FA5}">
                      <a16:colId xmlns:a16="http://schemas.microsoft.com/office/drawing/2014/main" val="1514331444"/>
                    </a:ext>
                  </a:extLst>
                </a:gridCol>
                <a:gridCol w="709540">
                  <a:extLst>
                    <a:ext uri="{9D8B030D-6E8A-4147-A177-3AD203B41FA5}">
                      <a16:colId xmlns:a16="http://schemas.microsoft.com/office/drawing/2014/main" val="1715828736"/>
                    </a:ext>
                  </a:extLst>
                </a:gridCol>
                <a:gridCol w="615395">
                  <a:extLst>
                    <a:ext uri="{9D8B030D-6E8A-4147-A177-3AD203B41FA5}">
                      <a16:colId xmlns:a16="http://schemas.microsoft.com/office/drawing/2014/main" val="2486837586"/>
                    </a:ext>
                  </a:extLst>
                </a:gridCol>
                <a:gridCol w="615395">
                  <a:extLst>
                    <a:ext uri="{9D8B030D-6E8A-4147-A177-3AD203B41FA5}">
                      <a16:colId xmlns:a16="http://schemas.microsoft.com/office/drawing/2014/main" val="1425293402"/>
                    </a:ext>
                  </a:extLst>
                </a:gridCol>
                <a:gridCol w="863389">
                  <a:extLst>
                    <a:ext uri="{9D8B030D-6E8A-4147-A177-3AD203B41FA5}">
                      <a16:colId xmlns:a16="http://schemas.microsoft.com/office/drawing/2014/main" val="1071117381"/>
                    </a:ext>
                  </a:extLst>
                </a:gridCol>
                <a:gridCol w="1396120">
                  <a:extLst>
                    <a:ext uri="{9D8B030D-6E8A-4147-A177-3AD203B41FA5}">
                      <a16:colId xmlns:a16="http://schemas.microsoft.com/office/drawing/2014/main" val="1799753953"/>
                    </a:ext>
                  </a:extLst>
                </a:gridCol>
              </a:tblGrid>
              <a:tr h="178503">
                <a:tc>
                  <a:txBody>
                    <a:bodyPr/>
                    <a:lstStyle/>
                    <a:p>
                      <a:pPr algn="ctr" rtl="0" fontAlgn="ctr"/>
                      <a:r>
                        <a:rPr lang="es-PE" sz="800" b="1" u="none" strike="noStrike" dirty="0" err="1">
                          <a:effectLst/>
                        </a:rPr>
                        <a:t>N°</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CUI</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CÓDIGO DE IDEA</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NOMBRE DEL PROYECTO DE INVERSIÓN</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MONTO DE INVERSIÓN (s/.)</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ESTADO SITUACIONAL</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DURACIÓN</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ALCANCE</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OBSERVACIONES</a:t>
                      </a:r>
                      <a:endParaRPr lang="es-PE" sz="800" b="1" i="0" u="none" strike="noStrike" dirty="0">
                        <a:solidFill>
                          <a:srgbClr val="000000"/>
                        </a:solidFill>
                        <a:effectLst/>
                        <a:latin typeface="Arial Narrow" panose="020B0606020202030204" pitchFamily="34" charset="0"/>
                      </a:endParaRPr>
                    </a:p>
                  </a:txBody>
                  <a:tcPr marL="5250" marR="5250" marT="5250" marB="0" anchor="ctr"/>
                </a:tc>
                <a:extLst>
                  <a:ext uri="{0D108BD9-81ED-4DB2-BD59-A6C34878D82A}">
                    <a16:rowId xmlns:a16="http://schemas.microsoft.com/office/drawing/2014/main" val="1516212199"/>
                  </a:ext>
                </a:extLst>
              </a:tr>
              <a:tr h="357005">
                <a:tc>
                  <a:txBody>
                    <a:bodyPr/>
                    <a:lstStyle/>
                    <a:p>
                      <a:pPr algn="ctr" fontAlgn="ctr"/>
                      <a:r>
                        <a:rPr lang="es-PE" sz="800" u="none" strike="noStrike">
                          <a:effectLst/>
                        </a:rPr>
                        <a:t>5</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2457746</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just" rtl="0" fontAlgn="ctr"/>
                      <a:r>
                        <a:rPr lang="es-PE" sz="800" u="none" strike="noStrike">
                          <a:effectLst/>
                        </a:rPr>
                        <a:t>“MEJORAMIENTO DE LOS SERVICIOS DE INFORMACIÓN Y REGULACIÓN PARA EL ORDENAMIENTO TERRITORIAL PARA LAS 7 PROVINCIAS DE LA REGION APURIMAC".</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r" rtl="0" fontAlgn="ctr"/>
                      <a:r>
                        <a:rPr lang="es-PE" sz="800" u="none" strike="noStrike" dirty="0">
                          <a:effectLst/>
                        </a:rPr>
                        <a:t>3,583,745.32</a:t>
                      </a:r>
                      <a:endParaRPr lang="es-PE" sz="800" b="0"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VIABLE</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02 MESES</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l" rtl="0" fontAlgn="ctr"/>
                      <a:r>
                        <a:rPr lang="es-PE" sz="800" u="none" strike="noStrike">
                          <a:effectLst/>
                        </a:rPr>
                        <a:t>LAS 07 PROVINCIAS DE LA REGIÓN APURÍMAC</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dirty="0">
                          <a:effectLst/>
                        </a:rPr>
                        <a:t>-</a:t>
                      </a:r>
                      <a:endParaRPr lang="es-PE" sz="800" b="0" i="0" u="none" strike="noStrike" dirty="0">
                        <a:solidFill>
                          <a:srgbClr val="000000"/>
                        </a:solidFill>
                        <a:effectLst/>
                        <a:latin typeface="Arial Narrow" panose="020B0606020202030204" pitchFamily="34" charset="0"/>
                      </a:endParaRPr>
                    </a:p>
                  </a:txBody>
                  <a:tcPr marL="5250" marR="5250" marT="5250" marB="0" anchor="ctr"/>
                </a:tc>
                <a:extLst>
                  <a:ext uri="{0D108BD9-81ED-4DB2-BD59-A6C34878D82A}">
                    <a16:rowId xmlns:a16="http://schemas.microsoft.com/office/drawing/2014/main" val="1901370885"/>
                  </a:ext>
                </a:extLst>
              </a:tr>
            </a:tbl>
          </a:graphicData>
        </a:graphic>
      </p:graphicFrame>
      <p:sp>
        <p:nvSpPr>
          <p:cNvPr id="5" name="Google Shape;95;p13">
            <a:extLst>
              <a:ext uri="{FF2B5EF4-FFF2-40B4-BE49-F238E27FC236}">
                <a16:creationId xmlns:a16="http://schemas.microsoft.com/office/drawing/2014/main" id="{057FB8C1-EFCE-4FE7-94E2-24FE4C0C7B77}"/>
              </a:ext>
            </a:extLst>
          </p:cNvPr>
          <p:cNvSpPr txBox="1">
            <a:spLocks/>
          </p:cNvSpPr>
          <p:nvPr/>
        </p:nvSpPr>
        <p:spPr>
          <a:xfrm>
            <a:off x="610972" y="2168085"/>
            <a:ext cx="7922056" cy="61251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2000" dirty="0">
                <a:effectLst>
                  <a:outerShdw blurRad="38100" dist="38100" dir="2700000" algn="tl">
                    <a:srgbClr val="000000">
                      <a:alpha val="43137"/>
                    </a:srgbClr>
                  </a:outerShdw>
                </a:effectLst>
              </a:rPr>
              <a:t>Proyectos de Inversión Formulados - 2019 </a:t>
            </a:r>
            <a:r>
              <a:rPr lang="es-PE" sz="2000" dirty="0">
                <a:effectLst>
                  <a:outerShdw blurRad="38100" dist="38100" dir="2700000" algn="tl">
                    <a:srgbClr val="000000">
                      <a:alpha val="43137"/>
                    </a:srgbClr>
                  </a:outerShdw>
                </a:effectLst>
              </a:rPr>
              <a:t>- Turismo</a:t>
            </a:r>
            <a:endParaRPr lang="es-MX" sz="2000" dirty="0">
              <a:effectLst>
                <a:outerShdw blurRad="38100" dist="38100" dir="2700000" algn="tl">
                  <a:srgbClr val="000000">
                    <a:alpha val="43137"/>
                  </a:srgbClr>
                </a:outerShdw>
              </a:effectLst>
            </a:endParaRPr>
          </a:p>
        </p:txBody>
      </p:sp>
      <p:graphicFrame>
        <p:nvGraphicFramePr>
          <p:cNvPr id="3" name="Tabla 2">
            <a:extLst>
              <a:ext uri="{FF2B5EF4-FFF2-40B4-BE49-F238E27FC236}">
                <a16:creationId xmlns:a16="http://schemas.microsoft.com/office/drawing/2014/main" id="{508642A4-47CA-4770-83FC-E48B97DFF422}"/>
              </a:ext>
            </a:extLst>
          </p:cNvPr>
          <p:cNvGraphicFramePr>
            <a:graphicFrameLocks noGrp="1"/>
          </p:cNvGraphicFramePr>
          <p:nvPr>
            <p:extLst>
              <p:ext uri="{D42A27DB-BD31-4B8C-83A1-F6EECF244321}">
                <p14:modId xmlns:p14="http://schemas.microsoft.com/office/powerpoint/2010/main" val="2379991139"/>
              </p:ext>
            </p:extLst>
          </p:nvPr>
        </p:nvGraphicFramePr>
        <p:xfrm>
          <a:off x="507846" y="2879807"/>
          <a:ext cx="8025184" cy="1107780"/>
        </p:xfrm>
        <a:graphic>
          <a:graphicData uri="http://schemas.openxmlformats.org/drawingml/2006/table">
            <a:tbl>
              <a:tblPr>
                <a:tableStyleId>{B296C3B7-51D5-40FC-B7EA-EAF5845D4BE8}</a:tableStyleId>
              </a:tblPr>
              <a:tblGrid>
                <a:gridCol w="558273">
                  <a:extLst>
                    <a:ext uri="{9D8B030D-6E8A-4147-A177-3AD203B41FA5}">
                      <a16:colId xmlns:a16="http://schemas.microsoft.com/office/drawing/2014/main" val="492273078"/>
                    </a:ext>
                  </a:extLst>
                </a:gridCol>
                <a:gridCol w="718777">
                  <a:extLst>
                    <a:ext uri="{9D8B030D-6E8A-4147-A177-3AD203B41FA5}">
                      <a16:colId xmlns:a16="http://schemas.microsoft.com/office/drawing/2014/main" val="4129395746"/>
                    </a:ext>
                  </a:extLst>
                </a:gridCol>
                <a:gridCol w="558273">
                  <a:extLst>
                    <a:ext uri="{9D8B030D-6E8A-4147-A177-3AD203B41FA5}">
                      <a16:colId xmlns:a16="http://schemas.microsoft.com/office/drawing/2014/main" val="3272377669"/>
                    </a:ext>
                  </a:extLst>
                </a:gridCol>
                <a:gridCol w="1935349">
                  <a:extLst>
                    <a:ext uri="{9D8B030D-6E8A-4147-A177-3AD203B41FA5}">
                      <a16:colId xmlns:a16="http://schemas.microsoft.com/office/drawing/2014/main" val="3401359816"/>
                    </a:ext>
                  </a:extLst>
                </a:gridCol>
                <a:gridCol w="718777">
                  <a:extLst>
                    <a:ext uri="{9D8B030D-6E8A-4147-A177-3AD203B41FA5}">
                      <a16:colId xmlns:a16="http://schemas.microsoft.com/office/drawing/2014/main" val="1145883863"/>
                    </a:ext>
                  </a:extLst>
                </a:gridCol>
                <a:gridCol w="623406">
                  <a:extLst>
                    <a:ext uri="{9D8B030D-6E8A-4147-A177-3AD203B41FA5}">
                      <a16:colId xmlns:a16="http://schemas.microsoft.com/office/drawing/2014/main" val="3286233602"/>
                    </a:ext>
                  </a:extLst>
                </a:gridCol>
                <a:gridCol w="623406">
                  <a:extLst>
                    <a:ext uri="{9D8B030D-6E8A-4147-A177-3AD203B41FA5}">
                      <a16:colId xmlns:a16="http://schemas.microsoft.com/office/drawing/2014/main" val="2139603696"/>
                    </a:ext>
                  </a:extLst>
                </a:gridCol>
                <a:gridCol w="874629">
                  <a:extLst>
                    <a:ext uri="{9D8B030D-6E8A-4147-A177-3AD203B41FA5}">
                      <a16:colId xmlns:a16="http://schemas.microsoft.com/office/drawing/2014/main" val="2271948457"/>
                    </a:ext>
                  </a:extLst>
                </a:gridCol>
                <a:gridCol w="1414294">
                  <a:extLst>
                    <a:ext uri="{9D8B030D-6E8A-4147-A177-3AD203B41FA5}">
                      <a16:colId xmlns:a16="http://schemas.microsoft.com/office/drawing/2014/main" val="814366412"/>
                    </a:ext>
                  </a:extLst>
                </a:gridCol>
              </a:tblGrid>
              <a:tr h="178503">
                <a:tc>
                  <a:txBody>
                    <a:bodyPr/>
                    <a:lstStyle/>
                    <a:p>
                      <a:pPr algn="ctr" rtl="0" fontAlgn="ctr"/>
                      <a:r>
                        <a:rPr lang="es-PE" sz="800" b="1" u="none" strike="noStrike" dirty="0" err="1">
                          <a:effectLst/>
                        </a:rPr>
                        <a:t>N°</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CUI</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CÓDIGO DE IDEA</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a:effectLst/>
                        </a:rPr>
                        <a:t>NOMBRE DEL PROYECTO DE INVERSIÓN</a:t>
                      </a:r>
                      <a:endParaRPr lang="es-PE" sz="800" b="1"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MONTO DE INVERSIÓN (s/.)</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a:effectLst/>
                        </a:rPr>
                        <a:t>ESTADO SITUACIONAL</a:t>
                      </a:r>
                      <a:endParaRPr lang="es-PE" sz="800" b="1"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a:effectLst/>
                        </a:rPr>
                        <a:t>DURACIÓN</a:t>
                      </a:r>
                      <a:endParaRPr lang="es-PE" sz="800" b="1"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a:effectLst/>
                        </a:rPr>
                        <a:t>ALCANCE</a:t>
                      </a:r>
                      <a:endParaRPr lang="es-PE" sz="800" b="1"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OBSERVACIONES</a:t>
                      </a:r>
                      <a:endParaRPr lang="es-PE" sz="800" b="1" i="0" u="none" strike="noStrike" dirty="0">
                        <a:solidFill>
                          <a:srgbClr val="000000"/>
                        </a:solidFill>
                        <a:effectLst/>
                        <a:latin typeface="Arial Narrow" panose="020B0606020202030204" pitchFamily="34" charset="0"/>
                      </a:endParaRPr>
                    </a:p>
                  </a:txBody>
                  <a:tcPr marL="5250" marR="5250" marT="5250" marB="0" anchor="ctr"/>
                </a:tc>
                <a:extLst>
                  <a:ext uri="{0D108BD9-81ED-4DB2-BD59-A6C34878D82A}">
                    <a16:rowId xmlns:a16="http://schemas.microsoft.com/office/drawing/2014/main" val="809472729"/>
                  </a:ext>
                </a:extLst>
              </a:tr>
              <a:tr h="619509">
                <a:tc>
                  <a:txBody>
                    <a:bodyPr/>
                    <a:lstStyle/>
                    <a:p>
                      <a:pPr algn="ctr" fontAlgn="ctr"/>
                      <a:r>
                        <a:rPr lang="es-PE" sz="800" u="none" strike="noStrike">
                          <a:effectLst/>
                        </a:rPr>
                        <a:t>6</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2469927</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dirty="0">
                          <a:effectLst/>
                        </a:rPr>
                        <a:t>-</a:t>
                      </a:r>
                      <a:endParaRPr lang="es-PE" sz="800" b="0"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just" fontAlgn="ctr"/>
                      <a:r>
                        <a:rPr lang="es-PE" sz="800" u="none" strike="noStrike" dirty="0">
                          <a:effectLst/>
                        </a:rPr>
                        <a:t>MEJORAMIENTO SERVICIO PARA LA PRODUCTIVIDAD Y LA COMPETITIVIDAD DE LOS ARTESANOS DE LA LINEA ARTESANAL TEXTIL 7 PROVINCIAS DEL DEPARTAMENTO DE APURIMAC</a:t>
                      </a:r>
                      <a:endParaRPr lang="es-PE" sz="800" b="0"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r" rtl="0" fontAlgn="ctr"/>
                      <a:r>
                        <a:rPr lang="es-PE" sz="800" u="none" strike="noStrike" dirty="0">
                          <a:effectLst/>
                        </a:rPr>
                        <a:t>2,966,681.12</a:t>
                      </a:r>
                      <a:endParaRPr lang="es-PE" sz="800" b="0"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dirty="0">
                          <a:effectLst/>
                        </a:rPr>
                        <a:t>VIABLE</a:t>
                      </a:r>
                      <a:endParaRPr lang="es-PE" sz="800" b="0"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dirty="0">
                          <a:effectLst/>
                        </a:rPr>
                        <a:t>02 MESES</a:t>
                      </a:r>
                      <a:endParaRPr lang="es-PE" sz="800" b="0"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l" rtl="0" fontAlgn="ctr"/>
                      <a:r>
                        <a:rPr lang="es-PE" sz="800" u="none" strike="noStrike" dirty="0">
                          <a:effectLst/>
                        </a:rPr>
                        <a:t>LAS 07 PROVINCIAS DE LA REGIÓN APURÍMAC</a:t>
                      </a:r>
                      <a:endParaRPr lang="es-PE" sz="800" b="0"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dirty="0">
                          <a:effectLst/>
                        </a:rPr>
                        <a:t>-</a:t>
                      </a:r>
                      <a:endParaRPr lang="es-PE" sz="800" b="0" i="0" u="none" strike="noStrike" dirty="0">
                        <a:solidFill>
                          <a:srgbClr val="000000"/>
                        </a:solidFill>
                        <a:effectLst/>
                        <a:latin typeface="Arial Narrow" panose="020B0606020202030204" pitchFamily="34" charset="0"/>
                      </a:endParaRPr>
                    </a:p>
                  </a:txBody>
                  <a:tcPr marL="5250" marR="5250" marT="5250" marB="0" anchor="ctr"/>
                </a:tc>
                <a:extLst>
                  <a:ext uri="{0D108BD9-81ED-4DB2-BD59-A6C34878D82A}">
                    <a16:rowId xmlns:a16="http://schemas.microsoft.com/office/drawing/2014/main" val="773501162"/>
                  </a:ext>
                </a:extLst>
              </a:tr>
            </a:tbl>
          </a:graphicData>
        </a:graphic>
      </p:graphicFrame>
      <p:sp>
        <p:nvSpPr>
          <p:cNvPr id="7" name="CuadroTexto 6">
            <a:extLst>
              <a:ext uri="{FF2B5EF4-FFF2-40B4-BE49-F238E27FC236}">
                <a16:creationId xmlns:a16="http://schemas.microsoft.com/office/drawing/2014/main" id="{F432133C-5420-4440-B644-CFAD0A14F820}"/>
              </a:ext>
            </a:extLst>
          </p:cNvPr>
          <p:cNvSpPr txBox="1"/>
          <p:nvPr/>
        </p:nvSpPr>
        <p:spPr>
          <a:xfrm>
            <a:off x="8159258" y="4300079"/>
            <a:ext cx="747539" cy="707886"/>
          </a:xfrm>
          <a:prstGeom prst="rect">
            <a:avLst/>
          </a:prstGeom>
          <a:noFill/>
        </p:spPr>
        <p:txBody>
          <a:bodyPr wrap="square" rtlCol="0">
            <a:spAutoFit/>
          </a:bodyPr>
          <a:lstStyle/>
          <a:p>
            <a:r>
              <a:rPr lang="es-PE" sz="4000" dirty="0">
                <a:solidFill>
                  <a:srgbClr val="0000CC"/>
                </a:solidFill>
              </a:rPr>
              <a:t>…</a:t>
            </a:r>
          </a:p>
        </p:txBody>
      </p:sp>
      <p:sp>
        <p:nvSpPr>
          <p:cNvPr id="8" name="CuadroTexto 7">
            <a:extLst>
              <a:ext uri="{FF2B5EF4-FFF2-40B4-BE49-F238E27FC236}">
                <a16:creationId xmlns:a16="http://schemas.microsoft.com/office/drawing/2014/main" id="{7571C759-2138-4440-A156-CA57937D4068}"/>
              </a:ext>
            </a:extLst>
          </p:cNvPr>
          <p:cNvSpPr txBox="1"/>
          <p:nvPr/>
        </p:nvSpPr>
        <p:spPr>
          <a:xfrm>
            <a:off x="48686" y="-59280"/>
            <a:ext cx="747539" cy="707886"/>
          </a:xfrm>
          <a:prstGeom prst="rect">
            <a:avLst/>
          </a:prstGeom>
          <a:noFill/>
        </p:spPr>
        <p:txBody>
          <a:bodyPr wrap="square" rtlCol="0">
            <a:spAutoFit/>
          </a:bodyPr>
          <a:lstStyle/>
          <a:p>
            <a:r>
              <a:rPr lang="es-PE" sz="4000" dirty="0">
                <a:solidFill>
                  <a:srgbClr val="0000CC"/>
                </a:solidFill>
              </a:rPr>
              <a:t>…</a:t>
            </a:r>
          </a:p>
        </p:txBody>
      </p:sp>
    </p:spTree>
    <p:extLst>
      <p:ext uri="{BB962C8B-B14F-4D97-AF65-F5344CB8AC3E}">
        <p14:creationId xmlns:p14="http://schemas.microsoft.com/office/powerpoint/2010/main" val="2893506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5;p13">
            <a:extLst>
              <a:ext uri="{FF2B5EF4-FFF2-40B4-BE49-F238E27FC236}">
                <a16:creationId xmlns:a16="http://schemas.microsoft.com/office/drawing/2014/main" id="{6C0F00E2-765C-4B44-BEE0-055B291C14BB}"/>
              </a:ext>
            </a:extLst>
          </p:cNvPr>
          <p:cNvSpPr txBox="1">
            <a:spLocks/>
          </p:cNvSpPr>
          <p:nvPr/>
        </p:nvSpPr>
        <p:spPr>
          <a:xfrm>
            <a:off x="861005" y="217759"/>
            <a:ext cx="8002668" cy="581641"/>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2000" dirty="0">
                <a:effectLst>
                  <a:outerShdw blurRad="38100" dist="38100" dir="2700000" algn="tl">
                    <a:srgbClr val="000000">
                      <a:alpha val="43137"/>
                    </a:srgbClr>
                  </a:outerShdw>
                </a:effectLst>
              </a:rPr>
              <a:t>Proyectos de Inversión Formulados – 2020 </a:t>
            </a:r>
            <a:r>
              <a:rPr lang="es-PE" sz="2000" dirty="0">
                <a:effectLst>
                  <a:outerShdw blurRad="38100" dist="38100" dir="2700000" algn="tl">
                    <a:srgbClr val="000000">
                      <a:alpha val="43137"/>
                    </a:srgbClr>
                  </a:outerShdw>
                </a:effectLst>
              </a:rPr>
              <a:t>- Función Planeamiento gestión y Reserva de la Contingencia</a:t>
            </a:r>
            <a:endParaRPr lang="es-MX" sz="2000" dirty="0">
              <a:effectLst>
                <a:outerShdw blurRad="38100" dist="38100" dir="2700000" algn="tl">
                  <a:srgbClr val="000000">
                    <a:alpha val="43137"/>
                  </a:srgbClr>
                </a:outerShdw>
              </a:effectLst>
            </a:endParaRPr>
          </a:p>
        </p:txBody>
      </p:sp>
      <p:graphicFrame>
        <p:nvGraphicFramePr>
          <p:cNvPr id="3" name="Tabla 2">
            <a:extLst>
              <a:ext uri="{FF2B5EF4-FFF2-40B4-BE49-F238E27FC236}">
                <a16:creationId xmlns:a16="http://schemas.microsoft.com/office/drawing/2014/main" id="{4B75D332-6381-4677-AAC3-3D18869FA7C2}"/>
              </a:ext>
            </a:extLst>
          </p:cNvPr>
          <p:cNvGraphicFramePr>
            <a:graphicFrameLocks noGrp="1"/>
          </p:cNvGraphicFramePr>
          <p:nvPr>
            <p:extLst>
              <p:ext uri="{D42A27DB-BD31-4B8C-83A1-F6EECF244321}">
                <p14:modId xmlns:p14="http://schemas.microsoft.com/office/powerpoint/2010/main" val="2905986558"/>
              </p:ext>
            </p:extLst>
          </p:nvPr>
        </p:nvGraphicFramePr>
        <p:xfrm>
          <a:off x="113466" y="914395"/>
          <a:ext cx="8823625" cy="3933144"/>
        </p:xfrm>
        <a:graphic>
          <a:graphicData uri="http://schemas.openxmlformats.org/drawingml/2006/table">
            <a:tbl>
              <a:tblPr>
                <a:tableStyleId>{B296C3B7-51D5-40FC-B7EA-EAF5845D4BE8}</a:tableStyleId>
              </a:tblPr>
              <a:tblGrid>
                <a:gridCol w="494760">
                  <a:extLst>
                    <a:ext uri="{9D8B030D-6E8A-4147-A177-3AD203B41FA5}">
                      <a16:colId xmlns:a16="http://schemas.microsoft.com/office/drawing/2014/main" val="1085187846"/>
                    </a:ext>
                  </a:extLst>
                </a:gridCol>
                <a:gridCol w="637003">
                  <a:extLst>
                    <a:ext uri="{9D8B030D-6E8A-4147-A177-3AD203B41FA5}">
                      <a16:colId xmlns:a16="http://schemas.microsoft.com/office/drawing/2014/main" val="3874210250"/>
                    </a:ext>
                  </a:extLst>
                </a:gridCol>
                <a:gridCol w="494760">
                  <a:extLst>
                    <a:ext uri="{9D8B030D-6E8A-4147-A177-3AD203B41FA5}">
                      <a16:colId xmlns:a16="http://schemas.microsoft.com/office/drawing/2014/main" val="3382332351"/>
                    </a:ext>
                  </a:extLst>
                </a:gridCol>
                <a:gridCol w="1590563">
                  <a:extLst>
                    <a:ext uri="{9D8B030D-6E8A-4147-A177-3AD203B41FA5}">
                      <a16:colId xmlns:a16="http://schemas.microsoft.com/office/drawing/2014/main" val="339421810"/>
                    </a:ext>
                  </a:extLst>
                </a:gridCol>
                <a:gridCol w="761608">
                  <a:extLst>
                    <a:ext uri="{9D8B030D-6E8A-4147-A177-3AD203B41FA5}">
                      <a16:colId xmlns:a16="http://schemas.microsoft.com/office/drawing/2014/main" val="2675732284"/>
                    </a:ext>
                  </a:extLst>
                </a:gridCol>
                <a:gridCol w="552482">
                  <a:extLst>
                    <a:ext uri="{9D8B030D-6E8A-4147-A177-3AD203B41FA5}">
                      <a16:colId xmlns:a16="http://schemas.microsoft.com/office/drawing/2014/main" val="960248990"/>
                    </a:ext>
                  </a:extLst>
                </a:gridCol>
                <a:gridCol w="552482">
                  <a:extLst>
                    <a:ext uri="{9D8B030D-6E8A-4147-A177-3AD203B41FA5}">
                      <a16:colId xmlns:a16="http://schemas.microsoft.com/office/drawing/2014/main" val="4200821617"/>
                    </a:ext>
                  </a:extLst>
                </a:gridCol>
                <a:gridCol w="775124">
                  <a:extLst>
                    <a:ext uri="{9D8B030D-6E8A-4147-A177-3AD203B41FA5}">
                      <a16:colId xmlns:a16="http://schemas.microsoft.com/office/drawing/2014/main" val="839605886"/>
                    </a:ext>
                  </a:extLst>
                </a:gridCol>
                <a:gridCol w="2964843">
                  <a:extLst>
                    <a:ext uri="{9D8B030D-6E8A-4147-A177-3AD203B41FA5}">
                      <a16:colId xmlns:a16="http://schemas.microsoft.com/office/drawing/2014/main" val="3776074727"/>
                    </a:ext>
                  </a:extLst>
                </a:gridCol>
              </a:tblGrid>
              <a:tr h="424869">
                <a:tc>
                  <a:txBody>
                    <a:bodyPr/>
                    <a:lstStyle/>
                    <a:p>
                      <a:pPr algn="ctr" rtl="0" fontAlgn="ctr"/>
                      <a:r>
                        <a:rPr lang="es-PE" sz="800" b="1" u="none" strike="noStrike" dirty="0" err="1">
                          <a:effectLst/>
                        </a:rPr>
                        <a:t>N°</a:t>
                      </a:r>
                      <a:endParaRPr lang="es-PE" sz="800" b="1" i="0" u="none" strike="noStrike" dirty="0">
                        <a:solidFill>
                          <a:srgbClr val="000000"/>
                        </a:solidFill>
                        <a:effectLst/>
                        <a:latin typeface="Arial Narrow" panose="020B0606020202030204" pitchFamily="34" charset="0"/>
                      </a:endParaRPr>
                    </a:p>
                  </a:txBody>
                  <a:tcPr marL="4542" marR="4542" marT="4542" marB="0" anchor="ctr"/>
                </a:tc>
                <a:tc>
                  <a:txBody>
                    <a:bodyPr/>
                    <a:lstStyle/>
                    <a:p>
                      <a:pPr algn="ctr" rtl="0" fontAlgn="ctr"/>
                      <a:r>
                        <a:rPr lang="es-PE" sz="800" b="1" u="none" strike="noStrike">
                          <a:effectLst/>
                        </a:rPr>
                        <a:t>CUI</a:t>
                      </a:r>
                      <a:endParaRPr lang="es-PE" sz="800" b="1" i="0" u="none" strike="noStrike">
                        <a:solidFill>
                          <a:srgbClr val="000000"/>
                        </a:solidFill>
                        <a:effectLst/>
                        <a:latin typeface="Arial Narrow" panose="020B0606020202030204" pitchFamily="34" charset="0"/>
                      </a:endParaRPr>
                    </a:p>
                  </a:txBody>
                  <a:tcPr marL="4542" marR="4542" marT="4542" marB="0" anchor="ctr"/>
                </a:tc>
                <a:tc>
                  <a:txBody>
                    <a:bodyPr/>
                    <a:lstStyle/>
                    <a:p>
                      <a:pPr algn="ctr" rtl="0" fontAlgn="ctr"/>
                      <a:r>
                        <a:rPr lang="es-PE" sz="800" b="1" u="none" strike="noStrike" dirty="0">
                          <a:effectLst/>
                        </a:rPr>
                        <a:t>CÓDIGO DE IDEA</a:t>
                      </a:r>
                      <a:endParaRPr lang="es-PE" sz="800" b="1" i="0" u="none" strike="noStrike" dirty="0">
                        <a:solidFill>
                          <a:srgbClr val="000000"/>
                        </a:solidFill>
                        <a:effectLst/>
                        <a:latin typeface="Arial Narrow" panose="020B0606020202030204" pitchFamily="34" charset="0"/>
                      </a:endParaRPr>
                    </a:p>
                  </a:txBody>
                  <a:tcPr marL="4542" marR="4542" marT="4542" marB="0" anchor="ctr"/>
                </a:tc>
                <a:tc>
                  <a:txBody>
                    <a:bodyPr/>
                    <a:lstStyle/>
                    <a:p>
                      <a:pPr algn="ctr" rtl="0" fontAlgn="ctr"/>
                      <a:r>
                        <a:rPr lang="es-PE" sz="800" b="1" u="none" strike="noStrike" dirty="0">
                          <a:effectLst/>
                        </a:rPr>
                        <a:t>NOMBRE DEL PROYECTO DE INVERSIÓN</a:t>
                      </a:r>
                      <a:endParaRPr lang="es-PE" sz="800" b="1" i="0" u="none" strike="noStrike" dirty="0">
                        <a:solidFill>
                          <a:srgbClr val="000000"/>
                        </a:solidFill>
                        <a:effectLst/>
                        <a:latin typeface="Arial Narrow" panose="020B0606020202030204" pitchFamily="34" charset="0"/>
                      </a:endParaRPr>
                    </a:p>
                  </a:txBody>
                  <a:tcPr marL="4542" marR="4542" marT="4542" marB="0" anchor="ctr"/>
                </a:tc>
                <a:tc>
                  <a:txBody>
                    <a:bodyPr/>
                    <a:lstStyle/>
                    <a:p>
                      <a:pPr algn="ctr" rtl="0" fontAlgn="ctr"/>
                      <a:r>
                        <a:rPr lang="es-PE" sz="800" b="1" u="none" strike="noStrike" dirty="0">
                          <a:effectLst/>
                        </a:rPr>
                        <a:t>MONTO DE INVERSIÓN (s/.)</a:t>
                      </a:r>
                      <a:endParaRPr lang="es-PE" sz="800" b="1" i="0" u="none" strike="noStrike" dirty="0">
                        <a:solidFill>
                          <a:srgbClr val="000000"/>
                        </a:solidFill>
                        <a:effectLst/>
                        <a:latin typeface="Arial Narrow" panose="020B0606020202030204" pitchFamily="34" charset="0"/>
                      </a:endParaRPr>
                    </a:p>
                  </a:txBody>
                  <a:tcPr marL="4542" marR="4542" marT="4542" marB="0" anchor="ctr"/>
                </a:tc>
                <a:tc>
                  <a:txBody>
                    <a:bodyPr/>
                    <a:lstStyle/>
                    <a:p>
                      <a:pPr algn="ctr" rtl="0" fontAlgn="ctr"/>
                      <a:r>
                        <a:rPr lang="es-PE" sz="800" b="1" u="none" strike="noStrike" dirty="0">
                          <a:effectLst/>
                        </a:rPr>
                        <a:t>ESTADO SITUACIONAL</a:t>
                      </a:r>
                      <a:endParaRPr lang="es-PE" sz="800" b="1" i="0" u="none" strike="noStrike" dirty="0">
                        <a:solidFill>
                          <a:srgbClr val="000000"/>
                        </a:solidFill>
                        <a:effectLst/>
                        <a:latin typeface="Arial Narrow" panose="020B0606020202030204" pitchFamily="34" charset="0"/>
                      </a:endParaRPr>
                    </a:p>
                  </a:txBody>
                  <a:tcPr marL="4542" marR="4542" marT="4542" marB="0" anchor="ctr"/>
                </a:tc>
                <a:tc>
                  <a:txBody>
                    <a:bodyPr/>
                    <a:lstStyle/>
                    <a:p>
                      <a:pPr algn="ctr" rtl="0" fontAlgn="ctr"/>
                      <a:r>
                        <a:rPr lang="es-PE" sz="800" b="1" u="none" strike="noStrike" dirty="0">
                          <a:effectLst/>
                        </a:rPr>
                        <a:t>DURACIÓN</a:t>
                      </a:r>
                      <a:endParaRPr lang="es-PE" sz="800" b="1" i="0" u="none" strike="noStrike" dirty="0">
                        <a:solidFill>
                          <a:srgbClr val="000000"/>
                        </a:solidFill>
                        <a:effectLst/>
                        <a:latin typeface="Arial Narrow" panose="020B0606020202030204" pitchFamily="34" charset="0"/>
                      </a:endParaRPr>
                    </a:p>
                  </a:txBody>
                  <a:tcPr marL="4542" marR="4542" marT="4542" marB="0" anchor="ctr"/>
                </a:tc>
                <a:tc>
                  <a:txBody>
                    <a:bodyPr/>
                    <a:lstStyle/>
                    <a:p>
                      <a:pPr algn="ctr" rtl="0" fontAlgn="ctr"/>
                      <a:r>
                        <a:rPr lang="es-PE" sz="800" b="1" u="none" strike="noStrike" dirty="0">
                          <a:effectLst/>
                        </a:rPr>
                        <a:t>ALCANCE</a:t>
                      </a:r>
                      <a:endParaRPr lang="es-PE" sz="800" b="1" i="0" u="none" strike="noStrike" dirty="0">
                        <a:solidFill>
                          <a:srgbClr val="000000"/>
                        </a:solidFill>
                        <a:effectLst/>
                        <a:latin typeface="Arial Narrow" panose="020B0606020202030204" pitchFamily="34" charset="0"/>
                      </a:endParaRPr>
                    </a:p>
                  </a:txBody>
                  <a:tcPr marL="4542" marR="4542" marT="4542" marB="0" anchor="ctr"/>
                </a:tc>
                <a:tc>
                  <a:txBody>
                    <a:bodyPr/>
                    <a:lstStyle/>
                    <a:p>
                      <a:pPr algn="ctr" rtl="0" fontAlgn="ctr"/>
                      <a:r>
                        <a:rPr lang="es-PE" sz="800" b="1" u="none" strike="noStrike" dirty="0">
                          <a:effectLst/>
                        </a:rPr>
                        <a:t>OBSERVACIONES</a:t>
                      </a:r>
                      <a:endParaRPr lang="es-PE" sz="800" b="1" i="0" u="none" strike="noStrike" dirty="0">
                        <a:solidFill>
                          <a:srgbClr val="000000"/>
                        </a:solidFill>
                        <a:effectLst/>
                        <a:latin typeface="Arial Narrow" panose="020B0606020202030204" pitchFamily="34" charset="0"/>
                      </a:endParaRPr>
                    </a:p>
                  </a:txBody>
                  <a:tcPr marL="4542" marR="4542" marT="4542" marB="0" anchor="ctr"/>
                </a:tc>
                <a:extLst>
                  <a:ext uri="{0D108BD9-81ED-4DB2-BD59-A6C34878D82A}">
                    <a16:rowId xmlns:a16="http://schemas.microsoft.com/office/drawing/2014/main" val="1315441752"/>
                  </a:ext>
                </a:extLst>
              </a:tr>
              <a:tr h="844528">
                <a:tc>
                  <a:txBody>
                    <a:bodyPr/>
                    <a:lstStyle/>
                    <a:p>
                      <a:pPr algn="ctr" fontAlgn="ctr"/>
                      <a:r>
                        <a:rPr lang="es-PE" sz="800" u="none" strike="noStrike">
                          <a:effectLst/>
                        </a:rPr>
                        <a:t>7</a:t>
                      </a:r>
                      <a:endParaRPr lang="es-PE" sz="800" b="0" i="0" u="none" strike="noStrike">
                        <a:solidFill>
                          <a:srgbClr val="000000"/>
                        </a:solidFill>
                        <a:effectLst/>
                        <a:latin typeface="Arial Narrow" panose="020B0606020202030204" pitchFamily="34" charset="0"/>
                      </a:endParaRPr>
                    </a:p>
                  </a:txBody>
                  <a:tcPr marL="4542" marR="4542" marT="4542" marB="0" anchor="ctr"/>
                </a:tc>
                <a:tc>
                  <a:txBody>
                    <a:bodyPr/>
                    <a:lstStyle/>
                    <a:p>
                      <a:pPr algn="ctr" rtl="0" fontAlgn="ctr"/>
                      <a:r>
                        <a:rPr lang="es-PE" sz="800" u="none" strike="noStrike">
                          <a:effectLst/>
                        </a:rPr>
                        <a:t>-</a:t>
                      </a:r>
                      <a:endParaRPr lang="es-PE" sz="800" b="0" i="0" u="none" strike="noStrike">
                        <a:solidFill>
                          <a:srgbClr val="000000"/>
                        </a:solidFill>
                        <a:effectLst/>
                        <a:latin typeface="Arial Narrow" panose="020B0606020202030204" pitchFamily="34" charset="0"/>
                      </a:endParaRPr>
                    </a:p>
                  </a:txBody>
                  <a:tcPr marL="4542" marR="4542" marT="4542" marB="0" anchor="ctr"/>
                </a:tc>
                <a:tc>
                  <a:txBody>
                    <a:bodyPr/>
                    <a:lstStyle/>
                    <a:p>
                      <a:pPr algn="ctr" rtl="0" fontAlgn="ctr"/>
                      <a:r>
                        <a:rPr lang="es-PE" sz="800" u="none" strike="noStrike">
                          <a:effectLst/>
                        </a:rPr>
                        <a:t>49512</a:t>
                      </a:r>
                      <a:endParaRPr lang="es-PE" sz="800" b="0" i="0" u="none" strike="noStrike">
                        <a:solidFill>
                          <a:srgbClr val="000000"/>
                        </a:solidFill>
                        <a:effectLst/>
                        <a:latin typeface="Arial Narrow" panose="020B0606020202030204" pitchFamily="34" charset="0"/>
                      </a:endParaRPr>
                    </a:p>
                  </a:txBody>
                  <a:tcPr marL="4542" marR="4542" marT="4542" marB="0" anchor="ctr"/>
                </a:tc>
                <a:tc>
                  <a:txBody>
                    <a:bodyPr/>
                    <a:lstStyle/>
                    <a:p>
                      <a:pPr algn="just" fontAlgn="ctr"/>
                      <a:r>
                        <a:rPr lang="es-PE" sz="800" u="none" strike="noStrike">
                          <a:effectLst/>
                        </a:rPr>
                        <a:t>Inversión “MEJORAMIENTO DE LA PRESTACIÓN DE LOS SERVICIO DE LA DIRECCIÓN REGIONAL DE PESQUERÍA/DIREPRO EN 22 DISTRITOS DE LAS 7 PROVINCIAS DE LA REGIÓN APURÍMAC” </a:t>
                      </a:r>
                      <a:endParaRPr lang="es-PE" sz="800" b="0" i="0" u="none" strike="noStrike">
                        <a:solidFill>
                          <a:srgbClr val="000000"/>
                        </a:solidFill>
                        <a:effectLst/>
                        <a:latin typeface="Arial Narrow" panose="020B0606020202030204" pitchFamily="34" charset="0"/>
                      </a:endParaRPr>
                    </a:p>
                  </a:txBody>
                  <a:tcPr marL="4542" marR="4542" marT="4542" marB="0" anchor="ctr"/>
                </a:tc>
                <a:tc>
                  <a:txBody>
                    <a:bodyPr/>
                    <a:lstStyle/>
                    <a:p>
                      <a:pPr algn="r" rtl="0" fontAlgn="ctr"/>
                      <a:r>
                        <a:rPr lang="es-PE" sz="800" u="none" strike="noStrike" dirty="0">
                          <a:effectLst/>
                        </a:rPr>
                        <a:t>3,433,062.38</a:t>
                      </a:r>
                      <a:endParaRPr lang="es-PE" sz="800" b="0" i="0" u="none" strike="noStrike" dirty="0">
                        <a:solidFill>
                          <a:srgbClr val="000000"/>
                        </a:solidFill>
                        <a:effectLst/>
                        <a:latin typeface="Arial Narrow" panose="020B0606020202030204" pitchFamily="34" charset="0"/>
                      </a:endParaRPr>
                    </a:p>
                  </a:txBody>
                  <a:tcPr marL="4542" marR="4542" marT="4542" marB="0" anchor="ctr"/>
                </a:tc>
                <a:tc>
                  <a:txBody>
                    <a:bodyPr/>
                    <a:lstStyle/>
                    <a:p>
                      <a:pPr algn="ctr" rtl="0" fontAlgn="ctr"/>
                      <a:r>
                        <a:rPr lang="es-PE" sz="800" u="none" strike="noStrike">
                          <a:effectLst/>
                        </a:rPr>
                        <a:t>FORMULACIÓN</a:t>
                      </a:r>
                      <a:endParaRPr lang="es-PE" sz="800" b="0" i="0" u="none" strike="noStrike">
                        <a:solidFill>
                          <a:srgbClr val="000000"/>
                        </a:solidFill>
                        <a:effectLst/>
                        <a:latin typeface="Arial Narrow" panose="020B0606020202030204" pitchFamily="34" charset="0"/>
                      </a:endParaRPr>
                    </a:p>
                  </a:txBody>
                  <a:tcPr marL="4542" marR="4542" marT="4542" marB="0" anchor="ctr"/>
                </a:tc>
                <a:tc>
                  <a:txBody>
                    <a:bodyPr/>
                    <a:lstStyle/>
                    <a:p>
                      <a:pPr algn="ctr" rtl="0" fontAlgn="ctr"/>
                      <a:r>
                        <a:rPr lang="es-PE" sz="800" u="none" strike="noStrike">
                          <a:effectLst/>
                        </a:rPr>
                        <a:t>04 MESES</a:t>
                      </a:r>
                      <a:endParaRPr lang="es-PE" sz="800" b="0" i="0" u="none" strike="noStrike">
                        <a:solidFill>
                          <a:srgbClr val="000000"/>
                        </a:solidFill>
                        <a:effectLst/>
                        <a:latin typeface="Arial Narrow" panose="020B0606020202030204" pitchFamily="34" charset="0"/>
                      </a:endParaRPr>
                    </a:p>
                  </a:txBody>
                  <a:tcPr marL="4542" marR="4542" marT="4542" marB="0" anchor="ctr"/>
                </a:tc>
                <a:tc>
                  <a:txBody>
                    <a:bodyPr/>
                    <a:lstStyle/>
                    <a:p>
                      <a:pPr algn="l" rtl="0" fontAlgn="ctr"/>
                      <a:r>
                        <a:rPr lang="es-PE" sz="800" u="none" strike="noStrike">
                          <a:effectLst/>
                        </a:rPr>
                        <a:t> 22 DISTRITOS DE LAS 7 PROVINCIAS DE LA REGIÓN APURÍMAC</a:t>
                      </a:r>
                      <a:endParaRPr lang="es-PE" sz="800" b="0" i="0" u="none" strike="noStrike">
                        <a:solidFill>
                          <a:srgbClr val="000000"/>
                        </a:solidFill>
                        <a:effectLst/>
                        <a:latin typeface="Arial Narrow" panose="020B0606020202030204" pitchFamily="34" charset="0"/>
                      </a:endParaRPr>
                    </a:p>
                  </a:txBody>
                  <a:tcPr marL="4542" marR="4542" marT="4542" marB="0" anchor="ctr"/>
                </a:tc>
                <a:tc>
                  <a:txBody>
                    <a:bodyPr/>
                    <a:lstStyle/>
                    <a:p>
                      <a:pPr algn="just" fontAlgn="ctr"/>
                      <a:r>
                        <a:rPr lang="es-PE" sz="800" u="none" strike="noStrike" dirty="0">
                          <a:effectLst/>
                        </a:rPr>
                        <a:t>Proyecto de Inversión en continuidad, a la fecha la formulación se concluyó al 100%, se evaluó y actualmente se presento para su registro en el aplicativo informático del banco de proyectos del Invierte.pe. para su registro y viabilización.</a:t>
                      </a:r>
                      <a:endParaRPr lang="es-PE" sz="800" b="0" i="0" u="none" strike="noStrike" dirty="0">
                        <a:solidFill>
                          <a:srgbClr val="000000"/>
                        </a:solidFill>
                        <a:effectLst/>
                        <a:latin typeface="Arial Narrow" panose="020B0606020202030204" pitchFamily="34" charset="0"/>
                      </a:endParaRPr>
                    </a:p>
                  </a:txBody>
                  <a:tcPr marL="4542" marR="4542" marT="4542" marB="0" anchor="ctr"/>
                </a:tc>
                <a:extLst>
                  <a:ext uri="{0D108BD9-81ED-4DB2-BD59-A6C34878D82A}">
                    <a16:rowId xmlns:a16="http://schemas.microsoft.com/office/drawing/2014/main" val="3290421276"/>
                  </a:ext>
                </a:extLst>
              </a:tr>
              <a:tr h="1404073">
                <a:tc>
                  <a:txBody>
                    <a:bodyPr/>
                    <a:lstStyle/>
                    <a:p>
                      <a:pPr algn="ctr" fontAlgn="ctr"/>
                      <a:r>
                        <a:rPr lang="es-PE" sz="800" u="none" strike="noStrike">
                          <a:effectLst/>
                        </a:rPr>
                        <a:t>8</a:t>
                      </a:r>
                      <a:endParaRPr lang="es-PE" sz="800" b="0" i="0" u="none" strike="noStrike">
                        <a:solidFill>
                          <a:srgbClr val="000000"/>
                        </a:solidFill>
                        <a:effectLst/>
                        <a:latin typeface="Arial Narrow" panose="020B0606020202030204" pitchFamily="34" charset="0"/>
                      </a:endParaRPr>
                    </a:p>
                  </a:txBody>
                  <a:tcPr marL="4542" marR="4542" marT="4542" marB="0" anchor="ctr"/>
                </a:tc>
                <a:tc>
                  <a:txBody>
                    <a:bodyPr/>
                    <a:lstStyle/>
                    <a:p>
                      <a:pPr algn="ctr" rtl="0" fontAlgn="ctr"/>
                      <a:r>
                        <a:rPr lang="es-PE" sz="800" u="none" strike="noStrike">
                          <a:effectLst/>
                        </a:rPr>
                        <a:t>-</a:t>
                      </a:r>
                      <a:endParaRPr lang="es-PE" sz="800" b="0" i="0" u="none" strike="noStrike">
                        <a:solidFill>
                          <a:srgbClr val="000000"/>
                        </a:solidFill>
                        <a:effectLst/>
                        <a:latin typeface="Arial Narrow" panose="020B0606020202030204" pitchFamily="34" charset="0"/>
                      </a:endParaRPr>
                    </a:p>
                  </a:txBody>
                  <a:tcPr marL="4542" marR="4542" marT="4542" marB="0" anchor="ctr"/>
                </a:tc>
                <a:tc>
                  <a:txBody>
                    <a:bodyPr/>
                    <a:lstStyle/>
                    <a:p>
                      <a:pPr algn="ctr" rtl="0" fontAlgn="ctr"/>
                      <a:r>
                        <a:rPr lang="es-PE" sz="800" u="none" strike="noStrike" dirty="0">
                          <a:effectLst/>
                        </a:rPr>
                        <a:t>49546</a:t>
                      </a:r>
                      <a:endParaRPr lang="es-PE" sz="800" b="0" i="0" u="none" strike="noStrike" dirty="0">
                        <a:solidFill>
                          <a:srgbClr val="000000"/>
                        </a:solidFill>
                        <a:effectLst/>
                        <a:latin typeface="Arial Narrow" panose="020B0606020202030204" pitchFamily="34" charset="0"/>
                      </a:endParaRPr>
                    </a:p>
                  </a:txBody>
                  <a:tcPr marL="4542" marR="4542" marT="4542" marB="0" anchor="ctr"/>
                </a:tc>
                <a:tc>
                  <a:txBody>
                    <a:bodyPr/>
                    <a:lstStyle/>
                    <a:p>
                      <a:pPr algn="just" fontAlgn="ctr"/>
                      <a:r>
                        <a:rPr lang="es-PE" sz="800" u="none" strike="noStrike" dirty="0">
                          <a:effectLst/>
                        </a:rPr>
                        <a:t>"MEJORAMIENTO Y AMPLIACIÓN DE LOS SERVICIOS DE LA DIRECCION REGIONAL DE LA PRODUCCION - DIRECCION DE INDUSTRIA, DE LA PROVINCIA DE ABANCAY DEL DEPARTAMENTO DE APURÍMAC"</a:t>
                      </a:r>
                      <a:endParaRPr lang="es-PE" sz="800" b="0" i="0" u="none" strike="noStrike" dirty="0">
                        <a:solidFill>
                          <a:srgbClr val="000000"/>
                        </a:solidFill>
                        <a:effectLst/>
                        <a:latin typeface="Arial Narrow" panose="020B0606020202030204" pitchFamily="34" charset="0"/>
                      </a:endParaRPr>
                    </a:p>
                  </a:txBody>
                  <a:tcPr marL="4542" marR="4542" marT="4542" marB="0" anchor="ctr"/>
                </a:tc>
                <a:tc>
                  <a:txBody>
                    <a:bodyPr/>
                    <a:lstStyle/>
                    <a:p>
                      <a:pPr algn="r" rtl="0" fontAlgn="ctr"/>
                      <a:r>
                        <a:rPr lang="es-PE" sz="800" u="none" strike="noStrike" dirty="0">
                          <a:effectLst/>
                        </a:rPr>
                        <a:t>11,042,405.06</a:t>
                      </a:r>
                      <a:endParaRPr lang="es-PE" sz="800" b="0" i="0" u="none" strike="noStrike" dirty="0">
                        <a:solidFill>
                          <a:srgbClr val="000000"/>
                        </a:solidFill>
                        <a:effectLst/>
                        <a:latin typeface="Arial Narrow" panose="020B0606020202030204" pitchFamily="34" charset="0"/>
                      </a:endParaRPr>
                    </a:p>
                  </a:txBody>
                  <a:tcPr marL="4542" marR="4542" marT="4542" marB="0" anchor="ctr"/>
                </a:tc>
                <a:tc>
                  <a:txBody>
                    <a:bodyPr/>
                    <a:lstStyle/>
                    <a:p>
                      <a:pPr algn="ctr" rtl="0" fontAlgn="ctr"/>
                      <a:r>
                        <a:rPr lang="es-PE" sz="800" u="none" strike="noStrike" dirty="0">
                          <a:effectLst/>
                        </a:rPr>
                        <a:t>FORMULACIÓN</a:t>
                      </a:r>
                      <a:endParaRPr lang="es-PE" sz="800" b="0" i="0" u="none" strike="noStrike" dirty="0">
                        <a:solidFill>
                          <a:srgbClr val="000000"/>
                        </a:solidFill>
                        <a:effectLst/>
                        <a:latin typeface="Arial Narrow" panose="020B0606020202030204" pitchFamily="34" charset="0"/>
                      </a:endParaRPr>
                    </a:p>
                  </a:txBody>
                  <a:tcPr marL="4542" marR="4542" marT="4542" marB="0" anchor="ctr"/>
                </a:tc>
                <a:tc>
                  <a:txBody>
                    <a:bodyPr/>
                    <a:lstStyle/>
                    <a:p>
                      <a:pPr algn="ctr" rtl="0" fontAlgn="ctr"/>
                      <a:r>
                        <a:rPr lang="es-PE" sz="800" u="none" strike="noStrike">
                          <a:effectLst/>
                        </a:rPr>
                        <a:t>04 MESES</a:t>
                      </a:r>
                      <a:endParaRPr lang="es-PE" sz="800" b="0" i="0" u="none" strike="noStrike">
                        <a:solidFill>
                          <a:srgbClr val="000000"/>
                        </a:solidFill>
                        <a:effectLst/>
                        <a:latin typeface="Arial Narrow" panose="020B0606020202030204" pitchFamily="34" charset="0"/>
                      </a:endParaRPr>
                    </a:p>
                  </a:txBody>
                  <a:tcPr marL="4542" marR="4542" marT="4542" marB="0" anchor="ctr"/>
                </a:tc>
                <a:tc>
                  <a:txBody>
                    <a:bodyPr/>
                    <a:lstStyle/>
                    <a:p>
                      <a:pPr algn="l" rtl="0" fontAlgn="ctr"/>
                      <a:r>
                        <a:rPr lang="es-PE" sz="800" u="none" strike="noStrike">
                          <a:effectLst/>
                        </a:rPr>
                        <a:t>PROVINCIA DE ABANCAY</a:t>
                      </a:r>
                      <a:endParaRPr lang="es-PE" sz="800" b="0" i="0" u="none" strike="noStrike">
                        <a:solidFill>
                          <a:srgbClr val="000000"/>
                        </a:solidFill>
                        <a:effectLst/>
                        <a:latin typeface="Arial Narrow" panose="020B0606020202030204" pitchFamily="34" charset="0"/>
                      </a:endParaRPr>
                    </a:p>
                  </a:txBody>
                  <a:tcPr marL="4542" marR="4542" marT="4542" marB="0" anchor="ctr"/>
                </a:tc>
                <a:tc>
                  <a:txBody>
                    <a:bodyPr/>
                    <a:lstStyle/>
                    <a:p>
                      <a:pPr algn="just" fontAlgn="ctr"/>
                      <a:r>
                        <a:rPr lang="es-PE" sz="800" u="none" strike="noStrike" dirty="0">
                          <a:effectLst/>
                        </a:rPr>
                        <a:t>Proyecto de Inversión en continuidad, a la fecha la formulación se concluyó al 100%, quedando pendiente la subsanación de algunas observaciones y la consolidación de documentos; a la espera de la firma del convenio entre el Gobierno Regional de Apurímac y la Dirección Regional de Educación Apurímac para la sesión de uso del terreno para la instalación de la planta de producción y procesamiento de la Espirulina en polvo. Una vez teniendo el convenio se procederá al registro en el aplicativo informático del banco de proyectos del Invierte.pe., para su aprobación y viabilización del estudio. </a:t>
                      </a:r>
                      <a:endParaRPr lang="es-PE" sz="800" b="0" i="0" u="none" strike="noStrike" dirty="0">
                        <a:solidFill>
                          <a:srgbClr val="000000"/>
                        </a:solidFill>
                        <a:effectLst/>
                        <a:latin typeface="Arial Narrow" panose="020B0606020202030204" pitchFamily="34" charset="0"/>
                      </a:endParaRPr>
                    </a:p>
                  </a:txBody>
                  <a:tcPr marL="4542" marR="4542" marT="4542" marB="0" anchor="ctr"/>
                </a:tc>
                <a:extLst>
                  <a:ext uri="{0D108BD9-81ED-4DB2-BD59-A6C34878D82A}">
                    <a16:rowId xmlns:a16="http://schemas.microsoft.com/office/drawing/2014/main" val="1292560377"/>
                  </a:ext>
                </a:extLst>
              </a:tr>
              <a:tr h="1124300">
                <a:tc>
                  <a:txBody>
                    <a:bodyPr/>
                    <a:lstStyle/>
                    <a:p>
                      <a:pPr algn="ctr" fontAlgn="ctr"/>
                      <a:r>
                        <a:rPr lang="es-PE" sz="800" u="none" strike="noStrike">
                          <a:effectLst/>
                        </a:rPr>
                        <a:t>9</a:t>
                      </a:r>
                      <a:endParaRPr lang="es-PE" sz="800" b="0" i="0" u="none" strike="noStrike">
                        <a:solidFill>
                          <a:srgbClr val="000000"/>
                        </a:solidFill>
                        <a:effectLst/>
                        <a:latin typeface="Arial Narrow" panose="020B0606020202030204" pitchFamily="34" charset="0"/>
                      </a:endParaRPr>
                    </a:p>
                  </a:txBody>
                  <a:tcPr marL="4542" marR="4542" marT="4542" marB="0" anchor="ctr"/>
                </a:tc>
                <a:tc>
                  <a:txBody>
                    <a:bodyPr/>
                    <a:lstStyle/>
                    <a:p>
                      <a:pPr algn="ctr" rtl="0" fontAlgn="ctr"/>
                      <a:r>
                        <a:rPr lang="es-PE" sz="800" u="none" strike="noStrike">
                          <a:effectLst/>
                        </a:rPr>
                        <a:t>-</a:t>
                      </a:r>
                      <a:endParaRPr lang="es-PE" sz="800" b="0" i="0" u="none" strike="noStrike">
                        <a:solidFill>
                          <a:srgbClr val="000000"/>
                        </a:solidFill>
                        <a:effectLst/>
                        <a:latin typeface="Arial Narrow" panose="020B0606020202030204" pitchFamily="34" charset="0"/>
                      </a:endParaRPr>
                    </a:p>
                  </a:txBody>
                  <a:tcPr marL="4542" marR="4542" marT="4542" marB="0" anchor="ctr"/>
                </a:tc>
                <a:tc>
                  <a:txBody>
                    <a:bodyPr/>
                    <a:lstStyle/>
                    <a:p>
                      <a:pPr algn="ctr" rtl="0" fontAlgn="ctr"/>
                      <a:r>
                        <a:rPr lang="es-PE" sz="800" u="none" strike="noStrike">
                          <a:effectLst/>
                        </a:rPr>
                        <a:t>49521</a:t>
                      </a:r>
                      <a:endParaRPr lang="es-PE" sz="800" b="0" i="0" u="none" strike="noStrike">
                        <a:solidFill>
                          <a:srgbClr val="000000"/>
                        </a:solidFill>
                        <a:effectLst/>
                        <a:latin typeface="Arial Narrow" panose="020B0606020202030204" pitchFamily="34" charset="0"/>
                      </a:endParaRPr>
                    </a:p>
                  </a:txBody>
                  <a:tcPr marL="4542" marR="4542" marT="4542" marB="0" anchor="ctr"/>
                </a:tc>
                <a:tc>
                  <a:txBody>
                    <a:bodyPr/>
                    <a:lstStyle/>
                    <a:p>
                      <a:pPr algn="just" fontAlgn="ctr"/>
                      <a:r>
                        <a:rPr lang="es-PE" sz="800" u="none" strike="noStrike">
                          <a:effectLst/>
                        </a:rPr>
                        <a:t>“MEJORAMIENTO DE LOS SERVICIOS DE ASISTENCIA TÉCNICA Y PROMOCIÓN DE LA CADENA PRODUCTIVA DE LECHE DE CABRA EN 4 PROVINCIAS DEL DEPARTAMENTO DE APURIMAC”.</a:t>
                      </a:r>
                      <a:endParaRPr lang="es-PE" sz="800" b="0" i="0" u="none" strike="noStrike">
                        <a:solidFill>
                          <a:srgbClr val="000000"/>
                        </a:solidFill>
                        <a:effectLst/>
                        <a:latin typeface="Arial Narrow" panose="020B0606020202030204" pitchFamily="34" charset="0"/>
                      </a:endParaRPr>
                    </a:p>
                  </a:txBody>
                  <a:tcPr marL="4542" marR="4542" marT="4542" marB="0" anchor="ctr"/>
                </a:tc>
                <a:tc>
                  <a:txBody>
                    <a:bodyPr/>
                    <a:lstStyle/>
                    <a:p>
                      <a:pPr algn="r" rtl="0" fontAlgn="ctr"/>
                      <a:r>
                        <a:rPr lang="es-PE" sz="800" u="none" strike="noStrike" dirty="0">
                          <a:effectLst/>
                        </a:rPr>
                        <a:t>3,606,589.76</a:t>
                      </a:r>
                      <a:endParaRPr lang="es-PE" sz="800" b="0" i="0" u="none" strike="noStrike" dirty="0">
                        <a:solidFill>
                          <a:srgbClr val="000000"/>
                        </a:solidFill>
                        <a:effectLst/>
                        <a:latin typeface="Arial Narrow" panose="020B0606020202030204" pitchFamily="34" charset="0"/>
                      </a:endParaRPr>
                    </a:p>
                  </a:txBody>
                  <a:tcPr marL="4542" marR="4542" marT="4542" marB="0" anchor="ctr"/>
                </a:tc>
                <a:tc>
                  <a:txBody>
                    <a:bodyPr/>
                    <a:lstStyle/>
                    <a:p>
                      <a:pPr algn="ctr" rtl="0" fontAlgn="ctr"/>
                      <a:r>
                        <a:rPr lang="es-PE" sz="800" u="none" strike="noStrike" dirty="0">
                          <a:effectLst/>
                        </a:rPr>
                        <a:t>FORMULACIÓN</a:t>
                      </a:r>
                      <a:endParaRPr lang="es-PE" sz="800" b="0" i="0" u="none" strike="noStrike" dirty="0">
                        <a:solidFill>
                          <a:srgbClr val="000000"/>
                        </a:solidFill>
                        <a:effectLst/>
                        <a:latin typeface="Arial Narrow" panose="020B0606020202030204" pitchFamily="34" charset="0"/>
                      </a:endParaRPr>
                    </a:p>
                  </a:txBody>
                  <a:tcPr marL="4542" marR="4542" marT="4542" marB="0" anchor="ctr"/>
                </a:tc>
                <a:tc>
                  <a:txBody>
                    <a:bodyPr/>
                    <a:lstStyle/>
                    <a:p>
                      <a:pPr algn="ctr" rtl="0" fontAlgn="ctr"/>
                      <a:r>
                        <a:rPr lang="es-PE" sz="800" u="none" strike="noStrike" dirty="0">
                          <a:effectLst/>
                        </a:rPr>
                        <a:t>03 MESES</a:t>
                      </a:r>
                      <a:endParaRPr lang="es-PE" sz="800" b="0" i="0" u="none" strike="noStrike" dirty="0">
                        <a:solidFill>
                          <a:srgbClr val="000000"/>
                        </a:solidFill>
                        <a:effectLst/>
                        <a:latin typeface="Arial Narrow" panose="020B0606020202030204" pitchFamily="34" charset="0"/>
                      </a:endParaRPr>
                    </a:p>
                  </a:txBody>
                  <a:tcPr marL="4542" marR="4542" marT="4542" marB="0" anchor="ctr"/>
                </a:tc>
                <a:tc>
                  <a:txBody>
                    <a:bodyPr/>
                    <a:lstStyle/>
                    <a:p>
                      <a:pPr algn="l" rtl="0" fontAlgn="ctr"/>
                      <a:r>
                        <a:rPr lang="es-PE" sz="800" u="none" strike="noStrike">
                          <a:effectLst/>
                        </a:rPr>
                        <a:t>LAS PROVINCIAS DE AYMARAES, ABANCAY, ANDAHUAYLAS Y CHICNHEROS.</a:t>
                      </a:r>
                      <a:endParaRPr lang="es-PE" sz="800" b="0" i="0" u="none" strike="noStrike">
                        <a:solidFill>
                          <a:srgbClr val="000000"/>
                        </a:solidFill>
                        <a:effectLst/>
                        <a:latin typeface="Arial Narrow" panose="020B0606020202030204" pitchFamily="34" charset="0"/>
                      </a:endParaRPr>
                    </a:p>
                  </a:txBody>
                  <a:tcPr marL="4542" marR="4542" marT="4542" marB="0" anchor="ctr"/>
                </a:tc>
                <a:tc>
                  <a:txBody>
                    <a:bodyPr/>
                    <a:lstStyle/>
                    <a:p>
                      <a:pPr algn="just" fontAlgn="ctr"/>
                      <a:r>
                        <a:rPr lang="es-PE" sz="800" u="none" strike="noStrike" dirty="0">
                          <a:effectLst/>
                        </a:rPr>
                        <a:t>Proyecto de Inversión en continuidad, a la fecha la formulación se concluyo al 100%. Pero esta a la espera de la firma del convenio entre el Gobierno Regional de Apurímac y el INIA, para la sesión de uso del terreno de parte del INIA. El documento del convenio actualmente se encuentra en la sede central del INIA Lima. Una vez teniendo el convenio se procederá al registro en el aplicativo informático del banco de proyectos del Invierte.pe., para su aprobación y viabilización del estudio. </a:t>
                      </a:r>
                      <a:endParaRPr lang="es-PE" sz="800" b="0" i="0" u="none" strike="noStrike" dirty="0">
                        <a:solidFill>
                          <a:srgbClr val="000000"/>
                        </a:solidFill>
                        <a:effectLst/>
                        <a:latin typeface="Arial Narrow" panose="020B0606020202030204" pitchFamily="34" charset="0"/>
                      </a:endParaRPr>
                    </a:p>
                  </a:txBody>
                  <a:tcPr marL="4542" marR="4542" marT="4542" marB="0" anchor="ctr"/>
                </a:tc>
                <a:extLst>
                  <a:ext uri="{0D108BD9-81ED-4DB2-BD59-A6C34878D82A}">
                    <a16:rowId xmlns:a16="http://schemas.microsoft.com/office/drawing/2014/main" val="2932761224"/>
                  </a:ext>
                </a:extLst>
              </a:tr>
            </a:tbl>
          </a:graphicData>
        </a:graphic>
      </p:graphicFrame>
      <p:sp>
        <p:nvSpPr>
          <p:cNvPr id="6" name="CuadroTexto 5">
            <a:extLst>
              <a:ext uri="{FF2B5EF4-FFF2-40B4-BE49-F238E27FC236}">
                <a16:creationId xmlns:a16="http://schemas.microsoft.com/office/drawing/2014/main" id="{2F298E95-8A7F-4CB0-B467-3972E1FF8804}"/>
              </a:ext>
            </a:extLst>
          </p:cNvPr>
          <p:cNvSpPr txBox="1"/>
          <p:nvPr/>
        </p:nvSpPr>
        <p:spPr>
          <a:xfrm>
            <a:off x="113466" y="-85037"/>
            <a:ext cx="747539" cy="707886"/>
          </a:xfrm>
          <a:prstGeom prst="rect">
            <a:avLst/>
          </a:prstGeom>
          <a:noFill/>
        </p:spPr>
        <p:txBody>
          <a:bodyPr wrap="square" rtlCol="0">
            <a:spAutoFit/>
          </a:bodyPr>
          <a:lstStyle/>
          <a:p>
            <a:r>
              <a:rPr lang="es-PE" sz="4000" dirty="0">
                <a:solidFill>
                  <a:srgbClr val="0000CC"/>
                </a:solidFill>
              </a:rPr>
              <a:t>…</a:t>
            </a:r>
          </a:p>
        </p:txBody>
      </p:sp>
      <p:sp>
        <p:nvSpPr>
          <p:cNvPr id="7" name="CuadroTexto 6">
            <a:extLst>
              <a:ext uri="{FF2B5EF4-FFF2-40B4-BE49-F238E27FC236}">
                <a16:creationId xmlns:a16="http://schemas.microsoft.com/office/drawing/2014/main" id="{835E9DF3-52E4-4BCD-BF18-C4825A4915F1}"/>
              </a:ext>
            </a:extLst>
          </p:cNvPr>
          <p:cNvSpPr txBox="1"/>
          <p:nvPr/>
        </p:nvSpPr>
        <p:spPr>
          <a:xfrm>
            <a:off x="8489903" y="4473217"/>
            <a:ext cx="747539" cy="707886"/>
          </a:xfrm>
          <a:prstGeom prst="rect">
            <a:avLst/>
          </a:prstGeom>
          <a:noFill/>
        </p:spPr>
        <p:txBody>
          <a:bodyPr wrap="square" rtlCol="0">
            <a:spAutoFit/>
          </a:bodyPr>
          <a:lstStyle/>
          <a:p>
            <a:r>
              <a:rPr lang="es-PE" sz="4000" dirty="0">
                <a:solidFill>
                  <a:srgbClr val="0000CC"/>
                </a:solidFill>
              </a:rPr>
              <a:t>…</a:t>
            </a:r>
          </a:p>
        </p:txBody>
      </p:sp>
    </p:spTree>
    <p:extLst>
      <p:ext uri="{BB962C8B-B14F-4D97-AF65-F5344CB8AC3E}">
        <p14:creationId xmlns:p14="http://schemas.microsoft.com/office/powerpoint/2010/main" val="4281584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95;p13">
            <a:extLst>
              <a:ext uri="{FF2B5EF4-FFF2-40B4-BE49-F238E27FC236}">
                <a16:creationId xmlns:a16="http://schemas.microsoft.com/office/drawing/2014/main" id="{EA483C8F-0CBE-4B1C-9F5A-FE42032CF34B}"/>
              </a:ext>
            </a:extLst>
          </p:cNvPr>
          <p:cNvSpPr txBox="1">
            <a:spLocks/>
          </p:cNvSpPr>
          <p:nvPr/>
        </p:nvSpPr>
        <p:spPr>
          <a:xfrm>
            <a:off x="961121" y="217759"/>
            <a:ext cx="7902552" cy="581641"/>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2000" dirty="0">
                <a:effectLst>
                  <a:outerShdw blurRad="38100" dist="38100" dir="2700000" algn="tl">
                    <a:srgbClr val="000000">
                      <a:alpha val="43137"/>
                    </a:srgbClr>
                  </a:outerShdw>
                </a:effectLst>
              </a:rPr>
              <a:t>Proyectos de Inversión Formulados – 2020 </a:t>
            </a:r>
            <a:r>
              <a:rPr lang="es-PE" sz="2000" dirty="0">
                <a:effectLst>
                  <a:outerShdw blurRad="38100" dist="38100" dir="2700000" algn="tl">
                    <a:srgbClr val="000000">
                      <a:alpha val="43137"/>
                    </a:srgbClr>
                  </a:outerShdw>
                </a:effectLst>
              </a:rPr>
              <a:t>- Función Planeamiento gestión y Reserva de la Contingencia</a:t>
            </a:r>
            <a:endParaRPr lang="es-MX" sz="2000" dirty="0">
              <a:effectLst>
                <a:outerShdw blurRad="38100" dist="38100" dir="2700000" algn="tl">
                  <a:srgbClr val="000000">
                    <a:alpha val="43137"/>
                  </a:srgbClr>
                </a:outerShdw>
              </a:effectLst>
            </a:endParaRPr>
          </a:p>
        </p:txBody>
      </p:sp>
      <p:graphicFrame>
        <p:nvGraphicFramePr>
          <p:cNvPr id="2" name="Tabla 1">
            <a:extLst>
              <a:ext uri="{FF2B5EF4-FFF2-40B4-BE49-F238E27FC236}">
                <a16:creationId xmlns:a16="http://schemas.microsoft.com/office/drawing/2014/main" id="{F1B56048-F4E0-4306-92E0-5C92A9DDAE1D}"/>
              </a:ext>
            </a:extLst>
          </p:cNvPr>
          <p:cNvGraphicFramePr>
            <a:graphicFrameLocks noGrp="1"/>
          </p:cNvGraphicFramePr>
          <p:nvPr>
            <p:extLst>
              <p:ext uri="{D42A27DB-BD31-4B8C-83A1-F6EECF244321}">
                <p14:modId xmlns:p14="http://schemas.microsoft.com/office/powerpoint/2010/main" val="1876157580"/>
              </p:ext>
            </p:extLst>
          </p:nvPr>
        </p:nvGraphicFramePr>
        <p:xfrm>
          <a:off x="240280" y="1329435"/>
          <a:ext cx="8563323" cy="2454150"/>
        </p:xfrm>
        <a:graphic>
          <a:graphicData uri="http://schemas.openxmlformats.org/drawingml/2006/table">
            <a:tbl>
              <a:tblPr>
                <a:tableStyleId>{B296C3B7-51D5-40FC-B7EA-EAF5845D4BE8}</a:tableStyleId>
              </a:tblPr>
              <a:tblGrid>
                <a:gridCol w="419762">
                  <a:extLst>
                    <a:ext uri="{9D8B030D-6E8A-4147-A177-3AD203B41FA5}">
                      <a16:colId xmlns:a16="http://schemas.microsoft.com/office/drawing/2014/main" val="446179087"/>
                    </a:ext>
                  </a:extLst>
                </a:gridCol>
                <a:gridCol w="540444">
                  <a:extLst>
                    <a:ext uri="{9D8B030D-6E8A-4147-A177-3AD203B41FA5}">
                      <a16:colId xmlns:a16="http://schemas.microsoft.com/office/drawing/2014/main" val="1795523580"/>
                    </a:ext>
                  </a:extLst>
                </a:gridCol>
                <a:gridCol w="419762">
                  <a:extLst>
                    <a:ext uri="{9D8B030D-6E8A-4147-A177-3AD203B41FA5}">
                      <a16:colId xmlns:a16="http://schemas.microsoft.com/office/drawing/2014/main" val="3115742257"/>
                    </a:ext>
                  </a:extLst>
                </a:gridCol>
                <a:gridCol w="1455177">
                  <a:extLst>
                    <a:ext uri="{9D8B030D-6E8A-4147-A177-3AD203B41FA5}">
                      <a16:colId xmlns:a16="http://schemas.microsoft.com/office/drawing/2014/main" val="2738659876"/>
                    </a:ext>
                  </a:extLst>
                </a:gridCol>
                <a:gridCol w="682292">
                  <a:extLst>
                    <a:ext uri="{9D8B030D-6E8A-4147-A177-3AD203B41FA5}">
                      <a16:colId xmlns:a16="http://schemas.microsoft.com/office/drawing/2014/main" val="232004499"/>
                    </a:ext>
                  </a:extLst>
                </a:gridCol>
                <a:gridCol w="634073">
                  <a:extLst>
                    <a:ext uri="{9D8B030D-6E8A-4147-A177-3AD203B41FA5}">
                      <a16:colId xmlns:a16="http://schemas.microsoft.com/office/drawing/2014/main" val="1471070637"/>
                    </a:ext>
                  </a:extLst>
                </a:gridCol>
                <a:gridCol w="667445">
                  <a:extLst>
                    <a:ext uri="{9D8B030D-6E8A-4147-A177-3AD203B41FA5}">
                      <a16:colId xmlns:a16="http://schemas.microsoft.com/office/drawing/2014/main" val="2109599238"/>
                    </a:ext>
                  </a:extLst>
                </a:gridCol>
                <a:gridCol w="1121308">
                  <a:extLst>
                    <a:ext uri="{9D8B030D-6E8A-4147-A177-3AD203B41FA5}">
                      <a16:colId xmlns:a16="http://schemas.microsoft.com/office/drawing/2014/main" val="150527510"/>
                    </a:ext>
                  </a:extLst>
                </a:gridCol>
                <a:gridCol w="2623060">
                  <a:extLst>
                    <a:ext uri="{9D8B030D-6E8A-4147-A177-3AD203B41FA5}">
                      <a16:colId xmlns:a16="http://schemas.microsoft.com/office/drawing/2014/main" val="22190611"/>
                    </a:ext>
                  </a:extLst>
                </a:gridCol>
              </a:tblGrid>
              <a:tr h="220503">
                <a:tc>
                  <a:txBody>
                    <a:bodyPr/>
                    <a:lstStyle/>
                    <a:p>
                      <a:pPr algn="ctr" rtl="0" fontAlgn="ctr"/>
                      <a:r>
                        <a:rPr lang="es-PE" sz="800" b="1" u="none" strike="noStrike" dirty="0" err="1">
                          <a:effectLst/>
                        </a:rPr>
                        <a:t>N°</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CUI</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CÓDIGO DE IDEA</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NOMBRE DEL PROYECTO DE INVERSIÓN</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MONTO DE INVERSIÓN (s/.)</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ESTADO SITUACIONAL</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DURACIÓN</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ALCANCE</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OBSERVACIONES</a:t>
                      </a:r>
                      <a:endParaRPr lang="es-PE" sz="800" b="1" i="0" u="none" strike="noStrike" dirty="0">
                        <a:solidFill>
                          <a:srgbClr val="000000"/>
                        </a:solidFill>
                        <a:effectLst/>
                        <a:latin typeface="Arial Narrow" panose="020B0606020202030204" pitchFamily="34" charset="0"/>
                      </a:endParaRPr>
                    </a:p>
                  </a:txBody>
                  <a:tcPr marL="5250" marR="5250" marT="5250" marB="0" anchor="ctr"/>
                </a:tc>
                <a:extLst>
                  <a:ext uri="{0D108BD9-81ED-4DB2-BD59-A6C34878D82A}">
                    <a16:rowId xmlns:a16="http://schemas.microsoft.com/office/drawing/2014/main" val="1834836044"/>
                  </a:ext>
                </a:extLst>
              </a:tr>
              <a:tr h="829512">
                <a:tc>
                  <a:txBody>
                    <a:bodyPr/>
                    <a:lstStyle/>
                    <a:p>
                      <a:pPr algn="ctr" fontAlgn="ctr"/>
                      <a:r>
                        <a:rPr lang="es-PE" sz="800" u="none" strike="noStrike">
                          <a:effectLst/>
                        </a:rPr>
                        <a:t>10</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49488</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just" fontAlgn="ctr"/>
                      <a:r>
                        <a:rPr lang="es-PE" sz="800" u="none" strike="noStrike">
                          <a:effectLst/>
                        </a:rPr>
                        <a:t>"MEJORAMIENTO Y CREACIÓN DE SERVICIOS TURÍSTICOS PÚBLICOS EN EL CAÑÓN DEL APURIMAC, DISTRITOS DE CURAHUASI, SAN PEDRO DE CACHORA, HUANIPACA, TAMBURCO Y ABANCAY - REGIÓN APURIMAC” </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l" rtl="0" fontAlgn="ctr"/>
                      <a:r>
                        <a:rPr lang="es-PE" sz="800" u="none" strike="noStrike" dirty="0">
                          <a:effectLst/>
                        </a:rPr>
                        <a:t>50,000,000.00</a:t>
                      </a:r>
                      <a:endParaRPr lang="es-PE" sz="800" b="0"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FORMULACIÓN</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05 MESES</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just" rtl="0" fontAlgn="ctr"/>
                      <a:r>
                        <a:rPr lang="es-PE" sz="800" u="none" strike="noStrike">
                          <a:effectLst/>
                        </a:rPr>
                        <a:t>DISTRITOS DE CURAHUASI, SAN PEDRO DE CACHORA, HUANIPACA, TAMBURCO Y ABANCAY DE LA PROVINCIA DE ABANCAY</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just" fontAlgn="ctr"/>
                      <a:r>
                        <a:rPr lang="es-PE" sz="800" u="none" strike="noStrike" dirty="0">
                          <a:effectLst/>
                        </a:rPr>
                        <a:t>Proyecto de Inversión en continuidad, a la fecha la formulación se concluyó al 100%, se evaluó y actualmente se presento para su registro en el aplicativo informático del banco de proyectos del Invierte.pe para su registro Aprobación y viabilización.</a:t>
                      </a:r>
                      <a:endParaRPr lang="es-PE" sz="800" b="0" i="0" u="none" strike="noStrike" dirty="0">
                        <a:solidFill>
                          <a:srgbClr val="000000"/>
                        </a:solidFill>
                        <a:effectLst/>
                        <a:latin typeface="Arial Narrow" panose="020B0606020202030204" pitchFamily="34" charset="0"/>
                      </a:endParaRPr>
                    </a:p>
                  </a:txBody>
                  <a:tcPr marL="5250" marR="5250" marT="5250" marB="0" anchor="ctr"/>
                </a:tc>
                <a:extLst>
                  <a:ext uri="{0D108BD9-81ED-4DB2-BD59-A6C34878D82A}">
                    <a16:rowId xmlns:a16="http://schemas.microsoft.com/office/drawing/2014/main" val="3619042904"/>
                  </a:ext>
                </a:extLst>
              </a:tr>
              <a:tr h="850512">
                <a:tc>
                  <a:txBody>
                    <a:bodyPr/>
                    <a:lstStyle/>
                    <a:p>
                      <a:pPr algn="ctr" fontAlgn="ctr"/>
                      <a:r>
                        <a:rPr lang="es-PE" sz="800" u="none" strike="noStrike">
                          <a:effectLst/>
                        </a:rPr>
                        <a:t>11</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75659</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just" fontAlgn="ctr"/>
                      <a:r>
                        <a:rPr lang="es-PE" sz="800" u="none" strike="noStrike">
                          <a:effectLst/>
                        </a:rPr>
                        <a:t>“MEJORAMIENTO DE LOS SERVICIOS TURÍSTICOS EN EL CONJUNTO ARQUEOLÓGICO DE SAYWITE, DISTRITO DE CURAHUASI, PROVINCIA DE ABANCAY, REGIÓN APURÍMAC” </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l" rtl="0" fontAlgn="ctr"/>
                      <a:r>
                        <a:rPr lang="es-PE" sz="800" u="none" strike="noStrike" dirty="0">
                          <a:effectLst/>
                        </a:rPr>
                        <a:t>2,800,000.00</a:t>
                      </a:r>
                      <a:endParaRPr lang="es-PE" sz="800" b="0"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FORMULACIÓN</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03 MESES</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l" rtl="0" fontAlgn="ctr"/>
                      <a:r>
                        <a:rPr lang="es-PE" sz="800" u="none" strike="noStrike">
                          <a:effectLst/>
                        </a:rPr>
                        <a:t>DISTRITO DE CURAHUASI DE LA PROVINCIA DE ABANCAY</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just" fontAlgn="ctr"/>
                      <a:r>
                        <a:rPr lang="es-PE" sz="800" u="none" strike="noStrike" dirty="0">
                          <a:effectLst/>
                        </a:rPr>
                        <a:t>Proyecto de Inversión en continuidad, a la fecha la formulación se concluyó  al 100%, y esta a la espera de los documentos de donación de parte de la comunidad de </a:t>
                      </a:r>
                      <a:r>
                        <a:rPr lang="es-PE" sz="800" u="none" strike="noStrike" dirty="0" err="1">
                          <a:effectLst/>
                        </a:rPr>
                        <a:t>Saywite</a:t>
                      </a:r>
                      <a:r>
                        <a:rPr lang="es-PE" sz="800" u="none" strike="noStrike" dirty="0">
                          <a:effectLst/>
                        </a:rPr>
                        <a:t> alto y de </a:t>
                      </a:r>
                      <a:r>
                        <a:rPr lang="es-PE" sz="800" u="none" strike="noStrike" dirty="0" err="1">
                          <a:effectLst/>
                        </a:rPr>
                        <a:t>concacha</a:t>
                      </a:r>
                      <a:r>
                        <a:rPr lang="es-PE" sz="800" u="none" strike="noStrike" dirty="0">
                          <a:effectLst/>
                        </a:rPr>
                        <a:t>, una vez donado los terrenos se procederá al registro en el aplicativo informático del banco de proyectos del Invierte.pe., para su aprobación y viabilización del estudio. </a:t>
                      </a:r>
                      <a:endParaRPr lang="es-PE" sz="800" b="0" i="0" u="none" strike="noStrike" dirty="0">
                        <a:solidFill>
                          <a:srgbClr val="000000"/>
                        </a:solidFill>
                        <a:effectLst/>
                        <a:latin typeface="Arial Narrow" panose="020B0606020202030204" pitchFamily="34" charset="0"/>
                      </a:endParaRPr>
                    </a:p>
                  </a:txBody>
                  <a:tcPr marL="5250" marR="5250" marT="5250" marB="0" anchor="ctr"/>
                </a:tc>
                <a:extLst>
                  <a:ext uri="{0D108BD9-81ED-4DB2-BD59-A6C34878D82A}">
                    <a16:rowId xmlns:a16="http://schemas.microsoft.com/office/drawing/2014/main" val="2414494664"/>
                  </a:ext>
                </a:extLst>
              </a:tr>
            </a:tbl>
          </a:graphicData>
        </a:graphic>
      </p:graphicFrame>
      <p:sp>
        <p:nvSpPr>
          <p:cNvPr id="7" name="CuadroTexto 6">
            <a:extLst>
              <a:ext uri="{FF2B5EF4-FFF2-40B4-BE49-F238E27FC236}">
                <a16:creationId xmlns:a16="http://schemas.microsoft.com/office/drawing/2014/main" id="{C90A706E-E254-4108-A75C-D9E4ADF911AB}"/>
              </a:ext>
            </a:extLst>
          </p:cNvPr>
          <p:cNvSpPr txBox="1"/>
          <p:nvPr/>
        </p:nvSpPr>
        <p:spPr>
          <a:xfrm>
            <a:off x="113466" y="-85037"/>
            <a:ext cx="747539" cy="707886"/>
          </a:xfrm>
          <a:prstGeom prst="rect">
            <a:avLst/>
          </a:prstGeom>
          <a:noFill/>
        </p:spPr>
        <p:txBody>
          <a:bodyPr wrap="square" rtlCol="0">
            <a:spAutoFit/>
          </a:bodyPr>
          <a:lstStyle/>
          <a:p>
            <a:r>
              <a:rPr lang="es-PE" sz="4000" dirty="0">
                <a:solidFill>
                  <a:srgbClr val="0000CC"/>
                </a:solidFill>
              </a:rPr>
              <a:t>…</a:t>
            </a:r>
          </a:p>
        </p:txBody>
      </p:sp>
      <p:sp>
        <p:nvSpPr>
          <p:cNvPr id="8" name="CuadroTexto 7">
            <a:extLst>
              <a:ext uri="{FF2B5EF4-FFF2-40B4-BE49-F238E27FC236}">
                <a16:creationId xmlns:a16="http://schemas.microsoft.com/office/drawing/2014/main" id="{D24163C6-2556-4259-9550-462D07B6B5E6}"/>
              </a:ext>
            </a:extLst>
          </p:cNvPr>
          <p:cNvSpPr txBox="1"/>
          <p:nvPr/>
        </p:nvSpPr>
        <p:spPr>
          <a:xfrm>
            <a:off x="8489903" y="4258148"/>
            <a:ext cx="747539" cy="707886"/>
          </a:xfrm>
          <a:prstGeom prst="rect">
            <a:avLst/>
          </a:prstGeom>
          <a:noFill/>
        </p:spPr>
        <p:txBody>
          <a:bodyPr wrap="square" rtlCol="0">
            <a:spAutoFit/>
          </a:bodyPr>
          <a:lstStyle/>
          <a:p>
            <a:r>
              <a:rPr lang="es-PE" sz="4000" dirty="0">
                <a:solidFill>
                  <a:srgbClr val="0000CC"/>
                </a:solidFill>
              </a:rPr>
              <a:t>…</a:t>
            </a:r>
          </a:p>
        </p:txBody>
      </p:sp>
    </p:spTree>
    <p:extLst>
      <p:ext uri="{BB962C8B-B14F-4D97-AF65-F5344CB8AC3E}">
        <p14:creationId xmlns:p14="http://schemas.microsoft.com/office/powerpoint/2010/main" val="2270027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594038" y="153512"/>
            <a:ext cx="7922056" cy="1031771"/>
          </a:xfrm>
          <a:prstGeom prst="rect">
            <a:avLst/>
          </a:prstGeom>
        </p:spPr>
        <p:txBody>
          <a:bodyPr spcFirstLastPara="1" wrap="square" lIns="0" tIns="0" rIns="0" bIns="0" anchor="b" anchorCtr="0">
            <a:noAutofit/>
          </a:bodyPr>
          <a:lstStyle/>
          <a:p>
            <a:pPr lvl="0" algn="ctr"/>
            <a:r>
              <a:rPr lang="en" sz="2400" dirty="0">
                <a:effectLst>
                  <a:outerShdw blurRad="38100" dist="38100" dir="2700000" algn="tl">
                    <a:srgbClr val="000000">
                      <a:alpha val="43137"/>
                    </a:srgbClr>
                  </a:outerShdw>
                </a:effectLst>
              </a:rPr>
              <a:t>Proyectos de Inversion Programados para su Formulacion -2020 </a:t>
            </a:r>
            <a:r>
              <a:rPr lang="es-PE" sz="2400" dirty="0">
                <a:effectLst>
                  <a:outerShdw blurRad="38100" dist="38100" dir="2700000" algn="tl">
                    <a:srgbClr val="000000">
                      <a:alpha val="43137"/>
                    </a:srgbClr>
                  </a:outerShdw>
                </a:effectLst>
              </a:rPr>
              <a:t>- Función Planeamiento gestión y Reserva de la Contingencia</a:t>
            </a:r>
            <a:endParaRPr sz="2400" dirty="0">
              <a:effectLst>
                <a:outerShdw blurRad="38100" dist="38100" dir="2700000" algn="tl">
                  <a:srgbClr val="000000">
                    <a:alpha val="43137"/>
                  </a:srgbClr>
                </a:outerShdw>
              </a:effectLst>
            </a:endParaRPr>
          </a:p>
        </p:txBody>
      </p:sp>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graphicFrame>
        <p:nvGraphicFramePr>
          <p:cNvPr id="2" name="Tabla 1">
            <a:extLst>
              <a:ext uri="{FF2B5EF4-FFF2-40B4-BE49-F238E27FC236}">
                <a16:creationId xmlns:a16="http://schemas.microsoft.com/office/drawing/2014/main" id="{FE49F4C0-CCBF-403B-B311-99C9DB235F6A}"/>
              </a:ext>
            </a:extLst>
          </p:cNvPr>
          <p:cNvGraphicFramePr>
            <a:graphicFrameLocks noGrp="1"/>
          </p:cNvGraphicFramePr>
          <p:nvPr>
            <p:extLst>
              <p:ext uri="{D42A27DB-BD31-4B8C-83A1-F6EECF244321}">
                <p14:modId xmlns:p14="http://schemas.microsoft.com/office/powerpoint/2010/main" val="2745002258"/>
              </p:ext>
            </p:extLst>
          </p:nvPr>
        </p:nvGraphicFramePr>
        <p:xfrm>
          <a:off x="594038" y="1802102"/>
          <a:ext cx="7886546" cy="1844550"/>
        </p:xfrm>
        <a:graphic>
          <a:graphicData uri="http://schemas.openxmlformats.org/drawingml/2006/table">
            <a:tbl>
              <a:tblPr>
                <a:tableStyleId>{B296C3B7-51D5-40FC-B7EA-EAF5845D4BE8}</a:tableStyleId>
              </a:tblPr>
              <a:tblGrid>
                <a:gridCol w="548629">
                  <a:extLst>
                    <a:ext uri="{9D8B030D-6E8A-4147-A177-3AD203B41FA5}">
                      <a16:colId xmlns:a16="http://schemas.microsoft.com/office/drawing/2014/main" val="156231042"/>
                    </a:ext>
                  </a:extLst>
                </a:gridCol>
                <a:gridCol w="706360">
                  <a:extLst>
                    <a:ext uri="{9D8B030D-6E8A-4147-A177-3AD203B41FA5}">
                      <a16:colId xmlns:a16="http://schemas.microsoft.com/office/drawing/2014/main" val="1585776013"/>
                    </a:ext>
                  </a:extLst>
                </a:gridCol>
                <a:gridCol w="548629">
                  <a:extLst>
                    <a:ext uri="{9D8B030D-6E8A-4147-A177-3AD203B41FA5}">
                      <a16:colId xmlns:a16="http://schemas.microsoft.com/office/drawing/2014/main" val="138441859"/>
                    </a:ext>
                  </a:extLst>
                </a:gridCol>
                <a:gridCol w="1901915">
                  <a:extLst>
                    <a:ext uri="{9D8B030D-6E8A-4147-A177-3AD203B41FA5}">
                      <a16:colId xmlns:a16="http://schemas.microsoft.com/office/drawing/2014/main" val="1799249950"/>
                    </a:ext>
                  </a:extLst>
                </a:gridCol>
                <a:gridCol w="706360">
                  <a:extLst>
                    <a:ext uri="{9D8B030D-6E8A-4147-A177-3AD203B41FA5}">
                      <a16:colId xmlns:a16="http://schemas.microsoft.com/office/drawing/2014/main" val="3118874975"/>
                    </a:ext>
                  </a:extLst>
                </a:gridCol>
                <a:gridCol w="612636">
                  <a:extLst>
                    <a:ext uri="{9D8B030D-6E8A-4147-A177-3AD203B41FA5}">
                      <a16:colId xmlns:a16="http://schemas.microsoft.com/office/drawing/2014/main" val="2376116277"/>
                    </a:ext>
                  </a:extLst>
                </a:gridCol>
                <a:gridCol w="612636">
                  <a:extLst>
                    <a:ext uri="{9D8B030D-6E8A-4147-A177-3AD203B41FA5}">
                      <a16:colId xmlns:a16="http://schemas.microsoft.com/office/drawing/2014/main" val="2833776975"/>
                    </a:ext>
                  </a:extLst>
                </a:gridCol>
                <a:gridCol w="859519">
                  <a:extLst>
                    <a:ext uri="{9D8B030D-6E8A-4147-A177-3AD203B41FA5}">
                      <a16:colId xmlns:a16="http://schemas.microsoft.com/office/drawing/2014/main" val="2671898009"/>
                    </a:ext>
                  </a:extLst>
                </a:gridCol>
                <a:gridCol w="1389862">
                  <a:extLst>
                    <a:ext uri="{9D8B030D-6E8A-4147-A177-3AD203B41FA5}">
                      <a16:colId xmlns:a16="http://schemas.microsoft.com/office/drawing/2014/main" val="3789969515"/>
                    </a:ext>
                  </a:extLst>
                </a:gridCol>
              </a:tblGrid>
              <a:tr h="287242">
                <a:tc>
                  <a:txBody>
                    <a:bodyPr/>
                    <a:lstStyle/>
                    <a:p>
                      <a:pPr algn="ctr" rtl="0" fontAlgn="ctr"/>
                      <a:r>
                        <a:rPr lang="es-PE" sz="800" b="1" u="none" strike="noStrike" dirty="0" err="1">
                          <a:effectLst/>
                        </a:rPr>
                        <a:t>N°</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CUI</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CÓDIGO DE IDEA</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NOMBRE DEL PROYECTO DE INVERSIÓN</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INVERSIÓN ESTIMADO (s/.)</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ESTADO SITUACIONAL</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DURACIÓN DE LA FORMULACIÓN</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ALCANCE</a:t>
                      </a:r>
                      <a:endParaRPr lang="es-PE" sz="800" b="1"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b="1" u="none" strike="noStrike" dirty="0">
                          <a:effectLst/>
                        </a:rPr>
                        <a:t>MODALIDAD DE LA FORMULACIÓN</a:t>
                      </a:r>
                      <a:endParaRPr lang="es-PE" sz="800" b="1" i="0" u="none" strike="noStrike" dirty="0">
                        <a:solidFill>
                          <a:srgbClr val="000000"/>
                        </a:solidFill>
                        <a:effectLst/>
                        <a:latin typeface="Arial Narrow" panose="020B0606020202030204" pitchFamily="34" charset="0"/>
                      </a:endParaRPr>
                    </a:p>
                  </a:txBody>
                  <a:tcPr marL="5250" marR="5250" marT="5250" marB="0" anchor="ctr"/>
                </a:tc>
                <a:extLst>
                  <a:ext uri="{0D108BD9-81ED-4DB2-BD59-A6C34878D82A}">
                    <a16:rowId xmlns:a16="http://schemas.microsoft.com/office/drawing/2014/main" val="3160680476"/>
                  </a:ext>
                </a:extLst>
              </a:tr>
              <a:tr h="652693">
                <a:tc>
                  <a:txBody>
                    <a:bodyPr/>
                    <a:lstStyle/>
                    <a:p>
                      <a:pPr algn="ctr" rtl="0" fontAlgn="ctr"/>
                      <a:r>
                        <a:rPr lang="es-PE" sz="800" u="none" strike="noStrike">
                          <a:effectLst/>
                        </a:rPr>
                        <a:t>1</a:t>
                      </a:r>
                      <a:endParaRPr lang="es-PE" sz="800" b="0" i="0" u="none" strike="noStrike">
                        <a:solidFill>
                          <a:srgbClr val="222222"/>
                        </a:solidFill>
                        <a:effectLst/>
                        <a:latin typeface="Arial" panose="020B0604020202020204" pitchFamily="34" charset="0"/>
                      </a:endParaRPr>
                    </a:p>
                  </a:txBody>
                  <a:tcPr marL="5250" marR="5250" marT="5250" marB="0" anchor="ctr"/>
                </a:tc>
                <a:tc>
                  <a:txBody>
                    <a:bodyPr/>
                    <a:lstStyle/>
                    <a:p>
                      <a:pPr algn="ctr" rtl="0" fontAlgn="ctr"/>
                      <a:r>
                        <a:rPr lang="es-PE" sz="800" u="none" strike="noStrike">
                          <a:effectLst/>
                        </a:rPr>
                        <a:t>-</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49533</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just" fontAlgn="ctr"/>
                      <a:r>
                        <a:rPr lang="es-PE" sz="800" u="none" strike="noStrike">
                          <a:effectLst/>
                        </a:rPr>
                        <a:t>"MEJORAMIENTO DEL SERVICIO DE APOYO PARA LA PRODUCCION DE HONGOS COMESTIBLES 5 PROVINCIAS DEL DEPARTAMENTO DE APURIMAC</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l" rtl="0" fontAlgn="ctr"/>
                      <a:r>
                        <a:rPr lang="es-PE" sz="800" u="none" strike="noStrike" dirty="0">
                          <a:effectLst/>
                        </a:rPr>
                        <a:t>5,185,155.00</a:t>
                      </a:r>
                      <a:endParaRPr lang="es-PE" sz="800" b="0"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IDEA</a:t>
                      </a:r>
                      <a:endParaRPr lang="es-PE" sz="800" b="0" i="0" u="none" strike="noStrike">
                        <a:solidFill>
                          <a:srgbClr val="222222"/>
                        </a:solidFill>
                        <a:effectLst/>
                        <a:latin typeface="Arial" panose="020B0604020202020204" pitchFamily="34" charset="0"/>
                      </a:endParaRPr>
                    </a:p>
                  </a:txBody>
                  <a:tcPr marL="5250" marR="5250" marT="5250" marB="0" anchor="ctr"/>
                </a:tc>
                <a:tc>
                  <a:txBody>
                    <a:bodyPr/>
                    <a:lstStyle/>
                    <a:p>
                      <a:pPr algn="ctr" rtl="0" fontAlgn="ctr"/>
                      <a:r>
                        <a:rPr lang="es-PE" sz="800" u="none" strike="noStrike">
                          <a:effectLst/>
                        </a:rPr>
                        <a:t>5 MESES</a:t>
                      </a:r>
                      <a:endParaRPr lang="es-PE" sz="800" b="0" i="0" u="none" strike="noStrike">
                        <a:solidFill>
                          <a:srgbClr val="222222"/>
                        </a:solidFill>
                        <a:effectLst/>
                        <a:latin typeface="Arial" panose="020B0604020202020204" pitchFamily="34" charset="0"/>
                      </a:endParaRPr>
                    </a:p>
                  </a:txBody>
                  <a:tcPr marL="5250" marR="5250" marT="5250" marB="0" anchor="ctr"/>
                </a:tc>
                <a:tc>
                  <a:txBody>
                    <a:bodyPr/>
                    <a:lstStyle/>
                    <a:p>
                      <a:pPr algn="just" rtl="0" fontAlgn="ctr"/>
                      <a:r>
                        <a:rPr lang="es-PE" sz="800" u="none" strike="noStrike">
                          <a:effectLst/>
                        </a:rPr>
                        <a:t>PROVINCIAS DE ABANCAY, AYMARAES, ANDAHUAYLAS, CHINCHEROS Y COTABAMBAS</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just" rtl="0" fontAlgn="ctr"/>
                      <a:r>
                        <a:rPr lang="es-PE" sz="800" u="none" strike="noStrike">
                          <a:effectLst/>
                        </a:rPr>
                        <a:t>ADMINISTRACIÓN DIRECTA</a:t>
                      </a:r>
                      <a:endParaRPr lang="es-PE" sz="800" b="0" i="0" u="none" strike="noStrike">
                        <a:solidFill>
                          <a:srgbClr val="000000"/>
                        </a:solidFill>
                        <a:effectLst/>
                        <a:latin typeface="Arial Narrow" panose="020B0606020202030204" pitchFamily="34" charset="0"/>
                      </a:endParaRPr>
                    </a:p>
                  </a:txBody>
                  <a:tcPr marL="5250" marR="5250" marT="5250" marB="0" anchor="ctr"/>
                </a:tc>
                <a:extLst>
                  <a:ext uri="{0D108BD9-81ED-4DB2-BD59-A6C34878D82A}">
                    <a16:rowId xmlns:a16="http://schemas.microsoft.com/office/drawing/2014/main" val="1224437995"/>
                  </a:ext>
                </a:extLst>
              </a:tr>
              <a:tr h="381192">
                <a:tc>
                  <a:txBody>
                    <a:bodyPr/>
                    <a:lstStyle/>
                    <a:p>
                      <a:pPr algn="ctr" rtl="0" fontAlgn="ctr"/>
                      <a:r>
                        <a:rPr lang="es-PE" sz="800" u="none" strike="noStrike">
                          <a:effectLst/>
                        </a:rPr>
                        <a:t>2</a:t>
                      </a:r>
                      <a:endParaRPr lang="es-PE" sz="800" b="0" i="0" u="none" strike="noStrike">
                        <a:solidFill>
                          <a:srgbClr val="222222"/>
                        </a:solidFill>
                        <a:effectLst/>
                        <a:latin typeface="Arial" panose="020B0604020202020204" pitchFamily="34" charset="0"/>
                      </a:endParaRPr>
                    </a:p>
                  </a:txBody>
                  <a:tcPr marL="5250" marR="5250" marT="5250" marB="0" anchor="ctr"/>
                </a:tc>
                <a:tc>
                  <a:txBody>
                    <a:bodyPr/>
                    <a:lstStyle/>
                    <a:p>
                      <a:pPr algn="ctr" rtl="0" fontAlgn="ctr"/>
                      <a:r>
                        <a:rPr lang="es-PE" sz="800" u="none" strike="noStrike">
                          <a:effectLst/>
                        </a:rPr>
                        <a:t>-</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49538</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just" fontAlgn="ctr"/>
                      <a:r>
                        <a:rPr lang="es-PE" sz="800" u="none" strike="noStrike">
                          <a:effectLst/>
                        </a:rPr>
                        <a:t>"CREACION DE SERVICIOS DEL CENTRO DE INNOVACIÓN TECNOLÓGICA - CITE ACUÍCOLA EN LAS 7 PROVINCIAS DEL DEPARTAMENTO DE APURIMAC"</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l" rtl="0" fontAlgn="ctr"/>
                      <a:r>
                        <a:rPr lang="es-PE" sz="800" u="none" strike="noStrike" dirty="0">
                          <a:effectLst/>
                        </a:rPr>
                        <a:t>15,613,021.57</a:t>
                      </a:r>
                      <a:endParaRPr lang="es-PE" sz="800" b="0" i="0" u="none" strike="noStrike" dirty="0">
                        <a:solidFill>
                          <a:srgbClr val="000000"/>
                        </a:solidFill>
                        <a:effectLst/>
                        <a:latin typeface="Arial Narrow" panose="020B0606020202030204" pitchFamily="34" charset="0"/>
                      </a:endParaRPr>
                    </a:p>
                  </a:txBody>
                  <a:tcPr marL="5250" marR="5250" marT="5250" marB="0" anchor="ctr"/>
                </a:tc>
                <a:tc>
                  <a:txBody>
                    <a:bodyPr/>
                    <a:lstStyle/>
                    <a:p>
                      <a:pPr algn="ctr" rtl="0" fontAlgn="ctr"/>
                      <a:r>
                        <a:rPr lang="es-PE" sz="800" u="none" strike="noStrike">
                          <a:effectLst/>
                        </a:rPr>
                        <a:t>IDEA</a:t>
                      </a:r>
                      <a:endParaRPr lang="es-PE" sz="800" b="0" i="0" u="none" strike="noStrike">
                        <a:solidFill>
                          <a:srgbClr val="222222"/>
                        </a:solidFill>
                        <a:effectLst/>
                        <a:latin typeface="Arial" panose="020B0604020202020204" pitchFamily="34" charset="0"/>
                      </a:endParaRPr>
                    </a:p>
                  </a:txBody>
                  <a:tcPr marL="5250" marR="5250" marT="5250" marB="0" anchor="ctr"/>
                </a:tc>
                <a:tc>
                  <a:txBody>
                    <a:bodyPr/>
                    <a:lstStyle/>
                    <a:p>
                      <a:pPr algn="ctr" rtl="0" fontAlgn="ctr"/>
                      <a:r>
                        <a:rPr lang="es-PE" sz="800" u="none" strike="noStrike">
                          <a:effectLst/>
                        </a:rPr>
                        <a:t>6 MESES</a:t>
                      </a:r>
                      <a:endParaRPr lang="es-PE" sz="800" b="0" i="0" u="none" strike="noStrike">
                        <a:solidFill>
                          <a:srgbClr val="222222"/>
                        </a:solidFill>
                        <a:effectLst/>
                        <a:latin typeface="Arial" panose="020B0604020202020204" pitchFamily="34" charset="0"/>
                      </a:endParaRPr>
                    </a:p>
                  </a:txBody>
                  <a:tcPr marL="5250" marR="5250" marT="5250" marB="0" anchor="ctr"/>
                </a:tc>
                <a:tc>
                  <a:txBody>
                    <a:bodyPr/>
                    <a:lstStyle/>
                    <a:p>
                      <a:pPr algn="just" rtl="0" fontAlgn="ctr"/>
                      <a:r>
                        <a:rPr lang="es-PE" sz="800" u="none" strike="noStrike">
                          <a:effectLst/>
                        </a:rPr>
                        <a:t>LAS 07 PROVINCIAS DE LA REGIÓN APURÍMAC</a:t>
                      </a:r>
                      <a:endParaRPr lang="es-PE" sz="800" b="0" i="0" u="none" strike="noStrike">
                        <a:solidFill>
                          <a:srgbClr val="000000"/>
                        </a:solidFill>
                        <a:effectLst/>
                        <a:latin typeface="Arial Narrow" panose="020B0606020202030204" pitchFamily="34" charset="0"/>
                      </a:endParaRPr>
                    </a:p>
                  </a:txBody>
                  <a:tcPr marL="5250" marR="5250" marT="5250" marB="0" anchor="ctr"/>
                </a:tc>
                <a:tc>
                  <a:txBody>
                    <a:bodyPr/>
                    <a:lstStyle/>
                    <a:p>
                      <a:pPr algn="just" rtl="0" fontAlgn="ctr"/>
                      <a:r>
                        <a:rPr lang="es-PE" sz="800" u="none" strike="noStrike" dirty="0">
                          <a:effectLst/>
                        </a:rPr>
                        <a:t>ADMINISTRACIÓN DIRECTA</a:t>
                      </a:r>
                      <a:endParaRPr lang="es-PE" sz="800" b="0" i="0" u="none" strike="noStrike" dirty="0">
                        <a:solidFill>
                          <a:srgbClr val="000000"/>
                        </a:solidFill>
                        <a:effectLst/>
                        <a:latin typeface="Arial Narrow" panose="020B0606020202030204" pitchFamily="34" charset="0"/>
                      </a:endParaRPr>
                    </a:p>
                  </a:txBody>
                  <a:tcPr marL="5250" marR="5250" marT="5250" marB="0" anchor="ctr"/>
                </a:tc>
                <a:extLst>
                  <a:ext uri="{0D108BD9-81ED-4DB2-BD59-A6C34878D82A}">
                    <a16:rowId xmlns:a16="http://schemas.microsoft.com/office/drawing/2014/main" val="3993149544"/>
                  </a:ext>
                </a:extLst>
              </a:tr>
            </a:tbl>
          </a:graphicData>
        </a:graphic>
      </p:graphicFrame>
    </p:spTree>
  </p:cSld>
  <p:clrMapOvr>
    <a:masterClrMapping/>
  </p:clrMapOvr>
</p:sld>
</file>

<file path=ppt/theme/theme1.xml><?xml version="1.0" encoding="utf-8"?>
<a:theme xmlns:a="http://schemas.openxmlformats.org/drawingml/2006/main" name="Silvia template">
  <a:themeElements>
    <a:clrScheme name="Custom 347">
      <a:dk1>
        <a:srgbClr val="222222"/>
      </a:dk1>
      <a:lt1>
        <a:srgbClr val="FFFFFF"/>
      </a:lt1>
      <a:dk2>
        <a:srgbClr val="111111"/>
      </a:dk2>
      <a:lt2>
        <a:srgbClr val="E7E4DF"/>
      </a:lt2>
      <a:accent1>
        <a:srgbClr val="F20122"/>
      </a:accent1>
      <a:accent2>
        <a:srgbClr val="CA0000"/>
      </a:accent2>
      <a:accent3>
        <a:srgbClr val="FF6A00"/>
      </a:accent3>
      <a:accent4>
        <a:srgbClr val="FF9F00"/>
      </a:accent4>
      <a:accent5>
        <a:srgbClr val="999999"/>
      </a:accent5>
      <a:accent6>
        <a:srgbClr val="D9D9D9"/>
      </a:accent6>
      <a:hlink>
        <a:srgbClr val="F2012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TotalTime>
  <Words>1143</Words>
  <Application>Microsoft Office PowerPoint</Application>
  <PresentationFormat>Presentación en pantalla (16:9)</PresentationFormat>
  <Paragraphs>186</Paragraphs>
  <Slides>6</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 Narrow</vt:lpstr>
      <vt:lpstr>Lato Light</vt:lpstr>
      <vt:lpstr>Calibri</vt:lpstr>
      <vt:lpstr>Lato Black</vt:lpstr>
      <vt:lpstr>Arial</vt:lpstr>
      <vt:lpstr>Silvia template</vt:lpstr>
      <vt:lpstr>Proyectos de inversion Función – Planeamiento Gestión y Reserva de la Contingencia; Ambiente y Turismo </vt:lpstr>
      <vt:lpstr>Presentación de PowerPoint</vt:lpstr>
      <vt:lpstr>Presentación de PowerPoint</vt:lpstr>
      <vt:lpstr>Presentación de PowerPoint</vt:lpstr>
      <vt:lpstr>Presentación de PowerPoint</vt:lpstr>
      <vt:lpstr>Proyectos de Inversion Programados para su Formulacion -2020 - Función Planeamiento gestión y Reserva de la Contingencia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ORFEI DIRE</dc:creator>
  <cp:lastModifiedBy>ORFEI-GERMUT</cp:lastModifiedBy>
  <cp:revision>41</cp:revision>
  <dcterms:modified xsi:type="dcterms:W3CDTF">2020-07-08T19:28:42Z</dcterms:modified>
</cp:coreProperties>
</file>