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1" r:id="rId2"/>
    <p:sldId id="258" r:id="rId3"/>
    <p:sldId id="267" r:id="rId4"/>
    <p:sldId id="260" r:id="rId5"/>
    <p:sldId id="262" r:id="rId6"/>
    <p:sldId id="261" r:id="rId7"/>
    <p:sldId id="263" r:id="rId8"/>
    <p:sldId id="264" r:id="rId9"/>
    <p:sldId id="266" r:id="rId10"/>
    <p:sldId id="265" r:id="rId11"/>
    <p:sldId id="3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FEI880" initials="O" lastIdx="1" clrIdx="0">
    <p:extLst>
      <p:ext uri="{19B8F6BF-5375-455C-9EA6-DF929625EA0E}">
        <p15:presenceInfo xmlns:p15="http://schemas.microsoft.com/office/powerpoint/2012/main" userId="ORFEI88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94660"/>
  </p:normalViewPr>
  <p:slideViewPr>
    <p:cSldViewPr snapToGrid="0">
      <p:cViewPr>
        <p:scale>
          <a:sx n="112" d="100"/>
          <a:sy n="112" d="100"/>
        </p:scale>
        <p:origin x="566"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lun. 20/07/2020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63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lun. 20/07/2020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29131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lun. 20/07/2020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42384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lun. 20/07/2020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63686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741E1F-0F29-468D-A28C-75FDF4DFC476}" type="datetimeFigureOut">
              <a:rPr lang="es-PE" smtClean="0"/>
              <a:t>lun. 20/07/2020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08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A741E1F-0F29-468D-A28C-75FDF4DFC476}" type="datetimeFigureOut">
              <a:rPr lang="es-PE" smtClean="0"/>
              <a:t>lun. 20/07/2020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9740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741E1F-0F29-468D-A28C-75FDF4DFC476}" type="datetimeFigureOut">
              <a:rPr lang="es-PE" smtClean="0"/>
              <a:t>lun. 20/07/2020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355715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A741E1F-0F29-468D-A28C-75FDF4DFC476}" type="datetimeFigureOut">
              <a:rPr lang="es-PE" smtClean="0"/>
              <a:t>lun. 20/07/2020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278507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741E1F-0F29-468D-A28C-75FDF4DFC476}" type="datetimeFigureOut">
              <a:rPr lang="es-PE" smtClean="0"/>
              <a:t>lun. 20/07/2020</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362656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741E1F-0F29-468D-A28C-75FDF4DFC476}" type="datetimeFigureOut">
              <a:rPr lang="es-PE" smtClean="0"/>
              <a:t>lun. 20/07/2020</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60E585-CC79-4426-8F67-C6F80A3CE630}" type="slidenum">
              <a:rPr lang="es-PE" smtClean="0"/>
              <a:t>‹Nº›</a:t>
            </a:fld>
            <a:endParaRPr lang="es-PE"/>
          </a:p>
        </p:txBody>
      </p:sp>
    </p:spTree>
    <p:extLst>
      <p:ext uri="{BB962C8B-B14F-4D97-AF65-F5344CB8AC3E}">
        <p14:creationId xmlns:p14="http://schemas.microsoft.com/office/powerpoint/2010/main" val="266845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741E1F-0F29-468D-A28C-75FDF4DFC476}" type="datetimeFigureOut">
              <a:rPr lang="es-PE" smtClean="0"/>
              <a:t>lun. 20/07/2020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75863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741E1F-0F29-468D-A28C-75FDF4DFC476}" type="datetimeFigureOut">
              <a:rPr lang="es-PE" smtClean="0"/>
              <a:t>lun. 20/07/2020</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60E585-CC79-4426-8F67-C6F80A3CE630}"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71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22F56-3E99-476A-8691-3C1D0F02363D}"/>
              </a:ext>
            </a:extLst>
          </p:cNvPr>
          <p:cNvSpPr>
            <a:spLocks noGrp="1"/>
          </p:cNvSpPr>
          <p:nvPr>
            <p:ph type="title"/>
          </p:nvPr>
        </p:nvSpPr>
        <p:spPr>
          <a:xfrm>
            <a:off x="632331" y="5225749"/>
            <a:ext cx="10113264" cy="822960"/>
          </a:xfrm>
        </p:spPr>
        <p:txBody>
          <a:bodyPr/>
          <a:lstStyle/>
          <a:p>
            <a:r>
              <a:rPr lang="es-ES" dirty="0"/>
              <a:t>Oficina Regional de Formulación y Evaluación de Inversiones </a:t>
            </a:r>
            <a:endParaRPr lang="es-PE" dirty="0"/>
          </a:p>
        </p:txBody>
      </p:sp>
      <p:sp>
        <p:nvSpPr>
          <p:cNvPr id="4" name="Marcador de texto 3">
            <a:extLst>
              <a:ext uri="{FF2B5EF4-FFF2-40B4-BE49-F238E27FC236}">
                <a16:creationId xmlns:a16="http://schemas.microsoft.com/office/drawing/2014/main" id="{A2EB009D-EAC7-49F9-BA06-28FB8637F860}"/>
              </a:ext>
            </a:extLst>
          </p:cNvPr>
          <p:cNvSpPr>
            <a:spLocks noGrp="1"/>
          </p:cNvSpPr>
          <p:nvPr>
            <p:ph type="body" sz="half" idx="2"/>
          </p:nvPr>
        </p:nvSpPr>
        <p:spPr>
          <a:xfrm>
            <a:off x="5076838" y="5479576"/>
            <a:ext cx="2238362" cy="1254957"/>
          </a:xfrm>
        </p:spPr>
        <p:txBody>
          <a:bodyPr anchor="ctr">
            <a:normAutofit fontScale="92500"/>
          </a:bodyPr>
          <a:lstStyle/>
          <a:p>
            <a:r>
              <a:rPr lang="es-ES" sz="6600" b="1" dirty="0"/>
              <a:t>ORFEI</a:t>
            </a:r>
            <a:endParaRPr lang="es-PE" sz="6600" b="1" dirty="0"/>
          </a:p>
        </p:txBody>
      </p:sp>
      <p:sp>
        <p:nvSpPr>
          <p:cNvPr id="6" name="CuadroTexto 5">
            <a:extLst>
              <a:ext uri="{FF2B5EF4-FFF2-40B4-BE49-F238E27FC236}">
                <a16:creationId xmlns:a16="http://schemas.microsoft.com/office/drawing/2014/main" id="{768EBFD7-5FC2-4A48-907C-BCCBEE33A7CA}"/>
              </a:ext>
            </a:extLst>
          </p:cNvPr>
          <p:cNvSpPr txBox="1"/>
          <p:nvPr/>
        </p:nvSpPr>
        <p:spPr>
          <a:xfrm>
            <a:off x="9285876" y="362673"/>
            <a:ext cx="2893242" cy="156966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dirty="0">
                <a:ln w="0"/>
                <a:solidFill>
                  <a:schemeClr val="accent1"/>
                </a:solidFill>
                <a:effectLst>
                  <a:outerShdw blurRad="38100" dist="25400" dir="5400000" algn="ctr" rotWithShape="0">
                    <a:srgbClr val="6E747A">
                      <a:alpha val="43000"/>
                    </a:srgbClr>
                  </a:outerShdw>
                </a:effectLst>
              </a:rPr>
              <a:t>Gobierno Regional de Apurímac</a:t>
            </a:r>
            <a:endParaRPr lang="es-PE" sz="3200" dirty="0">
              <a:ln w="0"/>
              <a:solidFill>
                <a:schemeClr val="accent1"/>
              </a:solidFill>
              <a:effectLst>
                <a:outerShdw blurRad="38100" dist="25400" dir="5400000" algn="ctr" rotWithShape="0">
                  <a:srgbClr val="6E747A">
                    <a:alpha val="43000"/>
                  </a:srgbClr>
                </a:outerShdw>
              </a:effectLst>
            </a:endParaRPr>
          </a:p>
        </p:txBody>
      </p:sp>
      <p:pic>
        <p:nvPicPr>
          <p:cNvPr id="8" name="Picture 2" descr="Resultado de imagen para GOBIERNO REGIONAL DE APURIMAC">
            <a:extLst>
              <a:ext uri="{FF2B5EF4-FFF2-40B4-BE49-F238E27FC236}">
                <a16:creationId xmlns:a16="http://schemas.microsoft.com/office/drawing/2014/main" id="{6734D16A-DC4A-48B1-B32C-72B57BD8E3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3701" y="2030919"/>
            <a:ext cx="1423788" cy="155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81637941-86BF-4EAB-9477-04A0791F2B35}"/>
              </a:ext>
            </a:extLst>
          </p:cNvPr>
          <p:cNvSpPr txBox="1"/>
          <p:nvPr/>
        </p:nvSpPr>
        <p:spPr>
          <a:xfrm>
            <a:off x="9385236" y="4221991"/>
            <a:ext cx="2694520" cy="307777"/>
          </a:xfrm>
          <a:prstGeom prst="rect">
            <a:avLst/>
          </a:prstGeom>
          <a:noFill/>
        </p:spPr>
        <p:txBody>
          <a:bodyPr wrap="none" rtlCol="0">
            <a:spAutoFit/>
          </a:bodyPr>
          <a:lstStyle/>
          <a:p>
            <a:r>
              <a:rPr lang="es-ES" sz="1400" dirty="0"/>
              <a:t>Ing. Juan F. Cisneros </a:t>
            </a:r>
            <a:r>
              <a:rPr lang="es-ES" sz="1400" dirty="0" err="1"/>
              <a:t>Sullcahuaman</a:t>
            </a:r>
            <a:endParaRPr lang="es-PE" sz="1400" dirty="0"/>
          </a:p>
        </p:txBody>
      </p:sp>
      <p:sp>
        <p:nvSpPr>
          <p:cNvPr id="10" name="CuadroTexto 9">
            <a:extLst>
              <a:ext uri="{FF2B5EF4-FFF2-40B4-BE49-F238E27FC236}">
                <a16:creationId xmlns:a16="http://schemas.microsoft.com/office/drawing/2014/main" id="{1D76A2CA-C625-4216-BDCA-99DD242F6451}"/>
              </a:ext>
            </a:extLst>
          </p:cNvPr>
          <p:cNvSpPr txBox="1"/>
          <p:nvPr/>
        </p:nvSpPr>
        <p:spPr>
          <a:xfrm>
            <a:off x="9367950" y="4562929"/>
            <a:ext cx="778483" cy="307777"/>
          </a:xfrm>
          <a:prstGeom prst="rect">
            <a:avLst/>
          </a:prstGeom>
          <a:noFill/>
        </p:spPr>
        <p:txBody>
          <a:bodyPr wrap="none" rtlCol="0">
            <a:spAutoFit/>
          </a:bodyPr>
          <a:lstStyle/>
          <a:p>
            <a:r>
              <a:rPr lang="es-ES" sz="1400" dirty="0"/>
              <a:t>Director</a:t>
            </a:r>
            <a:endParaRPr lang="es-PE" sz="1400" dirty="0"/>
          </a:p>
        </p:txBody>
      </p:sp>
      <p:sp>
        <p:nvSpPr>
          <p:cNvPr id="11" name="CuadroTexto 10">
            <a:extLst>
              <a:ext uri="{FF2B5EF4-FFF2-40B4-BE49-F238E27FC236}">
                <a16:creationId xmlns:a16="http://schemas.microsoft.com/office/drawing/2014/main" id="{E6069117-527F-4CCD-81D2-2B9A91ED81A8}"/>
              </a:ext>
            </a:extLst>
          </p:cNvPr>
          <p:cNvSpPr txBox="1"/>
          <p:nvPr/>
        </p:nvSpPr>
        <p:spPr>
          <a:xfrm>
            <a:off x="880281" y="655092"/>
            <a:ext cx="4503762" cy="3416320"/>
          </a:xfrm>
          <a:prstGeom prst="rect">
            <a:avLst/>
          </a:prstGeom>
          <a:noFill/>
        </p:spPr>
        <p:txBody>
          <a:bodyPr wrap="square" rtlCol="0">
            <a:spAutoFit/>
          </a:bodyPr>
          <a:lstStyle/>
          <a:p>
            <a:r>
              <a:rPr lang="es-PE" sz="5400" dirty="0">
                <a:solidFill>
                  <a:schemeClr val="accent1"/>
                </a:solidFill>
                <a:latin typeface="Bahnschrift Condensed" panose="020B0502040204020203" pitchFamily="34" charset="0"/>
              </a:rPr>
              <a:t>Reporte de Proyectos de Inversión por Función</a:t>
            </a:r>
          </a:p>
        </p:txBody>
      </p:sp>
    </p:spTree>
    <p:extLst>
      <p:ext uri="{BB962C8B-B14F-4D97-AF65-F5344CB8AC3E}">
        <p14:creationId xmlns:p14="http://schemas.microsoft.com/office/powerpoint/2010/main" val="1568298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0CED9A29-B9AF-4DCE-A800-4029EC1A2FE2}"/>
              </a:ext>
            </a:extLst>
          </p:cNvPr>
          <p:cNvGraphicFramePr>
            <a:graphicFrameLocks noGrp="1"/>
          </p:cNvGraphicFramePr>
          <p:nvPr>
            <p:extLst>
              <p:ext uri="{D42A27DB-BD31-4B8C-83A1-F6EECF244321}">
                <p14:modId xmlns:p14="http://schemas.microsoft.com/office/powerpoint/2010/main" val="3505132532"/>
              </p:ext>
            </p:extLst>
          </p:nvPr>
        </p:nvGraphicFramePr>
        <p:xfrm>
          <a:off x="225188" y="2062064"/>
          <a:ext cx="11573301" cy="2856736"/>
        </p:xfrm>
        <a:graphic>
          <a:graphicData uri="http://schemas.openxmlformats.org/drawingml/2006/table">
            <a:tbl>
              <a:tblPr/>
              <a:tblGrid>
                <a:gridCol w="789352">
                  <a:extLst>
                    <a:ext uri="{9D8B030D-6E8A-4147-A177-3AD203B41FA5}">
                      <a16:colId xmlns:a16="http://schemas.microsoft.com/office/drawing/2014/main" val="1234834610"/>
                    </a:ext>
                  </a:extLst>
                </a:gridCol>
                <a:gridCol w="4724507">
                  <a:extLst>
                    <a:ext uri="{9D8B030D-6E8A-4147-A177-3AD203B41FA5}">
                      <a16:colId xmlns:a16="http://schemas.microsoft.com/office/drawing/2014/main" val="848812126"/>
                    </a:ext>
                  </a:extLst>
                </a:gridCol>
                <a:gridCol w="905435">
                  <a:extLst>
                    <a:ext uri="{9D8B030D-6E8A-4147-A177-3AD203B41FA5}">
                      <a16:colId xmlns:a16="http://schemas.microsoft.com/office/drawing/2014/main" val="3978432035"/>
                    </a:ext>
                  </a:extLst>
                </a:gridCol>
                <a:gridCol w="719703">
                  <a:extLst>
                    <a:ext uri="{9D8B030D-6E8A-4147-A177-3AD203B41FA5}">
                      <a16:colId xmlns:a16="http://schemas.microsoft.com/office/drawing/2014/main" val="3275215049"/>
                    </a:ext>
                  </a:extLst>
                </a:gridCol>
                <a:gridCol w="975084">
                  <a:extLst>
                    <a:ext uri="{9D8B030D-6E8A-4147-A177-3AD203B41FA5}">
                      <a16:colId xmlns:a16="http://schemas.microsoft.com/office/drawing/2014/main" val="2336994376"/>
                    </a:ext>
                  </a:extLst>
                </a:gridCol>
                <a:gridCol w="580408">
                  <a:extLst>
                    <a:ext uri="{9D8B030D-6E8A-4147-A177-3AD203B41FA5}">
                      <a16:colId xmlns:a16="http://schemas.microsoft.com/office/drawing/2014/main" val="3617673375"/>
                    </a:ext>
                  </a:extLst>
                </a:gridCol>
                <a:gridCol w="824175">
                  <a:extLst>
                    <a:ext uri="{9D8B030D-6E8A-4147-A177-3AD203B41FA5}">
                      <a16:colId xmlns:a16="http://schemas.microsoft.com/office/drawing/2014/main" val="3175661064"/>
                    </a:ext>
                  </a:extLst>
                </a:gridCol>
                <a:gridCol w="824175">
                  <a:extLst>
                    <a:ext uri="{9D8B030D-6E8A-4147-A177-3AD203B41FA5}">
                      <a16:colId xmlns:a16="http://schemas.microsoft.com/office/drawing/2014/main" val="901925276"/>
                    </a:ext>
                  </a:extLst>
                </a:gridCol>
                <a:gridCol w="824175">
                  <a:extLst>
                    <a:ext uri="{9D8B030D-6E8A-4147-A177-3AD203B41FA5}">
                      <a16:colId xmlns:a16="http://schemas.microsoft.com/office/drawing/2014/main" val="3093765264"/>
                    </a:ext>
                  </a:extLst>
                </a:gridCol>
                <a:gridCol w="406287">
                  <a:extLst>
                    <a:ext uri="{9D8B030D-6E8A-4147-A177-3AD203B41FA5}">
                      <a16:colId xmlns:a16="http://schemas.microsoft.com/office/drawing/2014/main" val="3026594803"/>
                    </a:ext>
                  </a:extLst>
                </a:gridCol>
              </a:tblGrid>
              <a:tr h="0">
                <a:tc rowSpan="2">
                  <a:txBody>
                    <a:bodyPr/>
                    <a:lstStyle/>
                    <a:p>
                      <a:pPr algn="ctr" fontAlgn="ctr"/>
                      <a:r>
                        <a:rPr lang="es-PE" sz="1100" b="1" i="0" u="none" strike="noStrike">
                          <a:solidFill>
                            <a:srgbClr val="FFFFFF"/>
                          </a:solidFill>
                          <a:effectLst/>
                          <a:latin typeface="Calibri" panose="020F0502020204030204" pitchFamily="34" charset="0"/>
                        </a:rPr>
                        <a:t>CUI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100" b="1" i="0" u="none" strike="noStrike" dirty="0">
                          <a:solidFill>
                            <a:srgbClr val="FFFFFF"/>
                          </a:solidFill>
                          <a:effectLst/>
                          <a:latin typeface="Calibri" panose="020F0502020204030204" pitchFamily="34" charset="0"/>
                        </a:rPr>
                        <a:t>Proyecto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100" b="1" i="0" u="none" strike="noStrike" dirty="0">
                          <a:solidFill>
                            <a:srgbClr val="FFFFFF"/>
                          </a:solidFill>
                          <a:effectLst/>
                          <a:latin typeface="Calibri" panose="020F0502020204030204" pitchFamily="34" charset="0"/>
                        </a:rPr>
                        <a:t>Monto de Inversión</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100" b="1" i="0" u="none" strike="noStrike">
                          <a:solidFill>
                            <a:srgbClr val="FFFFFF"/>
                          </a:solidFill>
                          <a:effectLst/>
                          <a:latin typeface="Calibri" panose="020F0502020204030204" pitchFamily="34" charset="0"/>
                        </a:rPr>
                        <a:t>fecha de viabilidad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100" b="1" i="0" u="none" strike="noStrike">
                          <a:solidFill>
                            <a:srgbClr val="FFFFFF"/>
                          </a:solidFill>
                          <a:effectLst/>
                          <a:latin typeface="Calibri" panose="020F0502020204030204" pitchFamily="34" charset="0"/>
                        </a:rPr>
                        <a:t>tiempo transcurrido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100" b="1" i="0" u="none" strike="noStrike">
                          <a:solidFill>
                            <a:srgbClr val="FFFFFF"/>
                          </a:solidFill>
                          <a:effectLst/>
                          <a:latin typeface="Calibri" panose="020F0502020204030204" pitchFamily="34" charset="0"/>
                        </a:rPr>
                        <a:t>estado situacional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gridSpan="3">
                  <a:txBody>
                    <a:bodyPr/>
                    <a:lstStyle/>
                    <a:p>
                      <a:pPr algn="ctr" fontAlgn="ctr"/>
                      <a:r>
                        <a:rPr lang="es-PE" sz="1100" b="1" i="0" u="none" strike="noStrike">
                          <a:solidFill>
                            <a:srgbClr val="FFFFFF"/>
                          </a:solidFill>
                          <a:effectLst/>
                          <a:latin typeface="Calibri" panose="020F0502020204030204" pitchFamily="34" charset="0"/>
                        </a:rPr>
                        <a:t>Ambito Territorial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rowSpan="2">
                  <a:txBody>
                    <a:bodyPr/>
                    <a:lstStyle/>
                    <a:p>
                      <a:pPr algn="ctr" fontAlgn="ctr"/>
                      <a:r>
                        <a:rPr lang="es-PE" sz="1100" b="1" i="0" u="none" strike="noStrike">
                          <a:solidFill>
                            <a:srgbClr val="FFFFFF"/>
                          </a:solidFill>
                          <a:effectLst/>
                          <a:latin typeface="Calibri" panose="020F0502020204030204" pitchFamily="34" charset="0"/>
                        </a:rPr>
                        <a:t>N° Beneficiarios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1248288304"/>
                  </a:ext>
                </a:extLst>
              </a:tr>
              <a:tr h="30009">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100" b="1" i="0" u="none" strike="noStrike">
                          <a:solidFill>
                            <a:srgbClr val="FFFFFF"/>
                          </a:solidFill>
                          <a:effectLst/>
                          <a:latin typeface="Calibri" panose="020F0502020204030204" pitchFamily="34" charset="0"/>
                        </a:rPr>
                        <a:t>Provincia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ctr" fontAlgn="ctr"/>
                      <a:r>
                        <a:rPr lang="es-PE" sz="1100" b="1" i="0" u="none" strike="noStrike">
                          <a:solidFill>
                            <a:srgbClr val="FFFFFF"/>
                          </a:solidFill>
                          <a:effectLst/>
                          <a:latin typeface="Calibri" panose="020F0502020204030204" pitchFamily="34" charset="0"/>
                        </a:rPr>
                        <a:t>Distrito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l" fontAlgn="ctr"/>
                      <a:r>
                        <a:rPr lang="es-PE" sz="1100" b="1" i="0" u="none" strike="noStrike">
                          <a:solidFill>
                            <a:srgbClr val="FFFFFF"/>
                          </a:solidFill>
                          <a:effectLst/>
                          <a:latin typeface="Calibri" panose="020F0502020204030204" pitchFamily="34" charset="0"/>
                        </a:rPr>
                        <a:t>Localidad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1740690910"/>
                  </a:ext>
                </a:extLst>
              </a:tr>
              <a:tr h="0">
                <a:tc gridSpan="10">
                  <a:txBody>
                    <a:bodyPr/>
                    <a:lstStyle/>
                    <a:p>
                      <a:pPr algn="ctr" fontAlgn="ctr"/>
                      <a:r>
                        <a:rPr lang="es-PE" sz="1100" b="1" i="0" u="none" strike="noStrike" dirty="0">
                          <a:solidFill>
                            <a:srgbClr val="FFFFFF"/>
                          </a:solidFill>
                          <a:effectLst/>
                          <a:latin typeface="Calibri" panose="020F0502020204030204" pitchFamily="34" charset="0"/>
                        </a:rPr>
                        <a:t>TRANSPORTE</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42842023"/>
                  </a:ext>
                </a:extLst>
              </a:tr>
              <a:tr h="0">
                <a:tc>
                  <a:txBody>
                    <a:bodyPr/>
                    <a:lstStyle/>
                    <a:p>
                      <a:pPr algn="ctr" fontAlgn="ctr"/>
                      <a:r>
                        <a:rPr lang="es-PE" sz="1100" b="0" i="0" u="none" strike="noStrike">
                          <a:solidFill>
                            <a:srgbClr val="000000"/>
                          </a:solidFill>
                          <a:effectLst/>
                          <a:latin typeface="Calibri" panose="020F0502020204030204" pitchFamily="34" charset="0"/>
                        </a:rPr>
                        <a:t>2230665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dirty="0">
                          <a:solidFill>
                            <a:srgbClr val="000000"/>
                          </a:solidFill>
                          <a:effectLst/>
                          <a:latin typeface="Calibri" panose="020F0502020204030204" pitchFamily="34" charset="0"/>
                        </a:rPr>
                        <a:t>MEJORAMIENTO DE LA </a:t>
                      </a:r>
                      <a:r>
                        <a:rPr lang="es-PE" sz="1100" b="0" i="0" u="none" strike="noStrike" dirty="0" err="1">
                          <a:solidFill>
                            <a:srgbClr val="000000"/>
                          </a:solidFill>
                          <a:effectLst/>
                          <a:latin typeface="Calibri" panose="020F0502020204030204" pitchFamily="34" charset="0"/>
                        </a:rPr>
                        <a:t>VIA</a:t>
                      </a:r>
                      <a:r>
                        <a:rPr lang="es-PE" sz="1100" b="0" i="0" u="none" strike="noStrike" dirty="0">
                          <a:solidFill>
                            <a:srgbClr val="000000"/>
                          </a:solidFill>
                          <a:effectLst/>
                          <a:latin typeface="Calibri" panose="020F0502020204030204" pitchFamily="34" charset="0"/>
                        </a:rPr>
                        <a:t> TALAVERA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100" b="0" i="0" u="none" strike="noStrike">
                          <a:solidFill>
                            <a:srgbClr val="000000"/>
                          </a:solidFill>
                          <a:effectLst/>
                          <a:latin typeface="Calibri" panose="020F0502020204030204" pitchFamily="34" charset="0"/>
                        </a:rPr>
                        <a:t>2,524,035.00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02/06/2005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15 años 4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dirty="0">
                          <a:solidFill>
                            <a:srgbClr val="000000"/>
                          </a:solidFill>
                          <a:effectLst/>
                          <a:latin typeface="Calibri" panose="020F0502020204030204" pitchFamily="34" charset="0"/>
                        </a:rPr>
                        <a:t>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100" b="0" i="0" u="none" strike="noStrike">
                          <a:solidFill>
                            <a:srgbClr val="000000"/>
                          </a:solidFill>
                          <a:effectLst/>
                          <a:latin typeface="Calibri" panose="020F0502020204030204" pitchFamily="34" charset="0"/>
                        </a:rPr>
                        <a:t>86650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9541328"/>
                  </a:ext>
                </a:extLst>
              </a:tr>
              <a:tr h="34296">
                <a:tc>
                  <a:txBody>
                    <a:bodyPr/>
                    <a:lstStyle/>
                    <a:p>
                      <a:pPr algn="ctr" fontAlgn="ctr"/>
                      <a:r>
                        <a:rPr lang="es-PE" sz="1100" b="0" i="0" u="none" strike="noStrike">
                          <a:solidFill>
                            <a:srgbClr val="000000"/>
                          </a:solidFill>
                          <a:effectLst/>
                          <a:latin typeface="Calibri" panose="020F0502020204030204" pitchFamily="34" charset="0"/>
                        </a:rPr>
                        <a:t>2233206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REHABILITACION Y MEJORAMIENTO DE LA CARRETERA COCHAPUCRO-UMAMARCA, DISTRITO DE TUMAYHUARACA, PROVINCIA DE ANDAHUAYLAS,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100" b="0" i="0" u="none" strike="noStrike">
                          <a:solidFill>
                            <a:srgbClr val="000000"/>
                          </a:solidFill>
                          <a:effectLst/>
                          <a:latin typeface="Calibri" panose="020F0502020204030204" pitchFamily="34" charset="0"/>
                        </a:rPr>
                        <a:t>1,105,791.00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11/10/2004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16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dirty="0">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TUMAY HUARACA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100" b="0" i="0" u="none" strike="noStrike">
                          <a:solidFill>
                            <a:srgbClr val="000000"/>
                          </a:solidFill>
                          <a:effectLst/>
                          <a:latin typeface="Calibri" panose="020F0502020204030204" pitchFamily="34" charset="0"/>
                        </a:rPr>
                        <a:t>8472</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5303198"/>
                  </a:ext>
                </a:extLst>
              </a:tr>
              <a:tr h="34296">
                <a:tc>
                  <a:txBody>
                    <a:bodyPr/>
                    <a:lstStyle/>
                    <a:p>
                      <a:pPr algn="ctr" fontAlgn="ctr"/>
                      <a:r>
                        <a:rPr lang="es-PE" sz="1100" b="0" i="0" u="none" strike="noStrike">
                          <a:solidFill>
                            <a:srgbClr val="000000"/>
                          </a:solidFill>
                          <a:effectLst/>
                          <a:latin typeface="Calibri" panose="020F0502020204030204" pitchFamily="34" charset="0"/>
                        </a:rPr>
                        <a:t>2227645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CONSTRUCCION CARRETERA PATAYHUARI CABAÑA DISTRITO OCOBAMBA PROVINCIA CHINCHEROS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100" b="0" i="0" u="none" strike="noStrike">
                          <a:solidFill>
                            <a:srgbClr val="000000"/>
                          </a:solidFill>
                          <a:effectLst/>
                          <a:latin typeface="Calibri" panose="020F0502020204030204" pitchFamily="34" charset="0"/>
                        </a:rPr>
                        <a:t>990,170.00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15/11/2004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15 años 10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OCOBAMBA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PATAYHUARI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100" b="0" i="0" u="none" strike="noStrike">
                          <a:solidFill>
                            <a:srgbClr val="000000"/>
                          </a:solidFill>
                          <a:effectLst/>
                          <a:latin typeface="Calibri" panose="020F0502020204030204" pitchFamily="34" charset="0"/>
                        </a:rPr>
                        <a:t>3660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9394896"/>
                  </a:ext>
                </a:extLst>
              </a:tr>
              <a:tr h="0">
                <a:tc>
                  <a:txBody>
                    <a:bodyPr/>
                    <a:lstStyle/>
                    <a:p>
                      <a:pPr algn="ctr" fontAlgn="ctr"/>
                      <a:r>
                        <a:rPr lang="es-PE" sz="1100" b="0" i="0" u="none" strike="noStrike">
                          <a:solidFill>
                            <a:srgbClr val="000000"/>
                          </a:solidFill>
                          <a:effectLst/>
                          <a:latin typeface="Calibri" panose="020F0502020204030204" pitchFamily="34" charset="0"/>
                        </a:rPr>
                        <a:t>2230663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MEJORAMIENTO DE LA VIA JR. TUPAC AMARU DE LA CIUDAD DE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100" b="0" i="0" u="none" strike="noStrike">
                          <a:solidFill>
                            <a:srgbClr val="000000"/>
                          </a:solidFill>
                          <a:effectLst/>
                          <a:latin typeface="Calibri" panose="020F0502020204030204" pitchFamily="34" charset="0"/>
                        </a:rPr>
                        <a:t>846,073.19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dirty="0">
                          <a:solidFill>
                            <a:srgbClr val="000000"/>
                          </a:solidFill>
                          <a:effectLst/>
                          <a:latin typeface="Calibri" panose="020F0502020204030204" pitchFamily="34" charset="0"/>
                        </a:rPr>
                        <a:t>08/06/2004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16 años 4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100" b="0" i="0" u="none" strike="noStrike">
                          <a:solidFill>
                            <a:srgbClr val="000000"/>
                          </a:solidFill>
                          <a:effectLst/>
                          <a:latin typeface="Calibri" panose="020F0502020204030204" pitchFamily="34" charset="0"/>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5868405"/>
                  </a:ext>
                </a:extLst>
              </a:tr>
              <a:tr h="34296">
                <a:tc>
                  <a:txBody>
                    <a:bodyPr/>
                    <a:lstStyle/>
                    <a:p>
                      <a:pPr algn="ctr" fontAlgn="ctr"/>
                      <a:r>
                        <a:rPr lang="es-PE" sz="1100" b="0" i="0" u="none" strike="noStrike">
                          <a:solidFill>
                            <a:srgbClr val="000000"/>
                          </a:solidFill>
                          <a:effectLst/>
                          <a:latin typeface="Calibri" panose="020F0502020204030204" pitchFamily="34" charset="0"/>
                        </a:rPr>
                        <a:t>2227641</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CONSTRUCCION CARRETERA MITOBAMBA ANTABAMBA-DISTRITO OCOBAMBA-PROVINCIA CHINCHEROS-REGION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100" b="0" i="0" u="none" strike="noStrike">
                          <a:solidFill>
                            <a:srgbClr val="000000"/>
                          </a:solidFill>
                          <a:effectLst/>
                          <a:latin typeface="Calibri" panose="020F0502020204030204" pitchFamily="34" charset="0"/>
                        </a:rPr>
                        <a:t>259,706.00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dirty="0">
                          <a:solidFill>
                            <a:srgbClr val="000000"/>
                          </a:solidFill>
                          <a:effectLst/>
                          <a:latin typeface="Calibri" panose="020F0502020204030204" pitchFamily="34" charset="0"/>
                        </a:rPr>
                        <a:t>29/10/2004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dirty="0">
                          <a:solidFill>
                            <a:srgbClr val="000000"/>
                          </a:solidFill>
                          <a:effectLst/>
                          <a:latin typeface="Calibri" panose="020F0502020204030204" pitchFamily="34" charset="0"/>
                        </a:rPr>
                        <a:t>15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OCOBAMBA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MITOBAMBA ANTABAMBA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100" b="0" i="0" u="none" strike="noStrike">
                          <a:solidFill>
                            <a:srgbClr val="000000"/>
                          </a:solidFill>
                          <a:effectLst/>
                          <a:latin typeface="Calibri" panose="020F0502020204030204" pitchFamily="34" charset="0"/>
                        </a:rPr>
                        <a:t>1830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7936296"/>
                  </a:ext>
                </a:extLst>
              </a:tr>
              <a:tr h="34296">
                <a:tc>
                  <a:txBody>
                    <a:bodyPr/>
                    <a:lstStyle/>
                    <a:p>
                      <a:pPr algn="ctr" fontAlgn="ctr"/>
                      <a:r>
                        <a:rPr lang="es-PE" sz="1100" b="0" i="0" u="none" strike="noStrike">
                          <a:solidFill>
                            <a:srgbClr val="000000"/>
                          </a:solidFill>
                          <a:effectLst/>
                          <a:latin typeface="Calibri" panose="020F0502020204030204" pitchFamily="34" charset="0"/>
                        </a:rPr>
                        <a:t>2228310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dirty="0" err="1">
                          <a:solidFill>
                            <a:srgbClr val="000000"/>
                          </a:solidFill>
                          <a:effectLst/>
                          <a:latin typeface="Calibri" panose="020F0502020204030204" pitchFamily="34" charset="0"/>
                        </a:rPr>
                        <a:t>CONSTRUCCION</a:t>
                      </a:r>
                      <a:r>
                        <a:rPr lang="es-PE" sz="1100" b="0" i="0" u="none" strike="noStrike" dirty="0">
                          <a:solidFill>
                            <a:srgbClr val="000000"/>
                          </a:solidFill>
                          <a:effectLst/>
                          <a:latin typeface="Calibri" panose="020F0502020204030204" pitchFamily="34" charset="0"/>
                        </a:rPr>
                        <a:t> PUENTE CARROZABLE </a:t>
                      </a:r>
                      <a:r>
                        <a:rPr lang="es-PE" sz="1100" b="0" i="0" u="none" strike="noStrike" dirty="0" err="1">
                          <a:solidFill>
                            <a:srgbClr val="000000"/>
                          </a:solidFill>
                          <a:effectLst/>
                          <a:latin typeface="Calibri" panose="020F0502020204030204" pitchFamily="34" charset="0"/>
                        </a:rPr>
                        <a:t>CHACAHUAYCCO</a:t>
                      </a:r>
                      <a:r>
                        <a:rPr lang="es-PE" sz="1100" b="0" i="0" u="none" strike="noStrike" dirty="0">
                          <a:solidFill>
                            <a:srgbClr val="000000"/>
                          </a:solidFill>
                          <a:effectLst/>
                          <a:latin typeface="Calibri" panose="020F0502020204030204" pitchFamily="34" charset="0"/>
                        </a:rPr>
                        <a:t>- </a:t>
                      </a:r>
                      <a:r>
                        <a:rPr lang="es-PE" sz="1100" b="0" i="0" u="none" strike="noStrike" dirty="0" err="1">
                          <a:solidFill>
                            <a:srgbClr val="000000"/>
                          </a:solidFill>
                          <a:effectLst/>
                          <a:latin typeface="Calibri" panose="020F0502020204030204" pitchFamily="34" charset="0"/>
                        </a:rPr>
                        <a:t>OCOBAMBA</a:t>
                      </a:r>
                      <a:r>
                        <a:rPr lang="es-PE" sz="1100" b="0" i="0" u="none" strike="noStrike" dirty="0">
                          <a:solidFill>
                            <a:srgbClr val="000000"/>
                          </a:solidFill>
                          <a:effectLst/>
                          <a:latin typeface="Calibri" panose="020F0502020204030204" pitchFamily="34" charset="0"/>
                        </a:rPr>
                        <a:t>. DISTRITO </a:t>
                      </a:r>
                      <a:r>
                        <a:rPr lang="es-PE" sz="1100" b="0" i="0" u="none" strike="noStrike" dirty="0" err="1">
                          <a:solidFill>
                            <a:srgbClr val="000000"/>
                          </a:solidFill>
                          <a:effectLst/>
                          <a:latin typeface="Calibri" panose="020F0502020204030204" pitchFamily="34" charset="0"/>
                        </a:rPr>
                        <a:t>OCOBAMBA</a:t>
                      </a:r>
                      <a:r>
                        <a:rPr lang="es-PE" sz="1100" b="0" i="0" u="none" strike="noStrike" dirty="0">
                          <a:solidFill>
                            <a:srgbClr val="000000"/>
                          </a:solidFill>
                          <a:effectLst/>
                          <a:latin typeface="Calibri" panose="020F0502020204030204" pitchFamily="34" charset="0"/>
                        </a:rPr>
                        <a:t>-PROVINCIA  CHINCHEROS-</a:t>
                      </a:r>
                      <a:r>
                        <a:rPr lang="es-PE" sz="1100" b="0" i="0" u="none" strike="noStrike" dirty="0" err="1">
                          <a:solidFill>
                            <a:srgbClr val="000000"/>
                          </a:solidFill>
                          <a:effectLst/>
                          <a:latin typeface="Calibri" panose="020F0502020204030204" pitchFamily="34" charset="0"/>
                        </a:rPr>
                        <a:t>REGION</a:t>
                      </a:r>
                      <a:r>
                        <a:rPr lang="es-PE" sz="1100" b="0" i="0" u="none" strike="noStrike" dirty="0">
                          <a:solidFill>
                            <a:srgbClr val="000000"/>
                          </a:solidFill>
                          <a:effectLst/>
                          <a:latin typeface="Calibri" panose="020F0502020204030204" pitchFamily="34" charset="0"/>
                        </a:rPr>
                        <a:t> </a:t>
                      </a:r>
                      <a:r>
                        <a:rPr lang="es-PE" sz="1100" b="0" i="0" u="none" strike="noStrike" dirty="0" err="1">
                          <a:solidFill>
                            <a:srgbClr val="000000"/>
                          </a:solidFill>
                          <a:effectLst/>
                          <a:latin typeface="Calibri" panose="020F0502020204030204" pitchFamily="34" charset="0"/>
                        </a:rPr>
                        <a:t>APURIMAC</a:t>
                      </a:r>
                      <a:r>
                        <a:rPr lang="es-PE" sz="1100" b="0" i="0" u="none" strike="noStrike" dirty="0">
                          <a:solidFill>
                            <a:srgbClr val="000000"/>
                          </a:solidFill>
                          <a:effectLst/>
                          <a:latin typeface="Calibri" panose="020F0502020204030204" pitchFamily="34" charset="0"/>
                        </a:rPr>
                        <a:t>.</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100" b="0" i="0" u="none" strike="noStrike">
                          <a:solidFill>
                            <a:srgbClr val="000000"/>
                          </a:solidFill>
                          <a:effectLst/>
                          <a:latin typeface="Calibri" panose="020F0502020204030204" pitchFamily="34" charset="0"/>
                        </a:rPr>
                        <a:t>142,221.00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dirty="0">
                          <a:solidFill>
                            <a:srgbClr val="000000"/>
                          </a:solidFill>
                          <a:effectLst/>
                          <a:latin typeface="Calibri" panose="020F0502020204030204" pitchFamily="34" charset="0"/>
                        </a:rPr>
                        <a:t>04/11/2004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dirty="0">
                          <a:solidFill>
                            <a:srgbClr val="000000"/>
                          </a:solidFill>
                          <a:effectLst/>
                          <a:latin typeface="Calibri" panose="020F0502020204030204" pitchFamily="34" charset="0"/>
                        </a:rPr>
                        <a:t>15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1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OCOBAMBA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100" b="0" i="0" u="none" strike="noStrike">
                          <a:solidFill>
                            <a:srgbClr val="000000"/>
                          </a:solidFill>
                          <a:effectLst/>
                          <a:latin typeface="Calibri" panose="020F0502020204030204" pitchFamily="34" charset="0"/>
                        </a:rPr>
                        <a:t>OCOBAMBA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100" b="0" i="0" u="none" strike="noStrike" dirty="0">
                          <a:solidFill>
                            <a:srgbClr val="000000"/>
                          </a:solidFill>
                          <a:effectLst/>
                          <a:latin typeface="Calibri" panose="020F0502020204030204" pitchFamily="34" charset="0"/>
                        </a:rPr>
                        <a:t>30449</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604053"/>
                  </a:ext>
                </a:extLst>
              </a:tr>
            </a:tbl>
          </a:graphicData>
        </a:graphic>
      </p:graphicFrame>
      <p:graphicFrame>
        <p:nvGraphicFramePr>
          <p:cNvPr id="5" name="Tabla 4">
            <a:extLst>
              <a:ext uri="{FF2B5EF4-FFF2-40B4-BE49-F238E27FC236}">
                <a16:creationId xmlns:a16="http://schemas.microsoft.com/office/drawing/2014/main" id="{3C9709E3-9F03-4DD6-B350-34D57E510F34}"/>
              </a:ext>
            </a:extLst>
          </p:cNvPr>
          <p:cNvGraphicFramePr>
            <a:graphicFrameLocks noGrp="1"/>
          </p:cNvGraphicFramePr>
          <p:nvPr>
            <p:extLst>
              <p:ext uri="{D42A27DB-BD31-4B8C-83A1-F6EECF244321}">
                <p14:modId xmlns:p14="http://schemas.microsoft.com/office/powerpoint/2010/main" val="82206341"/>
              </p:ext>
            </p:extLst>
          </p:nvPr>
        </p:nvGraphicFramePr>
        <p:xfrm>
          <a:off x="225188" y="1030136"/>
          <a:ext cx="11525536" cy="842136"/>
        </p:xfrm>
        <a:graphic>
          <a:graphicData uri="http://schemas.openxmlformats.org/drawingml/2006/table">
            <a:tbl>
              <a:tblPr/>
              <a:tblGrid>
                <a:gridCol w="786094">
                  <a:extLst>
                    <a:ext uri="{9D8B030D-6E8A-4147-A177-3AD203B41FA5}">
                      <a16:colId xmlns:a16="http://schemas.microsoft.com/office/drawing/2014/main" val="2816709329"/>
                    </a:ext>
                  </a:extLst>
                </a:gridCol>
                <a:gridCol w="4705008">
                  <a:extLst>
                    <a:ext uri="{9D8B030D-6E8A-4147-A177-3AD203B41FA5}">
                      <a16:colId xmlns:a16="http://schemas.microsoft.com/office/drawing/2014/main" val="3376743001"/>
                    </a:ext>
                  </a:extLst>
                </a:gridCol>
                <a:gridCol w="901697">
                  <a:extLst>
                    <a:ext uri="{9D8B030D-6E8A-4147-A177-3AD203B41FA5}">
                      <a16:colId xmlns:a16="http://schemas.microsoft.com/office/drawing/2014/main" val="818411415"/>
                    </a:ext>
                  </a:extLst>
                </a:gridCol>
                <a:gridCol w="716734">
                  <a:extLst>
                    <a:ext uri="{9D8B030D-6E8A-4147-A177-3AD203B41FA5}">
                      <a16:colId xmlns:a16="http://schemas.microsoft.com/office/drawing/2014/main" val="1650646504"/>
                    </a:ext>
                  </a:extLst>
                </a:gridCol>
                <a:gridCol w="971058">
                  <a:extLst>
                    <a:ext uri="{9D8B030D-6E8A-4147-A177-3AD203B41FA5}">
                      <a16:colId xmlns:a16="http://schemas.microsoft.com/office/drawing/2014/main" val="1489075250"/>
                    </a:ext>
                  </a:extLst>
                </a:gridCol>
                <a:gridCol w="578011">
                  <a:extLst>
                    <a:ext uri="{9D8B030D-6E8A-4147-A177-3AD203B41FA5}">
                      <a16:colId xmlns:a16="http://schemas.microsoft.com/office/drawing/2014/main" val="1379702366"/>
                    </a:ext>
                  </a:extLst>
                </a:gridCol>
                <a:gridCol w="820775">
                  <a:extLst>
                    <a:ext uri="{9D8B030D-6E8A-4147-A177-3AD203B41FA5}">
                      <a16:colId xmlns:a16="http://schemas.microsoft.com/office/drawing/2014/main" val="960207999"/>
                    </a:ext>
                  </a:extLst>
                </a:gridCol>
                <a:gridCol w="820775">
                  <a:extLst>
                    <a:ext uri="{9D8B030D-6E8A-4147-A177-3AD203B41FA5}">
                      <a16:colId xmlns:a16="http://schemas.microsoft.com/office/drawing/2014/main" val="1567182017"/>
                    </a:ext>
                  </a:extLst>
                </a:gridCol>
                <a:gridCol w="820775">
                  <a:extLst>
                    <a:ext uri="{9D8B030D-6E8A-4147-A177-3AD203B41FA5}">
                      <a16:colId xmlns:a16="http://schemas.microsoft.com/office/drawing/2014/main" val="943515756"/>
                    </a:ext>
                  </a:extLst>
                </a:gridCol>
                <a:gridCol w="404609">
                  <a:extLst>
                    <a:ext uri="{9D8B030D-6E8A-4147-A177-3AD203B41FA5}">
                      <a16:colId xmlns:a16="http://schemas.microsoft.com/office/drawing/2014/main" val="2825917358"/>
                    </a:ext>
                  </a:extLst>
                </a:gridCol>
              </a:tblGrid>
              <a:tr h="127849">
                <a:tc rowSpan="2">
                  <a:txBody>
                    <a:bodyPr/>
                    <a:lstStyle/>
                    <a:p>
                      <a:pPr algn="ctr" fontAlgn="ctr"/>
                      <a:r>
                        <a:rPr lang="es-PE" sz="900" b="1" i="0" u="none" strike="noStrike" dirty="0">
                          <a:solidFill>
                            <a:srgbClr val="FFFFFF"/>
                          </a:solidFill>
                          <a:effectLst/>
                          <a:latin typeface="Calibri" panose="020F0502020204030204" pitchFamily="34" charset="0"/>
                        </a:rPr>
                        <a:t>CUI</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Proyecto</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Monto de Inversion</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tiempo transcurrido</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gridSpan="3">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2831276415"/>
                  </a:ext>
                </a:extLst>
              </a:tr>
              <a:tr h="223736">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113963319"/>
                  </a:ext>
                </a:extLst>
              </a:tr>
              <a:tr h="127849">
                <a:tc gridSpan="10">
                  <a:txBody>
                    <a:bodyPr/>
                    <a:lstStyle/>
                    <a:p>
                      <a:pPr algn="ctr" fontAlgn="b"/>
                      <a:r>
                        <a:rPr lang="es-PE" sz="900" b="1" i="0" u="none" strike="noStrike" dirty="0">
                          <a:solidFill>
                            <a:srgbClr val="FFFFFF"/>
                          </a:solidFill>
                          <a:effectLst/>
                          <a:latin typeface="Calibri" panose="020F0502020204030204" pitchFamily="34" charset="0"/>
                        </a:rPr>
                        <a:t>ADMINISTRACIÓN Y PLANEAMIENTO</a:t>
                      </a:r>
                    </a:p>
                  </a:txBody>
                  <a:tcPr marL="6392" marR="6392" marT="6392"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82770849"/>
                  </a:ext>
                </a:extLst>
              </a:tr>
              <a:tr h="255698">
                <a:tc>
                  <a:txBody>
                    <a:bodyPr/>
                    <a:lstStyle/>
                    <a:p>
                      <a:pPr algn="ctr" fontAlgn="ctr"/>
                      <a:r>
                        <a:rPr lang="es-PE" sz="900" b="0" i="0" u="none" strike="noStrike" dirty="0">
                          <a:solidFill>
                            <a:srgbClr val="000000"/>
                          </a:solidFill>
                          <a:effectLst/>
                          <a:latin typeface="Calibri" panose="020F0502020204030204" pitchFamily="34" charset="0"/>
                        </a:rPr>
                        <a:t>2230514</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Calibri" panose="020F0502020204030204" pitchFamily="34" charset="0"/>
                        </a:rPr>
                        <a:t>MEJORAMIENTO DE LA INFRAESTRUCTURA Y EQUIPAMIENTO DE LA GERENCIA SUB REGIONAL DE ANDAHUAYLAS REGIÓN APURÍMAC</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dirty="0">
                          <a:solidFill>
                            <a:srgbClr val="000000"/>
                          </a:solidFill>
                          <a:effectLst/>
                          <a:latin typeface="Calibri" panose="020F0502020204030204" pitchFamily="34" charset="0"/>
                        </a:rPr>
                        <a:t>201,568.42</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Calibri" panose="020F0502020204030204" pitchFamily="34" charset="0"/>
                        </a:rPr>
                        <a:t>07/04/2004</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Calibri" panose="020F0502020204030204" pitchFamily="34" charset="0"/>
                        </a:rPr>
                        <a:t>16 años 6 meses</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Calibri" panose="020F0502020204030204" pitchFamily="34" charset="0"/>
                        </a:rPr>
                        <a:t>Inactivo</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Calibri" panose="020F0502020204030204" pitchFamily="34" charset="0"/>
                        </a:rPr>
                        <a:t>ANDAHUAYLAS </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Calibri" panose="020F0502020204030204" pitchFamily="34" charset="0"/>
                        </a:rPr>
                        <a:t>ANDAHUAYLAS </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Calibri" panose="020F0502020204030204" pitchFamily="34" charset="0"/>
                        </a:rPr>
                        <a:t> </a:t>
                      </a:r>
                    </a:p>
                  </a:txBody>
                  <a:tcPr marL="6392" marR="6392" marT="6392"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dirty="0">
                          <a:solidFill>
                            <a:srgbClr val="000000"/>
                          </a:solidFill>
                          <a:effectLst/>
                          <a:latin typeface="Calibri" panose="020F0502020204030204" pitchFamily="34" charset="0"/>
                        </a:rPr>
                        <a:t>0</a:t>
                      </a:r>
                    </a:p>
                  </a:txBody>
                  <a:tcPr marL="6392" marR="6392" marT="6392"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9986293"/>
                  </a:ext>
                </a:extLst>
              </a:tr>
            </a:tbl>
          </a:graphicData>
        </a:graphic>
      </p:graphicFrame>
    </p:spTree>
    <p:extLst>
      <p:ext uri="{BB962C8B-B14F-4D97-AF65-F5344CB8AC3E}">
        <p14:creationId xmlns:p14="http://schemas.microsoft.com/office/powerpoint/2010/main" val="523328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DC97D-E8E1-46E5-AAB4-F7EEC7775E4F}"/>
              </a:ext>
            </a:extLst>
          </p:cNvPr>
          <p:cNvSpPr txBox="1">
            <a:spLocks/>
          </p:cNvSpPr>
          <p:nvPr/>
        </p:nvSpPr>
        <p:spPr>
          <a:xfrm>
            <a:off x="5125720" y="2824479"/>
            <a:ext cx="1940560" cy="60452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600" b="1" dirty="0">
                <a:solidFill>
                  <a:schemeClr val="accent1"/>
                </a:solidFill>
                <a:latin typeface="+mn-lt"/>
              </a:rPr>
              <a:t>GRACIAS</a:t>
            </a:r>
            <a:endParaRPr lang="es-PE" dirty="0"/>
          </a:p>
        </p:txBody>
      </p:sp>
    </p:spTree>
    <p:extLst>
      <p:ext uri="{BB962C8B-B14F-4D97-AF65-F5344CB8AC3E}">
        <p14:creationId xmlns:p14="http://schemas.microsoft.com/office/powerpoint/2010/main" val="94967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D0066E83-5B65-4202-BA82-64F9883BFD4D}"/>
              </a:ext>
            </a:extLst>
          </p:cNvPr>
          <p:cNvGraphicFramePr>
            <a:graphicFrameLocks noGrp="1"/>
          </p:cNvGraphicFramePr>
          <p:nvPr>
            <p:extLst>
              <p:ext uri="{D42A27DB-BD31-4B8C-83A1-F6EECF244321}">
                <p14:modId xmlns:p14="http://schemas.microsoft.com/office/powerpoint/2010/main" val="586245347"/>
              </p:ext>
            </p:extLst>
          </p:nvPr>
        </p:nvGraphicFramePr>
        <p:xfrm>
          <a:off x="284388" y="123292"/>
          <a:ext cx="11459511" cy="6195141"/>
        </p:xfrm>
        <a:graphic>
          <a:graphicData uri="http://schemas.openxmlformats.org/drawingml/2006/table">
            <a:tbl>
              <a:tblPr/>
              <a:tblGrid>
                <a:gridCol w="766516">
                  <a:extLst>
                    <a:ext uri="{9D8B030D-6E8A-4147-A177-3AD203B41FA5}">
                      <a16:colId xmlns:a16="http://schemas.microsoft.com/office/drawing/2014/main" val="4178508308"/>
                    </a:ext>
                  </a:extLst>
                </a:gridCol>
                <a:gridCol w="4587821">
                  <a:extLst>
                    <a:ext uri="{9D8B030D-6E8A-4147-A177-3AD203B41FA5}">
                      <a16:colId xmlns:a16="http://schemas.microsoft.com/office/drawing/2014/main" val="3318104713"/>
                    </a:ext>
                  </a:extLst>
                </a:gridCol>
                <a:gridCol w="879239">
                  <a:extLst>
                    <a:ext uri="{9D8B030D-6E8A-4147-A177-3AD203B41FA5}">
                      <a16:colId xmlns:a16="http://schemas.microsoft.com/office/drawing/2014/main" val="617299877"/>
                    </a:ext>
                  </a:extLst>
                </a:gridCol>
                <a:gridCol w="698881">
                  <a:extLst>
                    <a:ext uri="{9D8B030D-6E8A-4147-A177-3AD203B41FA5}">
                      <a16:colId xmlns:a16="http://schemas.microsoft.com/office/drawing/2014/main" val="4053806171"/>
                    </a:ext>
                  </a:extLst>
                </a:gridCol>
                <a:gridCol w="946872">
                  <a:extLst>
                    <a:ext uri="{9D8B030D-6E8A-4147-A177-3AD203B41FA5}">
                      <a16:colId xmlns:a16="http://schemas.microsoft.com/office/drawing/2014/main" val="1908312438"/>
                    </a:ext>
                  </a:extLst>
                </a:gridCol>
                <a:gridCol w="563615">
                  <a:extLst>
                    <a:ext uri="{9D8B030D-6E8A-4147-A177-3AD203B41FA5}">
                      <a16:colId xmlns:a16="http://schemas.microsoft.com/office/drawing/2014/main" val="2609316000"/>
                    </a:ext>
                  </a:extLst>
                </a:gridCol>
                <a:gridCol w="800332">
                  <a:extLst>
                    <a:ext uri="{9D8B030D-6E8A-4147-A177-3AD203B41FA5}">
                      <a16:colId xmlns:a16="http://schemas.microsoft.com/office/drawing/2014/main" val="3132697278"/>
                    </a:ext>
                  </a:extLst>
                </a:gridCol>
                <a:gridCol w="800332">
                  <a:extLst>
                    <a:ext uri="{9D8B030D-6E8A-4147-A177-3AD203B41FA5}">
                      <a16:colId xmlns:a16="http://schemas.microsoft.com/office/drawing/2014/main" val="1688956879"/>
                    </a:ext>
                  </a:extLst>
                </a:gridCol>
                <a:gridCol w="800332">
                  <a:extLst>
                    <a:ext uri="{9D8B030D-6E8A-4147-A177-3AD203B41FA5}">
                      <a16:colId xmlns:a16="http://schemas.microsoft.com/office/drawing/2014/main" val="780774515"/>
                    </a:ext>
                  </a:extLst>
                </a:gridCol>
                <a:gridCol w="615571">
                  <a:extLst>
                    <a:ext uri="{9D8B030D-6E8A-4147-A177-3AD203B41FA5}">
                      <a16:colId xmlns:a16="http://schemas.microsoft.com/office/drawing/2014/main" val="3719801229"/>
                    </a:ext>
                  </a:extLst>
                </a:gridCol>
              </a:tblGrid>
              <a:tr h="118153">
                <a:tc rowSpan="2">
                  <a:txBody>
                    <a:bodyPr/>
                    <a:lstStyle/>
                    <a:p>
                      <a:pPr algn="ctr" fontAlgn="ctr"/>
                      <a:r>
                        <a:rPr lang="es-PE" sz="900" b="1" i="0" u="none" strike="noStrike" dirty="0">
                          <a:solidFill>
                            <a:srgbClr val="FFFFFF"/>
                          </a:solidFill>
                          <a:effectLst/>
                          <a:latin typeface="+mj-lt"/>
                        </a:rPr>
                        <a:t>CUI</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j-lt"/>
                        </a:rPr>
                        <a:t>Proyecto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j-lt"/>
                        </a:rPr>
                        <a:t>Monto de Inversión</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j-lt"/>
                        </a:rPr>
                        <a:t>fecha de viabilidad</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j-lt"/>
                        </a:rPr>
                        <a:t>tiempo transcurrido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j-lt"/>
                        </a:rPr>
                        <a:t>estado situacional</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gridSpan="3">
                  <a:txBody>
                    <a:bodyPr/>
                    <a:lstStyle/>
                    <a:p>
                      <a:pPr algn="ctr" fontAlgn="ctr"/>
                      <a:r>
                        <a:rPr lang="es-PE" sz="900" b="1" i="0" u="none" strike="noStrike">
                          <a:solidFill>
                            <a:srgbClr val="FFFFFF"/>
                          </a:solidFill>
                          <a:effectLst/>
                          <a:latin typeface="+mj-lt"/>
                        </a:rPr>
                        <a:t>Ambito Territorial</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mj-lt"/>
                        </a:rPr>
                        <a:t>N° Beneficiarios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1571531733"/>
                  </a:ext>
                </a:extLst>
              </a:tr>
              <a:tr h="20897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mj-lt"/>
                        </a:rPr>
                        <a:t>Provincia</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mj-lt"/>
                        </a:rPr>
                        <a:t>Distrito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mj-lt"/>
                        </a:rPr>
                        <a:t>Localidad</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4117294782"/>
                  </a:ext>
                </a:extLst>
              </a:tr>
              <a:tr h="58331">
                <a:tc gridSpan="10">
                  <a:txBody>
                    <a:bodyPr/>
                    <a:lstStyle/>
                    <a:p>
                      <a:pPr algn="ctr" fontAlgn="b"/>
                      <a:r>
                        <a:rPr lang="es-PE" sz="900" b="1" i="0" u="none" strike="noStrike" dirty="0">
                          <a:solidFill>
                            <a:srgbClr val="FFFFFF"/>
                          </a:solidFill>
                          <a:effectLst/>
                          <a:latin typeface="+mj-lt"/>
                        </a:rPr>
                        <a:t>AGRARIA</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175768355"/>
                  </a:ext>
                </a:extLst>
              </a:tr>
              <a:tr h="236305">
                <a:tc>
                  <a:txBody>
                    <a:bodyPr/>
                    <a:lstStyle/>
                    <a:p>
                      <a:pPr algn="ctr" fontAlgn="ctr"/>
                      <a:r>
                        <a:rPr lang="es-PE" sz="900" b="0" i="0" u="none" strike="noStrike">
                          <a:solidFill>
                            <a:srgbClr val="000000"/>
                          </a:solidFill>
                          <a:effectLst/>
                          <a:latin typeface="+mj-lt"/>
                        </a:rPr>
                        <a:t>2329701</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CREACION DEL SERVICIO DE AGUA PARA RIEGO EN LAS LOCALIDADES DE TURPO, OCCOLLO Y SOCCOSPATA, DEL DISTRITO DE TURPO PROVINCIA DE ANDAHUAYLAS- APURÍMAC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4,702,146.00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12/07/2017</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3 años 0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TURPO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TURPO,OCCOLLO, Y SOCCOSPATA,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dirty="0">
                          <a:solidFill>
                            <a:srgbClr val="000000"/>
                          </a:solidFill>
                          <a:effectLst/>
                          <a:latin typeface="+mj-lt"/>
                        </a:rPr>
                        <a:t>1207</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2311055"/>
                  </a:ext>
                </a:extLst>
              </a:tr>
              <a:tr h="0">
                <a:tc>
                  <a:txBody>
                    <a:bodyPr/>
                    <a:lstStyle/>
                    <a:p>
                      <a:pPr algn="ctr" fontAlgn="ctr"/>
                      <a:r>
                        <a:rPr lang="es-PE" sz="900" b="0" i="0" u="none" strike="noStrike">
                          <a:solidFill>
                            <a:srgbClr val="000000"/>
                          </a:solidFill>
                          <a:effectLst/>
                          <a:latin typeface="+mj-lt"/>
                        </a:rPr>
                        <a:t>2344525</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MEJORAMIENTO DEL SERVICIO DE AGUA PARA RIEGO EN LOS SECTORES DE </a:t>
                      </a:r>
                      <a:r>
                        <a:rPr lang="es-PE" sz="900" b="0" i="0" u="none" strike="noStrike" dirty="0" err="1">
                          <a:solidFill>
                            <a:srgbClr val="000000"/>
                          </a:solidFill>
                          <a:effectLst/>
                          <a:latin typeface="+mj-lt"/>
                        </a:rPr>
                        <a:t>ANTAPATA</a:t>
                      </a:r>
                      <a:r>
                        <a:rPr lang="es-PE" sz="900" b="0" i="0" u="none" strike="noStrike" dirty="0">
                          <a:solidFill>
                            <a:srgbClr val="000000"/>
                          </a:solidFill>
                          <a:effectLst/>
                          <a:latin typeface="+mj-lt"/>
                        </a:rPr>
                        <a:t>, </a:t>
                      </a:r>
                      <a:r>
                        <a:rPr lang="es-PE" sz="900" b="0" i="0" u="none" strike="noStrike" dirty="0" err="1">
                          <a:solidFill>
                            <a:srgbClr val="000000"/>
                          </a:solidFill>
                          <a:effectLst/>
                          <a:latin typeface="+mj-lt"/>
                        </a:rPr>
                        <a:t>TROJAPATA</a:t>
                      </a:r>
                      <a:r>
                        <a:rPr lang="es-PE" sz="900" b="0" i="0" u="none" strike="noStrike" dirty="0">
                          <a:solidFill>
                            <a:srgbClr val="000000"/>
                          </a:solidFill>
                          <a:effectLst/>
                          <a:latin typeface="+mj-lt"/>
                        </a:rPr>
                        <a:t> Y </a:t>
                      </a:r>
                      <a:r>
                        <a:rPr lang="es-PE" sz="900" b="0" i="0" u="none" strike="noStrike" dirty="0" err="1">
                          <a:solidFill>
                            <a:srgbClr val="000000"/>
                          </a:solidFill>
                          <a:effectLst/>
                          <a:latin typeface="+mj-lt"/>
                        </a:rPr>
                        <a:t>HUAYHUACA</a:t>
                      </a:r>
                      <a:r>
                        <a:rPr lang="es-PE" sz="900" b="0" i="0" u="none" strike="noStrike" dirty="0">
                          <a:solidFill>
                            <a:srgbClr val="000000"/>
                          </a:solidFill>
                          <a:effectLst/>
                          <a:latin typeface="+mj-lt"/>
                        </a:rPr>
                        <a:t>, DEL DISTRITO DE ANDAHUAYLAS, PROVINCIA DE ANDAHUAYLAS-</a:t>
                      </a:r>
                      <a:r>
                        <a:rPr lang="es-PE" sz="900" b="0" i="0" u="none" strike="noStrike" dirty="0" err="1">
                          <a:solidFill>
                            <a:srgbClr val="000000"/>
                          </a:solidFill>
                          <a:effectLst/>
                          <a:latin typeface="+mj-lt"/>
                        </a:rPr>
                        <a:t>REGION</a:t>
                      </a:r>
                      <a:r>
                        <a:rPr lang="es-PE" sz="900" b="0" i="0" u="none" strike="noStrike" dirty="0">
                          <a:solidFill>
                            <a:srgbClr val="000000"/>
                          </a:solidFill>
                          <a:effectLst/>
                          <a:latin typeface="+mj-lt"/>
                        </a:rPr>
                        <a:t> APURÍMAC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dirty="0">
                          <a:solidFill>
                            <a:srgbClr val="000000"/>
                          </a:solidFill>
                          <a:effectLst/>
                          <a:latin typeface="+mj-lt"/>
                        </a:rPr>
                        <a:t>3,770,233.00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11/07/2017</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3 años 0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HUAYHUACA ANTAPATA, TROJAPATA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950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659077"/>
                  </a:ext>
                </a:extLst>
              </a:tr>
              <a:tr h="354456">
                <a:tc>
                  <a:txBody>
                    <a:bodyPr/>
                    <a:lstStyle/>
                    <a:p>
                      <a:pPr algn="ctr" fontAlgn="ctr"/>
                      <a:r>
                        <a:rPr lang="es-PE" sz="900" b="0" i="0" u="none" strike="noStrike">
                          <a:solidFill>
                            <a:srgbClr val="000000"/>
                          </a:solidFill>
                          <a:effectLst/>
                          <a:latin typeface="+mj-lt"/>
                        </a:rPr>
                        <a:t>2312602</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MEJORAMIENTO Y </a:t>
                      </a:r>
                      <a:r>
                        <a:rPr lang="es-PE" sz="900" b="0" i="0" u="none" strike="noStrike" dirty="0" err="1">
                          <a:solidFill>
                            <a:srgbClr val="000000"/>
                          </a:solidFill>
                          <a:effectLst/>
                          <a:latin typeface="+mj-lt"/>
                        </a:rPr>
                        <a:t>AMPLIACION</a:t>
                      </a:r>
                      <a:r>
                        <a:rPr lang="es-PE" sz="900" b="0" i="0" u="none" strike="noStrike" dirty="0">
                          <a:solidFill>
                            <a:srgbClr val="000000"/>
                          </a:solidFill>
                          <a:effectLst/>
                          <a:latin typeface="+mj-lt"/>
                        </a:rPr>
                        <a:t> DEL SERVICIO DE AGUA PARA RIEGO EN LA LOCALIDAD DE APU COCAS DE LA COMUNIDAD DE HUANCAS DISTRITO DE </a:t>
                      </a:r>
                      <a:r>
                        <a:rPr lang="es-PE" sz="900" b="0" i="0" u="none" strike="noStrike" dirty="0" err="1">
                          <a:solidFill>
                            <a:srgbClr val="000000"/>
                          </a:solidFill>
                          <a:effectLst/>
                          <a:latin typeface="+mj-lt"/>
                        </a:rPr>
                        <a:t>ANDARAPA</a:t>
                      </a:r>
                      <a:r>
                        <a:rPr lang="es-PE" sz="900" b="0" i="0" u="none" strike="noStrike" dirty="0">
                          <a:solidFill>
                            <a:srgbClr val="000000"/>
                          </a:solidFill>
                          <a:effectLst/>
                          <a:latin typeface="+mj-lt"/>
                        </a:rPr>
                        <a:t> - ANDAHUAYLAS - APURÍMAC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3,258,587.00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06/03/2017</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3 años 5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ANDARAPA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HUANCAS-SECTOR APU COCAS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488</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0914173"/>
                  </a:ext>
                </a:extLst>
              </a:tr>
              <a:tr h="236305">
                <a:tc>
                  <a:txBody>
                    <a:bodyPr/>
                    <a:lstStyle/>
                    <a:p>
                      <a:pPr algn="ctr" fontAlgn="ctr"/>
                      <a:r>
                        <a:rPr lang="es-PE" sz="900" b="0" i="0" u="none" strike="noStrike">
                          <a:solidFill>
                            <a:srgbClr val="000000"/>
                          </a:solidFill>
                          <a:effectLst/>
                          <a:latin typeface="+mj-lt"/>
                        </a:rPr>
                        <a:t>2229419</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INFRAESTRUCTURA PARA EL MANEJO DE </a:t>
                      </a:r>
                      <a:r>
                        <a:rPr lang="es-PE" sz="900" b="0" i="0" u="none" strike="noStrike" dirty="0" err="1">
                          <a:solidFill>
                            <a:srgbClr val="000000"/>
                          </a:solidFill>
                          <a:effectLst/>
                          <a:latin typeface="+mj-lt"/>
                        </a:rPr>
                        <a:t>CAMELIDOS</a:t>
                      </a:r>
                      <a:r>
                        <a:rPr lang="es-PE" sz="900" b="0" i="0" u="none" strike="noStrike" dirty="0">
                          <a:solidFill>
                            <a:srgbClr val="000000"/>
                          </a:solidFill>
                          <a:effectLst/>
                          <a:latin typeface="+mj-lt"/>
                        </a:rPr>
                        <a:t> SUDAMERICANOS, PRODUCCIÓN Y COMERCIALIZACIÓN EN EL DEPARTAMENTO DE APURÍMAC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1,995,359.25</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24/05/2004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4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TODOS -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TODOS -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9505828"/>
                  </a:ext>
                </a:extLst>
              </a:tr>
              <a:tr h="354456">
                <a:tc>
                  <a:txBody>
                    <a:bodyPr/>
                    <a:lstStyle/>
                    <a:p>
                      <a:pPr algn="ctr" fontAlgn="ctr"/>
                      <a:r>
                        <a:rPr lang="es-PE" sz="900" b="0" i="0" u="none" strike="noStrike">
                          <a:solidFill>
                            <a:srgbClr val="000000"/>
                          </a:solidFill>
                          <a:effectLst/>
                          <a:latin typeface="+mj-lt"/>
                        </a:rPr>
                        <a:t>2330960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MEJORAMIENTO DEL SERVICIO DE AGUA PARA RIEGO EN LAS LOCALIDADES DE </a:t>
                      </a:r>
                      <a:r>
                        <a:rPr lang="es-PE" sz="900" b="0" i="0" u="none" strike="noStrike" dirty="0" err="1">
                          <a:solidFill>
                            <a:srgbClr val="000000"/>
                          </a:solidFill>
                          <a:effectLst/>
                          <a:latin typeface="+mj-lt"/>
                        </a:rPr>
                        <a:t>CCAPACCALLA</a:t>
                      </a:r>
                      <a:r>
                        <a:rPr lang="es-PE" sz="900" b="0" i="0" u="none" strike="noStrike" dirty="0">
                          <a:solidFill>
                            <a:srgbClr val="000000"/>
                          </a:solidFill>
                          <a:effectLst/>
                          <a:latin typeface="+mj-lt"/>
                        </a:rPr>
                        <a:t>, LOS ÁNGELES Y RUMI </a:t>
                      </a:r>
                      <a:r>
                        <a:rPr lang="es-PE" sz="900" b="0" i="0" u="none" strike="noStrike" dirty="0" err="1">
                          <a:solidFill>
                            <a:srgbClr val="000000"/>
                          </a:solidFill>
                          <a:effectLst/>
                          <a:latin typeface="+mj-lt"/>
                        </a:rPr>
                        <a:t>RUMI</a:t>
                      </a:r>
                      <a:r>
                        <a:rPr lang="es-PE" sz="900" b="0" i="0" u="none" strike="noStrike" dirty="0">
                          <a:solidFill>
                            <a:srgbClr val="000000"/>
                          </a:solidFill>
                          <a:effectLst/>
                          <a:latin typeface="+mj-lt"/>
                        </a:rPr>
                        <a:t>, DEL DISTRITO Y PROVINCIA DE ANDAHUAYLAS- APURÍMAC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1,968,157.00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23/05/2017</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3 años 2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CCAPACCALLA, LOS ÁNGELES Y RUMI RUMI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908</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148353"/>
                  </a:ext>
                </a:extLst>
              </a:tr>
              <a:tr h="236305">
                <a:tc>
                  <a:txBody>
                    <a:bodyPr/>
                    <a:lstStyle/>
                    <a:p>
                      <a:pPr algn="ctr" fontAlgn="ctr"/>
                      <a:r>
                        <a:rPr lang="es-PE" sz="900" b="0" i="0" u="none" strike="noStrike">
                          <a:solidFill>
                            <a:srgbClr val="000000"/>
                          </a:solidFill>
                          <a:effectLst/>
                          <a:latin typeface="+mj-lt"/>
                        </a:rPr>
                        <a:t>2227167</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AMPLIACION Y MEJORAMIENTO DE CANAL MANZANAYOCC - LUYCHUBAMBA EN LA COMUNIDAD DE LUCUCHANGA DEL DISTRITO DE PICHIRHUA - ABANCAY</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708,621.00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18/12/2006</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13 años 9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PICHIRHUA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Lucuchanga</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1750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86072"/>
                  </a:ext>
                </a:extLst>
              </a:tr>
              <a:tr h="0">
                <a:tc>
                  <a:txBody>
                    <a:bodyPr/>
                    <a:lstStyle/>
                    <a:p>
                      <a:pPr algn="ctr" fontAlgn="ctr"/>
                      <a:r>
                        <a:rPr lang="es-PE" sz="900" b="0" i="0" u="none" strike="noStrike">
                          <a:solidFill>
                            <a:srgbClr val="000000"/>
                          </a:solidFill>
                          <a:effectLst/>
                          <a:latin typeface="+mj-lt"/>
                        </a:rPr>
                        <a:t>2232322</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Y AMPLIACION SISTEMA DE RIEGO CONDORI</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647,279.00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28/11/2005</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14 años 10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ANTABAMBA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JUAN ESPINOZA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521</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19462"/>
                  </a:ext>
                </a:extLst>
              </a:tr>
              <a:tr h="236305">
                <a:tc>
                  <a:txBody>
                    <a:bodyPr/>
                    <a:lstStyle/>
                    <a:p>
                      <a:pPr algn="ctr" fontAlgn="ctr"/>
                      <a:r>
                        <a:rPr lang="es-PE" sz="900" b="0" i="0" u="none" strike="noStrike">
                          <a:solidFill>
                            <a:srgbClr val="000000"/>
                          </a:solidFill>
                          <a:effectLst/>
                          <a:latin typeface="+mj-lt"/>
                        </a:rPr>
                        <a:t>2227597</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CONSTRUCCION  SISTEMA DE RIEGO RANRACANCHA-CARHUAYACO ALTO, DISTRITO OCCOBAMBA,PROVINCIA CHINCHEROS,REGION APURIMAC.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497,457.00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02/11/2004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15 años 11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CHINCHEROS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OCOBAMBA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CARHUAYACO ALTO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750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825560"/>
                  </a:ext>
                </a:extLst>
              </a:tr>
              <a:tr h="236305">
                <a:tc>
                  <a:txBody>
                    <a:bodyPr/>
                    <a:lstStyle/>
                    <a:p>
                      <a:pPr algn="ctr" fontAlgn="ctr"/>
                      <a:r>
                        <a:rPr lang="es-PE" sz="900" b="0" i="0" u="none" strike="noStrike">
                          <a:solidFill>
                            <a:srgbClr val="000000"/>
                          </a:solidFill>
                          <a:effectLst/>
                          <a:latin typeface="+mj-lt"/>
                        </a:rPr>
                        <a:t>2230016</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DE INFRAESTRUCTURA DE RIEGO AYAHUAY, DISTRITO DEL ORO, PROVINCIA DE ANTABAMBA</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468,007.00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12/05/2004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5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ANTABAMBA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EL ORO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AYAHUAY</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280185"/>
                  </a:ext>
                </a:extLst>
              </a:tr>
              <a:tr h="236305">
                <a:tc>
                  <a:txBody>
                    <a:bodyPr/>
                    <a:lstStyle/>
                    <a:p>
                      <a:pPr algn="ctr" fontAlgn="ctr"/>
                      <a:r>
                        <a:rPr lang="es-PE" sz="900" b="0" i="0" u="none" strike="noStrike">
                          <a:solidFill>
                            <a:srgbClr val="000000"/>
                          </a:solidFill>
                          <a:effectLst/>
                          <a:latin typeface="+mj-lt"/>
                        </a:rPr>
                        <a:t>2228677</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CONSTRUCCIÓN IRRIGACIÓN UCHUPUCRO – CHUYAMA, ANEXO DE CHUYAMA, DISTRITO DE HUACCANA, PROVINCIA DE CHINCHEROS, REGIÓN APURIMAC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444,748.00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30/03/2007</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13 años 6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CHINCHEROS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HUACCANA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CHUYAMA, UCHUPUCRO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700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278907"/>
                  </a:ext>
                </a:extLst>
              </a:tr>
              <a:tr h="236305">
                <a:tc>
                  <a:txBody>
                    <a:bodyPr/>
                    <a:lstStyle/>
                    <a:p>
                      <a:pPr algn="ctr" fontAlgn="ctr"/>
                      <a:r>
                        <a:rPr lang="es-PE" sz="900" b="0" i="0" u="none" strike="noStrike">
                          <a:solidFill>
                            <a:srgbClr val="000000"/>
                          </a:solidFill>
                          <a:effectLst/>
                          <a:latin typeface="+mj-lt"/>
                        </a:rPr>
                        <a:t>2232316</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Y AMPLIACION DEL SISTEMA DE RIEGO MUTCA MOLLEMOLLE, DISTRITO CHALHUANCA, PROVINCIA  AYMARAES, REGION APURIMAC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391,928.00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17/11/2005</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14 años 10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AYMARAES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CHALHUANCA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260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431955"/>
                  </a:ext>
                </a:extLst>
              </a:tr>
              <a:tr h="0">
                <a:tc>
                  <a:txBody>
                    <a:bodyPr/>
                    <a:lstStyle/>
                    <a:p>
                      <a:pPr algn="ctr" fontAlgn="ctr"/>
                      <a:r>
                        <a:rPr lang="es-PE" sz="900" b="0" i="0" u="none" strike="noStrike">
                          <a:solidFill>
                            <a:srgbClr val="000000"/>
                          </a:solidFill>
                          <a:effectLst/>
                          <a:latin typeface="+mj-lt"/>
                        </a:rPr>
                        <a:t>2229847</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CANAL DE RIEGO CHACAPAMPA- ORERCCO, DISTRITO CHUQUIBAMBILLA, PROVINCIA GRAU, REGION APURIMAC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327,604.00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02/11/2004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15 años 11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GRAU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CHUQUIBAMBILLA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CHACAPAMPA- ORERCCO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720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16616"/>
                  </a:ext>
                </a:extLst>
              </a:tr>
              <a:tr h="0">
                <a:tc>
                  <a:txBody>
                    <a:bodyPr/>
                    <a:lstStyle/>
                    <a:p>
                      <a:pPr algn="ctr" fontAlgn="ctr"/>
                      <a:r>
                        <a:rPr lang="es-PE" sz="900" b="0" i="0" u="none" strike="noStrike">
                          <a:solidFill>
                            <a:srgbClr val="000000"/>
                          </a:solidFill>
                          <a:effectLst/>
                          <a:latin typeface="+mj-lt"/>
                        </a:rPr>
                        <a:t>2228341</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CONSTRUCCIÓN SISTEMA DE RIEGO EN LA COMUNIDAD DE </a:t>
                      </a:r>
                      <a:r>
                        <a:rPr lang="es-PE" sz="900" b="0" i="0" u="none" strike="noStrike" dirty="0" err="1">
                          <a:solidFill>
                            <a:srgbClr val="000000"/>
                          </a:solidFill>
                          <a:effectLst/>
                          <a:latin typeface="+mj-lt"/>
                        </a:rPr>
                        <a:t>YANACULLO</a:t>
                      </a:r>
                      <a:r>
                        <a:rPr lang="es-PE" sz="900" b="0" i="0" u="none" strike="noStrike" dirty="0">
                          <a:solidFill>
                            <a:srgbClr val="000000"/>
                          </a:solidFill>
                          <a:effectLst/>
                          <a:latin typeface="+mj-lt"/>
                        </a:rPr>
                        <a:t> - </a:t>
                      </a:r>
                      <a:r>
                        <a:rPr lang="es-PE" sz="900" b="0" i="0" u="none" strike="noStrike" dirty="0" err="1">
                          <a:solidFill>
                            <a:srgbClr val="000000"/>
                          </a:solidFill>
                          <a:effectLst/>
                          <a:latin typeface="+mj-lt"/>
                        </a:rPr>
                        <a:t>HUANCANE</a:t>
                      </a:r>
                      <a:r>
                        <a:rPr lang="es-PE" sz="900" b="0" i="0" u="none" strike="noStrike" dirty="0">
                          <a:solidFill>
                            <a:srgbClr val="000000"/>
                          </a:solidFill>
                          <a:effectLst/>
                          <a:latin typeface="+mj-lt"/>
                        </a:rPr>
                        <a:t> - </a:t>
                      </a:r>
                      <a:r>
                        <a:rPr lang="es-PE" sz="900" b="0" i="0" u="none" strike="noStrike" dirty="0" err="1">
                          <a:solidFill>
                            <a:srgbClr val="000000"/>
                          </a:solidFill>
                          <a:effectLst/>
                          <a:latin typeface="+mj-lt"/>
                        </a:rPr>
                        <a:t>CHACCRAMPA</a:t>
                      </a:r>
                      <a:endParaRPr lang="es-PE" sz="900" b="0" i="0" u="none" strike="noStrike" dirty="0">
                        <a:solidFill>
                          <a:srgbClr val="000000"/>
                        </a:solidFill>
                        <a:effectLst/>
                        <a:latin typeface="+mj-lt"/>
                      </a:endParaRP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278,243.00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08/06/2004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4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SAN MIGUEL DE CHACCRAMPA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YANACULLO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298680"/>
                  </a:ext>
                </a:extLst>
              </a:tr>
              <a:tr h="0">
                <a:tc>
                  <a:txBody>
                    <a:bodyPr/>
                    <a:lstStyle/>
                    <a:p>
                      <a:pPr algn="ctr" fontAlgn="ctr"/>
                      <a:r>
                        <a:rPr lang="es-PE" sz="900" b="0" i="0" u="none" strike="noStrike">
                          <a:solidFill>
                            <a:srgbClr val="000000"/>
                          </a:solidFill>
                          <a:effectLst/>
                          <a:latin typeface="+mj-lt"/>
                        </a:rPr>
                        <a:t>2232315</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Y AMPLIACION DEL SISTEMA DE RIEGO DE CACHIHUANCARAY, ANDAHUAYLAS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260,890.00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12/12/2005</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14 años 9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SAN ANTONIO DE CACHI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400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687158"/>
                  </a:ext>
                </a:extLst>
              </a:tr>
              <a:tr h="44842">
                <a:tc>
                  <a:txBody>
                    <a:bodyPr/>
                    <a:lstStyle/>
                    <a:p>
                      <a:pPr algn="ctr" fontAlgn="ctr"/>
                      <a:r>
                        <a:rPr lang="es-PE" sz="900" b="0" i="0" u="none" strike="noStrike">
                          <a:solidFill>
                            <a:srgbClr val="000000"/>
                          </a:solidFill>
                          <a:effectLst/>
                          <a:latin typeface="+mj-lt"/>
                        </a:rPr>
                        <a:t>2228701</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CONSTRUCCIÓN RESERVORIO Y CANAL DE RIEGO ORCCO - CCARHUATANI</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241,819.00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20/06/2006</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14 años 3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AYMARAES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SORAYA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05 LOCALIDADES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511</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38087"/>
                  </a:ext>
                </a:extLst>
              </a:tr>
              <a:tr h="236305">
                <a:tc>
                  <a:txBody>
                    <a:bodyPr/>
                    <a:lstStyle/>
                    <a:p>
                      <a:pPr algn="ctr" fontAlgn="ctr"/>
                      <a:r>
                        <a:rPr lang="es-PE" sz="900" b="0" i="0" u="none" strike="noStrike">
                          <a:solidFill>
                            <a:srgbClr val="000000"/>
                          </a:solidFill>
                          <a:effectLst/>
                          <a:latin typeface="+mj-lt"/>
                        </a:rPr>
                        <a:t>2230419</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DE LA INFRAESTRUCTURA DE RIEGO Y CONSTRUCCION DE RESERVORIO SAN FERNANDO DEL DISTRITO  MICAELA BASTIDAS, PROVINCIA GRAU, REGION APURIMAC.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227,074.00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18/11/2004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15 años 10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GRAU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MICAELA BASTIDAS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AYRIHUANCA</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320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8880041"/>
                  </a:ext>
                </a:extLst>
              </a:tr>
              <a:tr h="354456">
                <a:tc>
                  <a:txBody>
                    <a:bodyPr/>
                    <a:lstStyle/>
                    <a:p>
                      <a:pPr algn="ctr" fontAlgn="ctr"/>
                      <a:r>
                        <a:rPr lang="es-PE" sz="900" b="0" i="0" u="none" strike="noStrike">
                          <a:solidFill>
                            <a:srgbClr val="000000"/>
                          </a:solidFill>
                          <a:effectLst/>
                          <a:latin typeface="+mj-lt"/>
                        </a:rPr>
                        <a:t>2227464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ASISTENCIA TECNICA A FRUTICULTORES DEL VALLE DE ABANCAY</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133,323.00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14/09/2004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0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TAMBURCO, CIRCA, CHACOCHE</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400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1934965"/>
                  </a:ext>
                </a:extLst>
              </a:tr>
              <a:tr h="236305">
                <a:tc>
                  <a:txBody>
                    <a:bodyPr/>
                    <a:lstStyle/>
                    <a:p>
                      <a:pPr algn="ctr" fontAlgn="ctr"/>
                      <a:r>
                        <a:rPr lang="es-PE" sz="900" b="0" i="0" u="none" strike="noStrike">
                          <a:solidFill>
                            <a:srgbClr val="000000"/>
                          </a:solidFill>
                          <a:effectLst/>
                          <a:latin typeface="+mj-lt"/>
                        </a:rPr>
                        <a:t>2230420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DE LA INFRAESTRUCTURA DE RIEGO ÑAHUNPUQUIO ALTO, DE LA COMUNIDAD DE NATIVIDAD, DISTRITO DE HUANCARAY, PROVINCIA DE ANDAHUAYLAS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131,032.00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31/05/2004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4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HUANCARAY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ÑAHUNPUQUIO-ALTO </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0</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4820103"/>
                  </a:ext>
                </a:extLst>
              </a:tr>
              <a:tr h="236305">
                <a:tc>
                  <a:txBody>
                    <a:bodyPr/>
                    <a:lstStyle/>
                    <a:p>
                      <a:pPr algn="ctr" fontAlgn="ctr"/>
                      <a:r>
                        <a:rPr lang="es-PE" sz="900" b="0" i="0" u="none" strike="noStrike">
                          <a:solidFill>
                            <a:srgbClr val="000000"/>
                          </a:solidFill>
                          <a:effectLst/>
                          <a:latin typeface="+mj-lt"/>
                        </a:rPr>
                        <a:t>2232050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DEL SISTEMA DE RIEGO COCHAPAMPA DISTRITO HAQUIRA PROVINCIA COTABAMBAS REGION APURIMAC</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99,632.00</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15/11/2004</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15 años 10 meses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COTABAMBAS</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HAQUIRA</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COCHAPAMPA</a:t>
                      </a:r>
                    </a:p>
                  </a:txBody>
                  <a:tcPr marL="4204" marR="4204" marT="420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dirty="0">
                          <a:solidFill>
                            <a:srgbClr val="000000"/>
                          </a:solidFill>
                          <a:effectLst/>
                          <a:latin typeface="+mj-lt"/>
                        </a:rPr>
                        <a:t>288</a:t>
                      </a:r>
                    </a:p>
                  </a:txBody>
                  <a:tcPr marL="4204" marR="4204" marT="4204"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8215899"/>
                  </a:ext>
                </a:extLst>
              </a:tr>
            </a:tbl>
          </a:graphicData>
        </a:graphic>
      </p:graphicFrame>
    </p:spTree>
    <p:extLst>
      <p:ext uri="{BB962C8B-B14F-4D97-AF65-F5344CB8AC3E}">
        <p14:creationId xmlns:p14="http://schemas.microsoft.com/office/powerpoint/2010/main" val="2923567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4">
            <a:extLst>
              <a:ext uri="{FF2B5EF4-FFF2-40B4-BE49-F238E27FC236}">
                <a16:creationId xmlns:a16="http://schemas.microsoft.com/office/drawing/2014/main" id="{2195589B-5C2F-46EC-BF65-726BE97CA6E6}"/>
              </a:ext>
            </a:extLst>
          </p:cNvPr>
          <p:cNvGraphicFramePr>
            <a:graphicFrameLocks/>
          </p:cNvGraphicFramePr>
          <p:nvPr>
            <p:extLst>
              <p:ext uri="{D42A27DB-BD31-4B8C-83A1-F6EECF244321}">
                <p14:modId xmlns:p14="http://schemas.microsoft.com/office/powerpoint/2010/main" val="2342822693"/>
              </p:ext>
            </p:extLst>
          </p:nvPr>
        </p:nvGraphicFramePr>
        <p:xfrm>
          <a:off x="405713" y="307570"/>
          <a:ext cx="11380574" cy="5961840"/>
        </p:xfrm>
        <a:graphic>
          <a:graphicData uri="http://schemas.openxmlformats.org/drawingml/2006/table">
            <a:tbl>
              <a:tblPr/>
              <a:tblGrid>
                <a:gridCol w="776210">
                  <a:extLst>
                    <a:ext uri="{9D8B030D-6E8A-4147-A177-3AD203B41FA5}">
                      <a16:colId xmlns:a16="http://schemas.microsoft.com/office/drawing/2014/main" val="2341519852"/>
                    </a:ext>
                  </a:extLst>
                </a:gridCol>
                <a:gridCol w="4645829">
                  <a:extLst>
                    <a:ext uri="{9D8B030D-6E8A-4147-A177-3AD203B41FA5}">
                      <a16:colId xmlns:a16="http://schemas.microsoft.com/office/drawing/2014/main" val="1351644378"/>
                    </a:ext>
                  </a:extLst>
                </a:gridCol>
                <a:gridCol w="890353">
                  <a:extLst>
                    <a:ext uri="{9D8B030D-6E8A-4147-A177-3AD203B41FA5}">
                      <a16:colId xmlns:a16="http://schemas.microsoft.com/office/drawing/2014/main" val="3430510074"/>
                    </a:ext>
                  </a:extLst>
                </a:gridCol>
                <a:gridCol w="707721">
                  <a:extLst>
                    <a:ext uri="{9D8B030D-6E8A-4147-A177-3AD203B41FA5}">
                      <a16:colId xmlns:a16="http://schemas.microsoft.com/office/drawing/2014/main" val="2504370869"/>
                    </a:ext>
                  </a:extLst>
                </a:gridCol>
                <a:gridCol w="958843">
                  <a:extLst>
                    <a:ext uri="{9D8B030D-6E8A-4147-A177-3AD203B41FA5}">
                      <a16:colId xmlns:a16="http://schemas.microsoft.com/office/drawing/2014/main" val="1583551858"/>
                    </a:ext>
                  </a:extLst>
                </a:gridCol>
                <a:gridCol w="570741">
                  <a:extLst>
                    <a:ext uri="{9D8B030D-6E8A-4147-A177-3AD203B41FA5}">
                      <a16:colId xmlns:a16="http://schemas.microsoft.com/office/drawing/2014/main" val="964356094"/>
                    </a:ext>
                  </a:extLst>
                </a:gridCol>
                <a:gridCol w="810452">
                  <a:extLst>
                    <a:ext uri="{9D8B030D-6E8A-4147-A177-3AD203B41FA5}">
                      <a16:colId xmlns:a16="http://schemas.microsoft.com/office/drawing/2014/main" val="1276546192"/>
                    </a:ext>
                  </a:extLst>
                </a:gridCol>
                <a:gridCol w="810452">
                  <a:extLst>
                    <a:ext uri="{9D8B030D-6E8A-4147-A177-3AD203B41FA5}">
                      <a16:colId xmlns:a16="http://schemas.microsoft.com/office/drawing/2014/main" val="2268200217"/>
                    </a:ext>
                  </a:extLst>
                </a:gridCol>
                <a:gridCol w="810452">
                  <a:extLst>
                    <a:ext uri="{9D8B030D-6E8A-4147-A177-3AD203B41FA5}">
                      <a16:colId xmlns:a16="http://schemas.microsoft.com/office/drawing/2014/main" val="428344356"/>
                    </a:ext>
                  </a:extLst>
                </a:gridCol>
                <a:gridCol w="399521">
                  <a:extLst>
                    <a:ext uri="{9D8B030D-6E8A-4147-A177-3AD203B41FA5}">
                      <a16:colId xmlns:a16="http://schemas.microsoft.com/office/drawing/2014/main" val="371786501"/>
                    </a:ext>
                  </a:extLst>
                </a:gridCol>
              </a:tblGrid>
              <a:tr h="32164">
                <a:tc rowSpan="2">
                  <a:txBody>
                    <a:bodyPr/>
                    <a:lstStyle/>
                    <a:p>
                      <a:pPr algn="ctr" fontAlgn="ctr"/>
                      <a:r>
                        <a:rPr lang="es-PE" sz="1000" b="1" i="0" u="none" strike="noStrike" dirty="0">
                          <a:solidFill>
                            <a:srgbClr val="FFFFFF"/>
                          </a:solidFill>
                          <a:effectLst/>
                          <a:latin typeface="+mj-lt"/>
                        </a:rPr>
                        <a:t>CUI</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mj-lt"/>
                        </a:rPr>
                        <a:t>Proyecto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mj-lt"/>
                        </a:rPr>
                        <a:t>Monto de Inversión</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mj-lt"/>
                        </a:rPr>
                        <a:t>fecha de viabilidad</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mj-lt"/>
                        </a:rPr>
                        <a:t>tiempo transcurrido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mj-lt"/>
                        </a:rPr>
                        <a:t>estado situacional</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gridSpan="3">
                  <a:txBody>
                    <a:bodyPr/>
                    <a:lstStyle/>
                    <a:p>
                      <a:pPr algn="ctr" fontAlgn="ctr"/>
                      <a:r>
                        <a:rPr lang="es-PE" sz="1000" b="1" i="0" u="none" strike="noStrike">
                          <a:solidFill>
                            <a:srgbClr val="FFFFFF"/>
                          </a:solidFill>
                          <a:effectLst/>
                          <a:latin typeface="+mj-lt"/>
                        </a:rPr>
                        <a:t>Ambito Territorial</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mj-lt"/>
                        </a:rPr>
                        <a:t>N° Beneficiarios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58789099"/>
                  </a:ext>
                </a:extLst>
              </a:tr>
              <a:tr h="41011">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dirty="0">
                          <a:solidFill>
                            <a:srgbClr val="FFFFFF"/>
                          </a:solidFill>
                          <a:effectLst/>
                          <a:latin typeface="+mj-lt"/>
                        </a:rPr>
                        <a:t>Provincia</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ctr" fontAlgn="ctr"/>
                      <a:r>
                        <a:rPr lang="es-PE" sz="1000" b="1" i="0" u="none" strike="noStrike" dirty="0">
                          <a:solidFill>
                            <a:srgbClr val="FFFFFF"/>
                          </a:solidFill>
                          <a:effectLst/>
                          <a:latin typeface="+mj-lt"/>
                        </a:rPr>
                        <a:t>Distrito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l" fontAlgn="ctr"/>
                      <a:r>
                        <a:rPr lang="es-PE" sz="1000" b="1" i="0" u="none" strike="noStrike" dirty="0">
                          <a:solidFill>
                            <a:srgbClr val="FFFFFF"/>
                          </a:solidFill>
                          <a:effectLst/>
                          <a:latin typeface="+mj-lt"/>
                        </a:rPr>
                        <a:t>Localidad</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457849401"/>
                  </a:ext>
                </a:extLst>
              </a:tr>
              <a:tr h="32164">
                <a:tc gridSpan="10">
                  <a:txBody>
                    <a:bodyPr/>
                    <a:lstStyle/>
                    <a:p>
                      <a:pPr algn="ctr" fontAlgn="ctr"/>
                      <a:r>
                        <a:rPr lang="es-PE" sz="1000" b="0" i="0" u="none" strike="noStrike" dirty="0">
                          <a:solidFill>
                            <a:srgbClr val="FFFFFF"/>
                          </a:solidFill>
                          <a:effectLst/>
                          <a:latin typeface="+mj-lt"/>
                        </a:rPr>
                        <a:t>ASISTENCIA Y PREVISIÓN SOCIAL</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695203607"/>
                  </a:ext>
                </a:extLst>
              </a:tr>
              <a:tr h="32164">
                <a:tc>
                  <a:txBody>
                    <a:bodyPr/>
                    <a:lstStyle/>
                    <a:p>
                      <a:pPr algn="ctr" fontAlgn="ctr"/>
                      <a:r>
                        <a:rPr lang="es-PE" sz="1000" b="0" i="0" u="none" strike="noStrike" dirty="0">
                          <a:solidFill>
                            <a:srgbClr val="000000"/>
                          </a:solidFill>
                          <a:effectLst/>
                          <a:latin typeface="+mj-lt"/>
                        </a:rPr>
                        <a:t>2229207</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a:solidFill>
                            <a:srgbClr val="000000"/>
                          </a:solidFill>
                          <a:effectLst/>
                          <a:latin typeface="+mj-lt"/>
                        </a:rPr>
                        <a:t>FORTALECIMIENTO DE CAPACIDADES DE LAS PERSONAS CON DISCAPACIDAD EN ANDAHUAYLAS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98,767.00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dirty="0">
                          <a:solidFill>
                            <a:srgbClr val="000000"/>
                          </a:solidFill>
                          <a:effectLst/>
                          <a:latin typeface="+mj-lt"/>
                        </a:rPr>
                        <a:t>23 02 2005</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7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400</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887416"/>
                  </a:ext>
                </a:extLst>
              </a:tr>
              <a:tr h="32164">
                <a:tc gridSpan="10">
                  <a:txBody>
                    <a:bodyPr/>
                    <a:lstStyle/>
                    <a:p>
                      <a:pPr algn="ctr" fontAlgn="b"/>
                      <a:r>
                        <a:rPr lang="es-PE" sz="1000" b="0" i="0" u="none" strike="noStrike">
                          <a:solidFill>
                            <a:srgbClr val="FFFFFF"/>
                          </a:solidFill>
                          <a:effectLst/>
                          <a:latin typeface="+mj-lt"/>
                        </a:rPr>
                        <a:t>COMERCIO</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812454392"/>
                  </a:ext>
                </a:extLst>
              </a:tr>
              <a:tr h="46871">
                <a:tc>
                  <a:txBody>
                    <a:bodyPr/>
                    <a:lstStyle/>
                    <a:p>
                      <a:pPr algn="ctr" fontAlgn="ctr"/>
                      <a:r>
                        <a:rPr lang="es-PE" sz="1000" b="0" i="0" u="none" strike="noStrike">
                          <a:solidFill>
                            <a:srgbClr val="000000"/>
                          </a:solidFill>
                          <a:effectLst/>
                          <a:latin typeface="+mj-lt"/>
                        </a:rPr>
                        <a:t>2329305</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 LOS SERVICIOS DE PROVISIÓN DE PRODUCTOS AGROPECUARIOS EN LA FERIA DEL DISTRITO DE ANDAHUAYLAS, PROVINCIA DE ANDAHUAYLAS - REGIÓN DE APURÍMAC</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12,684,526.00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08 02 2017</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 años 5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34380</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77596"/>
                  </a:ext>
                </a:extLst>
              </a:tr>
              <a:tr h="32164">
                <a:tc gridSpan="10">
                  <a:txBody>
                    <a:bodyPr/>
                    <a:lstStyle/>
                    <a:p>
                      <a:pPr algn="ctr" fontAlgn="b"/>
                      <a:r>
                        <a:rPr lang="es-PE" sz="1000" b="0" i="0" u="none" strike="noStrike">
                          <a:solidFill>
                            <a:srgbClr val="FFFFFF"/>
                          </a:solidFill>
                          <a:effectLst/>
                          <a:latin typeface="+mj-lt"/>
                        </a:rPr>
                        <a:t>DEFENSA Y SEGURIDAD NACIONAL</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773163402"/>
                  </a:ext>
                </a:extLst>
              </a:tr>
              <a:tr h="32164">
                <a:tc>
                  <a:txBody>
                    <a:bodyPr/>
                    <a:lstStyle/>
                    <a:p>
                      <a:pPr algn="ctr" fontAlgn="ctr"/>
                      <a:r>
                        <a:rPr lang="es-PE" sz="1000" b="0" i="0" u="none" strike="noStrike">
                          <a:solidFill>
                            <a:srgbClr val="000000"/>
                          </a:solidFill>
                          <a:effectLst/>
                          <a:latin typeface="+mj-lt"/>
                        </a:rPr>
                        <a:t>2229218</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a:solidFill>
                            <a:srgbClr val="000000"/>
                          </a:solidFill>
                          <a:effectLst/>
                          <a:latin typeface="+mj-lt"/>
                        </a:rPr>
                        <a:t>FORTALECIMIENTO DE CAPACIDADES HUMANAS EN DEFENSA CIVIL EN LA </a:t>
                      </a:r>
                      <a:r>
                        <a:rPr lang="es-PE" sz="1000" b="0" i="0" u="none" strike="noStrike" dirty="0" err="1">
                          <a:solidFill>
                            <a:srgbClr val="000000"/>
                          </a:solidFill>
                          <a:effectLst/>
                          <a:latin typeface="+mj-lt"/>
                        </a:rPr>
                        <a:t>REGION</a:t>
                      </a:r>
                      <a:r>
                        <a:rPr lang="es-PE" sz="1000" b="0" i="0" u="none" strike="noStrike" dirty="0">
                          <a:solidFill>
                            <a:srgbClr val="000000"/>
                          </a:solidFill>
                          <a:effectLst/>
                          <a:latin typeface="+mj-lt"/>
                        </a:rPr>
                        <a:t> </a:t>
                      </a:r>
                      <a:r>
                        <a:rPr lang="es-PE" sz="1000" b="0" i="0" u="none" strike="noStrike" dirty="0" err="1">
                          <a:solidFill>
                            <a:srgbClr val="000000"/>
                          </a:solidFill>
                          <a:effectLst/>
                          <a:latin typeface="+mj-lt"/>
                        </a:rPr>
                        <a:t>APURIMAC</a:t>
                      </a:r>
                      <a:endParaRPr lang="es-PE" sz="1000" b="0" i="0" u="none" strike="noStrike" dirty="0">
                        <a:solidFill>
                          <a:srgbClr val="000000"/>
                        </a:solidFill>
                        <a:effectLst/>
                        <a:latin typeface="+mj-lt"/>
                      </a:endParaRP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301,655.00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16/10/2006</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13 años 11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TODOS -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TODOS -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6968</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89831"/>
                  </a:ext>
                </a:extLst>
              </a:tr>
              <a:tr h="32164">
                <a:tc gridSpan="10">
                  <a:txBody>
                    <a:bodyPr/>
                    <a:lstStyle/>
                    <a:p>
                      <a:pPr algn="ctr" fontAlgn="b"/>
                      <a:r>
                        <a:rPr lang="es-PE" sz="1000" b="0" i="0" u="none" strike="noStrike" dirty="0">
                          <a:solidFill>
                            <a:srgbClr val="FFFFFF"/>
                          </a:solidFill>
                          <a:effectLst/>
                          <a:latin typeface="+mj-lt"/>
                        </a:rPr>
                        <a:t>ENERGÍA Y RECURSOS MINERALES</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045732924"/>
                  </a:ext>
                </a:extLst>
              </a:tr>
              <a:tr h="46871">
                <a:tc>
                  <a:txBody>
                    <a:bodyPr/>
                    <a:lstStyle/>
                    <a:p>
                      <a:pPr algn="ctr" fontAlgn="ctr"/>
                      <a:r>
                        <a:rPr lang="es-PE" sz="1000" b="0" i="0" u="none" strike="noStrike">
                          <a:solidFill>
                            <a:srgbClr val="000000"/>
                          </a:solidFill>
                          <a:effectLst/>
                          <a:latin typeface="+mj-lt"/>
                        </a:rPr>
                        <a:t>2229019</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err="1">
                          <a:solidFill>
                            <a:srgbClr val="000000"/>
                          </a:solidFill>
                          <a:effectLst/>
                          <a:latin typeface="+mj-lt"/>
                        </a:rPr>
                        <a:t>ELECTRIFICACION</a:t>
                      </a:r>
                      <a:r>
                        <a:rPr lang="es-PE" sz="1000" b="0" i="0" u="none" strike="noStrike" dirty="0">
                          <a:solidFill>
                            <a:srgbClr val="000000"/>
                          </a:solidFill>
                          <a:effectLst/>
                          <a:latin typeface="+mj-lt"/>
                        </a:rPr>
                        <a:t> DEL PEQUEÑO SISTEMA </a:t>
                      </a:r>
                      <a:r>
                        <a:rPr lang="es-PE" sz="1000" b="0" i="0" u="none" strike="noStrike" dirty="0" err="1">
                          <a:solidFill>
                            <a:srgbClr val="000000"/>
                          </a:solidFill>
                          <a:effectLst/>
                          <a:latin typeface="+mj-lt"/>
                        </a:rPr>
                        <a:t>ELECTRICO</a:t>
                      </a:r>
                      <a:r>
                        <a:rPr lang="es-PE" sz="1000" b="0" i="0" u="none" strike="noStrike" dirty="0">
                          <a:solidFill>
                            <a:srgbClr val="000000"/>
                          </a:solidFill>
                          <a:effectLst/>
                          <a:latin typeface="+mj-lt"/>
                        </a:rPr>
                        <a:t> </a:t>
                      </a:r>
                      <a:r>
                        <a:rPr lang="es-PE" sz="1000" b="0" i="0" u="none" strike="noStrike" dirty="0" err="1">
                          <a:solidFill>
                            <a:srgbClr val="000000"/>
                          </a:solidFill>
                          <a:effectLst/>
                          <a:latin typeface="+mj-lt"/>
                        </a:rPr>
                        <a:t>HUACCANA</a:t>
                      </a:r>
                      <a:r>
                        <a:rPr lang="es-PE" sz="1000" b="0" i="0" u="none" strike="noStrike" dirty="0">
                          <a:solidFill>
                            <a:srgbClr val="000000"/>
                          </a:solidFill>
                          <a:effectLst/>
                          <a:latin typeface="+mj-lt"/>
                        </a:rPr>
                        <a:t> FRENTE SIMPLE PROVINCIA DE CHINCHEROS </a:t>
                      </a:r>
                      <a:r>
                        <a:rPr lang="es-PE" sz="1000" b="0" i="0" u="none" strike="noStrike" dirty="0" err="1">
                          <a:solidFill>
                            <a:srgbClr val="000000"/>
                          </a:solidFill>
                          <a:effectLst/>
                          <a:latin typeface="+mj-lt"/>
                        </a:rPr>
                        <a:t>REGION</a:t>
                      </a:r>
                      <a:r>
                        <a:rPr lang="es-PE" sz="1000" b="0" i="0" u="none" strike="noStrike" dirty="0">
                          <a:solidFill>
                            <a:srgbClr val="000000"/>
                          </a:solidFill>
                          <a:effectLst/>
                          <a:latin typeface="+mj-lt"/>
                        </a:rPr>
                        <a:t> </a:t>
                      </a:r>
                      <a:r>
                        <a:rPr lang="es-PE" sz="1000" b="0" i="0" u="none" strike="noStrike" dirty="0" err="1">
                          <a:solidFill>
                            <a:srgbClr val="000000"/>
                          </a:solidFill>
                          <a:effectLst/>
                          <a:latin typeface="+mj-lt"/>
                        </a:rPr>
                        <a:t>APURIMAC</a:t>
                      </a:r>
                      <a:endParaRPr lang="es-PE" sz="1000" b="0" i="0" u="none" strike="noStrike" dirty="0">
                        <a:solidFill>
                          <a:srgbClr val="000000"/>
                        </a:solidFill>
                        <a:effectLst/>
                        <a:latin typeface="+mj-lt"/>
                      </a:endParaRP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1,220,288.00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23/06/2004</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16 años 3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CHINCHEROS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HUACCANA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0</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441327"/>
                  </a:ext>
                </a:extLst>
              </a:tr>
              <a:tr h="70305">
                <a:tc>
                  <a:txBody>
                    <a:bodyPr/>
                    <a:lstStyle/>
                    <a:p>
                      <a:pPr algn="ctr" fontAlgn="ctr"/>
                      <a:r>
                        <a:rPr lang="es-PE" sz="1000" b="0" i="0" u="none" strike="noStrike">
                          <a:solidFill>
                            <a:srgbClr val="000000"/>
                          </a:solidFill>
                          <a:effectLst/>
                          <a:latin typeface="+mj-lt"/>
                        </a:rPr>
                        <a:t>2250942</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INSTALACION DEL SISTEMA DE ELECTRIFICACION RURAL DE LAS LOCALIDADES DE HACIENDA PAMPA, TROJA, MOYOC, SAN FRANCISCO, SAN PEDRO, SANTA ISABEL, QUISCAPATA, HUARA QASA, PUNCUTUY DE LA COMUNIDAD DE TAMBOBAMBA DISTRITO DE HUANIPACA, PROVINCIA DE ABANCAY- APURIMAC</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1,021,964.05</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18/09/2014</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5 años 11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ABANCAY</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HUANIPACA</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110</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894413"/>
                  </a:ext>
                </a:extLst>
              </a:tr>
              <a:tr h="70305">
                <a:tc>
                  <a:txBody>
                    <a:bodyPr/>
                    <a:lstStyle/>
                    <a:p>
                      <a:pPr algn="ctr" fontAlgn="ctr"/>
                      <a:r>
                        <a:rPr lang="es-PE" sz="1000" b="0" i="0" u="none" strike="noStrike">
                          <a:solidFill>
                            <a:srgbClr val="000000"/>
                          </a:solidFill>
                          <a:effectLst/>
                          <a:latin typeface="+mj-lt"/>
                        </a:rPr>
                        <a:t>2229057</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ELECTRIFICACION RURAL DE LAS COMUNIDADES DE: ILLAHUASI CENTRAL, ILLAHUASI ALTA, CHANTA, ANTACOCHA, PUIHUALLA CENTRAL, PUIHUALLA ALTA, SAN JUAN DE MIRAFLORES, HUALLHUAYOC, COTABAMBAS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992,180.00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30/01/2004</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16 años 8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ANDARAPA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0</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7117408"/>
                  </a:ext>
                </a:extLst>
              </a:tr>
              <a:tr h="46871">
                <a:tc>
                  <a:txBody>
                    <a:bodyPr/>
                    <a:lstStyle/>
                    <a:p>
                      <a:pPr algn="ctr" fontAlgn="ctr"/>
                      <a:r>
                        <a:rPr lang="es-PE" sz="1000" b="0" i="0" u="none" strike="noStrike">
                          <a:solidFill>
                            <a:srgbClr val="000000"/>
                          </a:solidFill>
                          <a:effectLst/>
                          <a:latin typeface="+mj-lt"/>
                        </a:rPr>
                        <a:t>2229104</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ELECTRIFICACIÓN INTEGRAL DE 05 CENTROS POBLADOS DEL EJE CUNYARI, DEL DISTRITO DE ANDARAPA, PROVINCIA ANDAHUAYLAS - APURÍMAC</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976,624.00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19/01/2005</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8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ANDARAPA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1508</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952295"/>
                  </a:ext>
                </a:extLst>
              </a:tr>
              <a:tr h="46871">
                <a:tc>
                  <a:txBody>
                    <a:bodyPr/>
                    <a:lstStyle/>
                    <a:p>
                      <a:pPr algn="ctr" fontAlgn="ctr"/>
                      <a:r>
                        <a:rPr lang="es-PE" sz="1000" b="0" i="0" u="none" strike="noStrike">
                          <a:solidFill>
                            <a:srgbClr val="000000"/>
                          </a:solidFill>
                          <a:effectLst/>
                          <a:latin typeface="+mj-lt"/>
                        </a:rPr>
                        <a:t>2229107</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ELECTRIFICACIÓN RURAL (10) POBLADOS VALLE DE ONGOY: HUAMBURQUE, PORVENIR, PROGRESO, MOZOBAMBA B, VISTA ALEGRE, TURURO, SAN ROSA, MIRAFLORES, MOLLEPATA, BARROPATA.</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784,650.00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29/04/2004</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16 años 5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CHINCHEROS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ONGOY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3764</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7894221"/>
                  </a:ext>
                </a:extLst>
              </a:tr>
              <a:tr h="46871">
                <a:tc>
                  <a:txBody>
                    <a:bodyPr/>
                    <a:lstStyle/>
                    <a:p>
                      <a:pPr algn="ctr" fontAlgn="ctr"/>
                      <a:r>
                        <a:rPr lang="es-PE" sz="1000" b="0" i="0" u="none" strike="noStrike">
                          <a:solidFill>
                            <a:srgbClr val="000000"/>
                          </a:solidFill>
                          <a:effectLst/>
                          <a:latin typeface="+mj-lt"/>
                        </a:rPr>
                        <a:t>2229103</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ELECTRIFICACIÓN INTEGRAL DE 04 CENTROS POBLADOS DEL EJE HUAMPICA, DEL DISTRITO DE ANDARAPA, PROVINCIA ANDAHUAYLAS -APURÍMAC</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705,431.00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19/01/2005</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8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ANDARAPA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1048</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8068211"/>
                  </a:ext>
                </a:extLst>
              </a:tr>
              <a:tr h="32164">
                <a:tc>
                  <a:txBody>
                    <a:bodyPr/>
                    <a:lstStyle/>
                    <a:p>
                      <a:pPr algn="ctr" fontAlgn="ctr"/>
                      <a:r>
                        <a:rPr lang="es-PE" sz="1000" b="0" i="0" u="none" strike="noStrike">
                          <a:solidFill>
                            <a:srgbClr val="000000"/>
                          </a:solidFill>
                          <a:effectLst/>
                          <a:latin typeface="+mj-lt"/>
                        </a:rPr>
                        <a:t>2227333</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AMPLIACIÓN DE LA RED SECUNDARIA DE LA COMUNIDAD ASMAYACU</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133,810.00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14/08/2003</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17 años 2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ABANCAY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CURAHUASI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Asmayacu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0</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58348"/>
                  </a:ext>
                </a:extLst>
              </a:tr>
              <a:tr h="32164">
                <a:tc>
                  <a:txBody>
                    <a:bodyPr/>
                    <a:lstStyle/>
                    <a:p>
                      <a:pPr algn="ctr" fontAlgn="ctr"/>
                      <a:r>
                        <a:rPr lang="es-PE" sz="1000" b="0" i="0" u="none" strike="noStrike">
                          <a:solidFill>
                            <a:srgbClr val="000000"/>
                          </a:solidFill>
                          <a:effectLst/>
                          <a:latin typeface="+mj-lt"/>
                        </a:rPr>
                        <a:t>2229096</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ELECTRIFICACIÓN DE LA RED SECUNDARIA Y ACOMETIDAS DOMICILIARIAS DE LA COMUNIDAD DE OCCORURO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127,810.00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18/09/2003</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17 años 1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ABANCAY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CURAHUASI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0</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095119"/>
                  </a:ext>
                </a:extLst>
              </a:tr>
              <a:tr h="46871">
                <a:tc>
                  <a:txBody>
                    <a:bodyPr/>
                    <a:lstStyle/>
                    <a:p>
                      <a:pPr algn="ctr" fontAlgn="ctr"/>
                      <a:r>
                        <a:rPr lang="es-PE" sz="1000" b="0" i="0" u="none" strike="noStrike">
                          <a:solidFill>
                            <a:srgbClr val="000000"/>
                          </a:solidFill>
                          <a:effectLst/>
                          <a:latin typeface="+mj-lt"/>
                        </a:rPr>
                        <a:t>2228998</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ELECTRIFICACION DE LA RED SECUNDARIA DE LA COMUNIDAD CAMPESINA TIMPUCC HUAYCCO DEL DISTRITO DE TALAVERA - ANDAHUAYLAS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65,000.00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26/01/2006</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14 años 8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TALAVERA</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TIMPUC HUAYCCO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365</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301963"/>
                  </a:ext>
                </a:extLst>
              </a:tr>
              <a:tr h="46871">
                <a:tc>
                  <a:txBody>
                    <a:bodyPr/>
                    <a:lstStyle/>
                    <a:p>
                      <a:pPr algn="ctr" fontAlgn="ctr"/>
                      <a:r>
                        <a:rPr lang="es-PE" sz="1000" b="0" i="0" u="none" strike="noStrike">
                          <a:solidFill>
                            <a:srgbClr val="000000"/>
                          </a:solidFill>
                          <a:effectLst/>
                          <a:latin typeface="+mj-lt"/>
                        </a:rPr>
                        <a:t>2228997</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ELECTRIFICACION DE LA RED SECUNDARIA DE LA COMUNIDAD CAMPESINA TANCAR HUAYCCO DEL DISTRITO DE TALAVERA - ANDAHUAYLAS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54,000.00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26/01/2006</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14 años 8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TALAVERA</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TANCAR HUAYCCO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245</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723613"/>
                  </a:ext>
                </a:extLst>
              </a:tr>
              <a:tr h="32164">
                <a:tc>
                  <a:txBody>
                    <a:bodyPr/>
                    <a:lstStyle/>
                    <a:p>
                      <a:pPr algn="ctr" fontAlgn="ctr"/>
                      <a:r>
                        <a:rPr lang="es-PE" sz="1000" b="0" i="0" u="none" strike="noStrike">
                          <a:solidFill>
                            <a:srgbClr val="000000"/>
                          </a:solidFill>
                          <a:effectLst/>
                          <a:latin typeface="+mj-lt"/>
                        </a:rPr>
                        <a:t>2229028</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ELECTRIFICACION LIMAPATA ALTA DEL DISTRITO DE ABANCAY, PROVINCIA DE ABANCAY, REGION APURIMAC</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53,820.00</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22/11/2005</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14 años 10 meses</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ABANCAY</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ABANCAY</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LIMAPATA ALTA</a:t>
                      </a:r>
                    </a:p>
                  </a:txBody>
                  <a:tcPr marL="960" marR="960" marT="96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dirty="0">
                          <a:solidFill>
                            <a:srgbClr val="000000"/>
                          </a:solidFill>
                          <a:effectLst/>
                          <a:latin typeface="+mj-lt"/>
                        </a:rPr>
                        <a:t>235</a:t>
                      </a:r>
                    </a:p>
                  </a:txBody>
                  <a:tcPr marL="960" marR="960" marT="96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001563"/>
                  </a:ext>
                </a:extLst>
              </a:tr>
            </a:tbl>
          </a:graphicData>
        </a:graphic>
      </p:graphicFrame>
    </p:spTree>
    <p:extLst>
      <p:ext uri="{BB962C8B-B14F-4D97-AF65-F5344CB8AC3E}">
        <p14:creationId xmlns:p14="http://schemas.microsoft.com/office/powerpoint/2010/main" val="3110671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37463B68-2A5A-4DC5-9BDF-023051771D52}"/>
              </a:ext>
            </a:extLst>
          </p:cNvPr>
          <p:cNvGraphicFramePr>
            <a:graphicFrameLocks noGrp="1"/>
          </p:cNvGraphicFramePr>
          <p:nvPr>
            <p:extLst>
              <p:ext uri="{D42A27DB-BD31-4B8C-83A1-F6EECF244321}">
                <p14:modId xmlns:p14="http://schemas.microsoft.com/office/powerpoint/2010/main" val="1819496575"/>
              </p:ext>
            </p:extLst>
          </p:nvPr>
        </p:nvGraphicFramePr>
        <p:xfrm>
          <a:off x="366680" y="174268"/>
          <a:ext cx="11573299" cy="6107141"/>
        </p:xfrm>
        <a:graphic>
          <a:graphicData uri="http://schemas.openxmlformats.org/drawingml/2006/table">
            <a:tbl>
              <a:tblPr/>
              <a:tblGrid>
                <a:gridCol w="789352">
                  <a:extLst>
                    <a:ext uri="{9D8B030D-6E8A-4147-A177-3AD203B41FA5}">
                      <a16:colId xmlns:a16="http://schemas.microsoft.com/office/drawing/2014/main" val="1536555033"/>
                    </a:ext>
                  </a:extLst>
                </a:gridCol>
                <a:gridCol w="4724507">
                  <a:extLst>
                    <a:ext uri="{9D8B030D-6E8A-4147-A177-3AD203B41FA5}">
                      <a16:colId xmlns:a16="http://schemas.microsoft.com/office/drawing/2014/main" val="1429025553"/>
                    </a:ext>
                  </a:extLst>
                </a:gridCol>
                <a:gridCol w="905434">
                  <a:extLst>
                    <a:ext uri="{9D8B030D-6E8A-4147-A177-3AD203B41FA5}">
                      <a16:colId xmlns:a16="http://schemas.microsoft.com/office/drawing/2014/main" val="581907304"/>
                    </a:ext>
                  </a:extLst>
                </a:gridCol>
                <a:gridCol w="719704">
                  <a:extLst>
                    <a:ext uri="{9D8B030D-6E8A-4147-A177-3AD203B41FA5}">
                      <a16:colId xmlns:a16="http://schemas.microsoft.com/office/drawing/2014/main" val="1153011274"/>
                    </a:ext>
                  </a:extLst>
                </a:gridCol>
                <a:gridCol w="975084">
                  <a:extLst>
                    <a:ext uri="{9D8B030D-6E8A-4147-A177-3AD203B41FA5}">
                      <a16:colId xmlns:a16="http://schemas.microsoft.com/office/drawing/2014/main" val="1820736209"/>
                    </a:ext>
                  </a:extLst>
                </a:gridCol>
                <a:gridCol w="580407">
                  <a:extLst>
                    <a:ext uri="{9D8B030D-6E8A-4147-A177-3AD203B41FA5}">
                      <a16:colId xmlns:a16="http://schemas.microsoft.com/office/drawing/2014/main" val="1272335008"/>
                    </a:ext>
                  </a:extLst>
                </a:gridCol>
                <a:gridCol w="824175">
                  <a:extLst>
                    <a:ext uri="{9D8B030D-6E8A-4147-A177-3AD203B41FA5}">
                      <a16:colId xmlns:a16="http://schemas.microsoft.com/office/drawing/2014/main" val="1594727140"/>
                    </a:ext>
                  </a:extLst>
                </a:gridCol>
                <a:gridCol w="824175">
                  <a:extLst>
                    <a:ext uri="{9D8B030D-6E8A-4147-A177-3AD203B41FA5}">
                      <a16:colId xmlns:a16="http://schemas.microsoft.com/office/drawing/2014/main" val="2799272423"/>
                    </a:ext>
                  </a:extLst>
                </a:gridCol>
                <a:gridCol w="824175">
                  <a:extLst>
                    <a:ext uri="{9D8B030D-6E8A-4147-A177-3AD203B41FA5}">
                      <a16:colId xmlns:a16="http://schemas.microsoft.com/office/drawing/2014/main" val="1081912170"/>
                    </a:ext>
                  </a:extLst>
                </a:gridCol>
                <a:gridCol w="406286">
                  <a:extLst>
                    <a:ext uri="{9D8B030D-6E8A-4147-A177-3AD203B41FA5}">
                      <a16:colId xmlns:a16="http://schemas.microsoft.com/office/drawing/2014/main" val="1645724234"/>
                    </a:ext>
                  </a:extLst>
                </a:gridCol>
              </a:tblGrid>
              <a:tr h="97823">
                <a:tc rowSpan="2">
                  <a:txBody>
                    <a:bodyPr/>
                    <a:lstStyle/>
                    <a:p>
                      <a:pPr algn="ctr" fontAlgn="ctr"/>
                      <a:r>
                        <a:rPr lang="es-PE" sz="1000" b="1" i="0" u="none" strike="noStrike">
                          <a:solidFill>
                            <a:srgbClr val="FFFFFF"/>
                          </a:solidFill>
                          <a:effectLst/>
                          <a:latin typeface="+mj-lt"/>
                        </a:rPr>
                        <a:t>CUI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mj-lt"/>
                        </a:rPr>
                        <a:t>Proyecto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mj-lt"/>
                        </a:rPr>
                        <a:t>Monto de Inversión</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mj-lt"/>
                        </a:rPr>
                        <a:t>fecha de viabilidad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mj-lt"/>
                        </a:rPr>
                        <a:t>tiempo transcurrido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mj-lt"/>
                        </a:rPr>
                        <a:t>estado situacional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gridSpan="3">
                  <a:txBody>
                    <a:bodyPr/>
                    <a:lstStyle/>
                    <a:p>
                      <a:pPr algn="ctr" fontAlgn="ctr"/>
                      <a:r>
                        <a:rPr lang="es-PE" sz="1000" b="1" i="0" u="none" strike="noStrike">
                          <a:solidFill>
                            <a:srgbClr val="FFFFFF"/>
                          </a:solidFill>
                          <a:effectLst/>
                          <a:latin typeface="+mj-lt"/>
                        </a:rPr>
                        <a:t>Ambito Territorial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mj-lt"/>
                        </a:rPr>
                        <a:t>N° Beneficiarios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2289293242"/>
                  </a:ext>
                </a:extLst>
              </a:tr>
              <a:tr h="193830">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mj-lt"/>
                        </a:rPr>
                        <a:t>Provincia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mj-lt"/>
                        </a:rPr>
                        <a:t>Distrito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mj-lt"/>
                        </a:rPr>
                        <a:t>Localidad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4059894232"/>
                  </a:ext>
                </a:extLst>
              </a:tr>
              <a:tr h="97823">
                <a:tc gridSpan="10">
                  <a:txBody>
                    <a:bodyPr/>
                    <a:lstStyle/>
                    <a:p>
                      <a:pPr algn="ctr" fontAlgn="b"/>
                      <a:r>
                        <a:rPr lang="es-PE" sz="1000" b="0" i="0" u="none" strike="noStrike" dirty="0">
                          <a:solidFill>
                            <a:srgbClr val="FFFFFF"/>
                          </a:solidFill>
                          <a:effectLst/>
                          <a:latin typeface="+mj-lt"/>
                        </a:rPr>
                        <a:t>EDUCACIÓN Y CULTURA</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996285233"/>
                  </a:ext>
                </a:extLst>
              </a:tr>
              <a:tr h="194738">
                <a:tc>
                  <a:txBody>
                    <a:bodyPr/>
                    <a:lstStyle/>
                    <a:p>
                      <a:pPr algn="ctr" fontAlgn="ctr"/>
                      <a:r>
                        <a:rPr lang="es-PE" sz="1000" b="0" i="0" u="none" strike="noStrike">
                          <a:solidFill>
                            <a:srgbClr val="000000"/>
                          </a:solidFill>
                          <a:effectLst/>
                          <a:latin typeface="+mj-lt"/>
                        </a:rPr>
                        <a:t>2315159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a:solidFill>
                            <a:srgbClr val="000000"/>
                          </a:solidFill>
                          <a:effectLst/>
                          <a:latin typeface="+mj-lt"/>
                        </a:rPr>
                        <a:t>MEJORAMIENTO DE LOS SERVICIOS EDUCATIVOS DE LA INSTITUCIÓN EDUCATIVA INTEGRADA: N 277-21 Y N 54177 - EL BUEN PASTOR DE TALAVERA DEL DISTRITO DE TALAVERA - PROVINCIA DE ANDAHUAYLAS </a:t>
                      </a:r>
                      <a:r>
                        <a:rPr lang="es-PE" sz="1000" b="0" i="0" u="none" strike="noStrike" dirty="0" err="1">
                          <a:solidFill>
                            <a:srgbClr val="000000"/>
                          </a:solidFill>
                          <a:effectLst/>
                          <a:latin typeface="+mj-lt"/>
                        </a:rPr>
                        <a:t>REGION</a:t>
                      </a:r>
                      <a:r>
                        <a:rPr lang="es-PE" sz="1000" b="0" i="0" u="none" strike="noStrike" dirty="0">
                          <a:solidFill>
                            <a:srgbClr val="000000"/>
                          </a:solidFill>
                          <a:effectLst/>
                          <a:latin typeface="+mj-lt"/>
                        </a:rPr>
                        <a:t> </a:t>
                      </a:r>
                      <a:r>
                        <a:rPr lang="es-PE" sz="1000" b="0" i="0" u="none" strike="noStrike" dirty="0" err="1">
                          <a:solidFill>
                            <a:srgbClr val="000000"/>
                          </a:solidFill>
                          <a:effectLst/>
                          <a:latin typeface="+mj-lt"/>
                        </a:rPr>
                        <a:t>APURIMAC</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18,555,555.00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10/05/2017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 años 2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TALAVERA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TALAVERA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8386</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7997929"/>
                  </a:ext>
                </a:extLst>
              </a:tr>
              <a:tr h="194738">
                <a:tc>
                  <a:txBody>
                    <a:bodyPr/>
                    <a:lstStyle/>
                    <a:p>
                      <a:pPr algn="ctr" fontAlgn="ctr"/>
                      <a:r>
                        <a:rPr lang="es-PE" sz="1000" b="0" i="0" u="none" strike="noStrike">
                          <a:solidFill>
                            <a:srgbClr val="000000"/>
                          </a:solidFill>
                          <a:effectLst/>
                          <a:latin typeface="+mj-lt"/>
                        </a:rPr>
                        <a:t>2343430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 LOS SERVICIOS EDUCATIVOS DEL INSTITUTO SUPERIOR TECNOLÓGICO PUBLICO TODAS LAS ARTES DE ANDAHUAYLAS, EN EL DISTRITO DE TALAVERA PROVINCIA DE ANDAHUAYLAS -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16,784,127.00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13/07/2017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TALAVERA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TALAVERA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4676</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378578"/>
                  </a:ext>
                </a:extLst>
              </a:tr>
              <a:tr h="194738">
                <a:tc>
                  <a:txBody>
                    <a:bodyPr/>
                    <a:lstStyle/>
                    <a:p>
                      <a:pPr algn="ctr" fontAlgn="ctr"/>
                      <a:r>
                        <a:rPr lang="es-PE" sz="1000" b="0" i="0" u="none" strike="noStrike">
                          <a:solidFill>
                            <a:srgbClr val="000000"/>
                          </a:solidFill>
                          <a:effectLst/>
                          <a:latin typeface="+mj-lt"/>
                        </a:rPr>
                        <a:t>2337801</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a:solidFill>
                            <a:srgbClr val="000000"/>
                          </a:solidFill>
                          <a:effectLst/>
                          <a:latin typeface="+mj-lt"/>
                        </a:rPr>
                        <a:t>MEJORAMIENTO DEL SERVICIO EDUCATIVO DE LOS INSTITUTOS DE </a:t>
                      </a:r>
                      <a:r>
                        <a:rPr lang="es-PE" sz="1000" b="0" i="0" u="none" strike="noStrike" dirty="0" err="1">
                          <a:solidFill>
                            <a:srgbClr val="000000"/>
                          </a:solidFill>
                          <a:effectLst/>
                          <a:latin typeface="+mj-lt"/>
                        </a:rPr>
                        <a:t>EDUCACION</a:t>
                      </a:r>
                      <a:r>
                        <a:rPr lang="es-PE" sz="1000" b="0" i="0" u="none" strike="noStrike" dirty="0">
                          <a:solidFill>
                            <a:srgbClr val="000000"/>
                          </a:solidFill>
                          <a:effectLst/>
                          <a:latin typeface="+mj-lt"/>
                        </a:rPr>
                        <a:t> SUPERIOR </a:t>
                      </a:r>
                      <a:r>
                        <a:rPr lang="es-PE" sz="1000" b="0" i="0" u="none" strike="noStrike" dirty="0" err="1">
                          <a:solidFill>
                            <a:srgbClr val="000000"/>
                          </a:solidFill>
                          <a:effectLst/>
                          <a:latin typeface="+mj-lt"/>
                        </a:rPr>
                        <a:t>TECNOLOGICA</a:t>
                      </a:r>
                      <a:r>
                        <a:rPr lang="es-PE" sz="1000" b="0" i="0" u="none" strike="noStrike" dirty="0">
                          <a:solidFill>
                            <a:srgbClr val="000000"/>
                          </a:solidFill>
                          <a:effectLst/>
                          <a:latin typeface="+mj-lt"/>
                        </a:rPr>
                        <a:t> PUBLICA DE PROGRESO Y VILCABAMBA DE LOS DISTRITOS PROGRESO Y VILCABAMBA, DE LA PROVINCIA GRAU - </a:t>
                      </a:r>
                      <a:r>
                        <a:rPr lang="es-PE" sz="1000" b="0" i="0" u="none" strike="noStrike" dirty="0" err="1">
                          <a:solidFill>
                            <a:srgbClr val="000000"/>
                          </a:solidFill>
                          <a:effectLst/>
                          <a:latin typeface="+mj-lt"/>
                        </a:rPr>
                        <a:t>APURIMAC</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13,995,962.00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09/06/2017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 años 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GRAU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VILCABAMBA, PROGRESO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VILCABAMBA, PROGRESO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2827</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73249"/>
                  </a:ext>
                </a:extLst>
              </a:tr>
              <a:tr h="291654">
                <a:tc>
                  <a:txBody>
                    <a:bodyPr/>
                    <a:lstStyle/>
                    <a:p>
                      <a:pPr algn="ctr" fontAlgn="ctr"/>
                      <a:r>
                        <a:rPr lang="es-PE" sz="1000" b="0" i="0" u="none" strike="noStrike">
                          <a:solidFill>
                            <a:srgbClr val="000000"/>
                          </a:solidFill>
                          <a:effectLst/>
                          <a:latin typeface="+mj-lt"/>
                        </a:rPr>
                        <a:t>2331861</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 LOS SERVICIOS DE EDUCACION BASICA ESPECIAL ANDAHUAYLAS, SAN JERONIMO Y TALAVERA DE LOS DISTRITOS DE ANDAHUAYLAS, SAN JERONIMO Y TALAVERA, PROVINCIA DE ANDAHUAYLAS,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9,954,890.00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08/06/2017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 años 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TALAVERA, SAN GERONIMO,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HUALALACHI, TOTORAL,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779</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8680554"/>
                  </a:ext>
                </a:extLst>
              </a:tr>
              <a:tr h="194738">
                <a:tc>
                  <a:txBody>
                    <a:bodyPr/>
                    <a:lstStyle/>
                    <a:p>
                      <a:pPr algn="ctr" fontAlgn="ctr"/>
                      <a:r>
                        <a:rPr lang="es-PE" sz="1000" b="0" i="0" u="none" strike="noStrike">
                          <a:solidFill>
                            <a:srgbClr val="000000"/>
                          </a:solidFill>
                          <a:effectLst/>
                          <a:latin typeface="+mj-lt"/>
                        </a:rPr>
                        <a:t>2337768</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DEL SERVICIO EDUCATIVO DEL INSTITUTO DE EDUCACIÓN SUPERIOR TECNOLÓGICO PUBLICO DE CURAHUASI, DEL DISTRITO DE CURAHUASI, PROVINCIA DE ABANCAY -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9,629,731.00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06/07/2017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 años 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CURAHUASI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CURAHUASI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3084</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540215"/>
                  </a:ext>
                </a:extLst>
              </a:tr>
              <a:tr h="0">
                <a:tc>
                  <a:txBody>
                    <a:bodyPr/>
                    <a:lstStyle/>
                    <a:p>
                      <a:pPr algn="ctr" fontAlgn="ctr"/>
                      <a:r>
                        <a:rPr lang="es-PE" sz="1000" b="0" i="0" u="none" strike="noStrike">
                          <a:solidFill>
                            <a:srgbClr val="000000"/>
                          </a:solidFill>
                          <a:effectLst/>
                          <a:latin typeface="+mj-lt"/>
                        </a:rPr>
                        <a:t>2307628</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a:solidFill>
                            <a:srgbClr val="000000"/>
                          </a:solidFill>
                          <a:effectLst/>
                          <a:latin typeface="+mj-lt"/>
                        </a:rPr>
                        <a:t>MEJORAMIENTO DEL SERVICIO EDUCATIVO INICIAL EN LAS IES NRO. 986 DEL DISTRITO DE SANTA </a:t>
                      </a:r>
                      <a:r>
                        <a:rPr lang="es-PE" sz="1000" b="0" i="0" u="none" strike="noStrike" dirty="0" err="1">
                          <a:solidFill>
                            <a:srgbClr val="000000"/>
                          </a:solidFill>
                          <a:effectLst/>
                          <a:latin typeface="+mj-lt"/>
                        </a:rPr>
                        <a:t>MARIA</a:t>
                      </a:r>
                      <a:r>
                        <a:rPr lang="es-PE" sz="1000" b="0" i="0" u="none" strike="noStrike" dirty="0">
                          <a:solidFill>
                            <a:srgbClr val="000000"/>
                          </a:solidFill>
                          <a:effectLst/>
                          <a:latin typeface="+mj-lt"/>
                        </a:rPr>
                        <a:t> DE </a:t>
                      </a:r>
                      <a:r>
                        <a:rPr lang="es-PE" sz="1000" b="0" i="0" u="none" strike="noStrike" dirty="0" err="1">
                          <a:solidFill>
                            <a:srgbClr val="000000"/>
                          </a:solidFill>
                          <a:effectLst/>
                          <a:latin typeface="+mj-lt"/>
                        </a:rPr>
                        <a:t>CHICMO</a:t>
                      </a:r>
                      <a:r>
                        <a:rPr lang="es-PE" sz="1000" b="0" i="0" u="none" strike="noStrike" dirty="0">
                          <a:solidFill>
                            <a:srgbClr val="000000"/>
                          </a:solidFill>
                          <a:effectLst/>
                          <a:latin typeface="+mj-lt"/>
                        </a:rPr>
                        <a:t>, NRO. 1125 DEL DISTRITO DE ANDAHUAYLAS, NRO. 1136, NRO. 1137, NRO. 1138 DEL DISTRITO DE </a:t>
                      </a:r>
                      <a:r>
                        <a:rPr lang="es-PE" sz="1000" b="0" i="0" u="none" strike="noStrike" dirty="0" err="1">
                          <a:solidFill>
                            <a:srgbClr val="000000"/>
                          </a:solidFill>
                          <a:effectLst/>
                          <a:latin typeface="+mj-lt"/>
                        </a:rPr>
                        <a:t>JOSE</a:t>
                      </a:r>
                      <a:r>
                        <a:rPr lang="es-PE" sz="1000" b="0" i="0" u="none" strike="noStrike" dirty="0">
                          <a:solidFill>
                            <a:srgbClr val="000000"/>
                          </a:solidFill>
                          <a:effectLst/>
                          <a:latin typeface="+mj-lt"/>
                        </a:rPr>
                        <a:t> </a:t>
                      </a:r>
                      <a:r>
                        <a:rPr lang="es-PE" sz="1000" b="0" i="0" u="none" strike="noStrike" dirty="0" err="1">
                          <a:solidFill>
                            <a:srgbClr val="000000"/>
                          </a:solidFill>
                          <a:effectLst/>
                          <a:latin typeface="+mj-lt"/>
                        </a:rPr>
                        <a:t>MARIA</a:t>
                      </a:r>
                      <a:r>
                        <a:rPr lang="es-PE" sz="1000" b="0" i="0" u="none" strike="noStrike" dirty="0">
                          <a:solidFill>
                            <a:srgbClr val="000000"/>
                          </a:solidFill>
                          <a:effectLst/>
                          <a:latin typeface="+mj-lt"/>
                        </a:rPr>
                        <a:t> ARGUEDAS PROVINCIA DE ANDAHUAYLAS </a:t>
                      </a:r>
                      <a:r>
                        <a:rPr lang="es-PE" sz="1000" b="0" i="0" u="none" strike="noStrike" dirty="0" err="1">
                          <a:solidFill>
                            <a:srgbClr val="000000"/>
                          </a:solidFill>
                          <a:effectLst/>
                          <a:latin typeface="+mj-lt"/>
                        </a:rPr>
                        <a:t>REGION</a:t>
                      </a:r>
                      <a:r>
                        <a:rPr lang="es-PE" sz="1000" b="0" i="0" u="none" strike="noStrike" dirty="0">
                          <a:solidFill>
                            <a:srgbClr val="000000"/>
                          </a:solidFill>
                          <a:effectLst/>
                          <a:latin typeface="+mj-lt"/>
                        </a:rPr>
                        <a:t> </a:t>
                      </a:r>
                      <a:r>
                        <a:rPr lang="es-PE" sz="1000" b="0" i="0" u="none" strike="noStrike" dirty="0" err="1">
                          <a:solidFill>
                            <a:srgbClr val="000000"/>
                          </a:solidFill>
                          <a:effectLst/>
                          <a:latin typeface="+mj-lt"/>
                        </a:rPr>
                        <a:t>APURIMAC</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9,213,939.00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09/06/2016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4 años 2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pt-BR" sz="1000" b="0" i="0" u="none" strike="noStrike" dirty="0">
                          <a:solidFill>
                            <a:srgbClr val="000000"/>
                          </a:solidFill>
                          <a:effectLst/>
                          <a:latin typeface="+mj-lt"/>
                        </a:rPr>
                        <a:t>02 DISTRITOS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a:solidFill>
                            <a:srgbClr val="000000"/>
                          </a:solidFill>
                          <a:effectLst/>
                          <a:latin typeface="+mj-lt"/>
                        </a:rPr>
                        <a:t>05 LOCALIDADES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dirty="0">
                          <a:solidFill>
                            <a:srgbClr val="000000"/>
                          </a:solidFill>
                          <a:effectLst/>
                          <a:latin typeface="+mj-lt"/>
                        </a:rPr>
                        <a:t>59</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5706098"/>
                  </a:ext>
                </a:extLst>
              </a:tr>
              <a:tr h="291654">
                <a:tc>
                  <a:txBody>
                    <a:bodyPr/>
                    <a:lstStyle/>
                    <a:p>
                      <a:pPr algn="ctr" fontAlgn="ctr"/>
                      <a:r>
                        <a:rPr lang="es-PE" sz="1000" b="0" i="0" u="none" strike="noStrike">
                          <a:solidFill>
                            <a:srgbClr val="000000"/>
                          </a:solidFill>
                          <a:effectLst/>
                          <a:latin typeface="+mj-lt"/>
                        </a:rPr>
                        <a:t>2342809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Y AMPLIACION DE LOS SERVICIOS EDUCATIVOS DEL NIVEL INICIAL EN LAS INSTITUCIONES EDUCATIVAS N800 HUMAHUIRE, N842 CHUROC, N843 OCCACCAHUA, N846 OCCORURO Y N856 CCOÑAMURO EN EL DISTRITO DE TAMBOBAMBA, PROV. COTABAMBAS, DEPARTAMENTO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7,955,371.00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03/04/2017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 años 4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COTABAMBAS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TAMBOBAMBA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HUMAHUIRE CHUROC OCCACCAHUA OCCORURO CCOÑAMURO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900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162703"/>
                  </a:ext>
                </a:extLst>
              </a:tr>
              <a:tr h="194738">
                <a:tc>
                  <a:txBody>
                    <a:bodyPr/>
                    <a:lstStyle/>
                    <a:p>
                      <a:pPr algn="ctr" fontAlgn="ctr"/>
                      <a:r>
                        <a:rPr lang="es-PE" sz="1000" b="0" i="0" u="none" strike="noStrike">
                          <a:solidFill>
                            <a:srgbClr val="000000"/>
                          </a:solidFill>
                          <a:effectLst/>
                          <a:latin typeface="+mj-lt"/>
                        </a:rPr>
                        <a:t>2352291</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DEL SERVICIO EDUCATIVO DEL INSTITUTO DE EDUCACIÓN SUPERIOR PEDAGÓGICO GREGORIO MENDEL DE CHUQUIBAMBILLA, PROVINCIA DE GRAU -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7,906,257.00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28/06/2017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dirty="0">
                          <a:solidFill>
                            <a:srgbClr val="000000"/>
                          </a:solidFill>
                          <a:effectLst/>
                          <a:latin typeface="+mj-lt"/>
                        </a:rPr>
                        <a:t>3 años 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GRAU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CHUQUIBAMBILLA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CHUQUIBAMBILLA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3559</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94083"/>
                  </a:ext>
                </a:extLst>
              </a:tr>
              <a:tr h="194738">
                <a:tc>
                  <a:txBody>
                    <a:bodyPr/>
                    <a:lstStyle/>
                    <a:p>
                      <a:pPr algn="ctr" fontAlgn="ctr"/>
                      <a:r>
                        <a:rPr lang="es-PE" sz="1000" b="0" i="0" u="none" strike="noStrike">
                          <a:solidFill>
                            <a:srgbClr val="000000"/>
                          </a:solidFill>
                          <a:effectLst/>
                          <a:latin typeface="+mj-lt"/>
                        </a:rPr>
                        <a:t>2329289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MEJORAMIENTO DE LOS SERVICIOS EDUCATIVOS DE EDUCACIÓN BÁSICA ESPECIAL N 13 Y URIPA DE LOS DISTRITOS DE CHINCHEROS Y ANCO HUALLO, PROVINCIA DE CHINCHEROS, REGIÓN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7,002,392.00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18/04/2017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 años 3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CHINCHEROS ANCO_HUALLO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LLIMPE URIPA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488</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6235237"/>
                  </a:ext>
                </a:extLst>
              </a:tr>
              <a:tr h="291654">
                <a:tc>
                  <a:txBody>
                    <a:bodyPr/>
                    <a:lstStyle/>
                    <a:p>
                      <a:pPr algn="ctr" fontAlgn="ctr"/>
                      <a:r>
                        <a:rPr lang="es-PE" sz="1000" b="0" i="0" u="none" strike="noStrike">
                          <a:solidFill>
                            <a:srgbClr val="000000"/>
                          </a:solidFill>
                          <a:effectLst/>
                          <a:latin typeface="+mj-lt"/>
                        </a:rPr>
                        <a:t>2328511</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DEL SERVICIO DE EDUCACIÓN INICIAL EN LAS INSTITUCIONES EDUCATIVAS N 77 HUAYLLATI, N 673 VIRGEN DE CHAPI KULLCO, N 146 CCORICHICHINA, N 113 PAMPAHUITE Y YANARICO DEL DISTRITO DE HUAYLLATI, PROVINCIA DE GRAU, REGIÓN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5,725,259.00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28/06/2017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 años 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GRAU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HUAYLLATI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it-IT" sz="1000" b="0" i="0" u="none" strike="noStrike" dirty="0">
                          <a:solidFill>
                            <a:srgbClr val="000000"/>
                          </a:solidFill>
                          <a:effectLst/>
                          <a:latin typeface="+mj-lt"/>
                        </a:rPr>
                        <a:t>05 LOCALIDADES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884</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4268752"/>
                  </a:ext>
                </a:extLst>
              </a:tr>
              <a:tr h="194738">
                <a:tc>
                  <a:txBody>
                    <a:bodyPr/>
                    <a:lstStyle/>
                    <a:p>
                      <a:pPr algn="ctr" fontAlgn="ctr"/>
                      <a:r>
                        <a:rPr lang="es-PE" sz="1000" b="0" i="0" u="none" strike="noStrike" dirty="0">
                          <a:solidFill>
                            <a:srgbClr val="000000"/>
                          </a:solidFill>
                          <a:effectLst/>
                          <a:latin typeface="+mj-lt"/>
                        </a:rPr>
                        <a:t>2340756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 LOS SERVICIOS DE EDUCACIÓN BÁSICA REGULAR DE LA INSTITUCIÓN EDUCATIVA INICIAL N 277 NIÑO JESÚS DE PRAGA, DEL DISTRITO Y PROVINCIA DE ANDAHUAYLAS -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3,999,858.00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a:solidFill>
                            <a:srgbClr val="000000"/>
                          </a:solidFill>
                          <a:effectLst/>
                          <a:latin typeface="+mj-lt"/>
                        </a:rPr>
                        <a:t>10/01/2018</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2 años 6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CENTRO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dirty="0">
                          <a:solidFill>
                            <a:srgbClr val="000000"/>
                          </a:solidFill>
                          <a:effectLst/>
                          <a:latin typeface="+mj-lt"/>
                        </a:rPr>
                        <a:t>1736</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335560"/>
                  </a:ext>
                </a:extLst>
              </a:tr>
            </a:tbl>
          </a:graphicData>
        </a:graphic>
      </p:graphicFrame>
    </p:spTree>
    <p:extLst>
      <p:ext uri="{BB962C8B-B14F-4D97-AF65-F5344CB8AC3E}">
        <p14:creationId xmlns:p14="http://schemas.microsoft.com/office/powerpoint/2010/main" val="970334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FEED8655-BA88-4F71-BE48-9660986D31E3}"/>
              </a:ext>
            </a:extLst>
          </p:cNvPr>
          <p:cNvGraphicFramePr>
            <a:graphicFrameLocks noGrp="1"/>
          </p:cNvGraphicFramePr>
          <p:nvPr>
            <p:extLst>
              <p:ext uri="{D42A27DB-BD31-4B8C-83A1-F6EECF244321}">
                <p14:modId xmlns:p14="http://schemas.microsoft.com/office/powerpoint/2010/main" val="3289998010"/>
              </p:ext>
            </p:extLst>
          </p:nvPr>
        </p:nvGraphicFramePr>
        <p:xfrm>
          <a:off x="293427" y="183291"/>
          <a:ext cx="11703558" cy="6111426"/>
        </p:xfrm>
        <a:graphic>
          <a:graphicData uri="http://schemas.openxmlformats.org/drawingml/2006/table">
            <a:tbl>
              <a:tblPr/>
              <a:tblGrid>
                <a:gridCol w="798236">
                  <a:extLst>
                    <a:ext uri="{9D8B030D-6E8A-4147-A177-3AD203B41FA5}">
                      <a16:colId xmlns:a16="http://schemas.microsoft.com/office/drawing/2014/main" val="1536555033"/>
                    </a:ext>
                  </a:extLst>
                </a:gridCol>
                <a:gridCol w="4777682">
                  <a:extLst>
                    <a:ext uri="{9D8B030D-6E8A-4147-A177-3AD203B41FA5}">
                      <a16:colId xmlns:a16="http://schemas.microsoft.com/office/drawing/2014/main" val="1429025553"/>
                    </a:ext>
                  </a:extLst>
                </a:gridCol>
                <a:gridCol w="915625">
                  <a:extLst>
                    <a:ext uri="{9D8B030D-6E8A-4147-A177-3AD203B41FA5}">
                      <a16:colId xmlns:a16="http://schemas.microsoft.com/office/drawing/2014/main" val="581907304"/>
                    </a:ext>
                  </a:extLst>
                </a:gridCol>
                <a:gridCol w="727804">
                  <a:extLst>
                    <a:ext uri="{9D8B030D-6E8A-4147-A177-3AD203B41FA5}">
                      <a16:colId xmlns:a16="http://schemas.microsoft.com/office/drawing/2014/main" val="1153011274"/>
                    </a:ext>
                  </a:extLst>
                </a:gridCol>
                <a:gridCol w="986059">
                  <a:extLst>
                    <a:ext uri="{9D8B030D-6E8A-4147-A177-3AD203B41FA5}">
                      <a16:colId xmlns:a16="http://schemas.microsoft.com/office/drawing/2014/main" val="1820736209"/>
                    </a:ext>
                  </a:extLst>
                </a:gridCol>
                <a:gridCol w="586940">
                  <a:extLst>
                    <a:ext uri="{9D8B030D-6E8A-4147-A177-3AD203B41FA5}">
                      <a16:colId xmlns:a16="http://schemas.microsoft.com/office/drawing/2014/main" val="1272335008"/>
                    </a:ext>
                  </a:extLst>
                </a:gridCol>
                <a:gridCol w="833451">
                  <a:extLst>
                    <a:ext uri="{9D8B030D-6E8A-4147-A177-3AD203B41FA5}">
                      <a16:colId xmlns:a16="http://schemas.microsoft.com/office/drawing/2014/main" val="1594727140"/>
                    </a:ext>
                  </a:extLst>
                </a:gridCol>
                <a:gridCol w="833451">
                  <a:extLst>
                    <a:ext uri="{9D8B030D-6E8A-4147-A177-3AD203B41FA5}">
                      <a16:colId xmlns:a16="http://schemas.microsoft.com/office/drawing/2014/main" val="2799272423"/>
                    </a:ext>
                  </a:extLst>
                </a:gridCol>
                <a:gridCol w="833451">
                  <a:extLst>
                    <a:ext uri="{9D8B030D-6E8A-4147-A177-3AD203B41FA5}">
                      <a16:colId xmlns:a16="http://schemas.microsoft.com/office/drawing/2014/main" val="1081912170"/>
                    </a:ext>
                  </a:extLst>
                </a:gridCol>
                <a:gridCol w="410859">
                  <a:extLst>
                    <a:ext uri="{9D8B030D-6E8A-4147-A177-3AD203B41FA5}">
                      <a16:colId xmlns:a16="http://schemas.microsoft.com/office/drawing/2014/main" val="1645724234"/>
                    </a:ext>
                  </a:extLst>
                </a:gridCol>
              </a:tblGrid>
              <a:tr h="97823">
                <a:tc rowSpan="2">
                  <a:txBody>
                    <a:bodyPr/>
                    <a:lstStyle/>
                    <a:p>
                      <a:pPr algn="ctr" fontAlgn="ctr"/>
                      <a:r>
                        <a:rPr lang="es-PE" sz="1000" b="1" i="0" u="none" strike="noStrike" dirty="0">
                          <a:solidFill>
                            <a:srgbClr val="FFFFFF"/>
                          </a:solidFill>
                          <a:effectLst/>
                          <a:latin typeface="+mj-lt"/>
                        </a:rPr>
                        <a:t>CUI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mj-lt"/>
                        </a:rPr>
                        <a:t>Proyecto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mj-lt"/>
                        </a:rPr>
                        <a:t>Monto de Inversión</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mj-lt"/>
                        </a:rPr>
                        <a:t>fecha de viabilidad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mj-lt"/>
                        </a:rPr>
                        <a:t>tiempo transcurrido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mj-lt"/>
                        </a:rPr>
                        <a:t>estado situacional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gridSpan="3">
                  <a:txBody>
                    <a:bodyPr/>
                    <a:lstStyle/>
                    <a:p>
                      <a:pPr algn="ctr" fontAlgn="ctr"/>
                      <a:r>
                        <a:rPr lang="es-PE" sz="1000" b="1" i="0" u="none" strike="noStrike">
                          <a:solidFill>
                            <a:srgbClr val="FFFFFF"/>
                          </a:solidFill>
                          <a:effectLst/>
                          <a:latin typeface="+mj-lt"/>
                        </a:rPr>
                        <a:t>Ambito Territorial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mj-lt"/>
                        </a:rPr>
                        <a:t>N° Beneficiarios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2289293242"/>
                  </a:ext>
                </a:extLst>
              </a:tr>
              <a:tr h="193830">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mj-lt"/>
                        </a:rPr>
                        <a:t>Provincia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mj-lt"/>
                        </a:rPr>
                        <a:t>Distrito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mj-lt"/>
                        </a:rPr>
                        <a:t>Localidad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4059894232"/>
                  </a:ext>
                </a:extLst>
              </a:tr>
              <a:tr h="97823">
                <a:tc gridSpan="10">
                  <a:txBody>
                    <a:bodyPr/>
                    <a:lstStyle/>
                    <a:p>
                      <a:pPr algn="ctr" fontAlgn="b"/>
                      <a:r>
                        <a:rPr lang="es-PE" sz="1000" b="0" i="0" u="none" strike="noStrike" dirty="0">
                          <a:solidFill>
                            <a:srgbClr val="FFFFFF"/>
                          </a:solidFill>
                          <a:effectLst/>
                          <a:latin typeface="+mj-lt"/>
                        </a:rPr>
                        <a:t>EDUCACIÓN Y CULTURA</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996285233"/>
                  </a:ext>
                </a:extLst>
              </a:tr>
              <a:tr h="194738">
                <a:tc>
                  <a:txBody>
                    <a:bodyPr/>
                    <a:lstStyle/>
                    <a:p>
                      <a:pPr algn="ctr" fontAlgn="ctr"/>
                      <a:r>
                        <a:rPr lang="es-PE" sz="1000" b="0" i="0" u="none" strike="noStrike">
                          <a:solidFill>
                            <a:srgbClr val="000000"/>
                          </a:solidFill>
                          <a:effectLst/>
                          <a:latin typeface="+mj-lt"/>
                        </a:rPr>
                        <a:t>2228097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CONSTRUCCION DEL INSTITUTO SUPERIOR PEDAGOGICO JOSE MARIA ARGUEDAS DEL DISTRITO DE CHALHUANCA-PROVINCIA DE AYMARAES-REGION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582,173.00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11/11/2004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TODOS -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TODOS -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dirty="0">
                          <a:solidFill>
                            <a:srgbClr val="000000"/>
                          </a:solidFill>
                          <a:effectLst/>
                          <a:latin typeface="+mj-lt"/>
                        </a:rPr>
                        <a:t>95</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5668482"/>
                  </a:ext>
                </a:extLst>
              </a:tr>
              <a:tr h="97823">
                <a:tc>
                  <a:txBody>
                    <a:bodyPr/>
                    <a:lstStyle/>
                    <a:p>
                      <a:pPr algn="ctr" fontAlgn="ctr"/>
                      <a:r>
                        <a:rPr lang="es-PE" sz="1000" b="0" i="0" u="none" strike="noStrike">
                          <a:solidFill>
                            <a:srgbClr val="000000"/>
                          </a:solidFill>
                          <a:effectLst/>
                          <a:latin typeface="+mj-lt"/>
                        </a:rPr>
                        <a:t>2227184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AMPLIACION Y MEJORAMIENTO DE LA INFRAESTRUCTURA DEL C.S.M. TUPAC AMARU DE CHINCHEROS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534,450.40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12/05/2004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16 años 5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274716"/>
                  </a:ext>
                </a:extLst>
              </a:tr>
              <a:tr h="194738">
                <a:tc>
                  <a:txBody>
                    <a:bodyPr/>
                    <a:lstStyle/>
                    <a:p>
                      <a:pPr algn="ctr" fontAlgn="ctr"/>
                      <a:r>
                        <a:rPr lang="es-PE" sz="1000" b="0" i="0" u="none" strike="noStrike" dirty="0">
                          <a:solidFill>
                            <a:srgbClr val="000000"/>
                          </a:solidFill>
                          <a:effectLst/>
                          <a:latin typeface="+mj-lt"/>
                        </a:rPr>
                        <a:t>2230429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 LA INFRAESTRUCTURA DEL CSM JOSE CARLOS MARIATEGUI DEL DISTRITO DE ANTABAMBA, PROVINCIA ANTABAMBA,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529,436.00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24/03/2005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6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ANTABAMBA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ANTABAMBA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ANTABAMBA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428</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7995188"/>
                  </a:ext>
                </a:extLst>
              </a:tr>
              <a:tr h="194738">
                <a:tc>
                  <a:txBody>
                    <a:bodyPr/>
                    <a:lstStyle/>
                    <a:p>
                      <a:pPr algn="ctr" fontAlgn="ctr"/>
                      <a:r>
                        <a:rPr lang="es-PE" sz="1000" b="0" i="0" u="none" strike="noStrike" dirty="0">
                          <a:solidFill>
                            <a:srgbClr val="000000"/>
                          </a:solidFill>
                          <a:effectLst/>
                          <a:latin typeface="+mj-lt"/>
                        </a:rPr>
                        <a:t>2228264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err="1">
                          <a:solidFill>
                            <a:srgbClr val="000000"/>
                          </a:solidFill>
                          <a:effectLst/>
                          <a:latin typeface="+mj-lt"/>
                        </a:rPr>
                        <a:t>CONSTRUCCION</a:t>
                      </a:r>
                      <a:r>
                        <a:rPr lang="es-PE" sz="1000" b="0" i="0" u="none" strike="noStrike" dirty="0">
                          <a:solidFill>
                            <a:srgbClr val="000000"/>
                          </a:solidFill>
                          <a:effectLst/>
                          <a:latin typeface="+mj-lt"/>
                        </a:rPr>
                        <a:t> INFRAESTRUCTURA </a:t>
                      </a:r>
                      <a:r>
                        <a:rPr lang="es-PE" sz="1000" b="0" i="0" u="none" strike="noStrike" dirty="0" err="1">
                          <a:solidFill>
                            <a:srgbClr val="000000"/>
                          </a:solidFill>
                          <a:effectLst/>
                          <a:latin typeface="+mj-lt"/>
                        </a:rPr>
                        <a:t>PEDAGOGICA</a:t>
                      </a:r>
                      <a:r>
                        <a:rPr lang="es-PE" sz="1000" b="0" i="0" u="none" strike="noStrike" dirty="0">
                          <a:solidFill>
                            <a:srgbClr val="000000"/>
                          </a:solidFill>
                          <a:effectLst/>
                          <a:latin typeface="+mj-lt"/>
                        </a:rPr>
                        <a:t> EN EL IST HERMENEGILDO MIRANDA SEGOVIA DEL DISTRITO DE </a:t>
                      </a:r>
                      <a:r>
                        <a:rPr lang="es-PE" sz="1000" b="0" i="0" u="none" strike="noStrike" dirty="0" err="1">
                          <a:solidFill>
                            <a:srgbClr val="000000"/>
                          </a:solidFill>
                          <a:effectLst/>
                          <a:latin typeface="+mj-lt"/>
                        </a:rPr>
                        <a:t>ANTABAMBA</a:t>
                      </a:r>
                      <a:r>
                        <a:rPr lang="es-PE" sz="1000" b="0" i="0" u="none" strike="noStrike" dirty="0">
                          <a:solidFill>
                            <a:srgbClr val="000000"/>
                          </a:solidFill>
                          <a:effectLst/>
                          <a:latin typeface="+mj-lt"/>
                        </a:rPr>
                        <a:t> PROVINCIA DE </a:t>
                      </a:r>
                      <a:r>
                        <a:rPr lang="es-PE" sz="1000" b="0" i="0" u="none" strike="noStrike" dirty="0" err="1">
                          <a:solidFill>
                            <a:srgbClr val="000000"/>
                          </a:solidFill>
                          <a:effectLst/>
                          <a:latin typeface="+mj-lt"/>
                        </a:rPr>
                        <a:t>ANTABAMBA</a:t>
                      </a:r>
                      <a:r>
                        <a:rPr lang="es-PE" sz="1000" b="0" i="0" u="none" strike="noStrike" dirty="0">
                          <a:solidFill>
                            <a:srgbClr val="000000"/>
                          </a:solidFill>
                          <a:effectLst/>
                          <a:latin typeface="+mj-lt"/>
                        </a:rPr>
                        <a:t> DEPARTAMENTO DE </a:t>
                      </a:r>
                      <a:r>
                        <a:rPr lang="es-PE" sz="1000" b="0" i="0" u="none" strike="noStrike" dirty="0" err="1">
                          <a:solidFill>
                            <a:srgbClr val="000000"/>
                          </a:solidFill>
                          <a:effectLst/>
                          <a:latin typeface="+mj-lt"/>
                        </a:rPr>
                        <a:t>APURIMAC</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503,526.00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26/04/2004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16 años 5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ANTABAMBA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ANTABAMBA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ANTABAMBA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9669345"/>
                  </a:ext>
                </a:extLst>
              </a:tr>
              <a:tr h="194738">
                <a:tc>
                  <a:txBody>
                    <a:bodyPr/>
                    <a:lstStyle/>
                    <a:p>
                      <a:pPr algn="ctr" fontAlgn="ctr"/>
                      <a:r>
                        <a:rPr lang="es-PE" sz="1000" b="0" i="0" u="none" strike="noStrike" dirty="0">
                          <a:solidFill>
                            <a:srgbClr val="000000"/>
                          </a:solidFill>
                          <a:effectLst/>
                          <a:latin typeface="+mj-lt"/>
                        </a:rPr>
                        <a:t>2227683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err="1">
                          <a:solidFill>
                            <a:srgbClr val="000000"/>
                          </a:solidFill>
                          <a:effectLst/>
                          <a:latin typeface="+mj-lt"/>
                        </a:rPr>
                        <a:t>CONSTRUCCION</a:t>
                      </a:r>
                      <a:r>
                        <a:rPr lang="es-PE" sz="1000" b="0" i="0" u="none" strike="noStrike" dirty="0">
                          <a:solidFill>
                            <a:srgbClr val="000000"/>
                          </a:solidFill>
                          <a:effectLst/>
                          <a:latin typeface="+mj-lt"/>
                        </a:rPr>
                        <a:t> DE 05 AULAS, 01 AMBIENTE ADMINISTRATIVO, </a:t>
                      </a:r>
                      <a:r>
                        <a:rPr lang="es-PE" sz="1000" b="0" i="0" u="none" strike="noStrike" dirty="0" err="1">
                          <a:solidFill>
                            <a:srgbClr val="000000"/>
                          </a:solidFill>
                          <a:effectLst/>
                          <a:latin typeface="+mj-lt"/>
                        </a:rPr>
                        <a:t>SS.HH</a:t>
                      </a:r>
                      <a:r>
                        <a:rPr lang="es-PE" sz="1000" b="0" i="0" u="none" strike="noStrike" dirty="0">
                          <a:solidFill>
                            <a:srgbClr val="000000"/>
                          </a:solidFill>
                          <a:effectLst/>
                          <a:latin typeface="+mj-lt"/>
                        </a:rPr>
                        <a:t>. Y EQUIPAMIENTO DEL </a:t>
                      </a:r>
                      <a:r>
                        <a:rPr lang="es-PE" sz="1000" b="0" i="0" u="none" strike="noStrike" dirty="0" err="1">
                          <a:solidFill>
                            <a:srgbClr val="000000"/>
                          </a:solidFill>
                          <a:effectLst/>
                          <a:latin typeface="+mj-lt"/>
                        </a:rPr>
                        <a:t>C.S.M</a:t>
                      </a:r>
                      <a:r>
                        <a:rPr lang="es-PE" sz="1000" b="0" i="0" u="none" strike="noStrike" dirty="0">
                          <a:solidFill>
                            <a:srgbClr val="000000"/>
                          </a:solidFill>
                          <a:effectLst/>
                          <a:latin typeface="+mj-lt"/>
                        </a:rPr>
                        <a:t>. SEÑOR DE HUANCA, DE LA COMUNIDAD DE HUANCAS, DEL DISTRITO DE </a:t>
                      </a:r>
                      <a:r>
                        <a:rPr lang="es-PE" sz="1000" b="0" i="0" u="none" strike="noStrike" dirty="0" err="1">
                          <a:solidFill>
                            <a:srgbClr val="000000"/>
                          </a:solidFill>
                          <a:effectLst/>
                          <a:latin typeface="+mj-lt"/>
                        </a:rPr>
                        <a:t>ANDARAPA</a:t>
                      </a:r>
                      <a:r>
                        <a:rPr lang="es-PE" sz="1000" b="0" i="0" u="none" strike="noStrike" dirty="0">
                          <a:solidFill>
                            <a:srgbClr val="000000"/>
                          </a:solidFill>
                          <a:effectLst/>
                          <a:latin typeface="+mj-lt"/>
                        </a:rPr>
                        <a:t>, DE LA PROVINCIA DE ANDAHUAYLAS, DEPARTAMENTO DE </a:t>
                      </a:r>
                      <a:r>
                        <a:rPr lang="es-PE" sz="1000" b="0" i="0" u="none" strike="noStrike" dirty="0" err="1">
                          <a:solidFill>
                            <a:srgbClr val="000000"/>
                          </a:solidFill>
                          <a:effectLst/>
                          <a:latin typeface="+mj-lt"/>
                        </a:rPr>
                        <a:t>APURIMAC</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370,991.00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06/06/2006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14 años 3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ANDARAPA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1475</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83132"/>
                  </a:ext>
                </a:extLst>
              </a:tr>
              <a:tr h="194738">
                <a:tc>
                  <a:txBody>
                    <a:bodyPr/>
                    <a:lstStyle/>
                    <a:p>
                      <a:pPr algn="ctr" fontAlgn="ctr"/>
                      <a:r>
                        <a:rPr lang="es-PE" sz="1000" b="0" i="0" u="none" strike="noStrike" dirty="0">
                          <a:solidFill>
                            <a:srgbClr val="000000"/>
                          </a:solidFill>
                          <a:effectLst/>
                          <a:latin typeface="+mj-lt"/>
                        </a:rPr>
                        <a:t>2231056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 LOS SERVICIOS EN LA EPM 54161 DE LA COMUNIDAD DE LLIUPAPUQUIO DEL DISTRITO DE SAN JERONIMO, PROVINCIA DE ANDAHUAYLAS , DEPARTAMENTO DE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368,399.00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18/10/2005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14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SAN JERONIMO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474</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1214357"/>
                  </a:ext>
                </a:extLst>
              </a:tr>
              <a:tr h="194738">
                <a:tc>
                  <a:txBody>
                    <a:bodyPr/>
                    <a:lstStyle/>
                    <a:p>
                      <a:pPr algn="ctr" fontAlgn="ctr"/>
                      <a:r>
                        <a:rPr lang="es-PE" sz="1000" b="0" i="0" u="none" strike="noStrike" dirty="0">
                          <a:solidFill>
                            <a:srgbClr val="000000"/>
                          </a:solidFill>
                          <a:effectLst/>
                          <a:latin typeface="+mj-lt"/>
                        </a:rPr>
                        <a:t>2227166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AMPLIACION Y MEJORAMIENTO DE C.S.M. TRILCE DE CASCABAMBA DE LA PROVINCIA DE ANDAHUAYLAS -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321,961.00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06/10/2004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16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SANTA MARIA DE CHICMO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CASCABAMBA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1015</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357095"/>
                  </a:ext>
                </a:extLst>
              </a:tr>
              <a:tr h="194738">
                <a:tc>
                  <a:txBody>
                    <a:bodyPr/>
                    <a:lstStyle/>
                    <a:p>
                      <a:pPr algn="ctr" fontAlgn="ctr"/>
                      <a:r>
                        <a:rPr lang="es-PE" sz="1000" b="0" i="0" u="none" strike="noStrike" dirty="0">
                          <a:solidFill>
                            <a:srgbClr val="000000"/>
                          </a:solidFill>
                          <a:effectLst/>
                          <a:latin typeface="+mj-lt"/>
                        </a:rPr>
                        <a:t>2233612</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SUSTITUCION Y MEJORAMIENTO DE LA INFRAESTRUCTURA DEL COLEGIO SECUNDARIO DE MENORES JUAN VELASCO ALVARADO NUEVA ESPERANZA - PROVINCIA DE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303,850.00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25/10/2004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SANTA MARIA DE CHICMO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NUEVA ESPERANZA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272</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5896005"/>
                  </a:ext>
                </a:extLst>
              </a:tr>
              <a:tr h="97823">
                <a:tc>
                  <a:txBody>
                    <a:bodyPr/>
                    <a:lstStyle/>
                    <a:p>
                      <a:pPr algn="ctr" fontAlgn="ctr"/>
                      <a:r>
                        <a:rPr lang="es-PE" sz="1000" b="0" i="0" u="none" strike="noStrike" dirty="0">
                          <a:solidFill>
                            <a:srgbClr val="000000"/>
                          </a:solidFill>
                          <a:effectLst/>
                          <a:latin typeface="+mj-lt"/>
                        </a:rPr>
                        <a:t>2230467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 LA INFRAESTRUCTURA EDUCATIVA DEL C.E.P. Nº 5406 SAN JUAN BAUTISTA DE PORVENIR</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197,630.00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06/09/2004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16 años 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ONGOY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PORVENIR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266</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20580"/>
                  </a:ext>
                </a:extLst>
              </a:tr>
              <a:tr h="97823">
                <a:tc>
                  <a:txBody>
                    <a:bodyPr/>
                    <a:lstStyle/>
                    <a:p>
                      <a:pPr algn="ctr" fontAlgn="ctr"/>
                      <a:r>
                        <a:rPr lang="es-PE" sz="1000" b="0" i="0" u="none" strike="noStrike" dirty="0">
                          <a:solidFill>
                            <a:srgbClr val="000000"/>
                          </a:solidFill>
                          <a:effectLst/>
                          <a:latin typeface="+mj-lt"/>
                        </a:rPr>
                        <a:t>2227183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dirty="0" err="1">
                          <a:solidFill>
                            <a:srgbClr val="000000"/>
                          </a:solidFill>
                          <a:effectLst/>
                          <a:latin typeface="+mj-lt"/>
                        </a:rPr>
                        <a:t>AMPLIACION</a:t>
                      </a:r>
                      <a:r>
                        <a:rPr lang="es-PE" sz="1000" b="0" i="0" u="none" strike="noStrike" dirty="0">
                          <a:solidFill>
                            <a:srgbClr val="000000"/>
                          </a:solidFill>
                          <a:effectLst/>
                          <a:latin typeface="+mj-lt"/>
                        </a:rPr>
                        <a:t> Y MEJORAMIENTO DE LA INFRAESTRUCTURA DEL </a:t>
                      </a:r>
                      <a:r>
                        <a:rPr lang="es-PE" sz="1000" b="0" i="0" u="none" strike="noStrike" dirty="0" err="1">
                          <a:solidFill>
                            <a:srgbClr val="000000"/>
                          </a:solidFill>
                          <a:effectLst/>
                          <a:latin typeface="+mj-lt"/>
                        </a:rPr>
                        <a:t>C.S.M</a:t>
                      </a:r>
                      <a:r>
                        <a:rPr lang="es-PE" sz="1000" b="0" i="0" u="none" strike="noStrike" dirty="0">
                          <a:solidFill>
                            <a:srgbClr val="000000"/>
                          </a:solidFill>
                          <a:effectLst/>
                          <a:latin typeface="+mj-lt"/>
                        </a:rPr>
                        <a:t>. </a:t>
                      </a:r>
                      <a:r>
                        <a:rPr lang="es-PE" sz="1000" b="0" i="0" u="none" strike="noStrike" dirty="0" err="1">
                          <a:solidFill>
                            <a:srgbClr val="000000"/>
                          </a:solidFill>
                          <a:effectLst/>
                          <a:latin typeface="+mj-lt"/>
                        </a:rPr>
                        <a:t>JOSE</a:t>
                      </a:r>
                      <a:r>
                        <a:rPr lang="es-PE" sz="1000" b="0" i="0" u="none" strike="noStrike" dirty="0">
                          <a:solidFill>
                            <a:srgbClr val="000000"/>
                          </a:solidFill>
                          <a:effectLst/>
                          <a:latin typeface="+mj-lt"/>
                        </a:rPr>
                        <a:t> ABELARDO QUIÑONES DE HUANCABAMBA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177,186.00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25/10/2004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HUANCABAMBA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211</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219145"/>
                  </a:ext>
                </a:extLst>
              </a:tr>
              <a:tr h="97823">
                <a:tc>
                  <a:txBody>
                    <a:bodyPr/>
                    <a:lstStyle/>
                    <a:p>
                      <a:pPr algn="ctr" fontAlgn="ctr"/>
                      <a:r>
                        <a:rPr lang="es-PE" sz="1000" b="0" i="0" u="none" strike="noStrike" dirty="0">
                          <a:solidFill>
                            <a:srgbClr val="000000"/>
                          </a:solidFill>
                          <a:effectLst/>
                          <a:latin typeface="+mj-lt"/>
                        </a:rPr>
                        <a:t>2230447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 LA INFRAESTRUCTURA EDUCATIVA DE LA E.P.M. 54099 DE PAMPACHIRI, PROVINCIA DE ANDAHUAYLAS, REGIÓN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163,604.00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25/10/2004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PAMPACHIRI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PAMPACHIRI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dirty="0">
                          <a:solidFill>
                            <a:srgbClr val="000000"/>
                          </a:solidFill>
                          <a:effectLst/>
                          <a:latin typeface="+mj-lt"/>
                        </a:rPr>
                        <a:t>278</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9375675"/>
                  </a:ext>
                </a:extLst>
              </a:tr>
              <a:tr h="194738">
                <a:tc>
                  <a:txBody>
                    <a:bodyPr/>
                    <a:lstStyle/>
                    <a:p>
                      <a:pPr algn="ctr" fontAlgn="ctr"/>
                      <a:r>
                        <a:rPr lang="es-PE" sz="1000" b="0" i="0" u="none" strike="noStrike" dirty="0">
                          <a:solidFill>
                            <a:srgbClr val="000000"/>
                          </a:solidFill>
                          <a:effectLst/>
                          <a:latin typeface="+mj-lt"/>
                        </a:rPr>
                        <a:t>2227741</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CONSTRUCCION DE AULAS Y UNA DIRECCION,EQUIPAMIENTO,IMPLEMENTACION DEL CEI Nº  266 DE COCAIRO DISTRITO KAQUIABAMBA,PROVINCIA ANDAHUAYLAS,REGION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127,449.00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14/12/2004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9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KAQUIABAMBA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COCAIRO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45</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3165"/>
                  </a:ext>
                </a:extLst>
              </a:tr>
              <a:tr h="194738">
                <a:tc>
                  <a:txBody>
                    <a:bodyPr/>
                    <a:lstStyle/>
                    <a:p>
                      <a:pPr algn="ctr" fontAlgn="ctr"/>
                      <a:r>
                        <a:rPr lang="es-PE" sz="1000" b="0" i="0" u="none" strike="noStrike" dirty="0">
                          <a:solidFill>
                            <a:srgbClr val="000000"/>
                          </a:solidFill>
                          <a:effectLst/>
                          <a:latin typeface="+mj-lt"/>
                        </a:rPr>
                        <a:t>2227709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CONSTRUCCION DE AUDITORIO Y LABORATORIO DE COMPUTACION DEL INSTITUTO SUPERIOR TECNOLOGICO PUBLICO DE ABANCAY DE LA PROVINCIA DE ABANCAY,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99,517.00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06/11/2006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13 años 10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Patibamba Baja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626</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3951061"/>
                  </a:ext>
                </a:extLst>
              </a:tr>
              <a:tr h="97823">
                <a:tc>
                  <a:txBody>
                    <a:bodyPr/>
                    <a:lstStyle/>
                    <a:p>
                      <a:pPr algn="ctr" fontAlgn="ctr"/>
                      <a:r>
                        <a:rPr lang="es-PE" sz="1000" b="0" i="0" u="none" strike="noStrike" dirty="0">
                          <a:solidFill>
                            <a:srgbClr val="000000"/>
                          </a:solidFill>
                          <a:effectLst/>
                          <a:latin typeface="+mj-lt"/>
                        </a:rPr>
                        <a:t>2227687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CONSTRUCCION DE 2 AULAS I.E.I. Nº 08 NUESTRA SEÑORA DE LORETO - DISTRITO Y PROVINCIA DE ANDAHUAYLAS, DEPARTAMENTO DE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94,945.00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31/12/2005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14 años 9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500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531127"/>
                  </a:ext>
                </a:extLst>
              </a:tr>
              <a:tr h="97823">
                <a:tc>
                  <a:txBody>
                    <a:bodyPr/>
                    <a:lstStyle/>
                    <a:p>
                      <a:pPr algn="ctr" fontAlgn="ctr"/>
                      <a:r>
                        <a:rPr lang="es-PE" sz="1000" b="0" i="0" u="none" strike="noStrike" dirty="0">
                          <a:solidFill>
                            <a:srgbClr val="000000"/>
                          </a:solidFill>
                          <a:effectLst/>
                          <a:latin typeface="+mj-lt"/>
                        </a:rPr>
                        <a:t>2230472</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MEJORAMIENTO DE LA INFRAESTRUCTURA EDUCATIVA E IMPLEMENTACION DE LA  EPM 54101 KISHUARA ,PROVINCIA 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59,178.00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25/10/2004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KISHUARA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KISHUARA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a:solidFill>
                            <a:srgbClr val="000000"/>
                          </a:solidFill>
                          <a:effectLst/>
                          <a:latin typeface="+mj-lt"/>
                        </a:rPr>
                        <a:t>270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134811"/>
                  </a:ext>
                </a:extLst>
              </a:tr>
              <a:tr h="97823">
                <a:tc>
                  <a:txBody>
                    <a:bodyPr/>
                    <a:lstStyle/>
                    <a:p>
                      <a:pPr algn="ctr" fontAlgn="ctr"/>
                      <a:r>
                        <a:rPr lang="es-PE" sz="1000" b="0" i="0" u="none" strike="noStrike" dirty="0">
                          <a:solidFill>
                            <a:srgbClr val="000000"/>
                          </a:solidFill>
                          <a:effectLst/>
                          <a:latin typeface="+mj-lt"/>
                        </a:rPr>
                        <a:t>2227569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CONCLUSION DE LA INSTALACION DE AULAS PREFABRICADAS DE LA EPM 54178-SAGRADO CORAZON DE JESUS TALAVER</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i="0" u="none" strike="noStrike">
                          <a:solidFill>
                            <a:srgbClr val="000000"/>
                          </a:solidFill>
                          <a:effectLst/>
                          <a:latin typeface="+mj-lt"/>
                        </a:rPr>
                        <a:t>42,774.00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dirty="0">
                          <a:solidFill>
                            <a:srgbClr val="000000"/>
                          </a:solidFill>
                          <a:effectLst/>
                          <a:latin typeface="+mj-lt"/>
                        </a:rPr>
                        <a:t>29/10/2004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15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TALAVERA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i="0" u="none" strike="noStrike" dirty="0">
                          <a:solidFill>
                            <a:srgbClr val="000000"/>
                          </a:solidFill>
                          <a:effectLst/>
                          <a:latin typeface="+mj-lt"/>
                        </a:rPr>
                        <a:t>440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239791"/>
                  </a:ext>
                </a:extLst>
              </a:tr>
            </a:tbl>
          </a:graphicData>
        </a:graphic>
      </p:graphicFrame>
    </p:spTree>
    <p:extLst>
      <p:ext uri="{BB962C8B-B14F-4D97-AF65-F5344CB8AC3E}">
        <p14:creationId xmlns:p14="http://schemas.microsoft.com/office/powerpoint/2010/main" val="1263382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1E16DA5-BA23-4F02-8345-8C5C791D591B}"/>
              </a:ext>
            </a:extLst>
          </p:cNvPr>
          <p:cNvGraphicFramePr>
            <a:graphicFrameLocks noGrp="1"/>
          </p:cNvGraphicFramePr>
          <p:nvPr>
            <p:extLst>
              <p:ext uri="{D42A27DB-BD31-4B8C-83A1-F6EECF244321}">
                <p14:modId xmlns:p14="http://schemas.microsoft.com/office/powerpoint/2010/main" val="3055353850"/>
              </p:ext>
            </p:extLst>
          </p:nvPr>
        </p:nvGraphicFramePr>
        <p:xfrm>
          <a:off x="177422" y="620321"/>
          <a:ext cx="11778017" cy="5439291"/>
        </p:xfrm>
        <a:graphic>
          <a:graphicData uri="http://schemas.openxmlformats.org/drawingml/2006/table">
            <a:tbl>
              <a:tblPr/>
              <a:tblGrid>
                <a:gridCol w="803315">
                  <a:extLst>
                    <a:ext uri="{9D8B030D-6E8A-4147-A177-3AD203B41FA5}">
                      <a16:colId xmlns:a16="http://schemas.microsoft.com/office/drawing/2014/main" val="1234834610"/>
                    </a:ext>
                  </a:extLst>
                </a:gridCol>
                <a:gridCol w="4808081">
                  <a:extLst>
                    <a:ext uri="{9D8B030D-6E8A-4147-A177-3AD203B41FA5}">
                      <a16:colId xmlns:a16="http://schemas.microsoft.com/office/drawing/2014/main" val="848812126"/>
                    </a:ext>
                  </a:extLst>
                </a:gridCol>
                <a:gridCol w="921446">
                  <a:extLst>
                    <a:ext uri="{9D8B030D-6E8A-4147-A177-3AD203B41FA5}">
                      <a16:colId xmlns:a16="http://schemas.microsoft.com/office/drawing/2014/main" val="3978432035"/>
                    </a:ext>
                  </a:extLst>
                </a:gridCol>
                <a:gridCol w="732443">
                  <a:extLst>
                    <a:ext uri="{9D8B030D-6E8A-4147-A177-3AD203B41FA5}">
                      <a16:colId xmlns:a16="http://schemas.microsoft.com/office/drawing/2014/main" val="3275215049"/>
                    </a:ext>
                  </a:extLst>
                </a:gridCol>
                <a:gridCol w="992337">
                  <a:extLst>
                    <a:ext uri="{9D8B030D-6E8A-4147-A177-3AD203B41FA5}">
                      <a16:colId xmlns:a16="http://schemas.microsoft.com/office/drawing/2014/main" val="2336994376"/>
                    </a:ext>
                  </a:extLst>
                </a:gridCol>
                <a:gridCol w="590670">
                  <a:extLst>
                    <a:ext uri="{9D8B030D-6E8A-4147-A177-3AD203B41FA5}">
                      <a16:colId xmlns:a16="http://schemas.microsoft.com/office/drawing/2014/main" val="3617673375"/>
                    </a:ext>
                  </a:extLst>
                </a:gridCol>
                <a:gridCol w="838751">
                  <a:extLst>
                    <a:ext uri="{9D8B030D-6E8A-4147-A177-3AD203B41FA5}">
                      <a16:colId xmlns:a16="http://schemas.microsoft.com/office/drawing/2014/main" val="3175661064"/>
                    </a:ext>
                  </a:extLst>
                </a:gridCol>
                <a:gridCol w="838751">
                  <a:extLst>
                    <a:ext uri="{9D8B030D-6E8A-4147-A177-3AD203B41FA5}">
                      <a16:colId xmlns:a16="http://schemas.microsoft.com/office/drawing/2014/main" val="901925276"/>
                    </a:ext>
                  </a:extLst>
                </a:gridCol>
                <a:gridCol w="838751">
                  <a:extLst>
                    <a:ext uri="{9D8B030D-6E8A-4147-A177-3AD203B41FA5}">
                      <a16:colId xmlns:a16="http://schemas.microsoft.com/office/drawing/2014/main" val="3093765264"/>
                    </a:ext>
                  </a:extLst>
                </a:gridCol>
                <a:gridCol w="413472">
                  <a:extLst>
                    <a:ext uri="{9D8B030D-6E8A-4147-A177-3AD203B41FA5}">
                      <a16:colId xmlns:a16="http://schemas.microsoft.com/office/drawing/2014/main" val="3026594803"/>
                    </a:ext>
                  </a:extLst>
                </a:gridCol>
              </a:tblGrid>
              <a:tr h="148544">
                <a:tc rowSpan="2">
                  <a:txBody>
                    <a:bodyPr/>
                    <a:lstStyle/>
                    <a:p>
                      <a:pPr algn="ctr" fontAlgn="ctr"/>
                      <a:r>
                        <a:rPr lang="es-PE" sz="900" b="1" i="0" u="none" strike="noStrike">
                          <a:solidFill>
                            <a:srgbClr val="FFFFFF"/>
                          </a:solidFill>
                          <a:effectLst/>
                          <a:latin typeface="+mj-lt"/>
                        </a:rPr>
                        <a:t>CUI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j-lt"/>
                        </a:rPr>
                        <a:t>Proyecto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j-lt"/>
                        </a:rPr>
                        <a:t>Monto de Inversión</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j-lt"/>
                        </a:rPr>
                        <a:t>fecha de viabilidad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j-lt"/>
                        </a:rPr>
                        <a:t>tiempo transcurrido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j-lt"/>
                        </a:rPr>
                        <a:t>estado situacional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gridSpan="3">
                  <a:txBody>
                    <a:bodyPr/>
                    <a:lstStyle/>
                    <a:p>
                      <a:pPr algn="ctr" fontAlgn="ctr"/>
                      <a:r>
                        <a:rPr lang="es-PE" sz="900" b="1" i="0" u="none" strike="noStrike">
                          <a:solidFill>
                            <a:srgbClr val="FFFFFF"/>
                          </a:solidFill>
                          <a:effectLst/>
                          <a:latin typeface="+mj-lt"/>
                        </a:rPr>
                        <a:t>Ambito Territorial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mj-lt"/>
                        </a:rPr>
                        <a:t>N° Beneficiarios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1248288304"/>
                  </a:ext>
                </a:extLst>
              </a:tr>
              <a:tr h="295426">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mj-lt"/>
                        </a:rPr>
                        <a:t>Provincia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mj-lt"/>
                        </a:rPr>
                        <a:t>Distrito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mj-lt"/>
                        </a:rPr>
                        <a:t>Localidad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1740690910"/>
                  </a:ext>
                </a:extLst>
              </a:tr>
              <a:tr h="148544">
                <a:tc gridSpan="10">
                  <a:txBody>
                    <a:bodyPr/>
                    <a:lstStyle/>
                    <a:p>
                      <a:pPr algn="ctr" fontAlgn="b"/>
                      <a:r>
                        <a:rPr lang="es-PE" sz="900" b="1" i="0" u="none" strike="noStrike" dirty="0">
                          <a:solidFill>
                            <a:srgbClr val="FFFFFF"/>
                          </a:solidFill>
                          <a:effectLst/>
                          <a:latin typeface="+mj-lt"/>
                        </a:rPr>
                        <a:t>ENERGÍA Y RECURSOS MINERALES</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69619255"/>
                  </a:ext>
                </a:extLst>
              </a:tr>
              <a:tr h="266646">
                <a:tc>
                  <a:txBody>
                    <a:bodyPr/>
                    <a:lstStyle/>
                    <a:p>
                      <a:pPr algn="ctr" fontAlgn="ctr"/>
                      <a:r>
                        <a:rPr lang="es-PE" sz="900" b="0" i="0" u="none" strike="noStrike">
                          <a:solidFill>
                            <a:srgbClr val="000000"/>
                          </a:solidFill>
                          <a:effectLst/>
                          <a:latin typeface="+mj-lt"/>
                        </a:rPr>
                        <a:t>2229019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err="1">
                          <a:solidFill>
                            <a:srgbClr val="000000"/>
                          </a:solidFill>
                          <a:effectLst/>
                          <a:latin typeface="+mj-lt"/>
                        </a:rPr>
                        <a:t>ELECTRIFICACION</a:t>
                      </a:r>
                      <a:r>
                        <a:rPr lang="es-PE" sz="900" b="0" i="0" u="none" strike="noStrike" dirty="0">
                          <a:solidFill>
                            <a:srgbClr val="000000"/>
                          </a:solidFill>
                          <a:effectLst/>
                          <a:latin typeface="+mj-lt"/>
                        </a:rPr>
                        <a:t> DEL PEQUEÑO SISTEMA </a:t>
                      </a:r>
                      <a:r>
                        <a:rPr lang="es-PE" sz="900" b="0" i="0" u="none" strike="noStrike" dirty="0" err="1">
                          <a:solidFill>
                            <a:srgbClr val="000000"/>
                          </a:solidFill>
                          <a:effectLst/>
                          <a:latin typeface="+mj-lt"/>
                        </a:rPr>
                        <a:t>ELECTRICO</a:t>
                      </a:r>
                      <a:r>
                        <a:rPr lang="es-PE" sz="900" b="0" i="0" u="none" strike="noStrike" dirty="0">
                          <a:solidFill>
                            <a:srgbClr val="000000"/>
                          </a:solidFill>
                          <a:effectLst/>
                          <a:latin typeface="+mj-lt"/>
                        </a:rPr>
                        <a:t> </a:t>
                      </a:r>
                      <a:r>
                        <a:rPr lang="es-PE" sz="900" b="0" i="0" u="none" strike="noStrike" dirty="0" err="1">
                          <a:solidFill>
                            <a:srgbClr val="000000"/>
                          </a:solidFill>
                          <a:effectLst/>
                          <a:latin typeface="+mj-lt"/>
                        </a:rPr>
                        <a:t>HUACCANA</a:t>
                      </a:r>
                      <a:r>
                        <a:rPr lang="es-PE" sz="900" b="0" i="0" u="none" strike="noStrike" dirty="0">
                          <a:solidFill>
                            <a:srgbClr val="000000"/>
                          </a:solidFill>
                          <a:effectLst/>
                          <a:latin typeface="+mj-lt"/>
                        </a:rPr>
                        <a:t> FRENTE SIMPLE PROVINCIA DE CHINCHEROS </a:t>
                      </a:r>
                      <a:r>
                        <a:rPr lang="es-PE" sz="900" b="0" i="0" u="none" strike="noStrike" dirty="0" err="1">
                          <a:solidFill>
                            <a:srgbClr val="000000"/>
                          </a:solidFill>
                          <a:effectLst/>
                          <a:latin typeface="+mj-lt"/>
                        </a:rPr>
                        <a:t>REGION</a:t>
                      </a:r>
                      <a:r>
                        <a:rPr lang="es-PE" sz="900" b="0" i="0" u="none" strike="noStrike" dirty="0">
                          <a:solidFill>
                            <a:srgbClr val="000000"/>
                          </a:solidFill>
                          <a:effectLst/>
                          <a:latin typeface="+mj-lt"/>
                        </a:rPr>
                        <a:t> </a:t>
                      </a:r>
                      <a:r>
                        <a:rPr lang="es-PE" sz="900" b="0" i="0" u="none" strike="noStrike" dirty="0" err="1">
                          <a:solidFill>
                            <a:srgbClr val="000000"/>
                          </a:solidFill>
                          <a:effectLst/>
                          <a:latin typeface="+mj-lt"/>
                        </a:rPr>
                        <a:t>APURIMAC</a:t>
                      </a:r>
                      <a:endParaRPr lang="es-PE" sz="9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1,220,288.00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23/06/2004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3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HUACCANA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7825088"/>
                  </a:ext>
                </a:extLst>
              </a:tr>
              <a:tr h="399554">
                <a:tc>
                  <a:txBody>
                    <a:bodyPr/>
                    <a:lstStyle/>
                    <a:p>
                      <a:pPr algn="ctr" fontAlgn="ctr"/>
                      <a:r>
                        <a:rPr lang="es-PE" sz="900" b="0" i="0" u="none" strike="noStrike">
                          <a:solidFill>
                            <a:srgbClr val="000000"/>
                          </a:solidFill>
                          <a:effectLst/>
                          <a:latin typeface="+mj-lt"/>
                        </a:rPr>
                        <a:t>2250942</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err="1">
                          <a:solidFill>
                            <a:srgbClr val="000000"/>
                          </a:solidFill>
                          <a:effectLst/>
                          <a:latin typeface="+mj-lt"/>
                        </a:rPr>
                        <a:t>INSTALACION</a:t>
                      </a:r>
                      <a:r>
                        <a:rPr lang="es-PE" sz="900" b="0" i="0" u="none" strike="noStrike" dirty="0">
                          <a:solidFill>
                            <a:srgbClr val="000000"/>
                          </a:solidFill>
                          <a:effectLst/>
                          <a:latin typeface="+mj-lt"/>
                        </a:rPr>
                        <a:t> DEL SISTEMA DE </a:t>
                      </a:r>
                      <a:r>
                        <a:rPr lang="es-PE" sz="900" b="0" i="0" u="none" strike="noStrike" dirty="0" err="1">
                          <a:solidFill>
                            <a:srgbClr val="000000"/>
                          </a:solidFill>
                          <a:effectLst/>
                          <a:latin typeface="+mj-lt"/>
                        </a:rPr>
                        <a:t>ELECTRIFICACION</a:t>
                      </a:r>
                      <a:r>
                        <a:rPr lang="es-PE" sz="900" b="0" i="0" u="none" strike="noStrike" dirty="0">
                          <a:solidFill>
                            <a:srgbClr val="000000"/>
                          </a:solidFill>
                          <a:effectLst/>
                          <a:latin typeface="+mj-lt"/>
                        </a:rPr>
                        <a:t> RURAL DE LAS LOCALIDADES DE HACIENDA PAMPA, TROJA, </a:t>
                      </a:r>
                      <a:r>
                        <a:rPr lang="es-PE" sz="900" b="0" i="0" u="none" strike="noStrike" dirty="0" err="1">
                          <a:solidFill>
                            <a:srgbClr val="000000"/>
                          </a:solidFill>
                          <a:effectLst/>
                          <a:latin typeface="+mj-lt"/>
                        </a:rPr>
                        <a:t>MOYOC</a:t>
                      </a:r>
                      <a:r>
                        <a:rPr lang="es-PE" sz="900" b="0" i="0" u="none" strike="noStrike" dirty="0">
                          <a:solidFill>
                            <a:srgbClr val="000000"/>
                          </a:solidFill>
                          <a:effectLst/>
                          <a:latin typeface="+mj-lt"/>
                        </a:rPr>
                        <a:t>, SAN FRANCISCO, SAN PEDRO, SANTA ISABEL, </a:t>
                      </a:r>
                      <a:r>
                        <a:rPr lang="es-PE" sz="900" b="0" i="0" u="none" strike="noStrike" dirty="0" err="1">
                          <a:solidFill>
                            <a:srgbClr val="000000"/>
                          </a:solidFill>
                          <a:effectLst/>
                          <a:latin typeface="+mj-lt"/>
                        </a:rPr>
                        <a:t>QUISCAPATA</a:t>
                      </a:r>
                      <a:r>
                        <a:rPr lang="es-PE" sz="900" b="0" i="0" u="none" strike="noStrike" dirty="0">
                          <a:solidFill>
                            <a:srgbClr val="000000"/>
                          </a:solidFill>
                          <a:effectLst/>
                          <a:latin typeface="+mj-lt"/>
                        </a:rPr>
                        <a:t>, HUARA </a:t>
                      </a:r>
                      <a:r>
                        <a:rPr lang="es-PE" sz="900" b="0" i="0" u="none" strike="noStrike" dirty="0" err="1">
                          <a:solidFill>
                            <a:srgbClr val="000000"/>
                          </a:solidFill>
                          <a:effectLst/>
                          <a:latin typeface="+mj-lt"/>
                        </a:rPr>
                        <a:t>QASA</a:t>
                      </a:r>
                      <a:r>
                        <a:rPr lang="es-PE" sz="900" b="0" i="0" u="none" strike="noStrike" dirty="0">
                          <a:solidFill>
                            <a:srgbClr val="000000"/>
                          </a:solidFill>
                          <a:effectLst/>
                          <a:latin typeface="+mj-lt"/>
                        </a:rPr>
                        <a:t>, </a:t>
                      </a:r>
                      <a:r>
                        <a:rPr lang="es-PE" sz="900" b="0" i="0" u="none" strike="noStrike" dirty="0" err="1">
                          <a:solidFill>
                            <a:srgbClr val="000000"/>
                          </a:solidFill>
                          <a:effectLst/>
                          <a:latin typeface="+mj-lt"/>
                        </a:rPr>
                        <a:t>PUNCUTUY</a:t>
                      </a:r>
                      <a:r>
                        <a:rPr lang="es-PE" sz="900" b="0" i="0" u="none" strike="noStrike" dirty="0">
                          <a:solidFill>
                            <a:srgbClr val="000000"/>
                          </a:solidFill>
                          <a:effectLst/>
                          <a:latin typeface="+mj-lt"/>
                        </a:rPr>
                        <a:t> DE LA COMUNIDAD DE TAMBOBAMBA DISTRITO DE HUANIPACA, PROVINCIA DE ABANCAY- </a:t>
                      </a:r>
                      <a:r>
                        <a:rPr lang="es-PE" sz="900" b="0" i="0" u="none" strike="noStrike" dirty="0" err="1">
                          <a:solidFill>
                            <a:srgbClr val="000000"/>
                          </a:solidFill>
                          <a:effectLst/>
                          <a:latin typeface="+mj-lt"/>
                        </a:rPr>
                        <a:t>APURIMAC</a:t>
                      </a:r>
                      <a:endParaRPr lang="es-PE" sz="9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1,021,964.05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18/09/2014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5 años 11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HUANIPACA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110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0521137"/>
                  </a:ext>
                </a:extLst>
              </a:tr>
              <a:tr h="399554">
                <a:tc>
                  <a:txBody>
                    <a:bodyPr/>
                    <a:lstStyle/>
                    <a:p>
                      <a:pPr algn="ctr" fontAlgn="ctr"/>
                      <a:r>
                        <a:rPr lang="es-PE" sz="900" b="0" i="0" u="none" strike="noStrike" dirty="0">
                          <a:solidFill>
                            <a:srgbClr val="000000"/>
                          </a:solidFill>
                          <a:effectLst/>
                          <a:latin typeface="+mj-lt"/>
                        </a:rPr>
                        <a:t>2229057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err="1">
                          <a:solidFill>
                            <a:srgbClr val="000000"/>
                          </a:solidFill>
                          <a:effectLst/>
                          <a:latin typeface="+mj-lt"/>
                        </a:rPr>
                        <a:t>ELECTRIFICACION</a:t>
                      </a:r>
                      <a:r>
                        <a:rPr lang="es-PE" sz="900" b="0" i="0" u="none" strike="noStrike" dirty="0">
                          <a:solidFill>
                            <a:srgbClr val="000000"/>
                          </a:solidFill>
                          <a:effectLst/>
                          <a:latin typeface="+mj-lt"/>
                        </a:rPr>
                        <a:t> RURAL DE LAS COMUNIDADES DE: </a:t>
                      </a:r>
                      <a:r>
                        <a:rPr lang="es-PE" sz="900" b="0" i="0" u="none" strike="noStrike" dirty="0" err="1">
                          <a:solidFill>
                            <a:srgbClr val="000000"/>
                          </a:solidFill>
                          <a:effectLst/>
                          <a:latin typeface="+mj-lt"/>
                        </a:rPr>
                        <a:t>ILLAHUASI</a:t>
                      </a:r>
                      <a:r>
                        <a:rPr lang="es-PE" sz="900" b="0" i="0" u="none" strike="noStrike" dirty="0">
                          <a:solidFill>
                            <a:srgbClr val="000000"/>
                          </a:solidFill>
                          <a:effectLst/>
                          <a:latin typeface="+mj-lt"/>
                        </a:rPr>
                        <a:t> CENTRAL, </a:t>
                      </a:r>
                      <a:r>
                        <a:rPr lang="es-PE" sz="900" b="0" i="0" u="none" strike="noStrike" dirty="0" err="1">
                          <a:solidFill>
                            <a:srgbClr val="000000"/>
                          </a:solidFill>
                          <a:effectLst/>
                          <a:latin typeface="+mj-lt"/>
                        </a:rPr>
                        <a:t>ILLAHUASI</a:t>
                      </a:r>
                      <a:r>
                        <a:rPr lang="es-PE" sz="900" b="0" i="0" u="none" strike="noStrike" dirty="0">
                          <a:solidFill>
                            <a:srgbClr val="000000"/>
                          </a:solidFill>
                          <a:effectLst/>
                          <a:latin typeface="+mj-lt"/>
                        </a:rPr>
                        <a:t> ALTA, CHANTA, </a:t>
                      </a:r>
                      <a:r>
                        <a:rPr lang="es-PE" sz="900" b="0" i="0" u="none" strike="noStrike" dirty="0" err="1">
                          <a:solidFill>
                            <a:srgbClr val="000000"/>
                          </a:solidFill>
                          <a:effectLst/>
                          <a:latin typeface="+mj-lt"/>
                        </a:rPr>
                        <a:t>ANTACOCHA</a:t>
                      </a:r>
                      <a:r>
                        <a:rPr lang="es-PE" sz="900" b="0" i="0" u="none" strike="noStrike" dirty="0">
                          <a:solidFill>
                            <a:srgbClr val="000000"/>
                          </a:solidFill>
                          <a:effectLst/>
                          <a:latin typeface="+mj-lt"/>
                        </a:rPr>
                        <a:t>, </a:t>
                      </a:r>
                      <a:r>
                        <a:rPr lang="es-PE" sz="900" b="0" i="0" u="none" strike="noStrike" dirty="0" err="1">
                          <a:solidFill>
                            <a:srgbClr val="000000"/>
                          </a:solidFill>
                          <a:effectLst/>
                          <a:latin typeface="+mj-lt"/>
                        </a:rPr>
                        <a:t>PUIHUALLA</a:t>
                      </a:r>
                      <a:r>
                        <a:rPr lang="es-PE" sz="900" b="0" i="0" u="none" strike="noStrike" dirty="0">
                          <a:solidFill>
                            <a:srgbClr val="000000"/>
                          </a:solidFill>
                          <a:effectLst/>
                          <a:latin typeface="+mj-lt"/>
                        </a:rPr>
                        <a:t> CENTRAL, </a:t>
                      </a:r>
                      <a:r>
                        <a:rPr lang="es-PE" sz="900" b="0" i="0" u="none" strike="noStrike" dirty="0" err="1">
                          <a:solidFill>
                            <a:srgbClr val="000000"/>
                          </a:solidFill>
                          <a:effectLst/>
                          <a:latin typeface="+mj-lt"/>
                        </a:rPr>
                        <a:t>PUIHUALLA</a:t>
                      </a:r>
                      <a:r>
                        <a:rPr lang="es-PE" sz="900" b="0" i="0" u="none" strike="noStrike" dirty="0">
                          <a:solidFill>
                            <a:srgbClr val="000000"/>
                          </a:solidFill>
                          <a:effectLst/>
                          <a:latin typeface="+mj-lt"/>
                        </a:rPr>
                        <a:t> ALTA, SAN JUAN DE MIRAFLORES, </a:t>
                      </a:r>
                      <a:r>
                        <a:rPr lang="es-PE" sz="900" b="0" i="0" u="none" strike="noStrike" dirty="0" err="1">
                          <a:solidFill>
                            <a:srgbClr val="000000"/>
                          </a:solidFill>
                          <a:effectLst/>
                          <a:latin typeface="+mj-lt"/>
                        </a:rPr>
                        <a:t>HUALLHUAYOC</a:t>
                      </a:r>
                      <a:r>
                        <a:rPr lang="es-PE" sz="900" b="0" i="0" u="none" strike="noStrike" dirty="0">
                          <a:solidFill>
                            <a:srgbClr val="000000"/>
                          </a:solidFill>
                          <a:effectLst/>
                          <a:latin typeface="+mj-lt"/>
                        </a:rPr>
                        <a:t>, COTABAMBAS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992,180.00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30/01/2004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8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ANDARAPA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644127"/>
                  </a:ext>
                </a:extLst>
              </a:tr>
              <a:tr h="266646">
                <a:tc>
                  <a:txBody>
                    <a:bodyPr/>
                    <a:lstStyle/>
                    <a:p>
                      <a:pPr algn="ctr" fontAlgn="ctr"/>
                      <a:r>
                        <a:rPr lang="es-PE" sz="900" b="0" i="0" u="none" strike="noStrike">
                          <a:solidFill>
                            <a:srgbClr val="000000"/>
                          </a:solidFill>
                          <a:effectLst/>
                          <a:latin typeface="+mj-lt"/>
                        </a:rPr>
                        <a:t>2229104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ELECTRIFICACIÓN INTEGRAL DE 05 CENTROS POBLADOS DEL EJE </a:t>
                      </a:r>
                      <a:r>
                        <a:rPr lang="es-PE" sz="900" b="0" i="0" u="none" strike="noStrike" dirty="0" err="1">
                          <a:solidFill>
                            <a:srgbClr val="000000"/>
                          </a:solidFill>
                          <a:effectLst/>
                          <a:latin typeface="+mj-lt"/>
                        </a:rPr>
                        <a:t>CUNYARI</a:t>
                      </a:r>
                      <a:r>
                        <a:rPr lang="es-PE" sz="900" b="0" i="0" u="none" strike="noStrike" dirty="0">
                          <a:solidFill>
                            <a:srgbClr val="000000"/>
                          </a:solidFill>
                          <a:effectLst/>
                          <a:latin typeface="+mj-lt"/>
                        </a:rPr>
                        <a:t>, DEL DISTRITO DE </a:t>
                      </a:r>
                      <a:r>
                        <a:rPr lang="es-PE" sz="900" b="0" i="0" u="none" strike="noStrike" dirty="0" err="1">
                          <a:solidFill>
                            <a:srgbClr val="000000"/>
                          </a:solidFill>
                          <a:effectLst/>
                          <a:latin typeface="+mj-lt"/>
                        </a:rPr>
                        <a:t>ANDARAPA</a:t>
                      </a:r>
                      <a:r>
                        <a:rPr lang="es-PE" sz="900" b="0" i="0" u="none" strike="noStrike" dirty="0">
                          <a:solidFill>
                            <a:srgbClr val="000000"/>
                          </a:solidFill>
                          <a:effectLst/>
                          <a:latin typeface="+mj-lt"/>
                        </a:rPr>
                        <a:t>, PROVINCIA ANDAHUAYLAS –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976,624.00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19/01/2005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15 años 8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ANDARAPA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1508</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48759"/>
                  </a:ext>
                </a:extLst>
              </a:tr>
              <a:tr h="266646">
                <a:tc>
                  <a:txBody>
                    <a:bodyPr/>
                    <a:lstStyle/>
                    <a:p>
                      <a:pPr algn="ctr" fontAlgn="ctr"/>
                      <a:r>
                        <a:rPr lang="es-PE" sz="900" b="0" i="0" u="none" strike="noStrike">
                          <a:solidFill>
                            <a:srgbClr val="000000"/>
                          </a:solidFill>
                          <a:effectLst/>
                          <a:latin typeface="+mj-lt"/>
                        </a:rPr>
                        <a:t>2229107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ELECTRIFICACIÓN RURAL (10) POBLADOS VALLE DE </a:t>
                      </a:r>
                      <a:r>
                        <a:rPr lang="es-PE" sz="900" b="0" i="0" u="none" strike="noStrike" dirty="0" err="1">
                          <a:solidFill>
                            <a:srgbClr val="000000"/>
                          </a:solidFill>
                          <a:effectLst/>
                          <a:latin typeface="+mj-lt"/>
                        </a:rPr>
                        <a:t>ONGOY</a:t>
                      </a:r>
                      <a:r>
                        <a:rPr lang="es-PE" sz="900" b="0" i="0" u="none" strike="noStrike" dirty="0">
                          <a:solidFill>
                            <a:srgbClr val="000000"/>
                          </a:solidFill>
                          <a:effectLst/>
                          <a:latin typeface="+mj-lt"/>
                        </a:rPr>
                        <a:t>: </a:t>
                      </a:r>
                      <a:r>
                        <a:rPr lang="es-PE" sz="900" b="0" i="0" u="none" strike="noStrike" dirty="0" err="1">
                          <a:solidFill>
                            <a:srgbClr val="000000"/>
                          </a:solidFill>
                          <a:effectLst/>
                          <a:latin typeface="+mj-lt"/>
                        </a:rPr>
                        <a:t>HUAMBURQUE</a:t>
                      </a:r>
                      <a:r>
                        <a:rPr lang="es-PE" sz="900" b="0" i="0" u="none" strike="noStrike" dirty="0">
                          <a:solidFill>
                            <a:srgbClr val="000000"/>
                          </a:solidFill>
                          <a:effectLst/>
                          <a:latin typeface="+mj-lt"/>
                        </a:rPr>
                        <a:t>, PORVENIR, PROGRESO, </a:t>
                      </a:r>
                      <a:r>
                        <a:rPr lang="es-PE" sz="900" b="0" i="0" u="none" strike="noStrike" dirty="0" err="1">
                          <a:solidFill>
                            <a:srgbClr val="000000"/>
                          </a:solidFill>
                          <a:effectLst/>
                          <a:latin typeface="+mj-lt"/>
                        </a:rPr>
                        <a:t>MOZOBAMBA</a:t>
                      </a:r>
                      <a:r>
                        <a:rPr lang="es-PE" sz="900" b="0" i="0" u="none" strike="noStrike" dirty="0">
                          <a:solidFill>
                            <a:srgbClr val="000000"/>
                          </a:solidFill>
                          <a:effectLst/>
                          <a:latin typeface="+mj-lt"/>
                        </a:rPr>
                        <a:t> B, VISTA ALEGRE, </a:t>
                      </a:r>
                      <a:r>
                        <a:rPr lang="es-PE" sz="900" b="0" i="0" u="none" strike="noStrike" dirty="0" err="1">
                          <a:solidFill>
                            <a:srgbClr val="000000"/>
                          </a:solidFill>
                          <a:effectLst/>
                          <a:latin typeface="+mj-lt"/>
                        </a:rPr>
                        <a:t>TURURO</a:t>
                      </a:r>
                      <a:r>
                        <a:rPr lang="es-PE" sz="900" b="0" i="0" u="none" strike="noStrike" dirty="0">
                          <a:solidFill>
                            <a:srgbClr val="000000"/>
                          </a:solidFill>
                          <a:effectLst/>
                          <a:latin typeface="+mj-lt"/>
                        </a:rPr>
                        <a:t>, SAN ROSA, MIRAFLORES, MOLLEPATA, </a:t>
                      </a:r>
                      <a:r>
                        <a:rPr lang="es-PE" sz="900" b="0" i="0" u="none" strike="noStrike" dirty="0" err="1">
                          <a:solidFill>
                            <a:srgbClr val="000000"/>
                          </a:solidFill>
                          <a:effectLst/>
                          <a:latin typeface="+mj-lt"/>
                        </a:rPr>
                        <a:t>BARROPATA</a:t>
                      </a:r>
                      <a:r>
                        <a:rPr lang="es-PE" sz="900" b="0" i="0" u="none" strike="noStrike" dirty="0">
                          <a:solidFill>
                            <a:srgbClr val="000000"/>
                          </a:solidFill>
                          <a:effectLst/>
                          <a:latin typeface="+mj-lt"/>
                        </a:rPr>
                        <a:t>.</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dirty="0">
                          <a:solidFill>
                            <a:srgbClr val="000000"/>
                          </a:solidFill>
                          <a:effectLst/>
                          <a:latin typeface="+mj-lt"/>
                        </a:rPr>
                        <a:t>784,650.00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29/04/2004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5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ONGOY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3764</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1059532"/>
                  </a:ext>
                </a:extLst>
              </a:tr>
              <a:tr h="266646">
                <a:tc>
                  <a:txBody>
                    <a:bodyPr/>
                    <a:lstStyle/>
                    <a:p>
                      <a:pPr algn="ctr" fontAlgn="ctr"/>
                      <a:r>
                        <a:rPr lang="es-PE" sz="900" b="0" i="0" u="none" strike="noStrike">
                          <a:solidFill>
                            <a:srgbClr val="000000"/>
                          </a:solidFill>
                          <a:effectLst/>
                          <a:latin typeface="+mj-lt"/>
                        </a:rPr>
                        <a:t>2229103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ELECTRIFICACIÓN INTEGRAL DE 04 CENTROS POBLADOS DEL EJE </a:t>
                      </a:r>
                      <a:r>
                        <a:rPr lang="es-PE" sz="900" b="0" i="0" u="none" strike="noStrike" dirty="0" err="1">
                          <a:solidFill>
                            <a:srgbClr val="000000"/>
                          </a:solidFill>
                          <a:effectLst/>
                          <a:latin typeface="+mj-lt"/>
                        </a:rPr>
                        <a:t>HUAMPICA</a:t>
                      </a:r>
                      <a:r>
                        <a:rPr lang="es-PE" sz="900" b="0" i="0" u="none" strike="noStrike" dirty="0">
                          <a:solidFill>
                            <a:srgbClr val="000000"/>
                          </a:solidFill>
                          <a:effectLst/>
                          <a:latin typeface="+mj-lt"/>
                        </a:rPr>
                        <a:t>, DEL DISTRITO DE </a:t>
                      </a:r>
                      <a:r>
                        <a:rPr lang="es-PE" sz="900" b="0" i="0" u="none" strike="noStrike" dirty="0" err="1">
                          <a:solidFill>
                            <a:srgbClr val="000000"/>
                          </a:solidFill>
                          <a:effectLst/>
                          <a:latin typeface="+mj-lt"/>
                        </a:rPr>
                        <a:t>ANDARAPA</a:t>
                      </a:r>
                      <a:r>
                        <a:rPr lang="es-PE" sz="900" b="0" i="0" u="none" strike="noStrike" dirty="0">
                          <a:solidFill>
                            <a:srgbClr val="000000"/>
                          </a:solidFill>
                          <a:effectLst/>
                          <a:latin typeface="+mj-lt"/>
                        </a:rPr>
                        <a:t>, PROVINCIA ANDAHUAYLAS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705,431.00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19/01/2005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15 años 8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ANDARAPA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1048</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80848"/>
                  </a:ext>
                </a:extLst>
              </a:tr>
              <a:tr h="133738">
                <a:tc>
                  <a:txBody>
                    <a:bodyPr/>
                    <a:lstStyle/>
                    <a:p>
                      <a:pPr algn="ctr" fontAlgn="ctr"/>
                      <a:r>
                        <a:rPr lang="es-PE" sz="900" b="0" i="0" u="none" strike="noStrike">
                          <a:solidFill>
                            <a:srgbClr val="000000"/>
                          </a:solidFill>
                          <a:effectLst/>
                          <a:latin typeface="+mj-lt"/>
                        </a:rPr>
                        <a:t>2227333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AMPLIACIÓN DE LA RED SECUNDARIA DE LA COMUNIDAD </a:t>
                      </a:r>
                      <a:r>
                        <a:rPr lang="es-PE" sz="900" b="0" i="0" u="none" strike="noStrike" dirty="0" err="1">
                          <a:solidFill>
                            <a:srgbClr val="000000"/>
                          </a:solidFill>
                          <a:effectLst/>
                          <a:latin typeface="+mj-lt"/>
                        </a:rPr>
                        <a:t>ASMAYACU</a:t>
                      </a:r>
                      <a:endParaRPr lang="es-PE" sz="9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133,810.00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14/08/2003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17 años 2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CURAHUASI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Asmayacu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849625"/>
                  </a:ext>
                </a:extLst>
              </a:tr>
              <a:tr h="266646">
                <a:tc>
                  <a:txBody>
                    <a:bodyPr/>
                    <a:lstStyle/>
                    <a:p>
                      <a:pPr algn="ctr" fontAlgn="ctr"/>
                      <a:r>
                        <a:rPr lang="es-PE" sz="900" b="0" i="0" u="none" strike="noStrike">
                          <a:solidFill>
                            <a:srgbClr val="000000"/>
                          </a:solidFill>
                          <a:effectLst/>
                          <a:latin typeface="+mj-lt"/>
                        </a:rPr>
                        <a:t>2229096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ELECTRIFICACIÓN DE LA RED SECUNDARIA Y ACOMETIDAS DOMICILIARIAS DE LA COMUNIDAD DE </a:t>
                      </a:r>
                      <a:r>
                        <a:rPr lang="es-PE" sz="900" b="0" i="0" u="none" strike="noStrike" dirty="0" err="1">
                          <a:solidFill>
                            <a:srgbClr val="000000"/>
                          </a:solidFill>
                          <a:effectLst/>
                          <a:latin typeface="+mj-lt"/>
                        </a:rPr>
                        <a:t>OCCORURO</a:t>
                      </a:r>
                      <a:endParaRPr lang="es-PE" sz="9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127,810.00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18/09/2003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17 años 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CURAHUASI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867682"/>
                  </a:ext>
                </a:extLst>
              </a:tr>
              <a:tr h="266646">
                <a:tc>
                  <a:txBody>
                    <a:bodyPr/>
                    <a:lstStyle/>
                    <a:p>
                      <a:pPr algn="ctr" fontAlgn="ctr"/>
                      <a:r>
                        <a:rPr lang="es-PE" sz="900" b="0" i="0" u="none" strike="noStrike">
                          <a:solidFill>
                            <a:srgbClr val="000000"/>
                          </a:solidFill>
                          <a:effectLst/>
                          <a:latin typeface="+mj-lt"/>
                        </a:rPr>
                        <a:t>2228998</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err="1">
                          <a:solidFill>
                            <a:srgbClr val="000000"/>
                          </a:solidFill>
                          <a:effectLst/>
                          <a:latin typeface="+mj-lt"/>
                        </a:rPr>
                        <a:t>ELECTRIFICACION</a:t>
                      </a:r>
                      <a:r>
                        <a:rPr lang="es-PE" sz="900" b="0" i="0" u="none" strike="noStrike" dirty="0">
                          <a:solidFill>
                            <a:srgbClr val="000000"/>
                          </a:solidFill>
                          <a:effectLst/>
                          <a:latin typeface="+mj-lt"/>
                        </a:rPr>
                        <a:t> DE LA RED SECUNDARIA DE LA COMUNIDAD CAMPESINA </a:t>
                      </a:r>
                      <a:r>
                        <a:rPr lang="es-PE" sz="900" b="0" i="0" u="none" strike="noStrike" dirty="0" err="1">
                          <a:solidFill>
                            <a:srgbClr val="000000"/>
                          </a:solidFill>
                          <a:effectLst/>
                          <a:latin typeface="+mj-lt"/>
                        </a:rPr>
                        <a:t>TIMPUCC</a:t>
                      </a:r>
                      <a:r>
                        <a:rPr lang="es-PE" sz="900" b="0" i="0" u="none" strike="noStrike" dirty="0">
                          <a:solidFill>
                            <a:srgbClr val="000000"/>
                          </a:solidFill>
                          <a:effectLst/>
                          <a:latin typeface="+mj-lt"/>
                        </a:rPr>
                        <a:t> </a:t>
                      </a:r>
                      <a:r>
                        <a:rPr lang="es-PE" sz="900" b="0" i="0" u="none" strike="noStrike" dirty="0" err="1">
                          <a:solidFill>
                            <a:srgbClr val="000000"/>
                          </a:solidFill>
                          <a:effectLst/>
                          <a:latin typeface="+mj-lt"/>
                        </a:rPr>
                        <a:t>HUAYCCO</a:t>
                      </a:r>
                      <a:r>
                        <a:rPr lang="es-PE" sz="900" b="0" i="0" u="none" strike="noStrike" dirty="0">
                          <a:solidFill>
                            <a:srgbClr val="000000"/>
                          </a:solidFill>
                          <a:effectLst/>
                          <a:latin typeface="+mj-lt"/>
                        </a:rPr>
                        <a:t> DEL DISTRITO DE TALAVERA –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65,000.00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26/01/2006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14 años 8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TALAVERA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TIMPUC HUAYCCO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365</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7302646"/>
                  </a:ext>
                </a:extLst>
              </a:tr>
              <a:tr h="266646">
                <a:tc>
                  <a:txBody>
                    <a:bodyPr/>
                    <a:lstStyle/>
                    <a:p>
                      <a:pPr algn="ctr" fontAlgn="ctr"/>
                      <a:r>
                        <a:rPr lang="es-PE" sz="900" b="0" i="0" u="none" strike="noStrike">
                          <a:solidFill>
                            <a:srgbClr val="000000"/>
                          </a:solidFill>
                          <a:effectLst/>
                          <a:latin typeface="+mj-lt"/>
                        </a:rPr>
                        <a:t>2228997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err="1">
                          <a:solidFill>
                            <a:srgbClr val="000000"/>
                          </a:solidFill>
                          <a:effectLst/>
                          <a:latin typeface="+mj-lt"/>
                        </a:rPr>
                        <a:t>ELECTRIFICACION</a:t>
                      </a:r>
                      <a:r>
                        <a:rPr lang="es-PE" sz="900" b="0" i="0" u="none" strike="noStrike" dirty="0">
                          <a:solidFill>
                            <a:srgbClr val="000000"/>
                          </a:solidFill>
                          <a:effectLst/>
                          <a:latin typeface="+mj-lt"/>
                        </a:rPr>
                        <a:t> DE LA RED SECUNDARIA DE LA COMUNIDAD CAMPESINA TANCAR </a:t>
                      </a:r>
                      <a:r>
                        <a:rPr lang="es-PE" sz="900" b="0" i="0" u="none" strike="noStrike" dirty="0" err="1">
                          <a:solidFill>
                            <a:srgbClr val="000000"/>
                          </a:solidFill>
                          <a:effectLst/>
                          <a:latin typeface="+mj-lt"/>
                        </a:rPr>
                        <a:t>HUAYCCO</a:t>
                      </a:r>
                      <a:r>
                        <a:rPr lang="es-PE" sz="900" b="0" i="0" u="none" strike="noStrike" dirty="0">
                          <a:solidFill>
                            <a:srgbClr val="000000"/>
                          </a:solidFill>
                          <a:effectLst/>
                          <a:latin typeface="+mj-lt"/>
                        </a:rPr>
                        <a:t> DEL DISTRITO DE TALAVERA –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54,000.00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26/01/2006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14 años 8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TALAVERA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TANCAR HUAYCCO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245</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014966"/>
                  </a:ext>
                </a:extLst>
              </a:tr>
              <a:tr h="266646">
                <a:tc>
                  <a:txBody>
                    <a:bodyPr/>
                    <a:lstStyle/>
                    <a:p>
                      <a:pPr algn="ctr" fontAlgn="ctr"/>
                      <a:r>
                        <a:rPr lang="es-PE" sz="900" b="0" i="0" u="none" strike="noStrike">
                          <a:solidFill>
                            <a:srgbClr val="000000"/>
                          </a:solidFill>
                          <a:effectLst/>
                          <a:latin typeface="+mj-lt"/>
                        </a:rPr>
                        <a:t>2229028</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err="1">
                          <a:solidFill>
                            <a:srgbClr val="000000"/>
                          </a:solidFill>
                          <a:effectLst/>
                          <a:latin typeface="+mj-lt"/>
                        </a:rPr>
                        <a:t>ELECTRIFICACION</a:t>
                      </a:r>
                      <a:r>
                        <a:rPr lang="es-PE" sz="900" b="0" i="0" u="none" strike="noStrike" dirty="0">
                          <a:solidFill>
                            <a:srgbClr val="000000"/>
                          </a:solidFill>
                          <a:effectLst/>
                          <a:latin typeface="+mj-lt"/>
                        </a:rPr>
                        <a:t> </a:t>
                      </a:r>
                      <a:r>
                        <a:rPr lang="es-PE" sz="900" b="0" i="0" u="none" strike="noStrike" dirty="0" err="1">
                          <a:solidFill>
                            <a:srgbClr val="000000"/>
                          </a:solidFill>
                          <a:effectLst/>
                          <a:latin typeface="+mj-lt"/>
                        </a:rPr>
                        <a:t>LIMAPATA</a:t>
                      </a:r>
                      <a:r>
                        <a:rPr lang="es-PE" sz="900" b="0" i="0" u="none" strike="noStrike" dirty="0">
                          <a:solidFill>
                            <a:srgbClr val="000000"/>
                          </a:solidFill>
                          <a:effectLst/>
                          <a:latin typeface="+mj-lt"/>
                        </a:rPr>
                        <a:t> ALTA DEL DISTRITO DE ABANCAY, PROVINCIA DE ABANCAY, </a:t>
                      </a:r>
                      <a:r>
                        <a:rPr lang="es-PE" sz="900" b="0" i="0" u="none" strike="noStrike" dirty="0" err="1">
                          <a:solidFill>
                            <a:srgbClr val="000000"/>
                          </a:solidFill>
                          <a:effectLst/>
                          <a:latin typeface="+mj-lt"/>
                        </a:rPr>
                        <a:t>REGION</a:t>
                      </a:r>
                      <a:r>
                        <a:rPr lang="es-PE" sz="900" b="0" i="0" u="none" strike="noStrike" dirty="0">
                          <a:solidFill>
                            <a:srgbClr val="000000"/>
                          </a:solidFill>
                          <a:effectLst/>
                          <a:latin typeface="+mj-lt"/>
                        </a:rPr>
                        <a:t> </a:t>
                      </a:r>
                      <a:r>
                        <a:rPr lang="es-PE" sz="900" b="0" i="0" u="none" strike="noStrike" dirty="0" err="1">
                          <a:solidFill>
                            <a:srgbClr val="000000"/>
                          </a:solidFill>
                          <a:effectLst/>
                          <a:latin typeface="+mj-lt"/>
                        </a:rPr>
                        <a:t>APURIMAC</a:t>
                      </a:r>
                      <a:endParaRPr lang="es-PE" sz="9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53,820.00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22/11/2005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14 años 10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LIMAPATA ALTA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235</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189401"/>
                  </a:ext>
                </a:extLst>
              </a:tr>
              <a:tr h="148544">
                <a:tc gridSpan="10">
                  <a:txBody>
                    <a:bodyPr/>
                    <a:lstStyle/>
                    <a:p>
                      <a:pPr algn="ctr" fontAlgn="b"/>
                      <a:r>
                        <a:rPr lang="es-PE" sz="900" b="1" i="0" u="none" strike="noStrike" dirty="0">
                          <a:solidFill>
                            <a:srgbClr val="FFFFFF"/>
                          </a:solidFill>
                          <a:effectLst/>
                          <a:latin typeface="+mj-lt"/>
                        </a:rPr>
                        <a:t>INDUSTRIA, COMERCIO Y SERVICIOS</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948702060"/>
                  </a:ext>
                </a:extLst>
              </a:tr>
              <a:tr h="399554">
                <a:tc>
                  <a:txBody>
                    <a:bodyPr/>
                    <a:lstStyle/>
                    <a:p>
                      <a:pPr algn="ctr" fontAlgn="ctr"/>
                      <a:r>
                        <a:rPr lang="es-PE" sz="900" b="0" i="0" u="none" strike="noStrike">
                          <a:solidFill>
                            <a:srgbClr val="000000"/>
                          </a:solidFill>
                          <a:effectLst/>
                          <a:latin typeface="+mj-lt"/>
                        </a:rPr>
                        <a:t>2323841</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Y CREACION DE SERVICIOS TURISTICOS EN LA RUTA JOSE MARIA ARGUEDAS - PUENTE PACHACHACA, DISTRITO DE ABANCAY, PROVINCIA DE ABANCAY -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11,473,859.00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mj-lt"/>
                        </a:rPr>
                        <a:t>06/06/2017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3 años 2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mj-lt"/>
                        </a:rPr>
                        <a:t>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ILLANYA y PACHACHACA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56000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1353183"/>
                  </a:ext>
                </a:extLst>
              </a:tr>
              <a:tr h="266646">
                <a:tc>
                  <a:txBody>
                    <a:bodyPr/>
                    <a:lstStyle/>
                    <a:p>
                      <a:pPr algn="ctr" fontAlgn="ctr"/>
                      <a:r>
                        <a:rPr lang="es-PE" sz="900" b="0" i="0" u="none" strike="noStrike">
                          <a:solidFill>
                            <a:srgbClr val="000000"/>
                          </a:solidFill>
                          <a:effectLst/>
                          <a:latin typeface="+mj-lt"/>
                        </a:rPr>
                        <a:t>2232236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MEJORAMIENTO Y AMPLIACION DE LOS SERVICIOS DE EXPENDIO DE PRODUCTOS ALIMENTICIOS DEL MERCADO CENTRAL DE ABANCAY DEL DISTRITO DE ABANCAY PROVINCIA DE 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1,840,318.00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06/08/2004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2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72127</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5306970"/>
                  </a:ext>
                </a:extLst>
              </a:tr>
              <a:tr h="266646">
                <a:tc>
                  <a:txBody>
                    <a:bodyPr/>
                    <a:lstStyle/>
                    <a:p>
                      <a:pPr algn="ctr" fontAlgn="ctr"/>
                      <a:r>
                        <a:rPr lang="es-PE" sz="900" b="0" i="0" u="none" strike="noStrike">
                          <a:solidFill>
                            <a:srgbClr val="000000"/>
                          </a:solidFill>
                          <a:effectLst/>
                          <a:latin typeface="+mj-lt"/>
                        </a:rPr>
                        <a:t>2227525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CAPACITACION Y ASISTENCIA TECNICA A LA AGROINDUSTRIA EN LAS PROVINCIAS DE ABANCAY - ANDAHUAYLAS Y CHINCHEROS DE LA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464,800.00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04/06/2004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4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dirty="0">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3380643"/>
                  </a:ext>
                </a:extLst>
              </a:tr>
              <a:tr h="266646">
                <a:tc>
                  <a:txBody>
                    <a:bodyPr/>
                    <a:lstStyle/>
                    <a:p>
                      <a:pPr algn="ctr" fontAlgn="ctr"/>
                      <a:r>
                        <a:rPr lang="es-PE" sz="900" b="0" i="0" u="none" strike="noStrike">
                          <a:solidFill>
                            <a:srgbClr val="000000"/>
                          </a:solidFill>
                          <a:effectLst/>
                          <a:latin typeface="+mj-lt"/>
                        </a:rPr>
                        <a:t>2227524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CAPACITACION Y ASISTENCIA TECNICA  A PRESTADORES DE SERVICIOS TURISTICOS DE LA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dirty="0">
                          <a:solidFill>
                            <a:srgbClr val="000000"/>
                          </a:solidFill>
                          <a:effectLst/>
                          <a:latin typeface="+mj-lt"/>
                        </a:rPr>
                        <a:t>274,747.00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04/06/2004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4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9594083"/>
                  </a:ext>
                </a:extLst>
              </a:tr>
              <a:tr h="296258">
                <a:tc>
                  <a:txBody>
                    <a:bodyPr/>
                    <a:lstStyle/>
                    <a:p>
                      <a:pPr algn="ctr" fontAlgn="ctr"/>
                      <a:r>
                        <a:rPr lang="es-PE" sz="900" b="0" i="0" u="none" strike="noStrike">
                          <a:solidFill>
                            <a:srgbClr val="000000"/>
                          </a:solidFill>
                          <a:effectLst/>
                          <a:latin typeface="+mj-lt"/>
                        </a:rPr>
                        <a:t>2226853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ACONDICIONAMIENTO RECEPTIVO DE ATRACTIVOS TURISTICOS DEL CAÑON DEL APURIMAC ZONA DE CURAHUASI - HUANIPACA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mj-lt"/>
                        </a:rPr>
                        <a:t>258,067.00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09/06/2004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16 años 4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ABANCAY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CURAHUASI HUANIPACA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dirty="0">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6281018"/>
                  </a:ext>
                </a:extLst>
              </a:tr>
            </a:tbl>
          </a:graphicData>
        </a:graphic>
      </p:graphicFrame>
    </p:spTree>
    <p:extLst>
      <p:ext uri="{BB962C8B-B14F-4D97-AF65-F5344CB8AC3E}">
        <p14:creationId xmlns:p14="http://schemas.microsoft.com/office/powerpoint/2010/main" val="1936673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FFBC5BB2-E983-41C4-A043-49C8D3D20E42}"/>
              </a:ext>
            </a:extLst>
          </p:cNvPr>
          <p:cNvGraphicFramePr>
            <a:graphicFrameLocks noGrp="1"/>
          </p:cNvGraphicFramePr>
          <p:nvPr>
            <p:extLst>
              <p:ext uri="{D42A27DB-BD31-4B8C-83A1-F6EECF244321}">
                <p14:modId xmlns:p14="http://schemas.microsoft.com/office/powerpoint/2010/main" val="596898797"/>
              </p:ext>
            </p:extLst>
          </p:nvPr>
        </p:nvGraphicFramePr>
        <p:xfrm>
          <a:off x="302421" y="1840572"/>
          <a:ext cx="11514929" cy="2291999"/>
        </p:xfrm>
        <a:graphic>
          <a:graphicData uri="http://schemas.openxmlformats.org/drawingml/2006/table">
            <a:tbl>
              <a:tblPr>
                <a:tableStyleId>{5940675A-B579-460E-94D1-54222C63F5DA}</a:tableStyleId>
              </a:tblPr>
              <a:tblGrid>
                <a:gridCol w="771912">
                  <a:extLst>
                    <a:ext uri="{9D8B030D-6E8A-4147-A177-3AD203B41FA5}">
                      <a16:colId xmlns:a16="http://schemas.microsoft.com/office/drawing/2014/main" val="1234834610"/>
                    </a:ext>
                  </a:extLst>
                </a:gridCol>
                <a:gridCol w="4620122">
                  <a:extLst>
                    <a:ext uri="{9D8B030D-6E8A-4147-A177-3AD203B41FA5}">
                      <a16:colId xmlns:a16="http://schemas.microsoft.com/office/drawing/2014/main" val="848812126"/>
                    </a:ext>
                  </a:extLst>
                </a:gridCol>
                <a:gridCol w="885431">
                  <a:extLst>
                    <a:ext uri="{9D8B030D-6E8A-4147-A177-3AD203B41FA5}">
                      <a16:colId xmlns:a16="http://schemas.microsoft.com/office/drawing/2014/main" val="3978432035"/>
                    </a:ext>
                  </a:extLst>
                </a:gridCol>
                <a:gridCol w="703802">
                  <a:extLst>
                    <a:ext uri="{9D8B030D-6E8A-4147-A177-3AD203B41FA5}">
                      <a16:colId xmlns:a16="http://schemas.microsoft.com/office/drawing/2014/main" val="3275215049"/>
                    </a:ext>
                  </a:extLst>
                </a:gridCol>
                <a:gridCol w="953539">
                  <a:extLst>
                    <a:ext uri="{9D8B030D-6E8A-4147-A177-3AD203B41FA5}">
                      <a16:colId xmlns:a16="http://schemas.microsoft.com/office/drawing/2014/main" val="2336994376"/>
                    </a:ext>
                  </a:extLst>
                </a:gridCol>
                <a:gridCol w="567584">
                  <a:extLst>
                    <a:ext uri="{9D8B030D-6E8A-4147-A177-3AD203B41FA5}">
                      <a16:colId xmlns:a16="http://schemas.microsoft.com/office/drawing/2014/main" val="3617673375"/>
                    </a:ext>
                  </a:extLst>
                </a:gridCol>
                <a:gridCol w="805966">
                  <a:extLst>
                    <a:ext uri="{9D8B030D-6E8A-4147-A177-3AD203B41FA5}">
                      <a16:colId xmlns:a16="http://schemas.microsoft.com/office/drawing/2014/main" val="3175661064"/>
                    </a:ext>
                  </a:extLst>
                </a:gridCol>
                <a:gridCol w="805966">
                  <a:extLst>
                    <a:ext uri="{9D8B030D-6E8A-4147-A177-3AD203B41FA5}">
                      <a16:colId xmlns:a16="http://schemas.microsoft.com/office/drawing/2014/main" val="901925276"/>
                    </a:ext>
                  </a:extLst>
                </a:gridCol>
                <a:gridCol w="805966">
                  <a:extLst>
                    <a:ext uri="{9D8B030D-6E8A-4147-A177-3AD203B41FA5}">
                      <a16:colId xmlns:a16="http://schemas.microsoft.com/office/drawing/2014/main" val="3093765264"/>
                    </a:ext>
                  </a:extLst>
                </a:gridCol>
                <a:gridCol w="594641">
                  <a:extLst>
                    <a:ext uri="{9D8B030D-6E8A-4147-A177-3AD203B41FA5}">
                      <a16:colId xmlns:a16="http://schemas.microsoft.com/office/drawing/2014/main" val="3026594803"/>
                    </a:ext>
                  </a:extLst>
                </a:gridCol>
              </a:tblGrid>
              <a:tr h="114038">
                <a:tc rowSpan="2">
                  <a:txBody>
                    <a:bodyPr/>
                    <a:lstStyle/>
                    <a:p>
                      <a:pPr algn="ctr" fontAlgn="ctr"/>
                      <a:r>
                        <a:rPr lang="es-PE" sz="1000" b="1" u="none" strike="noStrike" dirty="0">
                          <a:solidFill>
                            <a:srgbClr val="FFFFFF"/>
                          </a:solidFill>
                          <a:effectLst/>
                        </a:rPr>
                        <a:t>CUI</a:t>
                      </a:r>
                      <a:endParaRPr lang="es-PE" sz="1000" b="1" i="0" u="none" strike="noStrike" dirty="0">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rowSpan="2">
                  <a:txBody>
                    <a:bodyPr/>
                    <a:lstStyle/>
                    <a:p>
                      <a:pPr algn="ctr" fontAlgn="ctr"/>
                      <a:r>
                        <a:rPr lang="es-PE" sz="1000" b="1" u="none" strike="noStrike">
                          <a:solidFill>
                            <a:srgbClr val="FFFFFF"/>
                          </a:solidFill>
                          <a:effectLst/>
                        </a:rPr>
                        <a:t>Proyecto</a:t>
                      </a:r>
                      <a:endParaRPr lang="es-PE" sz="1000" b="1" i="0" u="none" strike="noStrike">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rowSpan="2">
                  <a:txBody>
                    <a:bodyPr/>
                    <a:lstStyle/>
                    <a:p>
                      <a:pPr algn="ctr" fontAlgn="ctr"/>
                      <a:r>
                        <a:rPr lang="es-PE" sz="1000" b="1" u="none" strike="noStrike" dirty="0">
                          <a:solidFill>
                            <a:srgbClr val="FFFFFF"/>
                          </a:solidFill>
                          <a:effectLst/>
                        </a:rPr>
                        <a:t>Monto de Inversión</a:t>
                      </a:r>
                      <a:endParaRPr lang="es-PE" sz="1000" b="1" i="0" u="none" strike="noStrike" dirty="0">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rowSpan="2">
                  <a:txBody>
                    <a:bodyPr/>
                    <a:lstStyle/>
                    <a:p>
                      <a:pPr algn="ctr" fontAlgn="ctr"/>
                      <a:r>
                        <a:rPr lang="es-PE" sz="1000" b="1" u="none" strike="noStrike">
                          <a:solidFill>
                            <a:srgbClr val="FFFFFF"/>
                          </a:solidFill>
                          <a:effectLst/>
                        </a:rPr>
                        <a:t>fecha de viabilidad</a:t>
                      </a:r>
                      <a:endParaRPr lang="es-PE" sz="1000" b="1" i="0" u="none" strike="noStrike">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rowSpan="2">
                  <a:txBody>
                    <a:bodyPr/>
                    <a:lstStyle/>
                    <a:p>
                      <a:pPr algn="ctr" fontAlgn="ctr"/>
                      <a:r>
                        <a:rPr lang="es-PE" sz="1000" b="1" u="none" strike="noStrike">
                          <a:solidFill>
                            <a:srgbClr val="FFFFFF"/>
                          </a:solidFill>
                          <a:effectLst/>
                        </a:rPr>
                        <a:t>tiempo transcurrido</a:t>
                      </a:r>
                      <a:endParaRPr lang="es-PE" sz="1000" b="1" i="0" u="none" strike="noStrike">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rowSpan="2">
                  <a:txBody>
                    <a:bodyPr/>
                    <a:lstStyle/>
                    <a:p>
                      <a:pPr algn="ctr" fontAlgn="ctr"/>
                      <a:r>
                        <a:rPr lang="es-PE" sz="1000" b="1" u="none" strike="noStrike">
                          <a:solidFill>
                            <a:srgbClr val="FFFFFF"/>
                          </a:solidFill>
                          <a:effectLst/>
                        </a:rPr>
                        <a:t>estado situacional</a:t>
                      </a:r>
                      <a:endParaRPr lang="es-PE" sz="1000" b="1" i="0" u="none" strike="noStrike">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gridSpan="3">
                  <a:txBody>
                    <a:bodyPr/>
                    <a:lstStyle/>
                    <a:p>
                      <a:pPr algn="ctr" fontAlgn="ctr"/>
                      <a:r>
                        <a:rPr lang="es-PE" sz="1000" b="1" u="none" strike="noStrike" dirty="0" err="1">
                          <a:solidFill>
                            <a:srgbClr val="FFFFFF"/>
                          </a:solidFill>
                          <a:effectLst/>
                        </a:rPr>
                        <a:t>Ambito</a:t>
                      </a:r>
                      <a:r>
                        <a:rPr lang="es-PE" sz="1000" b="1" u="none" strike="noStrike" dirty="0">
                          <a:solidFill>
                            <a:srgbClr val="FFFFFF"/>
                          </a:solidFill>
                          <a:effectLst/>
                        </a:rPr>
                        <a:t> Territorial</a:t>
                      </a:r>
                      <a:endParaRPr lang="es-PE" sz="1000" b="1" i="0" u="none" strike="noStrike" dirty="0">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s-PE"/>
                    </a:p>
                  </a:txBody>
                  <a:tcPr/>
                </a:tc>
                <a:tc hMerge="1">
                  <a:txBody>
                    <a:bodyPr/>
                    <a:lstStyle/>
                    <a:p>
                      <a:endParaRPr lang="es-PE"/>
                    </a:p>
                  </a:txBody>
                  <a:tcPr/>
                </a:tc>
                <a:tc rowSpan="2">
                  <a:txBody>
                    <a:bodyPr/>
                    <a:lstStyle/>
                    <a:p>
                      <a:pPr algn="ctr" fontAlgn="ctr"/>
                      <a:r>
                        <a:rPr lang="es-PE" sz="1000" b="1" u="none" strike="noStrike" dirty="0">
                          <a:solidFill>
                            <a:srgbClr val="FFFFFF"/>
                          </a:solidFill>
                          <a:effectLst/>
                        </a:rPr>
                        <a:t>N° Beneficiarios</a:t>
                      </a:r>
                      <a:endParaRPr lang="es-PE" sz="1000" b="1" i="0" u="none" strike="noStrike" dirty="0">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248288304"/>
                  </a:ext>
                </a:extLst>
              </a:tr>
              <a:tr h="114038">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u="none" strike="noStrike">
                          <a:solidFill>
                            <a:srgbClr val="FFFFFF"/>
                          </a:solidFill>
                          <a:effectLst/>
                        </a:rPr>
                        <a:t>Provincia</a:t>
                      </a:r>
                      <a:endParaRPr lang="es-PE" sz="1000" b="1" i="0" u="none" strike="noStrike">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es-PE" sz="1000" b="1" u="none" strike="noStrike">
                          <a:solidFill>
                            <a:srgbClr val="FFFFFF"/>
                          </a:solidFill>
                          <a:effectLst/>
                        </a:rPr>
                        <a:t>Distrito</a:t>
                      </a:r>
                      <a:endParaRPr lang="es-PE" sz="1000" b="1" i="0" u="none" strike="noStrike">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fontAlgn="ctr"/>
                      <a:r>
                        <a:rPr lang="es-PE" sz="1000" b="1" u="none" strike="noStrike" dirty="0">
                          <a:solidFill>
                            <a:srgbClr val="FFFFFF"/>
                          </a:solidFill>
                          <a:effectLst/>
                        </a:rPr>
                        <a:t>Localidad</a:t>
                      </a:r>
                      <a:endParaRPr lang="es-PE" sz="1000" b="1" i="0" u="none" strike="noStrike" dirty="0">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es-PE"/>
                    </a:p>
                  </a:txBody>
                  <a:tcPr/>
                </a:tc>
                <a:extLst>
                  <a:ext uri="{0D108BD9-81ED-4DB2-BD59-A6C34878D82A}">
                    <a16:rowId xmlns:a16="http://schemas.microsoft.com/office/drawing/2014/main" val="1740690910"/>
                  </a:ext>
                </a:extLst>
              </a:tr>
              <a:tr h="147542">
                <a:tc gridSpan="10">
                  <a:txBody>
                    <a:bodyPr/>
                    <a:lstStyle/>
                    <a:p>
                      <a:pPr algn="ctr" fontAlgn="b"/>
                      <a:r>
                        <a:rPr lang="es-PE" sz="1000" b="1" u="none" strike="noStrike" dirty="0">
                          <a:solidFill>
                            <a:srgbClr val="FFFFFF"/>
                          </a:solidFill>
                          <a:effectLst/>
                        </a:rPr>
                        <a:t>ORDEN PÚBLICO Y SEGURIDAD</a:t>
                      </a:r>
                      <a:endParaRPr lang="es-PE" sz="1000" b="1" i="0" u="none" strike="noStrike" dirty="0">
                        <a:solidFill>
                          <a:srgbClr val="FFFFFF"/>
                        </a:solidFill>
                        <a:effectLst/>
                        <a:latin typeface="+mj-lt"/>
                      </a:endParaRP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440465135"/>
                  </a:ext>
                </a:extLst>
              </a:tr>
              <a:tr h="226807">
                <a:tc>
                  <a:txBody>
                    <a:bodyPr/>
                    <a:lstStyle/>
                    <a:p>
                      <a:pPr algn="ctr" fontAlgn="ctr"/>
                      <a:r>
                        <a:rPr lang="es-PE" sz="1000" b="0" u="none" strike="noStrike" dirty="0">
                          <a:solidFill>
                            <a:srgbClr val="000000"/>
                          </a:solidFill>
                          <a:effectLst/>
                        </a:rPr>
                        <a:t>2233835</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dirty="0">
                          <a:solidFill>
                            <a:srgbClr val="000000"/>
                          </a:solidFill>
                          <a:effectLst/>
                        </a:rPr>
                        <a:t>MEJORAMIENTO Y </a:t>
                      </a:r>
                      <a:r>
                        <a:rPr lang="es-PE" sz="1000" b="0" u="none" strike="noStrike" dirty="0" err="1">
                          <a:solidFill>
                            <a:srgbClr val="000000"/>
                          </a:solidFill>
                          <a:effectLst/>
                        </a:rPr>
                        <a:t>AMPLIACION</a:t>
                      </a:r>
                      <a:r>
                        <a:rPr lang="es-PE" sz="1000" b="0" u="none" strike="noStrike" dirty="0">
                          <a:solidFill>
                            <a:srgbClr val="000000"/>
                          </a:solidFill>
                          <a:effectLst/>
                        </a:rPr>
                        <a:t> DEL SERVICIO DE </a:t>
                      </a:r>
                      <a:r>
                        <a:rPr lang="es-PE" sz="1000" b="0" u="none" strike="noStrike" dirty="0" err="1">
                          <a:solidFill>
                            <a:srgbClr val="000000"/>
                          </a:solidFill>
                          <a:effectLst/>
                        </a:rPr>
                        <a:t>PROTECCION</a:t>
                      </a:r>
                      <a:r>
                        <a:rPr lang="es-PE" sz="1000" b="0" u="none" strike="noStrike" dirty="0">
                          <a:solidFill>
                            <a:srgbClr val="000000"/>
                          </a:solidFill>
                          <a:effectLst/>
                        </a:rPr>
                        <a:t> ANTE INUNDACIONES EN LAS LOCALIDADES DE </a:t>
                      </a:r>
                      <a:r>
                        <a:rPr lang="es-PE" sz="1000" b="0" u="none" strike="noStrike" dirty="0" err="1">
                          <a:solidFill>
                            <a:srgbClr val="000000"/>
                          </a:solidFill>
                          <a:effectLst/>
                        </a:rPr>
                        <a:t>CHALHUANCA</a:t>
                      </a:r>
                      <a:r>
                        <a:rPr lang="es-PE" sz="1000" b="0" u="none" strike="noStrike" dirty="0">
                          <a:solidFill>
                            <a:srgbClr val="000000"/>
                          </a:solidFill>
                          <a:effectLst/>
                        </a:rPr>
                        <a:t>, </a:t>
                      </a:r>
                      <a:r>
                        <a:rPr lang="es-PE" sz="1000" b="0" u="none" strike="noStrike" dirty="0" err="1">
                          <a:solidFill>
                            <a:srgbClr val="000000"/>
                          </a:solidFill>
                          <a:effectLst/>
                        </a:rPr>
                        <a:t>CHUQUINGA</a:t>
                      </a:r>
                      <a:r>
                        <a:rPr lang="es-PE" sz="1000" b="0" u="none" strike="noStrike" dirty="0">
                          <a:solidFill>
                            <a:srgbClr val="000000"/>
                          </a:solidFill>
                          <a:effectLst/>
                        </a:rPr>
                        <a:t> Y </a:t>
                      </a:r>
                      <a:r>
                        <a:rPr lang="es-PE" sz="1000" b="0" u="none" strike="noStrike" dirty="0" err="1">
                          <a:solidFill>
                            <a:srgbClr val="000000"/>
                          </a:solidFill>
                          <a:effectLst/>
                        </a:rPr>
                        <a:t>PAIRACA</a:t>
                      </a:r>
                      <a:r>
                        <a:rPr lang="es-PE" sz="1000" b="0" u="none" strike="noStrike" dirty="0">
                          <a:solidFill>
                            <a:srgbClr val="000000"/>
                          </a:solidFill>
                          <a:effectLst/>
                        </a:rPr>
                        <a:t> EN AMBAS </a:t>
                      </a:r>
                      <a:r>
                        <a:rPr lang="es-PE" sz="1000" b="0" u="none" strike="noStrike" dirty="0" err="1">
                          <a:solidFill>
                            <a:srgbClr val="000000"/>
                          </a:solidFill>
                          <a:effectLst/>
                        </a:rPr>
                        <a:t>MARGENES</a:t>
                      </a:r>
                      <a:r>
                        <a:rPr lang="es-PE" sz="1000" b="0" u="none" strike="noStrike" dirty="0">
                          <a:solidFill>
                            <a:srgbClr val="000000"/>
                          </a:solidFill>
                          <a:effectLst/>
                        </a:rPr>
                        <a:t> DEL RIO </a:t>
                      </a:r>
                      <a:r>
                        <a:rPr lang="es-PE" sz="1000" b="0" u="none" strike="noStrike" dirty="0" err="1">
                          <a:solidFill>
                            <a:srgbClr val="000000"/>
                          </a:solidFill>
                          <a:effectLst/>
                        </a:rPr>
                        <a:t>CHALHUANCA</a:t>
                      </a:r>
                      <a:r>
                        <a:rPr lang="es-PE" sz="1000" b="0" u="none" strike="noStrike" dirty="0">
                          <a:solidFill>
                            <a:srgbClr val="000000"/>
                          </a:solidFill>
                          <a:effectLst/>
                        </a:rPr>
                        <a:t>, DISTRITO </a:t>
                      </a:r>
                      <a:r>
                        <a:rPr lang="es-PE" sz="1000" b="0" u="none" strike="noStrike" dirty="0" err="1">
                          <a:solidFill>
                            <a:srgbClr val="000000"/>
                          </a:solidFill>
                          <a:effectLst/>
                        </a:rPr>
                        <a:t>CHALHUANCA</a:t>
                      </a:r>
                      <a:r>
                        <a:rPr lang="es-PE" sz="1000" b="0" u="none" strike="noStrike" dirty="0">
                          <a:solidFill>
                            <a:srgbClr val="000000"/>
                          </a:solidFill>
                          <a:effectLst/>
                        </a:rPr>
                        <a:t>, PROVINCIA AYMARAES, </a:t>
                      </a:r>
                      <a:r>
                        <a:rPr lang="es-PE" sz="1000" b="0" u="none" strike="noStrike" dirty="0" err="1">
                          <a:solidFill>
                            <a:srgbClr val="000000"/>
                          </a:solidFill>
                          <a:effectLst/>
                        </a:rPr>
                        <a:t>REGION</a:t>
                      </a:r>
                      <a:r>
                        <a:rPr lang="es-PE" sz="1000" b="0" u="none" strike="noStrike" dirty="0">
                          <a:solidFill>
                            <a:srgbClr val="000000"/>
                          </a:solidFill>
                          <a:effectLst/>
                        </a:rPr>
                        <a:t> </a:t>
                      </a:r>
                      <a:r>
                        <a:rPr lang="es-PE" sz="1000" b="0" u="none" strike="noStrike" dirty="0" err="1">
                          <a:solidFill>
                            <a:srgbClr val="000000"/>
                          </a:solidFill>
                          <a:effectLst/>
                        </a:rPr>
                        <a:t>APURIMAC</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u="none" strike="noStrike">
                          <a:solidFill>
                            <a:srgbClr val="000000"/>
                          </a:solidFill>
                          <a:effectLst/>
                        </a:rPr>
                        <a:t>29,504,252.00</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20/06/2017</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u="none" strike="noStrike">
                          <a:solidFill>
                            <a:srgbClr val="000000"/>
                          </a:solidFill>
                          <a:effectLst/>
                        </a:rPr>
                        <a:t>3 años 1 meses</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u="none" strike="noStrike">
                          <a:solidFill>
                            <a:srgbClr val="000000"/>
                          </a:solidFill>
                          <a:effectLst/>
                        </a:rPr>
                        <a:t>Inactivo</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AYMARAES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CHALHUANCA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u="none" strike="noStrike">
                          <a:solidFill>
                            <a:srgbClr val="000000"/>
                          </a:solidFill>
                          <a:effectLst/>
                        </a:rPr>
                        <a:t>763</a:t>
                      </a:r>
                      <a:endParaRPr lang="es-PE" sz="1000" b="0" i="0" u="none" strike="noStrike">
                        <a:solidFill>
                          <a:srgbClr val="000000"/>
                        </a:solidFill>
                        <a:effectLst/>
                        <a:latin typeface="+mj-lt"/>
                      </a:endParaRP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453946"/>
                  </a:ext>
                </a:extLst>
              </a:tr>
              <a:tr h="114038">
                <a:tc>
                  <a:txBody>
                    <a:bodyPr/>
                    <a:lstStyle/>
                    <a:p>
                      <a:pPr algn="ctr" fontAlgn="ctr"/>
                      <a:r>
                        <a:rPr lang="es-PE" sz="1000" b="0" u="none" strike="noStrike">
                          <a:solidFill>
                            <a:srgbClr val="000000"/>
                          </a:solidFill>
                          <a:effectLst/>
                        </a:rPr>
                        <a:t>2340368</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dirty="0">
                          <a:solidFill>
                            <a:srgbClr val="000000"/>
                          </a:solidFill>
                          <a:effectLst/>
                        </a:rPr>
                        <a:t>MEJORAMIENTO DE LOS SERVICIOS DE GESTIÓN DE RIESGOS Y EMERGENCIAS DEL </a:t>
                      </a:r>
                      <a:r>
                        <a:rPr lang="es-PE" sz="1000" b="0" u="none" strike="noStrike" dirty="0" err="1">
                          <a:solidFill>
                            <a:srgbClr val="000000"/>
                          </a:solidFill>
                          <a:effectLst/>
                        </a:rPr>
                        <a:t>COER</a:t>
                      </a:r>
                      <a:r>
                        <a:rPr lang="es-PE" sz="1000" b="0" u="none" strike="noStrike" dirty="0">
                          <a:solidFill>
                            <a:srgbClr val="000000"/>
                          </a:solidFill>
                          <a:effectLst/>
                        </a:rPr>
                        <a:t> EN EL DEPARTAMENTO DE APURÍMAC</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u="none" strike="noStrike">
                          <a:solidFill>
                            <a:srgbClr val="000000"/>
                          </a:solidFill>
                          <a:effectLst/>
                        </a:rPr>
                        <a:t>4,924,013.00</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16/03/2017</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u="none" strike="noStrike">
                          <a:solidFill>
                            <a:srgbClr val="000000"/>
                          </a:solidFill>
                          <a:effectLst/>
                        </a:rPr>
                        <a:t>3 años 4 meses</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u="none" strike="noStrike">
                          <a:solidFill>
                            <a:srgbClr val="000000"/>
                          </a:solidFill>
                          <a:effectLst/>
                        </a:rPr>
                        <a:t>Activo</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ABANCAY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TAMBURCO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SAN ANTONIO</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u="none" strike="noStrike">
                          <a:solidFill>
                            <a:srgbClr val="000000"/>
                          </a:solidFill>
                          <a:effectLst/>
                        </a:rPr>
                        <a:t>1709333</a:t>
                      </a:r>
                      <a:endParaRPr lang="es-PE" sz="1000" b="0" i="0" u="none" strike="noStrike">
                        <a:solidFill>
                          <a:srgbClr val="000000"/>
                        </a:solidFill>
                        <a:effectLst/>
                        <a:latin typeface="+mj-lt"/>
                      </a:endParaRP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86626"/>
                  </a:ext>
                </a:extLst>
              </a:tr>
              <a:tr h="114038">
                <a:tc gridSpan="10">
                  <a:txBody>
                    <a:bodyPr/>
                    <a:lstStyle/>
                    <a:p>
                      <a:pPr algn="ctr" fontAlgn="ctr"/>
                      <a:r>
                        <a:rPr lang="es-PE" sz="1000" b="1" u="none" strike="noStrike" dirty="0">
                          <a:solidFill>
                            <a:srgbClr val="FFFFFF"/>
                          </a:solidFill>
                          <a:effectLst/>
                        </a:rPr>
                        <a:t>PLANEAMIENTO, GESTIÓN Y RESERVA DE CONTINGENCIA</a:t>
                      </a:r>
                      <a:endParaRPr lang="es-PE" sz="1000" b="1" i="0" u="none" strike="noStrike" dirty="0">
                        <a:solidFill>
                          <a:srgbClr val="FFFFFF"/>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987866610"/>
                  </a:ext>
                </a:extLst>
              </a:tr>
              <a:tr h="114038">
                <a:tc>
                  <a:txBody>
                    <a:bodyPr/>
                    <a:lstStyle/>
                    <a:p>
                      <a:pPr algn="ctr" fontAlgn="ctr"/>
                      <a:r>
                        <a:rPr lang="es-PE" sz="1000" b="0" u="none" strike="noStrike">
                          <a:solidFill>
                            <a:srgbClr val="000000"/>
                          </a:solidFill>
                          <a:effectLst/>
                        </a:rPr>
                        <a:t>2233891</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dirty="0">
                          <a:solidFill>
                            <a:srgbClr val="000000"/>
                          </a:solidFill>
                          <a:effectLst/>
                        </a:rPr>
                        <a:t>MEJORAMIENTO DE LOS SERVICIOS DE GESTIÓN DE LA GERENCIA SUB REGIONAL </a:t>
                      </a:r>
                      <a:r>
                        <a:rPr lang="es-PE" sz="1000" b="0" u="none" strike="noStrike" dirty="0" err="1">
                          <a:solidFill>
                            <a:srgbClr val="000000"/>
                          </a:solidFill>
                          <a:effectLst/>
                        </a:rPr>
                        <a:t>CHANKA</a:t>
                      </a:r>
                      <a:r>
                        <a:rPr lang="es-PE" sz="1000" b="0" u="none" strike="noStrike" dirty="0">
                          <a:solidFill>
                            <a:srgbClr val="000000"/>
                          </a:solidFill>
                          <a:effectLst/>
                        </a:rPr>
                        <a:t> ANDAHUAYLAS, PROVINCIA DE ANDAHUAYLAS, REGIÓN APURÍMAC</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u="none" strike="noStrike">
                          <a:solidFill>
                            <a:srgbClr val="000000"/>
                          </a:solidFill>
                          <a:effectLst/>
                        </a:rPr>
                        <a:t>16,301,283.00</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15/01/2018</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u="none" strike="noStrike">
                          <a:solidFill>
                            <a:srgbClr val="000000"/>
                          </a:solidFill>
                          <a:effectLst/>
                        </a:rPr>
                        <a:t>2 años 6 meses</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u="none" strike="noStrike">
                          <a:solidFill>
                            <a:srgbClr val="000000"/>
                          </a:solidFill>
                          <a:effectLst/>
                        </a:rPr>
                        <a:t>Inactivo</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ANDAHUAYLAS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 TODOS -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u="none" strike="noStrike">
                          <a:solidFill>
                            <a:srgbClr val="000000"/>
                          </a:solidFill>
                          <a:effectLst/>
                        </a:rPr>
                        <a:t>37420</a:t>
                      </a:r>
                      <a:endParaRPr lang="es-PE" sz="1000" b="0" i="0" u="none" strike="noStrike">
                        <a:solidFill>
                          <a:srgbClr val="000000"/>
                        </a:solidFill>
                        <a:effectLst/>
                        <a:latin typeface="+mj-lt"/>
                      </a:endParaRP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2623909"/>
                  </a:ext>
                </a:extLst>
              </a:tr>
              <a:tr h="226807">
                <a:tc>
                  <a:txBody>
                    <a:bodyPr/>
                    <a:lstStyle/>
                    <a:p>
                      <a:pPr algn="ctr" fontAlgn="ctr"/>
                      <a:r>
                        <a:rPr lang="es-PE" sz="1000" b="0" u="none" strike="noStrike">
                          <a:solidFill>
                            <a:srgbClr val="000000"/>
                          </a:solidFill>
                          <a:effectLst/>
                        </a:rPr>
                        <a:t>2234328</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MEJORAMIENTO DEL SERVICIO DE APOYO A LA CADENA PRODUCTIVA DEL GANADO OVINO EN 23 COMUNIDADES CAMPESINAS DE 14 DISTRITOS DE LAS PROVINCIAS DE ANDAHUAYLAS Y CHINCHEROS, REGIÓN APURÍMAC</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1000" b="0" u="none" strike="noStrike" dirty="0">
                          <a:solidFill>
                            <a:srgbClr val="000000"/>
                          </a:solidFill>
                          <a:effectLst/>
                        </a:rPr>
                        <a:t>5,526,977.00</a:t>
                      </a:r>
                      <a:endParaRPr lang="es-PE" sz="1000" b="0" i="0" u="none" strike="noStrike" dirty="0">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17/05/2017</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u="none" strike="noStrike">
                          <a:solidFill>
                            <a:srgbClr val="000000"/>
                          </a:solidFill>
                          <a:effectLst/>
                        </a:rPr>
                        <a:t>3 años 2 meses</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u="none" strike="noStrike">
                          <a:solidFill>
                            <a:srgbClr val="000000"/>
                          </a:solidFill>
                          <a:effectLst/>
                        </a:rPr>
                        <a:t>Inactivo</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ANDAHUAYLAS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1000" b="0" u="none" strike="noStrike">
                          <a:solidFill>
                            <a:srgbClr val="000000"/>
                          </a:solidFill>
                          <a:effectLst/>
                        </a:rPr>
                        <a:t>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1000" b="0" u="none" strike="noStrike">
                          <a:solidFill>
                            <a:srgbClr val="000000"/>
                          </a:solidFill>
                          <a:effectLst/>
                        </a:rPr>
                        <a:t> </a:t>
                      </a:r>
                      <a:endParaRPr lang="es-PE" sz="1000" b="0" i="0" u="none" strike="noStrike">
                        <a:solidFill>
                          <a:srgbClr val="000000"/>
                        </a:solidFill>
                        <a:effectLst/>
                        <a:latin typeface="+mj-lt"/>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1000" b="0" u="none" strike="noStrike" dirty="0">
                          <a:solidFill>
                            <a:srgbClr val="000000"/>
                          </a:solidFill>
                          <a:effectLst/>
                        </a:rPr>
                        <a:t>2130</a:t>
                      </a:r>
                      <a:endParaRPr lang="es-PE" sz="1000" b="0" i="0" u="none" strike="noStrike" dirty="0">
                        <a:solidFill>
                          <a:srgbClr val="000000"/>
                        </a:solidFill>
                        <a:effectLst/>
                        <a:latin typeface="+mj-lt"/>
                      </a:endParaRP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349986"/>
                  </a:ext>
                </a:extLst>
              </a:tr>
            </a:tbl>
          </a:graphicData>
        </a:graphic>
      </p:graphicFrame>
    </p:spTree>
    <p:extLst>
      <p:ext uri="{BB962C8B-B14F-4D97-AF65-F5344CB8AC3E}">
        <p14:creationId xmlns:p14="http://schemas.microsoft.com/office/powerpoint/2010/main" val="3016789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542989EA-49C1-40CA-9AD6-D5D327ADDA08}"/>
              </a:ext>
            </a:extLst>
          </p:cNvPr>
          <p:cNvGraphicFramePr>
            <a:graphicFrameLocks noGrp="1"/>
          </p:cNvGraphicFramePr>
          <p:nvPr>
            <p:extLst>
              <p:ext uri="{D42A27DB-BD31-4B8C-83A1-F6EECF244321}">
                <p14:modId xmlns:p14="http://schemas.microsoft.com/office/powerpoint/2010/main" val="2042523530"/>
              </p:ext>
            </p:extLst>
          </p:nvPr>
        </p:nvGraphicFramePr>
        <p:xfrm>
          <a:off x="254643" y="227672"/>
          <a:ext cx="11683357" cy="5777003"/>
        </p:xfrm>
        <a:graphic>
          <a:graphicData uri="http://schemas.openxmlformats.org/drawingml/2006/table">
            <a:tbl>
              <a:tblPr/>
              <a:tblGrid>
                <a:gridCol w="796259">
                  <a:extLst>
                    <a:ext uri="{9D8B030D-6E8A-4147-A177-3AD203B41FA5}">
                      <a16:colId xmlns:a16="http://schemas.microsoft.com/office/drawing/2014/main" val="1234834610"/>
                    </a:ext>
                  </a:extLst>
                </a:gridCol>
                <a:gridCol w="4769697">
                  <a:extLst>
                    <a:ext uri="{9D8B030D-6E8A-4147-A177-3AD203B41FA5}">
                      <a16:colId xmlns:a16="http://schemas.microsoft.com/office/drawing/2014/main" val="848812126"/>
                    </a:ext>
                  </a:extLst>
                </a:gridCol>
                <a:gridCol w="914096">
                  <a:extLst>
                    <a:ext uri="{9D8B030D-6E8A-4147-A177-3AD203B41FA5}">
                      <a16:colId xmlns:a16="http://schemas.microsoft.com/office/drawing/2014/main" val="3978432035"/>
                    </a:ext>
                  </a:extLst>
                </a:gridCol>
                <a:gridCol w="726587">
                  <a:extLst>
                    <a:ext uri="{9D8B030D-6E8A-4147-A177-3AD203B41FA5}">
                      <a16:colId xmlns:a16="http://schemas.microsoft.com/office/drawing/2014/main" val="3275215049"/>
                    </a:ext>
                  </a:extLst>
                </a:gridCol>
                <a:gridCol w="984409">
                  <a:extLst>
                    <a:ext uri="{9D8B030D-6E8A-4147-A177-3AD203B41FA5}">
                      <a16:colId xmlns:a16="http://schemas.microsoft.com/office/drawing/2014/main" val="2336994376"/>
                    </a:ext>
                  </a:extLst>
                </a:gridCol>
                <a:gridCol w="585958">
                  <a:extLst>
                    <a:ext uri="{9D8B030D-6E8A-4147-A177-3AD203B41FA5}">
                      <a16:colId xmlns:a16="http://schemas.microsoft.com/office/drawing/2014/main" val="3617673375"/>
                    </a:ext>
                  </a:extLst>
                </a:gridCol>
                <a:gridCol w="832059">
                  <a:extLst>
                    <a:ext uri="{9D8B030D-6E8A-4147-A177-3AD203B41FA5}">
                      <a16:colId xmlns:a16="http://schemas.microsoft.com/office/drawing/2014/main" val="3175661064"/>
                    </a:ext>
                  </a:extLst>
                </a:gridCol>
                <a:gridCol w="832059">
                  <a:extLst>
                    <a:ext uri="{9D8B030D-6E8A-4147-A177-3AD203B41FA5}">
                      <a16:colId xmlns:a16="http://schemas.microsoft.com/office/drawing/2014/main" val="901925276"/>
                    </a:ext>
                  </a:extLst>
                </a:gridCol>
                <a:gridCol w="832059">
                  <a:extLst>
                    <a:ext uri="{9D8B030D-6E8A-4147-A177-3AD203B41FA5}">
                      <a16:colId xmlns:a16="http://schemas.microsoft.com/office/drawing/2014/main" val="3093765264"/>
                    </a:ext>
                  </a:extLst>
                </a:gridCol>
                <a:gridCol w="410174">
                  <a:extLst>
                    <a:ext uri="{9D8B030D-6E8A-4147-A177-3AD203B41FA5}">
                      <a16:colId xmlns:a16="http://schemas.microsoft.com/office/drawing/2014/main" val="3026594803"/>
                    </a:ext>
                  </a:extLst>
                </a:gridCol>
              </a:tblGrid>
              <a:tr h="0">
                <a:tc rowSpan="2">
                  <a:txBody>
                    <a:bodyPr/>
                    <a:lstStyle/>
                    <a:p>
                      <a:pPr algn="ctr" fontAlgn="ctr"/>
                      <a:r>
                        <a:rPr lang="es-PE" sz="900" b="1" i="0" u="none" strike="noStrike" dirty="0">
                          <a:solidFill>
                            <a:srgbClr val="FFFFFF"/>
                          </a:solidFill>
                          <a:effectLst/>
                          <a:latin typeface="+mj-lt"/>
                        </a:rPr>
                        <a:t>CUI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rowSpan="2">
                  <a:txBody>
                    <a:bodyPr/>
                    <a:lstStyle/>
                    <a:p>
                      <a:pPr algn="ctr" fontAlgn="ctr"/>
                      <a:r>
                        <a:rPr lang="es-PE" sz="900" b="1" i="0" u="none" strike="noStrike">
                          <a:solidFill>
                            <a:srgbClr val="FFFFFF"/>
                          </a:solidFill>
                          <a:effectLst/>
                          <a:latin typeface="+mj-lt"/>
                        </a:rPr>
                        <a:t>Proyecto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rowSpan="2">
                  <a:txBody>
                    <a:bodyPr/>
                    <a:lstStyle/>
                    <a:p>
                      <a:pPr algn="ctr" fontAlgn="ctr"/>
                      <a:r>
                        <a:rPr lang="es-PE" sz="900" b="1" i="0" u="none" strike="noStrike" dirty="0">
                          <a:solidFill>
                            <a:srgbClr val="FFFFFF"/>
                          </a:solidFill>
                          <a:effectLst/>
                          <a:latin typeface="+mj-lt"/>
                        </a:rPr>
                        <a:t>Monto de Inversión</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rowSpan="2">
                  <a:txBody>
                    <a:bodyPr/>
                    <a:lstStyle/>
                    <a:p>
                      <a:pPr algn="ctr" fontAlgn="ctr"/>
                      <a:r>
                        <a:rPr lang="es-PE" sz="900" b="1" i="0" u="none" strike="noStrike">
                          <a:solidFill>
                            <a:srgbClr val="FFFFFF"/>
                          </a:solidFill>
                          <a:effectLst/>
                          <a:latin typeface="+mj-lt"/>
                        </a:rPr>
                        <a:t>fecha de viabilidad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rowSpan="2">
                  <a:txBody>
                    <a:bodyPr/>
                    <a:lstStyle/>
                    <a:p>
                      <a:pPr algn="ctr" fontAlgn="ctr"/>
                      <a:r>
                        <a:rPr lang="es-PE" sz="900" b="1" i="0" u="none" strike="noStrike">
                          <a:solidFill>
                            <a:srgbClr val="FFFFFF"/>
                          </a:solidFill>
                          <a:effectLst/>
                          <a:latin typeface="+mj-lt"/>
                        </a:rPr>
                        <a:t>tiempo transcurrido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rowSpan="2">
                  <a:txBody>
                    <a:bodyPr/>
                    <a:lstStyle/>
                    <a:p>
                      <a:pPr algn="ctr" fontAlgn="ctr"/>
                      <a:r>
                        <a:rPr lang="es-PE" sz="900" b="1" i="0" u="none" strike="noStrike">
                          <a:solidFill>
                            <a:srgbClr val="FFFFFF"/>
                          </a:solidFill>
                          <a:effectLst/>
                          <a:latin typeface="+mj-lt"/>
                        </a:rPr>
                        <a:t>estado situacional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gridSpan="3">
                  <a:txBody>
                    <a:bodyPr/>
                    <a:lstStyle/>
                    <a:p>
                      <a:pPr algn="ctr" fontAlgn="ctr"/>
                      <a:r>
                        <a:rPr lang="es-PE" sz="900" b="1" i="0" u="none" strike="noStrike">
                          <a:solidFill>
                            <a:srgbClr val="FFFFFF"/>
                          </a:solidFill>
                          <a:effectLst/>
                          <a:latin typeface="+mj-lt"/>
                        </a:rPr>
                        <a:t>Ambito Territorial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mj-lt"/>
                        </a:rPr>
                        <a:t>N° Beneficiarios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extLst>
                  <a:ext uri="{0D108BD9-81ED-4DB2-BD59-A6C34878D82A}">
                    <a16:rowId xmlns:a16="http://schemas.microsoft.com/office/drawing/2014/main" val="1248288304"/>
                  </a:ext>
                </a:extLst>
              </a:tr>
              <a:tr h="30009">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mj-lt"/>
                        </a:rPr>
                        <a:t>Provincia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ctr" fontAlgn="ctr"/>
                      <a:r>
                        <a:rPr lang="es-PE" sz="900" b="1" i="0" u="none" strike="noStrike">
                          <a:solidFill>
                            <a:srgbClr val="FFFFFF"/>
                          </a:solidFill>
                          <a:effectLst/>
                          <a:latin typeface="+mj-lt"/>
                        </a:rPr>
                        <a:t>Distrito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l" fontAlgn="ctr"/>
                      <a:r>
                        <a:rPr lang="es-PE" sz="900" b="1" i="0" u="none" strike="noStrike">
                          <a:solidFill>
                            <a:srgbClr val="FFFFFF"/>
                          </a:solidFill>
                          <a:effectLst/>
                          <a:latin typeface="+mj-lt"/>
                        </a:rPr>
                        <a:t>Localidad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08080"/>
                    </a:solidFill>
                  </a:tcPr>
                </a:tc>
                <a:tc vMerge="1">
                  <a:txBody>
                    <a:bodyPr/>
                    <a:lstStyle/>
                    <a:p>
                      <a:endParaRPr lang="es-PE"/>
                    </a:p>
                  </a:txBody>
                  <a:tcPr/>
                </a:tc>
                <a:extLst>
                  <a:ext uri="{0D108BD9-81ED-4DB2-BD59-A6C34878D82A}">
                    <a16:rowId xmlns:a16="http://schemas.microsoft.com/office/drawing/2014/main" val="1740690910"/>
                  </a:ext>
                </a:extLst>
              </a:tr>
              <a:tr h="0">
                <a:tc gridSpan="10">
                  <a:txBody>
                    <a:bodyPr/>
                    <a:lstStyle/>
                    <a:p>
                      <a:pPr algn="ctr" fontAlgn="b"/>
                      <a:r>
                        <a:rPr lang="es-PE" sz="900" b="1" i="0" u="none" strike="noStrike" dirty="0">
                          <a:solidFill>
                            <a:srgbClr val="FFFFFF"/>
                          </a:solidFill>
                          <a:effectLst/>
                          <a:latin typeface="+mj-lt"/>
                        </a:rPr>
                        <a:t>SALUD Y SANEAMIENTO</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939471311"/>
                  </a:ext>
                </a:extLst>
              </a:tr>
              <a:tr h="34296">
                <a:tc>
                  <a:txBody>
                    <a:bodyPr/>
                    <a:lstStyle/>
                    <a:p>
                      <a:pPr algn="ctr" fontAlgn="ctr"/>
                      <a:r>
                        <a:rPr lang="es-PE" sz="900" b="0" i="0" u="none" strike="noStrike">
                          <a:solidFill>
                            <a:srgbClr val="000000"/>
                          </a:solidFill>
                          <a:effectLst/>
                          <a:latin typeface="+mj-lt"/>
                        </a:rPr>
                        <a:t>2344910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Y AMPLIACION DE SERVICIOS DE SALUD DEL HOSPITAL DE CHINCHEROS II-1, RED DE SALUD VIRGEN DE COCHARCAS - PROVINCIA CHINCHEROS -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114,376,239.00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24/04/2017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3 años 3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dirty="0">
                          <a:solidFill>
                            <a:srgbClr val="000000"/>
                          </a:solidFill>
                          <a:effectLst/>
                          <a:latin typeface="+mj-lt"/>
                        </a:rPr>
                        <a:t>58390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2317901"/>
                  </a:ext>
                </a:extLst>
              </a:tr>
              <a:tr h="51444">
                <a:tc>
                  <a:txBody>
                    <a:bodyPr/>
                    <a:lstStyle/>
                    <a:p>
                      <a:pPr algn="ctr" fontAlgn="ctr"/>
                      <a:r>
                        <a:rPr lang="es-PE" sz="900" b="0" i="0" u="none" strike="noStrike">
                          <a:solidFill>
                            <a:srgbClr val="000000"/>
                          </a:solidFill>
                          <a:effectLst/>
                          <a:latin typeface="+mj-lt"/>
                        </a:rPr>
                        <a:t>2343407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Y AMPLIACION DE LOS SERVICIOS DE SALUD DEL ESTABLECIMIENTO DE SALUD CHALLHUAHUACHO, DEL DISTRITO DE CHALLHUAHUACHO, PROVINCIA DE COTABAMBAS, DEPARTAMENTO DE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66,715,437.00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20/04/2017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3 años 3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COTABAMBAS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CHALLHUAHUACHO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Challhuahuacho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52766</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5657384"/>
                  </a:ext>
                </a:extLst>
              </a:tr>
              <a:tr h="34296">
                <a:tc>
                  <a:txBody>
                    <a:bodyPr/>
                    <a:lstStyle/>
                    <a:p>
                      <a:pPr algn="ctr" fontAlgn="ctr"/>
                      <a:r>
                        <a:rPr lang="es-PE" sz="900" b="0" i="0" u="none" strike="noStrike">
                          <a:solidFill>
                            <a:srgbClr val="000000"/>
                          </a:solidFill>
                          <a:effectLst/>
                          <a:latin typeface="+mj-lt"/>
                        </a:rPr>
                        <a:t>2372478</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 LOS SERVICIOS DE SALUD DEL CENTRO DE SALUD HAQUIRA, DISTRITO HAQUIRA, PROVINCIA COTABAMBAS, DEPARTAMENTO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29,644,856.00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13/06/2017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3 años 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COTABAMBAS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HAQUIRA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Haquira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11562</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3976720"/>
                  </a:ext>
                </a:extLst>
              </a:tr>
              <a:tr h="99686">
                <a:tc>
                  <a:txBody>
                    <a:bodyPr/>
                    <a:lstStyle/>
                    <a:p>
                      <a:pPr algn="ctr" fontAlgn="ctr"/>
                      <a:r>
                        <a:rPr lang="es-PE" sz="900" b="0" i="0" u="none" strike="noStrike">
                          <a:solidFill>
                            <a:srgbClr val="000000"/>
                          </a:solidFill>
                          <a:effectLst/>
                          <a:latin typeface="+mj-lt"/>
                        </a:rPr>
                        <a:t>2344420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 LOS SERVICIOS DE SALUD DEL CENTRO DE SALUD COTABAMBAS, DISTRITO DE COTABAMBAS, PROVINCIA DE COTABAMBAS, DEPARTAMENTO DE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dirty="0">
                          <a:solidFill>
                            <a:srgbClr val="000000"/>
                          </a:solidFill>
                          <a:effectLst/>
                          <a:latin typeface="+mj-lt"/>
                        </a:rPr>
                        <a:t>17,759,612.00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21/04/2017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3 años 3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COTABAMBAS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COTABAMBAS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Cotabambas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4237</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184174"/>
                  </a:ext>
                </a:extLst>
              </a:tr>
              <a:tr h="51444">
                <a:tc>
                  <a:txBody>
                    <a:bodyPr/>
                    <a:lstStyle/>
                    <a:p>
                      <a:pPr algn="ctr" fontAlgn="ctr"/>
                      <a:r>
                        <a:rPr lang="es-PE" sz="900" b="0" i="0" u="none" strike="noStrike">
                          <a:solidFill>
                            <a:srgbClr val="000000"/>
                          </a:solidFill>
                          <a:effectLst/>
                          <a:latin typeface="+mj-lt"/>
                        </a:rPr>
                        <a:t>2305409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Y AMPLIACION DEL SISTEMA DE AGUA POTABLE E INSTALACION DE UNIDADES BASICAS / ALCANTARILLADO EN LAS COMUNIDADES DE CCARAYHUACHO, LAHUANI, PATARIO, HUANCURI Y SAUSAMA , DISTRITO DE CHALLHUAHUACHO - COTABAMBAS -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16,912,426.00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27/05/2016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4 años 2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COTABAMBAS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CHALLHUAHUACHO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1627</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2796168"/>
                  </a:ext>
                </a:extLst>
              </a:tr>
              <a:tr h="34296">
                <a:tc>
                  <a:txBody>
                    <a:bodyPr/>
                    <a:lstStyle/>
                    <a:p>
                      <a:pPr algn="ctr" fontAlgn="ctr"/>
                      <a:r>
                        <a:rPr lang="es-PE" sz="900" b="0" i="0" u="none" strike="noStrike">
                          <a:solidFill>
                            <a:srgbClr val="000000"/>
                          </a:solidFill>
                          <a:effectLst/>
                          <a:latin typeface="+mj-lt"/>
                        </a:rPr>
                        <a:t>2312943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 LA CAPACIDAD DE ATENCIÓN NEONATAL DE LOS ESTABLECIMIENTOS DE SALUD CATEGORÍA I-4 Y II-1, DEL AMBITO DE LA DIRESA, REGIÓN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5,513,817.00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18/03/2016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4 años 4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8341</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790826"/>
                  </a:ext>
                </a:extLst>
              </a:tr>
              <a:tr h="34296">
                <a:tc>
                  <a:txBody>
                    <a:bodyPr/>
                    <a:lstStyle/>
                    <a:p>
                      <a:pPr algn="ctr" fontAlgn="ctr"/>
                      <a:r>
                        <a:rPr lang="es-PE" sz="900" b="0" i="0" u="none" strike="noStrike">
                          <a:solidFill>
                            <a:srgbClr val="000000"/>
                          </a:solidFill>
                          <a:effectLst/>
                          <a:latin typeface="+mj-lt"/>
                        </a:rPr>
                        <a:t>2313519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dirty="0">
                          <a:solidFill>
                            <a:srgbClr val="000000"/>
                          </a:solidFill>
                          <a:effectLst/>
                          <a:latin typeface="+mj-lt"/>
                        </a:rPr>
                        <a:t>MEJORAMIENTO DE LA CAPACIDAD DE ATENCIÓN NEONATAL DE LOS ESTABLECIMIENTOS DE SALUD CATEGORÍA I-4, DEL ÁMBITO DE LA DIRECCIÓN SUB REGIONAL DE SALUD ANDAHUAYLAS, REGIÓN APURÍMAC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2,608,606.00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18/03/2016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4 años 4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3235</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345329"/>
                  </a:ext>
                </a:extLst>
              </a:tr>
              <a:tr h="0">
                <a:tc>
                  <a:txBody>
                    <a:bodyPr/>
                    <a:lstStyle/>
                    <a:p>
                      <a:pPr algn="ctr" fontAlgn="ctr"/>
                      <a:r>
                        <a:rPr lang="es-PE" sz="900" b="0" i="0" u="none" strike="noStrike">
                          <a:solidFill>
                            <a:srgbClr val="000000"/>
                          </a:solidFill>
                          <a:effectLst/>
                          <a:latin typeface="+mj-lt"/>
                        </a:rPr>
                        <a:t>2230228</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 LA CAPACIDAD RESOLUTIVA DE LOS SERVICIOS MATERNO INFANTILES DEL PRIMER NIVEL DE ATENCION DEL C.S.PACUCHA, P.S.PUCULLOCCOCHA Y P.S.ARGAMA DE LA MICRORED PACUCHA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1,591,937.00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31/03/2007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13 años 6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PACUCHA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PACUCHA, PUCULLOCCOCHA, ARGAMA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7563</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4973769"/>
                  </a:ext>
                </a:extLst>
              </a:tr>
              <a:tr h="0">
                <a:tc>
                  <a:txBody>
                    <a:bodyPr/>
                    <a:lstStyle/>
                    <a:p>
                      <a:pPr algn="ctr" fontAlgn="ctr"/>
                      <a:r>
                        <a:rPr lang="es-PE" sz="900" b="0" i="0" u="none" strike="noStrike">
                          <a:solidFill>
                            <a:srgbClr val="000000"/>
                          </a:solidFill>
                          <a:effectLst/>
                          <a:latin typeface="+mj-lt"/>
                        </a:rPr>
                        <a:t>2233713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 LA CAPACIDAD RESOLUTIVA DE LOS SERVICIOS DE SALUD MATERNO INFANTILES DEL PRIMER NIVEL DE ATENCIÓN EN LOS PUESTOS DE SALUD NUEVA HUILLCAYHUA, PALLACCOCHA, MOLLEPATA, BELÉN ANTA Y TANQUIYAUREC DE LA PROVINCIA DE ANDAHUAYLAS DE LA MICRO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1,591,771.00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16/12/2006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13 años 9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HUANCARAY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dirty="0">
                          <a:solidFill>
                            <a:srgbClr val="000000"/>
                          </a:solidFill>
                          <a:effectLst/>
                          <a:latin typeface="+mj-lt"/>
                        </a:rPr>
                        <a:t>03 LOCALIDADES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4154</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4341330"/>
                  </a:ext>
                </a:extLst>
              </a:tr>
              <a:tr h="34296">
                <a:tc>
                  <a:txBody>
                    <a:bodyPr/>
                    <a:lstStyle/>
                    <a:p>
                      <a:pPr algn="ctr" fontAlgn="ctr"/>
                      <a:r>
                        <a:rPr lang="es-PE" sz="900" b="0" i="0" u="none" strike="noStrike">
                          <a:solidFill>
                            <a:srgbClr val="000000"/>
                          </a:solidFill>
                          <a:effectLst/>
                          <a:latin typeface="+mj-lt"/>
                        </a:rPr>
                        <a:t>2230227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 LA CAPACIDAD RESOLUTIVA DE LOS SERVICIOS MATERNO INFANTILES DEL HOSPITAL SUB REGIONAL DE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997,855.00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27/08/2003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17 años 1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CHINCHEROS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TODOS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7621166"/>
                  </a:ext>
                </a:extLst>
              </a:tr>
              <a:tr h="34296">
                <a:tc>
                  <a:txBody>
                    <a:bodyPr/>
                    <a:lstStyle/>
                    <a:p>
                      <a:pPr algn="ctr" fontAlgn="ctr"/>
                      <a:r>
                        <a:rPr lang="es-PE" sz="900" b="0" i="0" u="none" strike="noStrike">
                          <a:solidFill>
                            <a:srgbClr val="000000"/>
                          </a:solidFill>
                          <a:effectLst/>
                          <a:latin typeface="+mj-lt"/>
                        </a:rPr>
                        <a:t>2226871</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ADECUADO ALMACENAMIENTO CONSERVACION Y TRANSPORTE DE MEDICAMENTOS ESENCIALES PARA LA POBLACION DEL DEPARTAMENTO DE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883,427.00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25/02/2004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dirty="0">
                          <a:solidFill>
                            <a:srgbClr val="000000"/>
                          </a:solidFill>
                          <a:effectLst/>
                          <a:latin typeface="+mj-lt"/>
                        </a:rPr>
                        <a:t>16 años 7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06 provincias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7640983"/>
                  </a:ext>
                </a:extLst>
              </a:tr>
              <a:tr h="34296">
                <a:tc>
                  <a:txBody>
                    <a:bodyPr/>
                    <a:lstStyle/>
                    <a:p>
                      <a:pPr algn="ctr" fontAlgn="ctr"/>
                      <a:r>
                        <a:rPr lang="es-PE" sz="900" b="0" i="0" u="none" strike="noStrike">
                          <a:solidFill>
                            <a:srgbClr val="000000"/>
                          </a:solidFill>
                          <a:effectLst/>
                          <a:latin typeface="+mj-lt"/>
                        </a:rPr>
                        <a:t>2169380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EQUIPAMIENTO DE LA UNIDAD DE CUIDADOS INTENSIVOS GENERAL DEL HOSPITAL GUILLERMO DÍAZ DE LA VEGA DE ABANCAY- APURÌMAC.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674,572.00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06 provincias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TODOS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1950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4491539"/>
                  </a:ext>
                </a:extLst>
              </a:tr>
              <a:tr h="34296">
                <a:tc>
                  <a:txBody>
                    <a:bodyPr/>
                    <a:lstStyle/>
                    <a:p>
                      <a:pPr algn="ctr" fontAlgn="ctr"/>
                      <a:r>
                        <a:rPr lang="es-PE" sz="900" b="0" i="0" u="none" strike="noStrike">
                          <a:solidFill>
                            <a:srgbClr val="000000"/>
                          </a:solidFill>
                          <a:effectLst/>
                          <a:latin typeface="+mj-lt"/>
                        </a:rPr>
                        <a:t>2230146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 LA CAPACIDAD DE ALMACENAMIENTO DEL ALMACEN CENTRAL Y SUBALMACENES DE MEDICAMENTOS, INSUMOS Y DROGAS DE LA DIRECCION REGIONAL DE SALUD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672,690.00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15/07/2004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16 años 2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06 provincias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TODOS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274622</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3757943"/>
                  </a:ext>
                </a:extLst>
              </a:tr>
              <a:tr h="34296">
                <a:tc>
                  <a:txBody>
                    <a:bodyPr/>
                    <a:lstStyle/>
                    <a:p>
                      <a:pPr algn="ctr" fontAlgn="ctr"/>
                      <a:r>
                        <a:rPr lang="es-PE" sz="900" b="0" i="0" u="none" strike="noStrike">
                          <a:solidFill>
                            <a:srgbClr val="000000"/>
                          </a:solidFill>
                          <a:effectLst/>
                          <a:latin typeface="+mj-lt"/>
                        </a:rPr>
                        <a:t>2230226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 LA CAPACIDAD RESOLUTIVA DE LOS SERVICIOS MATERNO INFANTILES DEL C S OCOBAMBA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662,075.00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14/02/2006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14 años 7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CHINCHEROS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OCOBAMBA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TODOS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16632</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5605577"/>
                  </a:ext>
                </a:extLst>
              </a:tr>
              <a:tr h="0">
                <a:tc>
                  <a:txBody>
                    <a:bodyPr/>
                    <a:lstStyle/>
                    <a:p>
                      <a:pPr algn="ctr" fontAlgn="ctr"/>
                      <a:r>
                        <a:rPr lang="es-PE" sz="900" b="0" i="0" u="none" strike="noStrike">
                          <a:solidFill>
                            <a:srgbClr val="000000"/>
                          </a:solidFill>
                          <a:effectLst/>
                          <a:latin typeface="+mj-lt"/>
                        </a:rPr>
                        <a:t>2170465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EQUIPAMIENTO DEL SERVICIO DE EMERGENCIA DEL HOSPITAL DE ANDAHUAYLAS - APURÌMAC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623,393.00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207017</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112042"/>
                  </a:ext>
                </a:extLst>
              </a:tr>
              <a:tr h="34296">
                <a:tc>
                  <a:txBody>
                    <a:bodyPr/>
                    <a:lstStyle/>
                    <a:p>
                      <a:pPr algn="ctr" fontAlgn="ctr"/>
                      <a:r>
                        <a:rPr lang="es-PE" sz="900" b="0" i="0" u="none" strike="noStrike">
                          <a:solidFill>
                            <a:srgbClr val="000000"/>
                          </a:solidFill>
                          <a:effectLst/>
                          <a:latin typeface="+mj-lt"/>
                        </a:rPr>
                        <a:t>2230212</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 LA CAPACIDAD RESOLUTIVA DE LOS SERVICIOS DE ATENCION DEL PUESTO DE SALUD DE CHOCCEPUQUIO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421,580.00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07/02/2006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14 años 7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TALAVERA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CHOCCEPUQUIO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a:solidFill>
                            <a:srgbClr val="000000"/>
                          </a:solidFill>
                          <a:effectLst/>
                          <a:latin typeface="+mj-lt"/>
                        </a:rPr>
                        <a:t>3649</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3333425"/>
                  </a:ext>
                </a:extLst>
              </a:tr>
              <a:tr h="34296">
                <a:tc>
                  <a:txBody>
                    <a:bodyPr/>
                    <a:lstStyle/>
                    <a:p>
                      <a:pPr algn="ctr" fontAlgn="ctr"/>
                      <a:r>
                        <a:rPr lang="es-PE" sz="900" b="0" i="0" u="none" strike="noStrike">
                          <a:solidFill>
                            <a:srgbClr val="000000"/>
                          </a:solidFill>
                          <a:effectLst/>
                          <a:latin typeface="+mj-lt"/>
                        </a:rPr>
                        <a:t>2231957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MEJORAMIENTO DEL SISTEMA DE INFORMACIÓN Y COMUNICACIÓN DE LA REGIÓN DE SALUD APURÍMAC 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s-PE" sz="900" b="0" i="0" u="none" strike="noStrike">
                          <a:solidFill>
                            <a:srgbClr val="000000"/>
                          </a:solidFill>
                          <a:effectLst/>
                          <a:latin typeface="+mj-lt"/>
                        </a:rPr>
                        <a:t>372,808.00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dirty="0">
                          <a:solidFill>
                            <a:srgbClr val="000000"/>
                          </a:solidFill>
                          <a:effectLst/>
                          <a:latin typeface="+mj-lt"/>
                        </a:rPr>
                        <a:t>13/12/2004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15 años 9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06 provincias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PE" sz="900" b="0" i="0" u="none" strike="noStrike">
                          <a:solidFill>
                            <a:srgbClr val="000000"/>
                          </a:solidFill>
                          <a:effectLst/>
                          <a:latin typeface="+mj-lt"/>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s-PE" sz="900" b="0" i="0" u="none" strike="noStrike" dirty="0">
                          <a:solidFill>
                            <a:srgbClr val="000000"/>
                          </a:solidFill>
                          <a:effectLst/>
                          <a:latin typeface="+mj-lt"/>
                        </a:rPr>
                        <a:t>274622</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1338575"/>
                  </a:ext>
                </a:extLst>
              </a:tr>
            </a:tbl>
          </a:graphicData>
        </a:graphic>
      </p:graphicFrame>
    </p:spTree>
    <p:extLst>
      <p:ext uri="{BB962C8B-B14F-4D97-AF65-F5344CB8AC3E}">
        <p14:creationId xmlns:p14="http://schemas.microsoft.com/office/powerpoint/2010/main" val="4125704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C83745FD-EB57-46AE-B8BE-AF5A9823CB69}"/>
              </a:ext>
            </a:extLst>
          </p:cNvPr>
          <p:cNvGraphicFramePr>
            <a:graphicFrameLocks noGrp="1"/>
          </p:cNvGraphicFramePr>
          <p:nvPr>
            <p:extLst>
              <p:ext uri="{D42A27DB-BD31-4B8C-83A1-F6EECF244321}">
                <p14:modId xmlns:p14="http://schemas.microsoft.com/office/powerpoint/2010/main" val="2613114896"/>
              </p:ext>
            </p:extLst>
          </p:nvPr>
        </p:nvGraphicFramePr>
        <p:xfrm>
          <a:off x="254000" y="1107953"/>
          <a:ext cx="11684000" cy="5091203"/>
        </p:xfrm>
        <a:graphic>
          <a:graphicData uri="http://schemas.openxmlformats.org/drawingml/2006/table">
            <a:tbl>
              <a:tblPr/>
              <a:tblGrid>
                <a:gridCol w="796902">
                  <a:extLst>
                    <a:ext uri="{9D8B030D-6E8A-4147-A177-3AD203B41FA5}">
                      <a16:colId xmlns:a16="http://schemas.microsoft.com/office/drawing/2014/main" val="1234834610"/>
                    </a:ext>
                  </a:extLst>
                </a:gridCol>
                <a:gridCol w="4769697">
                  <a:extLst>
                    <a:ext uri="{9D8B030D-6E8A-4147-A177-3AD203B41FA5}">
                      <a16:colId xmlns:a16="http://schemas.microsoft.com/office/drawing/2014/main" val="848812126"/>
                    </a:ext>
                  </a:extLst>
                </a:gridCol>
                <a:gridCol w="914096">
                  <a:extLst>
                    <a:ext uri="{9D8B030D-6E8A-4147-A177-3AD203B41FA5}">
                      <a16:colId xmlns:a16="http://schemas.microsoft.com/office/drawing/2014/main" val="3978432035"/>
                    </a:ext>
                  </a:extLst>
                </a:gridCol>
                <a:gridCol w="726587">
                  <a:extLst>
                    <a:ext uri="{9D8B030D-6E8A-4147-A177-3AD203B41FA5}">
                      <a16:colId xmlns:a16="http://schemas.microsoft.com/office/drawing/2014/main" val="3275215049"/>
                    </a:ext>
                  </a:extLst>
                </a:gridCol>
                <a:gridCol w="984409">
                  <a:extLst>
                    <a:ext uri="{9D8B030D-6E8A-4147-A177-3AD203B41FA5}">
                      <a16:colId xmlns:a16="http://schemas.microsoft.com/office/drawing/2014/main" val="2336994376"/>
                    </a:ext>
                  </a:extLst>
                </a:gridCol>
                <a:gridCol w="585958">
                  <a:extLst>
                    <a:ext uri="{9D8B030D-6E8A-4147-A177-3AD203B41FA5}">
                      <a16:colId xmlns:a16="http://schemas.microsoft.com/office/drawing/2014/main" val="3617673375"/>
                    </a:ext>
                  </a:extLst>
                </a:gridCol>
                <a:gridCol w="832059">
                  <a:extLst>
                    <a:ext uri="{9D8B030D-6E8A-4147-A177-3AD203B41FA5}">
                      <a16:colId xmlns:a16="http://schemas.microsoft.com/office/drawing/2014/main" val="3175661064"/>
                    </a:ext>
                  </a:extLst>
                </a:gridCol>
                <a:gridCol w="832059">
                  <a:extLst>
                    <a:ext uri="{9D8B030D-6E8A-4147-A177-3AD203B41FA5}">
                      <a16:colId xmlns:a16="http://schemas.microsoft.com/office/drawing/2014/main" val="901925276"/>
                    </a:ext>
                  </a:extLst>
                </a:gridCol>
                <a:gridCol w="832059">
                  <a:extLst>
                    <a:ext uri="{9D8B030D-6E8A-4147-A177-3AD203B41FA5}">
                      <a16:colId xmlns:a16="http://schemas.microsoft.com/office/drawing/2014/main" val="3093765264"/>
                    </a:ext>
                  </a:extLst>
                </a:gridCol>
                <a:gridCol w="410174">
                  <a:extLst>
                    <a:ext uri="{9D8B030D-6E8A-4147-A177-3AD203B41FA5}">
                      <a16:colId xmlns:a16="http://schemas.microsoft.com/office/drawing/2014/main" val="3026594803"/>
                    </a:ext>
                  </a:extLst>
                </a:gridCol>
              </a:tblGrid>
              <a:tr h="0">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Proyecto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Monto de Inversión</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tiempo transcurrido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gridSpan="3">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1248288304"/>
                  </a:ext>
                </a:extLst>
              </a:tr>
              <a:tr h="30009">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1740690910"/>
                  </a:ext>
                </a:extLst>
              </a:tr>
              <a:tr h="0">
                <a:tc gridSpan="10">
                  <a:txBody>
                    <a:bodyPr/>
                    <a:lstStyle/>
                    <a:p>
                      <a:pPr algn="ctr" fontAlgn="b"/>
                      <a:r>
                        <a:rPr lang="es-PE" sz="900" b="0" i="0" u="none" strike="noStrike" dirty="0">
                          <a:solidFill>
                            <a:srgbClr val="FFFFFF"/>
                          </a:solidFill>
                          <a:effectLst/>
                          <a:latin typeface="Calibri" panose="020F0502020204030204" pitchFamily="34" charset="0"/>
                        </a:rPr>
                        <a:t>SALUD Y SANEAMIENTO</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AEAAAA"/>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939471311"/>
                  </a:ext>
                </a:extLst>
              </a:tr>
              <a:tr h="34296">
                <a:tc>
                  <a:txBody>
                    <a:bodyPr/>
                    <a:lstStyle/>
                    <a:p>
                      <a:pPr algn="ctr" fontAlgn="ctr"/>
                      <a:r>
                        <a:rPr lang="es-PE" sz="900" b="0" i="0" u="none" strike="noStrike">
                          <a:solidFill>
                            <a:srgbClr val="000000"/>
                          </a:solidFill>
                          <a:effectLst/>
                          <a:latin typeface="Calibri" panose="020F0502020204030204" pitchFamily="34" charset="0"/>
                        </a:rPr>
                        <a:t>2172592</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Calibri" panose="020F0502020204030204" pitchFamily="34" charset="0"/>
                        </a:rPr>
                        <a:t>MEJORAMIENTO DEL SISTEMA DE REFERENCIA Y </a:t>
                      </a:r>
                      <a:r>
                        <a:rPr lang="es-PE" sz="900" b="0" i="0" u="none" strike="noStrike" dirty="0" err="1">
                          <a:solidFill>
                            <a:srgbClr val="000000"/>
                          </a:solidFill>
                          <a:effectLst/>
                          <a:latin typeface="Calibri" panose="020F0502020204030204" pitchFamily="34" charset="0"/>
                        </a:rPr>
                        <a:t>CONTRAREFERENCIA</a:t>
                      </a:r>
                      <a:r>
                        <a:rPr lang="es-PE" sz="900" b="0" i="0" u="none" strike="noStrike" dirty="0">
                          <a:solidFill>
                            <a:srgbClr val="000000"/>
                          </a:solidFill>
                          <a:effectLst/>
                          <a:latin typeface="Calibri" panose="020F0502020204030204" pitchFamily="34" charset="0"/>
                        </a:rPr>
                        <a:t> DEL HOSPITAL GUILLERMO DIAZ DE LA VEGA DE 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198,900.00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06 provincias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dirty="0">
                          <a:solidFill>
                            <a:srgbClr val="000000"/>
                          </a:solidFill>
                          <a:effectLst/>
                          <a:latin typeface="Calibri" panose="020F0502020204030204" pitchFamily="34" charset="0"/>
                        </a:rPr>
                        <a:t>1384</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909908"/>
                  </a:ext>
                </a:extLst>
              </a:tr>
              <a:tr h="0">
                <a:tc>
                  <a:txBody>
                    <a:bodyPr/>
                    <a:lstStyle/>
                    <a:p>
                      <a:pPr algn="ctr" fontAlgn="ctr"/>
                      <a:r>
                        <a:rPr lang="es-PE" sz="900" b="0" i="0" u="none" strike="noStrike">
                          <a:solidFill>
                            <a:srgbClr val="000000"/>
                          </a:solidFill>
                          <a:effectLst/>
                          <a:latin typeface="Calibri" panose="020F0502020204030204" pitchFamily="34" charset="0"/>
                        </a:rPr>
                        <a:t>2230832</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MEJORAMIENTO DE LOS SERVICIOS DE ESPARCIMIENTO DEL PARQUE LAMPA DE ORO -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191,800.00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03/05/2005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15 años 5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3694</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957713"/>
                  </a:ext>
                </a:extLst>
              </a:tr>
              <a:tr h="34296">
                <a:tc>
                  <a:txBody>
                    <a:bodyPr/>
                    <a:lstStyle/>
                    <a:p>
                      <a:pPr algn="ctr" fontAlgn="ctr"/>
                      <a:r>
                        <a:rPr lang="es-PE" sz="900" b="0" i="0" u="none" strike="noStrike">
                          <a:solidFill>
                            <a:srgbClr val="000000"/>
                          </a:solidFill>
                          <a:effectLst/>
                          <a:latin typeface="Calibri" panose="020F0502020204030204" pitchFamily="34" charset="0"/>
                        </a:rPr>
                        <a:t>2170346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Calibri" panose="020F0502020204030204" pitchFamily="34" charset="0"/>
                        </a:rPr>
                        <a:t>EQUIPAMIENTO DEL </a:t>
                      </a:r>
                      <a:r>
                        <a:rPr lang="es-PE" sz="900" b="0" i="0" u="none" strike="noStrike" dirty="0" err="1">
                          <a:solidFill>
                            <a:srgbClr val="000000"/>
                          </a:solidFill>
                          <a:effectLst/>
                          <a:latin typeface="Calibri" panose="020F0502020204030204" pitchFamily="34" charset="0"/>
                        </a:rPr>
                        <a:t>AREA</a:t>
                      </a:r>
                      <a:r>
                        <a:rPr lang="es-PE" sz="900" b="0" i="0" u="none" strike="noStrike" dirty="0">
                          <a:solidFill>
                            <a:srgbClr val="000000"/>
                          </a:solidFill>
                          <a:effectLst/>
                          <a:latin typeface="Calibri" panose="020F0502020204030204" pitchFamily="34" charset="0"/>
                        </a:rPr>
                        <a:t> FUNCIONAL DE EMERGENCIA DEL CENTRO DE SALUD DE TAMBURCO (</a:t>
                      </a:r>
                      <a:r>
                        <a:rPr lang="es-PE" sz="900" b="0" i="0" u="none" strike="noStrike" dirty="0" err="1">
                          <a:solidFill>
                            <a:srgbClr val="000000"/>
                          </a:solidFill>
                          <a:effectLst/>
                          <a:latin typeface="Calibri" panose="020F0502020204030204" pitchFamily="34" charset="0"/>
                        </a:rPr>
                        <a:t>CATEGORIA</a:t>
                      </a:r>
                      <a:r>
                        <a:rPr lang="es-PE" sz="900" b="0" i="0" u="none" strike="noStrike" dirty="0">
                          <a:solidFill>
                            <a:srgbClr val="000000"/>
                          </a:solidFill>
                          <a:effectLst/>
                          <a:latin typeface="Calibri" panose="020F0502020204030204" pitchFamily="34" charset="0"/>
                        </a:rPr>
                        <a:t> I-4) DISTRITO DE  TAMBURCO, RED ABANCAY, DIRESA </a:t>
                      </a:r>
                      <a:r>
                        <a:rPr lang="es-PE" sz="900" b="0" i="0" u="none" strike="noStrike" dirty="0" err="1">
                          <a:solidFill>
                            <a:srgbClr val="000000"/>
                          </a:solidFill>
                          <a:effectLst/>
                          <a:latin typeface="Calibri" panose="020F0502020204030204" pitchFamily="34" charset="0"/>
                        </a:rPr>
                        <a:t>APURIMAC</a:t>
                      </a:r>
                      <a:r>
                        <a:rPr lang="es-PE" sz="900" b="0" i="0" u="none" strike="noStrike" dirty="0">
                          <a:solidFill>
                            <a:srgbClr val="000000"/>
                          </a:solidFill>
                          <a:effectLst/>
                          <a:latin typeface="Calibri" panose="020F0502020204030204" pitchFamily="34" charset="0"/>
                        </a:rPr>
                        <a:t>.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95,625.00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6660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681665"/>
                  </a:ext>
                </a:extLst>
              </a:tr>
              <a:tr h="34296">
                <a:tc>
                  <a:txBody>
                    <a:bodyPr/>
                    <a:lstStyle/>
                    <a:p>
                      <a:pPr algn="ctr" fontAlgn="ctr"/>
                      <a:r>
                        <a:rPr lang="es-PE" sz="900" b="0" i="0" u="none" strike="noStrike">
                          <a:solidFill>
                            <a:srgbClr val="000000"/>
                          </a:solidFill>
                          <a:effectLst/>
                          <a:latin typeface="Calibri" panose="020F0502020204030204" pitchFamily="34" charset="0"/>
                        </a:rPr>
                        <a:t>2170433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dirty="0">
                          <a:solidFill>
                            <a:srgbClr val="000000"/>
                          </a:solidFill>
                          <a:effectLst/>
                          <a:latin typeface="Calibri" panose="020F0502020204030204" pitchFamily="34" charset="0"/>
                        </a:rPr>
                        <a:t>EQUIPAMIENTO DEL </a:t>
                      </a:r>
                      <a:r>
                        <a:rPr lang="es-PE" sz="900" b="0" i="0" u="none" strike="noStrike" dirty="0" err="1">
                          <a:solidFill>
                            <a:srgbClr val="000000"/>
                          </a:solidFill>
                          <a:effectLst/>
                          <a:latin typeface="Calibri" panose="020F0502020204030204" pitchFamily="34" charset="0"/>
                        </a:rPr>
                        <a:t>AREA</a:t>
                      </a:r>
                      <a:r>
                        <a:rPr lang="es-PE" sz="900" b="0" i="0" u="none" strike="noStrike" dirty="0">
                          <a:solidFill>
                            <a:srgbClr val="000000"/>
                          </a:solidFill>
                          <a:effectLst/>
                          <a:latin typeface="Calibri" panose="020F0502020204030204" pitchFamily="34" charset="0"/>
                        </a:rPr>
                        <a:t> FUNCIONAL DE EMERGENCIA DEL HOSPITAL DE </a:t>
                      </a:r>
                      <a:r>
                        <a:rPr lang="es-PE" sz="900" b="0" i="0" u="none" strike="noStrike" dirty="0" err="1">
                          <a:solidFill>
                            <a:srgbClr val="000000"/>
                          </a:solidFill>
                          <a:effectLst/>
                          <a:latin typeface="Calibri" panose="020F0502020204030204" pitchFamily="34" charset="0"/>
                        </a:rPr>
                        <a:t>ANTABAMBA</a:t>
                      </a:r>
                      <a:r>
                        <a:rPr lang="es-PE" sz="900" b="0" i="0" u="none" strike="noStrike" dirty="0">
                          <a:solidFill>
                            <a:srgbClr val="000000"/>
                          </a:solidFill>
                          <a:effectLst/>
                          <a:latin typeface="Calibri" panose="020F0502020204030204" pitchFamily="34" charset="0"/>
                        </a:rPr>
                        <a:t> (</a:t>
                      </a:r>
                      <a:r>
                        <a:rPr lang="es-PE" sz="900" b="0" i="0" u="none" strike="noStrike" dirty="0" err="1">
                          <a:solidFill>
                            <a:srgbClr val="000000"/>
                          </a:solidFill>
                          <a:effectLst/>
                          <a:latin typeface="Calibri" panose="020F0502020204030204" pitchFamily="34" charset="0"/>
                        </a:rPr>
                        <a:t>CATEGORIA</a:t>
                      </a:r>
                      <a:r>
                        <a:rPr lang="es-PE" sz="900" b="0" i="0" u="none" strike="noStrike" dirty="0">
                          <a:solidFill>
                            <a:srgbClr val="000000"/>
                          </a:solidFill>
                          <a:effectLst/>
                          <a:latin typeface="Calibri" panose="020F0502020204030204" pitchFamily="34" charset="0"/>
                        </a:rPr>
                        <a:t> I-4) DE LA </a:t>
                      </a:r>
                      <a:r>
                        <a:rPr lang="es-PE" sz="900" b="0" i="0" u="none" strike="noStrike" dirty="0" err="1">
                          <a:solidFill>
                            <a:srgbClr val="000000"/>
                          </a:solidFill>
                          <a:effectLst/>
                          <a:latin typeface="Calibri" panose="020F0502020204030204" pitchFamily="34" charset="0"/>
                        </a:rPr>
                        <a:t>MRD</a:t>
                      </a:r>
                      <a:r>
                        <a:rPr lang="es-PE" sz="900" b="0" i="0" u="none" strike="noStrike" dirty="0">
                          <a:solidFill>
                            <a:srgbClr val="000000"/>
                          </a:solidFill>
                          <a:effectLst/>
                          <a:latin typeface="Calibri" panose="020F0502020204030204" pitchFamily="34" charset="0"/>
                        </a:rPr>
                        <a:t> </a:t>
                      </a:r>
                      <a:r>
                        <a:rPr lang="es-PE" sz="900" b="0" i="0" u="none" strike="noStrike" dirty="0" err="1">
                          <a:solidFill>
                            <a:srgbClr val="000000"/>
                          </a:solidFill>
                          <a:effectLst/>
                          <a:latin typeface="Calibri" panose="020F0502020204030204" pitchFamily="34" charset="0"/>
                        </a:rPr>
                        <a:t>ANTABAMBA</a:t>
                      </a:r>
                      <a:r>
                        <a:rPr lang="es-PE" sz="900" b="0" i="0" u="none" strike="noStrike" dirty="0">
                          <a:solidFill>
                            <a:srgbClr val="000000"/>
                          </a:solidFill>
                          <a:effectLst/>
                          <a:latin typeface="Calibri" panose="020F0502020204030204" pitchFamily="34" charset="0"/>
                        </a:rPr>
                        <a:t>, RED ABANCAY, DIRESA </a:t>
                      </a:r>
                      <a:r>
                        <a:rPr lang="es-PE" sz="900" b="0" i="0" u="none" strike="noStrike" dirty="0" err="1">
                          <a:solidFill>
                            <a:srgbClr val="000000"/>
                          </a:solidFill>
                          <a:effectLst/>
                          <a:latin typeface="Calibri" panose="020F0502020204030204" pitchFamily="34" charset="0"/>
                        </a:rPr>
                        <a:t>APURIMAC</a:t>
                      </a:r>
                      <a:endParaRPr lang="es-PE" sz="900" b="0" i="0" u="none" strike="noStrike" dirty="0">
                        <a:solidFill>
                          <a:srgbClr val="000000"/>
                        </a:solidFill>
                        <a:effectLst/>
                        <a:latin typeface="Calibri" panose="020F0502020204030204" pitchFamily="34" charset="0"/>
                      </a:endParaRP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95,625.00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 </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4942</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586946"/>
                  </a:ext>
                </a:extLst>
              </a:tr>
              <a:tr h="34296">
                <a:tc>
                  <a:txBody>
                    <a:bodyPr/>
                    <a:lstStyle/>
                    <a:p>
                      <a:pPr algn="ctr" fontAlgn="ctr"/>
                      <a:r>
                        <a:rPr lang="es-PE" sz="900" b="0" i="0" u="none" strike="noStrike">
                          <a:solidFill>
                            <a:srgbClr val="000000"/>
                          </a:solidFill>
                          <a:effectLst/>
                          <a:latin typeface="Calibri" panose="020F0502020204030204" pitchFamily="34" charset="0"/>
                        </a:rPr>
                        <a:t>2170384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AREA FUNCIONAL DE EMERGENCIA DEL C.S. CHALHUANCA DE LA MRD CHALHUANCA, RED ABANCAY, DIRESA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95,625.00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AYMARAES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CHALHUANCA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Chalhuanca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7241</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03510"/>
                  </a:ext>
                </a:extLst>
              </a:tr>
              <a:tr h="34296">
                <a:tc>
                  <a:txBody>
                    <a:bodyPr/>
                    <a:lstStyle/>
                    <a:p>
                      <a:pPr algn="ctr" fontAlgn="ctr"/>
                      <a:r>
                        <a:rPr lang="es-PE" sz="900" b="0" i="0" u="none" strike="noStrike">
                          <a:solidFill>
                            <a:srgbClr val="000000"/>
                          </a:solidFill>
                          <a:effectLst/>
                          <a:latin typeface="Calibri" panose="020F0502020204030204" pitchFamily="34" charset="0"/>
                        </a:rPr>
                        <a:t>2170343</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AREA FUNCIONAL DE EMERGENCIA DEL CENTRO DE SALUD DE CURAHUASI (CATEGORIA I-4) DISTRITO DE  CURAHUASI, RED ABANCAY, DIRESA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95,625.00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CURAHUASI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CURAHUASI</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8523</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617197"/>
                  </a:ext>
                </a:extLst>
              </a:tr>
              <a:tr h="34296">
                <a:tc>
                  <a:txBody>
                    <a:bodyPr/>
                    <a:lstStyle/>
                    <a:p>
                      <a:pPr algn="ctr" fontAlgn="ctr"/>
                      <a:r>
                        <a:rPr lang="es-PE" sz="900" b="0" i="0" u="none" strike="noStrike">
                          <a:solidFill>
                            <a:srgbClr val="000000"/>
                          </a:solidFill>
                          <a:effectLst/>
                          <a:latin typeface="Calibri" panose="020F0502020204030204" pitchFamily="34" charset="0"/>
                        </a:rPr>
                        <a:t>2170416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AREA FUNCIONAL DE EMERGENCIA DEL C.S. TAMBOBAMBA DE LA MRD TAMBOBAMBA, RED GRAU-COTABAMBAS, DIRESA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95,625.00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COTABAMBAS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TAMBOBAMBA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TAMBOBAMBA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8063</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7783218"/>
                  </a:ext>
                </a:extLst>
              </a:tr>
              <a:tr h="34296">
                <a:tc>
                  <a:txBody>
                    <a:bodyPr/>
                    <a:lstStyle/>
                    <a:p>
                      <a:pPr algn="ctr" fontAlgn="ctr"/>
                      <a:r>
                        <a:rPr lang="es-PE" sz="900" b="0" i="0" u="none" strike="noStrike">
                          <a:solidFill>
                            <a:srgbClr val="000000"/>
                          </a:solidFill>
                          <a:effectLst/>
                          <a:latin typeface="Calibri" panose="020F0502020204030204" pitchFamily="34" charset="0"/>
                        </a:rPr>
                        <a:t>2170382</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AREA FUNCIONAL DE EMERGENCIA DEL C.S. CENTENARIO DE LA MRD CENTENARIO, RED ABANCAY DISA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95,329.00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ABANCAY</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PPJJ CENTENARIO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9969</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5328739"/>
                  </a:ext>
                </a:extLst>
              </a:tr>
              <a:tr h="34296">
                <a:tc>
                  <a:txBody>
                    <a:bodyPr/>
                    <a:lstStyle/>
                    <a:p>
                      <a:pPr algn="ctr" fontAlgn="ctr"/>
                      <a:r>
                        <a:rPr lang="es-PE" sz="900" b="0" i="0" u="none" strike="noStrike">
                          <a:solidFill>
                            <a:srgbClr val="000000"/>
                          </a:solidFill>
                          <a:effectLst/>
                          <a:latin typeface="Calibri" panose="020F0502020204030204" pitchFamily="34" charset="0"/>
                        </a:rPr>
                        <a:t>2170345</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AREA FUNCIONAL DE EMERGENCIA DEL CENTRO DE SALUD DE SANTA ROSA (CATEGORIA I-4) DISTRITO DE  CHAPIMARCA, RED ABANCAY, DIRESA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94,680.00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AYMARAES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CHAPIMARCA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CHAPIMARCA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6323</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73748"/>
                  </a:ext>
                </a:extLst>
              </a:tr>
              <a:tr h="51444">
                <a:tc>
                  <a:txBody>
                    <a:bodyPr/>
                    <a:lstStyle/>
                    <a:p>
                      <a:pPr algn="ctr" fontAlgn="ctr"/>
                      <a:r>
                        <a:rPr lang="es-PE" sz="900" b="0" i="0" u="none" strike="noStrike">
                          <a:solidFill>
                            <a:srgbClr val="000000"/>
                          </a:solidFill>
                          <a:effectLst/>
                          <a:latin typeface="Calibri" panose="020F0502020204030204" pitchFamily="34" charset="0"/>
                        </a:rPr>
                        <a:t>2170434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AREA FUNCIONAL DE EMERGENCIA DEL HOSPITAL SAN CAMILO DE LELIS DE CHUQUIBAMBILLA (CATEGORIA I-4) DE LA MRD CHUQUIBAMBILLA, RED GRAU - COTABAMBAS DISA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92,790.00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GRAU</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CHUQUIBAMBILLA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Chuquibambilla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5353</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5328462"/>
                  </a:ext>
                </a:extLst>
              </a:tr>
              <a:tr h="34296">
                <a:tc>
                  <a:txBody>
                    <a:bodyPr/>
                    <a:lstStyle/>
                    <a:p>
                      <a:pPr algn="ctr" fontAlgn="ctr"/>
                      <a:r>
                        <a:rPr lang="es-PE" sz="900" b="0" i="0" u="none" strike="noStrike">
                          <a:solidFill>
                            <a:srgbClr val="000000"/>
                          </a:solidFill>
                          <a:effectLst/>
                          <a:latin typeface="Calibri" panose="020F0502020204030204" pitchFamily="34" charset="0"/>
                        </a:rPr>
                        <a:t>2170479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SERVICIO DE EMERGENCIA DEL HOSPTAL ZONAL DE CHINCHEROS DE LA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91,759.00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CHINCHEROS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CHINCHEROS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CHINCHEROS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1889</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9896853"/>
                  </a:ext>
                </a:extLst>
              </a:tr>
              <a:tr h="0">
                <a:tc>
                  <a:txBody>
                    <a:bodyPr/>
                    <a:lstStyle/>
                    <a:p>
                      <a:pPr algn="ctr" fontAlgn="ctr"/>
                      <a:r>
                        <a:rPr lang="es-PE" sz="900" b="0" i="0" u="none" strike="noStrike">
                          <a:solidFill>
                            <a:srgbClr val="000000"/>
                          </a:solidFill>
                          <a:effectLst/>
                          <a:latin typeface="Calibri" panose="020F0502020204030204" pitchFamily="34" charset="0"/>
                        </a:rPr>
                        <a:t>2170460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SERVICIO DE EMERGENCIA DEL C.S.TALAVERA DE LA REGION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91,759.00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TALAVERA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TALAVERA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8260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644684"/>
                  </a:ext>
                </a:extLst>
              </a:tr>
              <a:tr h="34296">
                <a:tc>
                  <a:txBody>
                    <a:bodyPr/>
                    <a:lstStyle/>
                    <a:p>
                      <a:pPr algn="ctr" fontAlgn="ctr"/>
                      <a:r>
                        <a:rPr lang="es-PE" sz="900" b="0" i="0" u="none" strike="noStrike">
                          <a:solidFill>
                            <a:srgbClr val="000000"/>
                          </a:solidFill>
                          <a:effectLst/>
                          <a:latin typeface="Calibri" panose="020F0502020204030204" pitchFamily="34" charset="0"/>
                        </a:rPr>
                        <a:t>2170456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SERVICIO DE EMERGENCIA DEL C.S.HUANCABAMBA DE LA DISA APURIMAC II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91,759.00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HUANCARAMA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HUANCABAMBA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4070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6695236"/>
                  </a:ext>
                </a:extLst>
              </a:tr>
              <a:tr h="34296">
                <a:tc>
                  <a:txBody>
                    <a:bodyPr/>
                    <a:lstStyle/>
                    <a:p>
                      <a:pPr algn="ctr" fontAlgn="ctr"/>
                      <a:r>
                        <a:rPr lang="es-PE" sz="900" b="0" i="0" u="none" strike="noStrike">
                          <a:solidFill>
                            <a:srgbClr val="000000"/>
                          </a:solidFill>
                          <a:effectLst/>
                          <a:latin typeface="Calibri" panose="020F0502020204030204" pitchFamily="34" charset="0"/>
                        </a:rPr>
                        <a:t>2170457</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SERVICIO DE EMERGENCIA DEL C.S.OCOMAMBA DE LA DISA APURIMAC II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91,759.00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CHINCHEROS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OCOBAMBA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Ocobamba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6917</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571705"/>
                  </a:ext>
                </a:extLst>
              </a:tr>
              <a:tr h="34296">
                <a:tc>
                  <a:txBody>
                    <a:bodyPr/>
                    <a:lstStyle/>
                    <a:p>
                      <a:pPr algn="ctr" fontAlgn="ctr"/>
                      <a:r>
                        <a:rPr lang="es-PE" sz="900" b="0" i="0" u="none" strike="noStrike">
                          <a:solidFill>
                            <a:srgbClr val="000000"/>
                          </a:solidFill>
                          <a:effectLst/>
                          <a:latin typeface="Calibri" panose="020F0502020204030204" pitchFamily="34" charset="0"/>
                        </a:rPr>
                        <a:t>2170454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SERVICIO DE EMERGENCIA DEL C.S.ANDAHUAYLAS DE LA DISA APURIMAC II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91,759.00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8260</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0473294"/>
                  </a:ext>
                </a:extLst>
              </a:tr>
              <a:tr h="34296">
                <a:tc>
                  <a:txBody>
                    <a:bodyPr/>
                    <a:lstStyle/>
                    <a:p>
                      <a:pPr algn="ctr" fontAlgn="ctr"/>
                      <a:r>
                        <a:rPr lang="es-PE" sz="900" b="0" i="0" u="none" strike="noStrike">
                          <a:solidFill>
                            <a:srgbClr val="000000"/>
                          </a:solidFill>
                          <a:effectLst/>
                          <a:latin typeface="Calibri" panose="020F0502020204030204" pitchFamily="34" charset="0"/>
                        </a:rPr>
                        <a:t>2170459</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SERVICIO DE EMERGENCIA DEL C.S.SAN JERONIMO DE LA DISA APURIMAC II 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91,431.00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SAN JERONIMO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SAN JERONIMO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a:solidFill>
                            <a:srgbClr val="000000"/>
                          </a:solidFill>
                          <a:effectLst/>
                          <a:latin typeface="Calibri" panose="020F0502020204030204" pitchFamily="34" charset="0"/>
                        </a:rPr>
                        <a:t>7042</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3784769"/>
                  </a:ext>
                </a:extLst>
              </a:tr>
              <a:tr h="34296">
                <a:tc>
                  <a:txBody>
                    <a:bodyPr/>
                    <a:lstStyle/>
                    <a:p>
                      <a:pPr algn="ctr" fontAlgn="ctr"/>
                      <a:r>
                        <a:rPr lang="es-PE" sz="900" b="0" i="0" u="none" strike="noStrike">
                          <a:solidFill>
                            <a:srgbClr val="000000"/>
                          </a:solidFill>
                          <a:effectLst/>
                          <a:latin typeface="Calibri" panose="020F0502020204030204" pitchFamily="34" charset="0"/>
                        </a:rPr>
                        <a:t>2170344</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EQUIPAMIENTO DEL AREA FUNCIONAL DE EMERGENCIA DEL CENTRO DE SALUD DE HUANCARAMA (CATEGORIA I-4) DISTRITO DE  HUANCARAMA, RED ABANCAY, DIRESA APURIMAC.</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ctr"/>
                      <a:r>
                        <a:rPr lang="es-PE" sz="900" b="0" i="0" u="none" strike="noStrike">
                          <a:solidFill>
                            <a:srgbClr val="000000"/>
                          </a:solidFill>
                          <a:effectLst/>
                          <a:latin typeface="Calibri" panose="020F0502020204030204" pitchFamily="34" charset="0"/>
                        </a:rPr>
                        <a:t>91,425.00</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dirty="0">
                          <a:solidFill>
                            <a:srgbClr val="000000"/>
                          </a:solidFill>
                          <a:effectLst/>
                          <a:latin typeface="Calibri" panose="020F0502020204030204" pitchFamily="34" charset="0"/>
                        </a:rPr>
                        <a:t>28/09/2006</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14 años 0 meses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PE" sz="900" b="0" i="0" u="none" strike="noStrike">
                          <a:solidFill>
                            <a:srgbClr val="000000"/>
                          </a:solidFill>
                          <a:effectLst/>
                          <a:latin typeface="Calibri" panose="020F0502020204030204" pitchFamily="34" charset="0"/>
                        </a:rPr>
                        <a:t>Inactivo</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ANDAHUAYLAS</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HUANCARAMA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s-PE" sz="900" b="0" i="0" u="none" strike="noStrike">
                          <a:solidFill>
                            <a:srgbClr val="000000"/>
                          </a:solidFill>
                          <a:effectLst/>
                          <a:latin typeface="Calibri" panose="020F0502020204030204" pitchFamily="34" charset="0"/>
                        </a:rPr>
                        <a:t>HUANCARAMA</a:t>
                      </a:r>
                    </a:p>
                  </a:txBody>
                  <a:tcPr marL="857" marR="857" marT="857"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r" fontAlgn="b"/>
                      <a:r>
                        <a:rPr lang="es-PE" sz="900" b="0" i="0" u="none" strike="noStrike" dirty="0">
                          <a:solidFill>
                            <a:srgbClr val="000000"/>
                          </a:solidFill>
                          <a:effectLst/>
                          <a:latin typeface="Calibri" panose="020F0502020204030204" pitchFamily="34" charset="0"/>
                        </a:rPr>
                        <a:t>6592</a:t>
                      </a:r>
                    </a:p>
                  </a:txBody>
                  <a:tcPr marL="857" marR="857" marT="857"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7039368"/>
                  </a:ext>
                </a:extLst>
              </a:tr>
            </a:tbl>
          </a:graphicData>
        </a:graphic>
      </p:graphicFrame>
    </p:spTree>
    <p:extLst>
      <p:ext uri="{BB962C8B-B14F-4D97-AF65-F5344CB8AC3E}">
        <p14:creationId xmlns:p14="http://schemas.microsoft.com/office/powerpoint/2010/main" val="4294393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109</TotalTime>
  <Words>4391</Words>
  <Application>Microsoft Office PowerPoint</Application>
  <PresentationFormat>Panorámica</PresentationFormat>
  <Paragraphs>1342</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Bahnschrift Condensed</vt:lpstr>
      <vt:lpstr>Calibri</vt:lpstr>
      <vt:lpstr>Calibri Light</vt:lpstr>
      <vt:lpstr>Retrospección</vt:lpstr>
      <vt:lpstr>Oficina Regional de Formulación y Evaluación de Inversiones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ORFEI880</dc:creator>
  <cp:lastModifiedBy>ORFEI880</cp:lastModifiedBy>
  <cp:revision>15</cp:revision>
  <dcterms:created xsi:type="dcterms:W3CDTF">2020-07-20T17:45:12Z</dcterms:created>
  <dcterms:modified xsi:type="dcterms:W3CDTF">2020-07-20T19:34:17Z</dcterms:modified>
</cp:coreProperties>
</file>