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339" r:id="rId2"/>
    <p:sldId id="333" r:id="rId3"/>
    <p:sldId id="34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C9080-6280-4592-883E-A280556C23D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5333FF6-CF7B-4719-8639-4CCEB91F7691}">
      <dgm:prSet phldrT="[Texto]"/>
      <dgm:spPr/>
      <dgm:t>
        <a:bodyPr/>
        <a:lstStyle/>
        <a:p>
          <a:r>
            <a:rPr lang="es-MX" dirty="0"/>
            <a:t>Salud</a:t>
          </a:r>
          <a:endParaRPr lang="es-P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4F46F35-62F7-4C8E-9678-A4069976C1C8}" type="parTrans" cxnId="{DE20BB49-A699-4292-A289-0E7242D2C946}">
      <dgm:prSet/>
      <dgm:spPr/>
      <dgm:t>
        <a:bodyPr/>
        <a:lstStyle/>
        <a:p>
          <a:endParaRPr lang="es-PE"/>
        </a:p>
      </dgm:t>
    </dgm:pt>
    <dgm:pt modelId="{B1C9193E-E925-47A5-9520-217903A6A816}" type="sibTrans" cxnId="{DE20BB49-A699-4292-A289-0E7242D2C946}">
      <dgm:prSet/>
      <dgm:spPr/>
      <dgm:t>
        <a:bodyPr/>
        <a:lstStyle/>
        <a:p>
          <a:endParaRPr lang="es-PE"/>
        </a:p>
      </dgm:t>
    </dgm:pt>
    <dgm:pt modelId="{EB7A9B9B-6EF4-4026-96D1-1487B5405E2D}">
      <dgm:prSet phldrT="[Texto]"/>
      <dgm:spPr/>
      <dgm:t>
        <a:bodyPr/>
        <a:lstStyle/>
        <a:p>
          <a:r>
            <a:rPr lang="es-PE" dirty="0"/>
            <a:t>Comunicaciones</a:t>
          </a:r>
        </a:p>
      </dgm:t>
    </dgm:pt>
    <dgm:pt modelId="{0248D90B-8CD5-4ED5-80AC-0C894E4F554C}" type="parTrans" cxnId="{BAFF49CC-5611-4A42-A60B-8FD88A9F51E9}">
      <dgm:prSet/>
      <dgm:spPr/>
      <dgm:t>
        <a:bodyPr/>
        <a:lstStyle/>
        <a:p>
          <a:endParaRPr lang="es-PE"/>
        </a:p>
      </dgm:t>
    </dgm:pt>
    <dgm:pt modelId="{907216C6-A689-46D5-8EA3-320E0D576717}" type="sibTrans" cxnId="{BAFF49CC-5611-4A42-A60B-8FD88A9F51E9}">
      <dgm:prSet/>
      <dgm:spPr/>
      <dgm:t>
        <a:bodyPr/>
        <a:lstStyle/>
        <a:p>
          <a:endParaRPr lang="es-PE"/>
        </a:p>
      </dgm:t>
    </dgm:pt>
    <dgm:pt modelId="{45502192-C009-4F52-903A-F852AC202123}">
      <dgm:prSet phldrT="[Texto]"/>
      <dgm:spPr/>
      <dgm:t>
        <a:bodyPr/>
        <a:lstStyle/>
        <a:p>
          <a:r>
            <a:rPr lang="es-PE" dirty="0"/>
            <a:t>Protección Social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1341B93-F6BF-4E50-AE0E-8CE3AB6D0428}" type="parTrans" cxnId="{E05C499B-584D-4F62-A96E-0EF8CA5EEB0D}">
      <dgm:prSet/>
      <dgm:spPr/>
      <dgm:t>
        <a:bodyPr/>
        <a:lstStyle/>
        <a:p>
          <a:endParaRPr lang="es-PE"/>
        </a:p>
      </dgm:t>
    </dgm:pt>
    <dgm:pt modelId="{80907CCD-2B5D-4775-963A-33574001D009}" type="sibTrans" cxnId="{E05C499B-584D-4F62-A96E-0EF8CA5EEB0D}">
      <dgm:prSet/>
      <dgm:spPr/>
      <dgm:t>
        <a:bodyPr/>
        <a:lstStyle/>
        <a:p>
          <a:endParaRPr lang="es-PE"/>
        </a:p>
      </dgm:t>
    </dgm:pt>
    <dgm:pt modelId="{16AD70FA-C670-42FB-92F1-AB81B7A00CAF}">
      <dgm:prSet phldrT="[Texto]"/>
      <dgm:spPr/>
      <dgm:t>
        <a:bodyPr/>
        <a:lstStyle/>
        <a:p>
          <a:r>
            <a:rPr lang="es-PE" dirty="0"/>
            <a:t>Ambiente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F86EA0D-DC7B-460C-AF4C-5DB96CDB0FA7}" type="parTrans" cxnId="{D647D496-18CA-43D6-97CE-4223AC72476F}">
      <dgm:prSet/>
      <dgm:spPr/>
      <dgm:t>
        <a:bodyPr/>
        <a:lstStyle/>
        <a:p>
          <a:endParaRPr lang="es-PE"/>
        </a:p>
      </dgm:t>
    </dgm:pt>
    <dgm:pt modelId="{8C5BFBD5-C73F-4C79-88C5-85EEAF117AC7}" type="sibTrans" cxnId="{D647D496-18CA-43D6-97CE-4223AC72476F}">
      <dgm:prSet/>
      <dgm:spPr/>
      <dgm:t>
        <a:bodyPr/>
        <a:lstStyle/>
        <a:p>
          <a:endParaRPr lang="es-PE"/>
        </a:p>
      </dgm:t>
    </dgm:pt>
    <dgm:pt modelId="{7DFF6E4C-B2C0-44DA-A1D0-E981EE887E3A}">
      <dgm:prSet phldrT="[Texto]"/>
      <dgm:spPr/>
      <dgm:t>
        <a:bodyPr/>
        <a:lstStyle/>
        <a:p>
          <a:r>
            <a:rPr lang="es-PE" dirty="0"/>
            <a:t>Educación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4AC14E4-EC0D-477E-BB6A-212E2DB5B975}" type="parTrans" cxnId="{0EE32790-6B00-4772-996E-C14E98AB33E2}">
      <dgm:prSet/>
      <dgm:spPr/>
      <dgm:t>
        <a:bodyPr/>
        <a:lstStyle/>
        <a:p>
          <a:endParaRPr lang="es-PE"/>
        </a:p>
      </dgm:t>
    </dgm:pt>
    <dgm:pt modelId="{E9CA37F1-AB94-4EC0-AE60-5FEB4A1043E8}" type="sibTrans" cxnId="{0EE32790-6B00-4772-996E-C14E98AB33E2}">
      <dgm:prSet/>
      <dgm:spPr/>
      <dgm:t>
        <a:bodyPr/>
        <a:lstStyle/>
        <a:p>
          <a:endParaRPr lang="es-PE"/>
        </a:p>
      </dgm:t>
    </dgm:pt>
    <dgm:pt modelId="{FFD8B8D7-6A19-4EEA-8359-A5988280A2D1}">
      <dgm:prSet phldrT="[Texto]"/>
      <dgm:spPr/>
      <dgm:t>
        <a:bodyPr/>
        <a:lstStyle/>
        <a:p>
          <a:r>
            <a:rPr lang="es-PE" dirty="0"/>
            <a:t>Agropecuaria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C4258E6-8181-4CBB-A9D9-64F11A837E26}" type="parTrans" cxnId="{68662E51-636A-4310-BFC1-08F6779768E2}">
      <dgm:prSet/>
      <dgm:spPr/>
      <dgm:t>
        <a:bodyPr/>
        <a:lstStyle/>
        <a:p>
          <a:endParaRPr lang="es-PE"/>
        </a:p>
      </dgm:t>
    </dgm:pt>
    <dgm:pt modelId="{A0E43648-F3EC-446F-A16A-89137B738861}" type="sibTrans" cxnId="{68662E51-636A-4310-BFC1-08F6779768E2}">
      <dgm:prSet/>
      <dgm:spPr/>
      <dgm:t>
        <a:bodyPr/>
        <a:lstStyle/>
        <a:p>
          <a:endParaRPr lang="es-PE"/>
        </a:p>
      </dgm:t>
    </dgm:pt>
    <dgm:pt modelId="{DD5B43BF-F186-4461-9026-0B072E2D914A}">
      <dgm:prSet phldrT="[Texto]"/>
      <dgm:spPr/>
      <dgm:t>
        <a:bodyPr/>
        <a:lstStyle/>
        <a:p>
          <a:r>
            <a:rPr lang="es-PE" dirty="0"/>
            <a:t>Transporte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3273FCC-C66E-4F59-851F-A8A1F1F1951F}" type="parTrans" cxnId="{1F70DAAB-6790-489E-A348-70E3FE6181C8}">
      <dgm:prSet/>
      <dgm:spPr/>
      <dgm:t>
        <a:bodyPr/>
        <a:lstStyle/>
        <a:p>
          <a:endParaRPr lang="es-PE"/>
        </a:p>
      </dgm:t>
    </dgm:pt>
    <dgm:pt modelId="{E6AEA455-0E9A-4C46-9D7C-5C3440EFD8B1}" type="sibTrans" cxnId="{1F70DAAB-6790-489E-A348-70E3FE6181C8}">
      <dgm:prSet/>
      <dgm:spPr/>
      <dgm:t>
        <a:bodyPr/>
        <a:lstStyle/>
        <a:p>
          <a:endParaRPr lang="es-PE"/>
        </a:p>
      </dgm:t>
    </dgm:pt>
    <dgm:pt modelId="{87169D4B-5D36-4AE1-8E58-69D13E8D3081}">
      <dgm:prSet phldrT="[Texto]"/>
      <dgm:spPr/>
      <dgm:t>
        <a:bodyPr/>
        <a:lstStyle/>
        <a:p>
          <a:r>
            <a:rPr lang="es-PE" dirty="0"/>
            <a:t>Turismo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B31B220-1A6E-4CE3-B3A6-192D1844FFDB}" type="parTrans" cxnId="{8CD23134-67F2-46FE-BBAE-4C0A9A9C046A}">
      <dgm:prSet/>
      <dgm:spPr/>
      <dgm:t>
        <a:bodyPr/>
        <a:lstStyle/>
        <a:p>
          <a:endParaRPr lang="es-PE"/>
        </a:p>
      </dgm:t>
    </dgm:pt>
    <dgm:pt modelId="{467D9D71-6355-4836-BBD6-07B1C95E9B8E}" type="sibTrans" cxnId="{8CD23134-67F2-46FE-BBAE-4C0A9A9C046A}">
      <dgm:prSet/>
      <dgm:spPr/>
      <dgm:t>
        <a:bodyPr/>
        <a:lstStyle/>
        <a:p>
          <a:endParaRPr lang="es-PE"/>
        </a:p>
      </dgm:t>
    </dgm:pt>
    <dgm:pt modelId="{86499F5B-924F-46CA-A042-F98A01565F2B}">
      <dgm:prSet phldrT="[Texto]"/>
      <dgm:spPr/>
      <dgm:t>
        <a:bodyPr/>
        <a:lstStyle/>
        <a:p>
          <a:r>
            <a:rPr lang="es-PE" dirty="0"/>
            <a:t>Planeamiento y Gestión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C173B61-EF64-4A9E-94D3-25A3CE5EB2A7}" type="parTrans" cxnId="{FF6F2F30-0908-4BC4-9E3A-B7C23E6C2DFD}">
      <dgm:prSet/>
      <dgm:spPr/>
      <dgm:t>
        <a:bodyPr/>
        <a:lstStyle/>
        <a:p>
          <a:endParaRPr lang="es-PE"/>
        </a:p>
      </dgm:t>
    </dgm:pt>
    <dgm:pt modelId="{47503B37-4D9B-4E87-95B6-BE651D12FD40}" type="sibTrans" cxnId="{FF6F2F30-0908-4BC4-9E3A-B7C23E6C2DFD}">
      <dgm:prSet/>
      <dgm:spPr/>
      <dgm:t>
        <a:bodyPr/>
        <a:lstStyle/>
        <a:p>
          <a:endParaRPr lang="es-PE"/>
        </a:p>
      </dgm:t>
    </dgm:pt>
    <dgm:pt modelId="{99CB3487-4378-4B51-AF02-21C62CBB3895}">
      <dgm:prSet phldrT="[Texto]"/>
      <dgm:spPr/>
      <dgm:t>
        <a:bodyPr/>
        <a:lstStyle/>
        <a:p>
          <a:r>
            <a:rPr lang="es-PE" dirty="0"/>
            <a:t>Cultura y Deporte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B59910F-2296-4CF3-8FA4-B9B54BF9F36D}" type="parTrans" cxnId="{0D0F075D-AF96-4C47-BFBB-1970FF7E006D}">
      <dgm:prSet/>
      <dgm:spPr/>
      <dgm:t>
        <a:bodyPr/>
        <a:lstStyle/>
        <a:p>
          <a:endParaRPr lang="es-PE"/>
        </a:p>
      </dgm:t>
    </dgm:pt>
    <dgm:pt modelId="{4E228986-69FC-456E-A5A7-C403D22A34DA}" type="sibTrans" cxnId="{0D0F075D-AF96-4C47-BFBB-1970FF7E006D}">
      <dgm:prSet/>
      <dgm:spPr/>
      <dgm:t>
        <a:bodyPr/>
        <a:lstStyle/>
        <a:p>
          <a:endParaRPr lang="es-PE"/>
        </a:p>
      </dgm:t>
    </dgm:pt>
    <dgm:pt modelId="{4A9FBD1A-7AE2-4B48-A37C-D9163D9299B3}">
      <dgm:prSet phldrT="[Texto]"/>
      <dgm:spPr/>
      <dgm:t>
        <a:bodyPr/>
        <a:lstStyle/>
        <a:p>
          <a:r>
            <a:rPr lang="es-PE" dirty="0"/>
            <a:t>Orden Publico y Seguridad</a:t>
          </a:r>
        </a:p>
      </dgm:t>
    </dgm:pt>
    <dgm:pt modelId="{3122722B-958C-40C3-B9F9-537438E6C8CF}" type="parTrans" cxnId="{AA3CE7F3-4FE6-42D7-9EF2-A4AAC08A5165}">
      <dgm:prSet/>
      <dgm:spPr/>
      <dgm:t>
        <a:bodyPr/>
        <a:lstStyle/>
        <a:p>
          <a:endParaRPr lang="es-PE"/>
        </a:p>
      </dgm:t>
    </dgm:pt>
    <dgm:pt modelId="{6D765ED9-91FA-47DC-80CD-6DE9D2649292}" type="sibTrans" cxnId="{AA3CE7F3-4FE6-42D7-9EF2-A4AAC08A5165}">
      <dgm:prSet/>
      <dgm:spPr/>
      <dgm:t>
        <a:bodyPr/>
        <a:lstStyle/>
        <a:p>
          <a:endParaRPr lang="es-PE"/>
        </a:p>
      </dgm:t>
    </dgm:pt>
    <dgm:pt modelId="{C81E1C0E-669A-49E8-9AC2-8AC9FBEF26DC}" type="pres">
      <dgm:prSet presAssocID="{FD4C9080-6280-4592-883E-A280556C23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211C764-FBA0-4109-B9E5-DCCC12F81F65}" type="pres">
      <dgm:prSet presAssocID="{45333FF6-CF7B-4719-8639-4CCEB91F7691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9522E5-0567-4F64-B6DC-2EAF56D5F519}" type="pres">
      <dgm:prSet presAssocID="{B1C9193E-E925-47A5-9520-217903A6A816}" presName="sibTrans" presStyleCnt="0"/>
      <dgm:spPr/>
    </dgm:pt>
    <dgm:pt modelId="{03FCC1DE-AC6F-46C7-BB20-A036B000229A}" type="pres">
      <dgm:prSet presAssocID="{7DFF6E4C-B2C0-44DA-A1D0-E981EE887E3A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6C04E9-096B-4905-A84C-0ADB8A37DE84}" type="pres">
      <dgm:prSet presAssocID="{E9CA37F1-AB94-4EC0-AE60-5FEB4A1043E8}" presName="sibTrans" presStyleCnt="0"/>
      <dgm:spPr/>
    </dgm:pt>
    <dgm:pt modelId="{32A38258-28C9-4D69-9541-48ECC6CAE66A}" type="pres">
      <dgm:prSet presAssocID="{FFD8B8D7-6A19-4EEA-8359-A5988280A2D1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823A7AC-E7FC-4517-8FCB-B1C1A897395D}" type="pres">
      <dgm:prSet presAssocID="{A0E43648-F3EC-446F-A16A-89137B738861}" presName="sibTrans" presStyleCnt="0"/>
      <dgm:spPr/>
    </dgm:pt>
    <dgm:pt modelId="{50F41F6D-BF30-4A8B-A89E-F13E7717D71F}" type="pres">
      <dgm:prSet presAssocID="{DD5B43BF-F186-4461-9026-0B072E2D914A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D4A88D-CB4C-496F-BE2B-85267BEEA616}" type="pres">
      <dgm:prSet presAssocID="{E6AEA455-0E9A-4C46-9D7C-5C3440EFD8B1}" presName="sibTrans" presStyleCnt="0"/>
      <dgm:spPr/>
    </dgm:pt>
    <dgm:pt modelId="{2E3CB47E-44AA-4537-B84A-18491554318B}" type="pres">
      <dgm:prSet presAssocID="{45502192-C009-4F52-903A-F852AC202123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65EED06-37C4-4F44-9A43-C96CC02B18EE}" type="pres">
      <dgm:prSet presAssocID="{80907CCD-2B5D-4775-963A-33574001D009}" presName="sibTrans" presStyleCnt="0"/>
      <dgm:spPr/>
    </dgm:pt>
    <dgm:pt modelId="{4317E0DE-383F-4C64-958F-DAFF18147D2A}" type="pres">
      <dgm:prSet presAssocID="{16AD70FA-C670-42FB-92F1-AB81B7A00CAF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3ABC20-86EF-4DFA-9116-CA3BF4E66771}" type="pres">
      <dgm:prSet presAssocID="{8C5BFBD5-C73F-4C79-88C5-85EEAF117AC7}" presName="sibTrans" presStyleCnt="0"/>
      <dgm:spPr/>
    </dgm:pt>
    <dgm:pt modelId="{0ACA5609-CD00-47B0-8CA5-BCDCA5113795}" type="pres">
      <dgm:prSet presAssocID="{87169D4B-5D36-4AE1-8E58-69D13E8D3081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FE99E29-6B26-403A-B668-7A3790CFF09A}" type="pres">
      <dgm:prSet presAssocID="{467D9D71-6355-4836-BBD6-07B1C95E9B8E}" presName="sibTrans" presStyleCnt="0"/>
      <dgm:spPr/>
    </dgm:pt>
    <dgm:pt modelId="{2256CFCA-3A90-42D9-BAD5-0D56AD39EEFD}" type="pres">
      <dgm:prSet presAssocID="{86499F5B-924F-46CA-A042-F98A01565F2B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E383154-4F2A-49C9-B8A8-06A898E7DCD7}" type="pres">
      <dgm:prSet presAssocID="{47503B37-4D9B-4E87-95B6-BE651D12FD40}" presName="sibTrans" presStyleCnt="0"/>
      <dgm:spPr/>
    </dgm:pt>
    <dgm:pt modelId="{666CF90A-F537-4705-8651-80CFE86E77F7}" type="pres">
      <dgm:prSet presAssocID="{99CB3487-4378-4B51-AF02-21C62CBB3895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1E3FF2-A18C-4C72-A518-EF2B4387E71C}" type="pres">
      <dgm:prSet presAssocID="{4E228986-69FC-456E-A5A7-C403D22A34DA}" presName="sibTrans" presStyleCnt="0"/>
      <dgm:spPr/>
    </dgm:pt>
    <dgm:pt modelId="{D94480B1-0BE8-4A47-BF27-EB29D4ED41AB}" type="pres">
      <dgm:prSet presAssocID="{EB7A9B9B-6EF4-4026-96D1-1487B5405E2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54962A6-0E71-401F-9FE9-42A4307E0398}" type="pres">
      <dgm:prSet presAssocID="{907216C6-A689-46D5-8EA3-320E0D576717}" presName="sibTrans" presStyleCnt="0"/>
      <dgm:spPr/>
    </dgm:pt>
    <dgm:pt modelId="{8265EDAF-ED3A-4D29-BD81-54034FF2785F}" type="pres">
      <dgm:prSet presAssocID="{4A9FBD1A-7AE2-4B48-A37C-D9163D9299B3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CC5E9A2-2977-489B-BDC1-936C02F533C7}" type="presOf" srcId="{EB7A9B9B-6EF4-4026-96D1-1487B5405E2D}" destId="{D94480B1-0BE8-4A47-BF27-EB29D4ED41AB}" srcOrd="0" destOrd="0" presId="urn:microsoft.com/office/officeart/2005/8/layout/default"/>
    <dgm:cxn modelId="{BF391F3F-3BFD-4E79-8379-0675BEE00898}" type="presOf" srcId="{16AD70FA-C670-42FB-92F1-AB81B7A00CAF}" destId="{4317E0DE-383F-4C64-958F-DAFF18147D2A}" srcOrd="0" destOrd="0" presId="urn:microsoft.com/office/officeart/2005/8/layout/default"/>
    <dgm:cxn modelId="{97F6D370-C986-48BB-A83B-20F6074A8EBD}" type="presOf" srcId="{FFD8B8D7-6A19-4EEA-8359-A5988280A2D1}" destId="{32A38258-28C9-4D69-9541-48ECC6CAE66A}" srcOrd="0" destOrd="0" presId="urn:microsoft.com/office/officeart/2005/8/layout/default"/>
    <dgm:cxn modelId="{120FE931-5CFF-4825-9296-83046CF3BB4C}" type="presOf" srcId="{99CB3487-4378-4B51-AF02-21C62CBB3895}" destId="{666CF90A-F537-4705-8651-80CFE86E77F7}" srcOrd="0" destOrd="0" presId="urn:microsoft.com/office/officeart/2005/8/layout/default"/>
    <dgm:cxn modelId="{FF6F2F30-0908-4BC4-9E3A-B7C23E6C2DFD}" srcId="{FD4C9080-6280-4592-883E-A280556C23D8}" destId="{86499F5B-924F-46CA-A042-F98A01565F2B}" srcOrd="7" destOrd="0" parTransId="{0C173B61-EF64-4A9E-94D3-25A3CE5EB2A7}" sibTransId="{47503B37-4D9B-4E87-95B6-BE651D12FD40}"/>
    <dgm:cxn modelId="{E05C499B-584D-4F62-A96E-0EF8CA5EEB0D}" srcId="{FD4C9080-6280-4592-883E-A280556C23D8}" destId="{45502192-C009-4F52-903A-F852AC202123}" srcOrd="4" destOrd="0" parTransId="{21341B93-F6BF-4E50-AE0E-8CE3AB6D0428}" sibTransId="{80907CCD-2B5D-4775-963A-33574001D009}"/>
    <dgm:cxn modelId="{68662E51-636A-4310-BFC1-08F6779768E2}" srcId="{FD4C9080-6280-4592-883E-A280556C23D8}" destId="{FFD8B8D7-6A19-4EEA-8359-A5988280A2D1}" srcOrd="2" destOrd="0" parTransId="{3C4258E6-8181-4CBB-A9D9-64F11A837E26}" sibTransId="{A0E43648-F3EC-446F-A16A-89137B738861}"/>
    <dgm:cxn modelId="{D647D496-18CA-43D6-97CE-4223AC72476F}" srcId="{FD4C9080-6280-4592-883E-A280556C23D8}" destId="{16AD70FA-C670-42FB-92F1-AB81B7A00CAF}" srcOrd="5" destOrd="0" parTransId="{FF86EA0D-DC7B-460C-AF4C-5DB96CDB0FA7}" sibTransId="{8C5BFBD5-C73F-4C79-88C5-85EEAF117AC7}"/>
    <dgm:cxn modelId="{A8B3E1A3-DB99-436D-B64D-AF69B179BE81}" type="presOf" srcId="{45502192-C009-4F52-903A-F852AC202123}" destId="{2E3CB47E-44AA-4537-B84A-18491554318B}" srcOrd="0" destOrd="0" presId="urn:microsoft.com/office/officeart/2005/8/layout/default"/>
    <dgm:cxn modelId="{49B566F0-E784-44CA-9E4F-050CFDBA8423}" type="presOf" srcId="{4A9FBD1A-7AE2-4B48-A37C-D9163D9299B3}" destId="{8265EDAF-ED3A-4D29-BD81-54034FF2785F}" srcOrd="0" destOrd="0" presId="urn:microsoft.com/office/officeart/2005/8/layout/default"/>
    <dgm:cxn modelId="{1F70DAAB-6790-489E-A348-70E3FE6181C8}" srcId="{FD4C9080-6280-4592-883E-A280556C23D8}" destId="{DD5B43BF-F186-4461-9026-0B072E2D914A}" srcOrd="3" destOrd="0" parTransId="{D3273FCC-C66E-4F59-851F-A8A1F1F1951F}" sibTransId="{E6AEA455-0E9A-4C46-9D7C-5C3440EFD8B1}"/>
    <dgm:cxn modelId="{B3156F57-AFE0-44EE-9624-F5D40EA0CEFA}" type="presOf" srcId="{FD4C9080-6280-4592-883E-A280556C23D8}" destId="{C81E1C0E-669A-49E8-9AC2-8AC9FBEF26DC}" srcOrd="0" destOrd="0" presId="urn:microsoft.com/office/officeart/2005/8/layout/default"/>
    <dgm:cxn modelId="{205A8668-AB82-4FEF-862E-5299E4CB89BA}" type="presOf" srcId="{DD5B43BF-F186-4461-9026-0B072E2D914A}" destId="{50F41F6D-BF30-4A8B-A89E-F13E7717D71F}" srcOrd="0" destOrd="0" presId="urn:microsoft.com/office/officeart/2005/8/layout/default"/>
    <dgm:cxn modelId="{992301B2-92A4-4089-B391-D20B97EEF66F}" type="presOf" srcId="{87169D4B-5D36-4AE1-8E58-69D13E8D3081}" destId="{0ACA5609-CD00-47B0-8CA5-BCDCA5113795}" srcOrd="0" destOrd="0" presId="urn:microsoft.com/office/officeart/2005/8/layout/default"/>
    <dgm:cxn modelId="{8CD23134-67F2-46FE-BBAE-4C0A9A9C046A}" srcId="{FD4C9080-6280-4592-883E-A280556C23D8}" destId="{87169D4B-5D36-4AE1-8E58-69D13E8D3081}" srcOrd="6" destOrd="0" parTransId="{EB31B220-1A6E-4CE3-B3A6-192D1844FFDB}" sibTransId="{467D9D71-6355-4836-BBD6-07B1C95E9B8E}"/>
    <dgm:cxn modelId="{0EE32790-6B00-4772-996E-C14E98AB33E2}" srcId="{FD4C9080-6280-4592-883E-A280556C23D8}" destId="{7DFF6E4C-B2C0-44DA-A1D0-E981EE887E3A}" srcOrd="1" destOrd="0" parTransId="{94AC14E4-EC0D-477E-BB6A-212E2DB5B975}" sibTransId="{E9CA37F1-AB94-4EC0-AE60-5FEB4A1043E8}"/>
    <dgm:cxn modelId="{AA3CE7F3-4FE6-42D7-9EF2-A4AAC08A5165}" srcId="{FD4C9080-6280-4592-883E-A280556C23D8}" destId="{4A9FBD1A-7AE2-4B48-A37C-D9163D9299B3}" srcOrd="10" destOrd="0" parTransId="{3122722B-958C-40C3-B9F9-537438E6C8CF}" sibTransId="{6D765ED9-91FA-47DC-80CD-6DE9D2649292}"/>
    <dgm:cxn modelId="{BAFF49CC-5611-4A42-A60B-8FD88A9F51E9}" srcId="{FD4C9080-6280-4592-883E-A280556C23D8}" destId="{EB7A9B9B-6EF4-4026-96D1-1487B5405E2D}" srcOrd="9" destOrd="0" parTransId="{0248D90B-8CD5-4ED5-80AC-0C894E4F554C}" sibTransId="{907216C6-A689-46D5-8EA3-320E0D576717}"/>
    <dgm:cxn modelId="{0D0F075D-AF96-4C47-BFBB-1970FF7E006D}" srcId="{FD4C9080-6280-4592-883E-A280556C23D8}" destId="{99CB3487-4378-4B51-AF02-21C62CBB3895}" srcOrd="8" destOrd="0" parTransId="{DB59910F-2296-4CF3-8FA4-B9B54BF9F36D}" sibTransId="{4E228986-69FC-456E-A5A7-C403D22A34DA}"/>
    <dgm:cxn modelId="{F7CFB0C0-21E2-465F-8ABF-82BEBF0C9318}" type="presOf" srcId="{7DFF6E4C-B2C0-44DA-A1D0-E981EE887E3A}" destId="{03FCC1DE-AC6F-46C7-BB20-A036B000229A}" srcOrd="0" destOrd="0" presId="urn:microsoft.com/office/officeart/2005/8/layout/default"/>
    <dgm:cxn modelId="{10A3F0B7-FE98-4A1B-9C85-C65C459D549D}" type="presOf" srcId="{45333FF6-CF7B-4719-8639-4CCEB91F7691}" destId="{9211C764-FBA0-4109-B9E5-DCCC12F81F65}" srcOrd="0" destOrd="0" presId="urn:microsoft.com/office/officeart/2005/8/layout/default"/>
    <dgm:cxn modelId="{A188D3CB-EC82-4BC0-92C2-ECD6DFFE63F8}" type="presOf" srcId="{86499F5B-924F-46CA-A042-F98A01565F2B}" destId="{2256CFCA-3A90-42D9-BAD5-0D56AD39EEFD}" srcOrd="0" destOrd="0" presId="urn:microsoft.com/office/officeart/2005/8/layout/default"/>
    <dgm:cxn modelId="{DE20BB49-A699-4292-A289-0E7242D2C946}" srcId="{FD4C9080-6280-4592-883E-A280556C23D8}" destId="{45333FF6-CF7B-4719-8639-4CCEB91F7691}" srcOrd="0" destOrd="0" parTransId="{94F46F35-62F7-4C8E-9678-A4069976C1C8}" sibTransId="{B1C9193E-E925-47A5-9520-217903A6A816}"/>
    <dgm:cxn modelId="{103F596E-18E9-4D6C-8683-418F4BFE7A75}" type="presParOf" srcId="{C81E1C0E-669A-49E8-9AC2-8AC9FBEF26DC}" destId="{9211C764-FBA0-4109-B9E5-DCCC12F81F65}" srcOrd="0" destOrd="0" presId="urn:microsoft.com/office/officeart/2005/8/layout/default"/>
    <dgm:cxn modelId="{C5B3F9F1-3000-4432-913E-F305B994B5A9}" type="presParOf" srcId="{C81E1C0E-669A-49E8-9AC2-8AC9FBEF26DC}" destId="{619522E5-0567-4F64-B6DC-2EAF56D5F519}" srcOrd="1" destOrd="0" presId="urn:microsoft.com/office/officeart/2005/8/layout/default"/>
    <dgm:cxn modelId="{DFEE4554-9D2A-4F1A-B96A-DD17178C7EC0}" type="presParOf" srcId="{C81E1C0E-669A-49E8-9AC2-8AC9FBEF26DC}" destId="{03FCC1DE-AC6F-46C7-BB20-A036B000229A}" srcOrd="2" destOrd="0" presId="urn:microsoft.com/office/officeart/2005/8/layout/default"/>
    <dgm:cxn modelId="{BEC202A0-7A73-46A3-B059-144EF1581650}" type="presParOf" srcId="{C81E1C0E-669A-49E8-9AC2-8AC9FBEF26DC}" destId="{B76C04E9-096B-4905-A84C-0ADB8A37DE84}" srcOrd="3" destOrd="0" presId="urn:microsoft.com/office/officeart/2005/8/layout/default"/>
    <dgm:cxn modelId="{816E5265-72F4-467D-9007-36A36173A3FC}" type="presParOf" srcId="{C81E1C0E-669A-49E8-9AC2-8AC9FBEF26DC}" destId="{32A38258-28C9-4D69-9541-48ECC6CAE66A}" srcOrd="4" destOrd="0" presId="urn:microsoft.com/office/officeart/2005/8/layout/default"/>
    <dgm:cxn modelId="{DB9CA8AD-E919-440D-AD8C-B01AB8E6A4FD}" type="presParOf" srcId="{C81E1C0E-669A-49E8-9AC2-8AC9FBEF26DC}" destId="{B823A7AC-E7FC-4517-8FCB-B1C1A897395D}" srcOrd="5" destOrd="0" presId="urn:microsoft.com/office/officeart/2005/8/layout/default"/>
    <dgm:cxn modelId="{B9A5B879-7764-43DF-AF5C-DAD6DAF7A6D6}" type="presParOf" srcId="{C81E1C0E-669A-49E8-9AC2-8AC9FBEF26DC}" destId="{50F41F6D-BF30-4A8B-A89E-F13E7717D71F}" srcOrd="6" destOrd="0" presId="urn:microsoft.com/office/officeart/2005/8/layout/default"/>
    <dgm:cxn modelId="{E9C4849B-2A0D-4B25-8CFA-6F6871AEA4A9}" type="presParOf" srcId="{C81E1C0E-669A-49E8-9AC2-8AC9FBEF26DC}" destId="{0FD4A88D-CB4C-496F-BE2B-85267BEEA616}" srcOrd="7" destOrd="0" presId="urn:microsoft.com/office/officeart/2005/8/layout/default"/>
    <dgm:cxn modelId="{373FF7F5-6CB8-4595-995E-D6E6068987C5}" type="presParOf" srcId="{C81E1C0E-669A-49E8-9AC2-8AC9FBEF26DC}" destId="{2E3CB47E-44AA-4537-B84A-18491554318B}" srcOrd="8" destOrd="0" presId="urn:microsoft.com/office/officeart/2005/8/layout/default"/>
    <dgm:cxn modelId="{C844763F-0AAB-4A65-9CB2-E01E39000F37}" type="presParOf" srcId="{C81E1C0E-669A-49E8-9AC2-8AC9FBEF26DC}" destId="{865EED06-37C4-4F44-9A43-C96CC02B18EE}" srcOrd="9" destOrd="0" presId="urn:microsoft.com/office/officeart/2005/8/layout/default"/>
    <dgm:cxn modelId="{EDEA67D9-68FD-4262-ADA1-9929E6E26953}" type="presParOf" srcId="{C81E1C0E-669A-49E8-9AC2-8AC9FBEF26DC}" destId="{4317E0DE-383F-4C64-958F-DAFF18147D2A}" srcOrd="10" destOrd="0" presId="urn:microsoft.com/office/officeart/2005/8/layout/default"/>
    <dgm:cxn modelId="{3F24602F-93B9-4D99-84AB-955F2626E7F3}" type="presParOf" srcId="{C81E1C0E-669A-49E8-9AC2-8AC9FBEF26DC}" destId="{0A3ABC20-86EF-4DFA-9116-CA3BF4E66771}" srcOrd="11" destOrd="0" presId="urn:microsoft.com/office/officeart/2005/8/layout/default"/>
    <dgm:cxn modelId="{D4AE7B76-49BD-4093-AF30-F62C437F2602}" type="presParOf" srcId="{C81E1C0E-669A-49E8-9AC2-8AC9FBEF26DC}" destId="{0ACA5609-CD00-47B0-8CA5-BCDCA5113795}" srcOrd="12" destOrd="0" presId="urn:microsoft.com/office/officeart/2005/8/layout/default"/>
    <dgm:cxn modelId="{20834594-86F5-435D-82C9-CFE70DEFDBD4}" type="presParOf" srcId="{C81E1C0E-669A-49E8-9AC2-8AC9FBEF26DC}" destId="{5FE99E29-6B26-403A-B668-7A3790CFF09A}" srcOrd="13" destOrd="0" presId="urn:microsoft.com/office/officeart/2005/8/layout/default"/>
    <dgm:cxn modelId="{52308D62-00B8-4CF3-9141-B6E02773E4C8}" type="presParOf" srcId="{C81E1C0E-669A-49E8-9AC2-8AC9FBEF26DC}" destId="{2256CFCA-3A90-42D9-BAD5-0D56AD39EEFD}" srcOrd="14" destOrd="0" presId="urn:microsoft.com/office/officeart/2005/8/layout/default"/>
    <dgm:cxn modelId="{73E3A270-C211-4227-BEDF-568EF38EA6F5}" type="presParOf" srcId="{C81E1C0E-669A-49E8-9AC2-8AC9FBEF26DC}" destId="{5E383154-4F2A-49C9-B8A8-06A898E7DCD7}" srcOrd="15" destOrd="0" presId="urn:microsoft.com/office/officeart/2005/8/layout/default"/>
    <dgm:cxn modelId="{7F691DDF-FE86-4FE9-879C-8A577F6A9552}" type="presParOf" srcId="{C81E1C0E-669A-49E8-9AC2-8AC9FBEF26DC}" destId="{666CF90A-F537-4705-8651-80CFE86E77F7}" srcOrd="16" destOrd="0" presId="urn:microsoft.com/office/officeart/2005/8/layout/default"/>
    <dgm:cxn modelId="{9CEC648B-5B47-442D-B919-DF86449E96FE}" type="presParOf" srcId="{C81E1C0E-669A-49E8-9AC2-8AC9FBEF26DC}" destId="{951E3FF2-A18C-4C72-A518-EF2B4387E71C}" srcOrd="17" destOrd="0" presId="urn:microsoft.com/office/officeart/2005/8/layout/default"/>
    <dgm:cxn modelId="{2627E9CC-99ED-496C-B304-53792A6BABEC}" type="presParOf" srcId="{C81E1C0E-669A-49E8-9AC2-8AC9FBEF26DC}" destId="{D94480B1-0BE8-4A47-BF27-EB29D4ED41AB}" srcOrd="18" destOrd="0" presId="urn:microsoft.com/office/officeart/2005/8/layout/default"/>
    <dgm:cxn modelId="{257F6DFC-4114-4062-8798-A9C118CC04A4}" type="presParOf" srcId="{C81E1C0E-669A-49E8-9AC2-8AC9FBEF26DC}" destId="{E54962A6-0E71-401F-9FE9-42A4307E0398}" srcOrd="19" destOrd="0" presId="urn:microsoft.com/office/officeart/2005/8/layout/default"/>
    <dgm:cxn modelId="{924E9222-B668-48FA-A39A-F753CB0248E1}" type="presParOf" srcId="{C81E1C0E-669A-49E8-9AC2-8AC9FBEF26DC}" destId="{8265EDAF-ED3A-4D29-BD81-54034FF2785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1C764-FBA0-4109-B9E5-DCCC12F81F65}">
      <dsp:nvSpPr>
        <dsp:cNvPr id="0" name=""/>
        <dsp:cNvSpPr/>
      </dsp:nvSpPr>
      <dsp:spPr>
        <a:xfrm>
          <a:off x="1861" y="410541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/>
            <a:t>Salud</a:t>
          </a:r>
          <a:endParaRPr lang="es-PE" sz="1600" kern="1200" dirty="0"/>
        </a:p>
      </dsp:txBody>
      <dsp:txXfrm>
        <a:off x="1861" y="410541"/>
        <a:ext cx="1476693" cy="886015"/>
      </dsp:txXfrm>
    </dsp:sp>
    <dsp:sp modelId="{03FCC1DE-AC6F-46C7-BB20-A036B000229A}">
      <dsp:nvSpPr>
        <dsp:cNvPr id="0" name=""/>
        <dsp:cNvSpPr/>
      </dsp:nvSpPr>
      <dsp:spPr>
        <a:xfrm>
          <a:off x="1626223" y="410541"/>
          <a:ext cx="1476693" cy="886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Educación</a:t>
          </a:r>
        </a:p>
      </dsp:txBody>
      <dsp:txXfrm>
        <a:off x="1626223" y="410541"/>
        <a:ext cx="1476693" cy="886015"/>
      </dsp:txXfrm>
    </dsp:sp>
    <dsp:sp modelId="{32A38258-28C9-4D69-9541-48ECC6CAE66A}">
      <dsp:nvSpPr>
        <dsp:cNvPr id="0" name=""/>
        <dsp:cNvSpPr/>
      </dsp:nvSpPr>
      <dsp:spPr>
        <a:xfrm>
          <a:off x="3250586" y="410541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Agropecuaria</a:t>
          </a:r>
        </a:p>
      </dsp:txBody>
      <dsp:txXfrm>
        <a:off x="3250586" y="410541"/>
        <a:ext cx="1476693" cy="886015"/>
      </dsp:txXfrm>
    </dsp:sp>
    <dsp:sp modelId="{50F41F6D-BF30-4A8B-A89E-F13E7717D71F}">
      <dsp:nvSpPr>
        <dsp:cNvPr id="0" name=""/>
        <dsp:cNvSpPr/>
      </dsp:nvSpPr>
      <dsp:spPr>
        <a:xfrm>
          <a:off x="4874948" y="410541"/>
          <a:ext cx="1476693" cy="886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Transporte</a:t>
          </a:r>
        </a:p>
      </dsp:txBody>
      <dsp:txXfrm>
        <a:off x="4874948" y="410541"/>
        <a:ext cx="1476693" cy="886015"/>
      </dsp:txXfrm>
    </dsp:sp>
    <dsp:sp modelId="{2E3CB47E-44AA-4537-B84A-18491554318B}">
      <dsp:nvSpPr>
        <dsp:cNvPr id="0" name=""/>
        <dsp:cNvSpPr/>
      </dsp:nvSpPr>
      <dsp:spPr>
        <a:xfrm>
          <a:off x="1861" y="1444227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Protección Social</a:t>
          </a:r>
        </a:p>
      </dsp:txBody>
      <dsp:txXfrm>
        <a:off x="1861" y="1444227"/>
        <a:ext cx="1476693" cy="886015"/>
      </dsp:txXfrm>
    </dsp:sp>
    <dsp:sp modelId="{4317E0DE-383F-4C64-958F-DAFF18147D2A}">
      <dsp:nvSpPr>
        <dsp:cNvPr id="0" name=""/>
        <dsp:cNvSpPr/>
      </dsp:nvSpPr>
      <dsp:spPr>
        <a:xfrm>
          <a:off x="1626223" y="1444227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Ambiente</a:t>
          </a:r>
        </a:p>
      </dsp:txBody>
      <dsp:txXfrm>
        <a:off x="1626223" y="1444227"/>
        <a:ext cx="1476693" cy="886015"/>
      </dsp:txXfrm>
    </dsp:sp>
    <dsp:sp modelId="{0ACA5609-CD00-47B0-8CA5-BCDCA5113795}">
      <dsp:nvSpPr>
        <dsp:cNvPr id="0" name=""/>
        <dsp:cNvSpPr/>
      </dsp:nvSpPr>
      <dsp:spPr>
        <a:xfrm>
          <a:off x="3250586" y="1444227"/>
          <a:ext cx="1476693" cy="886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Turismo</a:t>
          </a:r>
        </a:p>
      </dsp:txBody>
      <dsp:txXfrm>
        <a:off x="3250586" y="1444227"/>
        <a:ext cx="1476693" cy="886015"/>
      </dsp:txXfrm>
    </dsp:sp>
    <dsp:sp modelId="{2256CFCA-3A90-42D9-BAD5-0D56AD39EEFD}">
      <dsp:nvSpPr>
        <dsp:cNvPr id="0" name=""/>
        <dsp:cNvSpPr/>
      </dsp:nvSpPr>
      <dsp:spPr>
        <a:xfrm>
          <a:off x="4874948" y="1444227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Planeamiento y Gestión</a:t>
          </a:r>
        </a:p>
      </dsp:txBody>
      <dsp:txXfrm>
        <a:off x="4874948" y="1444227"/>
        <a:ext cx="1476693" cy="886015"/>
      </dsp:txXfrm>
    </dsp:sp>
    <dsp:sp modelId="{666CF90A-F537-4705-8651-80CFE86E77F7}">
      <dsp:nvSpPr>
        <dsp:cNvPr id="0" name=""/>
        <dsp:cNvSpPr/>
      </dsp:nvSpPr>
      <dsp:spPr>
        <a:xfrm>
          <a:off x="814042" y="2477912"/>
          <a:ext cx="1476693" cy="886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Cultura y Deporte</a:t>
          </a:r>
        </a:p>
      </dsp:txBody>
      <dsp:txXfrm>
        <a:off x="814042" y="2477912"/>
        <a:ext cx="1476693" cy="886015"/>
      </dsp:txXfrm>
    </dsp:sp>
    <dsp:sp modelId="{D94480B1-0BE8-4A47-BF27-EB29D4ED41AB}">
      <dsp:nvSpPr>
        <dsp:cNvPr id="0" name=""/>
        <dsp:cNvSpPr/>
      </dsp:nvSpPr>
      <dsp:spPr>
        <a:xfrm>
          <a:off x="2438404" y="2477912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Comunicaciones</a:t>
          </a:r>
        </a:p>
      </dsp:txBody>
      <dsp:txXfrm>
        <a:off x="2438404" y="2477912"/>
        <a:ext cx="1476693" cy="886015"/>
      </dsp:txXfrm>
    </dsp:sp>
    <dsp:sp modelId="{8265EDAF-ED3A-4D29-BD81-54034FF2785F}">
      <dsp:nvSpPr>
        <dsp:cNvPr id="0" name=""/>
        <dsp:cNvSpPr/>
      </dsp:nvSpPr>
      <dsp:spPr>
        <a:xfrm>
          <a:off x="4062767" y="2477912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Orden Publico y Seguridad</a:t>
          </a:r>
        </a:p>
      </dsp:txBody>
      <dsp:txXfrm>
        <a:off x="4062767" y="2477912"/>
        <a:ext cx="1476693" cy="88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81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65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6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1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85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1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11101B-0B8E-40B7-816A-53F35C3C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869" y="620785"/>
            <a:ext cx="10326413" cy="1603696"/>
          </a:xfrm>
        </p:spPr>
        <p:txBody>
          <a:bodyPr>
            <a:noAutofit/>
          </a:bodyPr>
          <a:lstStyle/>
          <a:p>
            <a:r>
              <a:rPr lang="en" sz="5400" b="1" dirty="0"/>
              <a:t>PROYECTOS DE INVERSION EN FASE DE FORMULACION </a:t>
            </a:r>
            <a:r>
              <a:rPr lang="es-PE" sz="5400" b="1" dirty="0"/>
              <a:t>POR </a:t>
            </a:r>
            <a:r>
              <a:rPr lang="en" sz="5400" b="1" dirty="0"/>
              <a:t>FUNCIONES</a:t>
            </a:r>
            <a:endParaRPr lang="es-PE" sz="54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12D61187-409F-4EC2-B2BB-DE1EBEC7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060186"/>
              </p:ext>
            </p:extLst>
          </p:nvPr>
        </p:nvGraphicFramePr>
        <p:xfrm>
          <a:off x="2919248" y="2000831"/>
          <a:ext cx="6353503" cy="377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4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10504" y="755529"/>
            <a:ext cx="10562741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457200">
              <a:lnSpc>
                <a:spcPct val="100000"/>
              </a:lnSpc>
              <a:buClr>
                <a:schemeClr val="dk1"/>
              </a:buClr>
              <a:buSzPts val="5400"/>
            </a:pPr>
            <a:r>
              <a:rPr lang="en" sz="2800" b="1" dirty="0">
                <a:ln w="0"/>
                <a:solidFill>
                  <a:schemeClr val="tx1"/>
                </a:solidFill>
                <a:latin typeface="+mn-lt"/>
                <a:sym typeface="Lato Black"/>
              </a:rPr>
              <a:t>Proyectos de Inversion Programados para su Formulacion </a:t>
            </a:r>
            <a:r>
              <a:rPr lang="en" sz="2800" b="1" dirty="0" smtClean="0">
                <a:ln w="0"/>
                <a:solidFill>
                  <a:schemeClr val="tx1"/>
                </a:solidFill>
                <a:latin typeface="+mn-lt"/>
                <a:sym typeface="Lato Black"/>
              </a:rPr>
              <a:t>- 2019</a:t>
            </a:r>
            <a:endParaRPr sz="2800" b="1" dirty="0">
              <a:ln w="0"/>
              <a:solidFill>
                <a:schemeClr val="tx1"/>
              </a:solidFill>
              <a:latin typeface="+mn-lt"/>
              <a:sym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xmlns="" id="{DAEB0D2F-2CCF-47D1-94EF-E65610CDEE82}"/>
              </a:ext>
            </a:extLst>
          </p:cNvPr>
          <p:cNvSpPr txBox="1">
            <a:spLocks/>
          </p:cNvSpPr>
          <p:nvPr/>
        </p:nvSpPr>
        <p:spPr>
          <a:xfrm>
            <a:off x="705290" y="166526"/>
            <a:ext cx="10315553" cy="96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Función </a:t>
            </a:r>
            <a:r>
              <a:rPr lang="es-PE" sz="24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Salud</a:t>
            </a:r>
            <a:endParaRPr lang="es-PE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endParaRPr lang="es-MX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48075"/>
              </p:ext>
            </p:extLst>
          </p:nvPr>
        </p:nvGraphicFramePr>
        <p:xfrm>
          <a:off x="1110502" y="1883392"/>
          <a:ext cx="10196942" cy="1928718"/>
        </p:xfrm>
        <a:graphic>
          <a:graphicData uri="http://schemas.openxmlformats.org/drawingml/2006/table">
            <a:tbl>
              <a:tblPr/>
              <a:tblGrid>
                <a:gridCol w="433288"/>
                <a:gridCol w="896459"/>
                <a:gridCol w="3735243"/>
                <a:gridCol w="1150454"/>
                <a:gridCol w="896459"/>
                <a:gridCol w="1512774"/>
                <a:gridCol w="1572265"/>
              </a:tblGrid>
              <a:tr h="62779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Nombre de la inversión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Monto viable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Situación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Alcance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30092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effectLst/>
                          <a:latin typeface="Arial" panose="020B0604020202020204" pitchFamily="34" charset="0"/>
                        </a:rPr>
                        <a:t>2445283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MEJORAMIENTO DE LOS SERVICIOS DE SALUD DEL CENTRO DE SALUD HUANCARAMA DEL DISTRITO DE HUANCARAMA - PROVINCIA DE ANDAHUAYLAS - DEPARTAMENTO DE APURIMAC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28,581,016.69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VIABLE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18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12,450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Distritos </a:t>
                      </a:r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 </a:t>
                      </a:r>
                      <a:r>
                        <a:rPr lang="es-PE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Huancarama</a:t>
                      </a:r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 y </a:t>
                      </a:r>
                      <a:r>
                        <a:rPr lang="es-PE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Pacobamba</a:t>
                      </a:r>
                      <a:endParaRPr lang="es-PE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Revisado </a:t>
                      </a:r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por el OPMI </a:t>
                      </a: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MINSA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Terreno </a:t>
                      </a:r>
                      <a:r>
                        <a:rPr lang="es-PE" sz="1000" b="0" i="0" u="none" strike="noStrike" dirty="0">
                          <a:effectLst/>
                          <a:latin typeface="Arial" panose="020B0604020202020204" pitchFamily="34" charset="0"/>
                        </a:rPr>
                        <a:t>saneado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10504" y="755529"/>
            <a:ext cx="10562741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457200">
              <a:lnSpc>
                <a:spcPct val="100000"/>
              </a:lnSpc>
              <a:buClr>
                <a:schemeClr val="dk1"/>
              </a:buClr>
              <a:buSzPts val="5400"/>
            </a:pPr>
            <a:r>
              <a:rPr lang="en" sz="2800" b="1" dirty="0">
                <a:ln w="0"/>
                <a:solidFill>
                  <a:schemeClr val="tx1"/>
                </a:solidFill>
                <a:latin typeface="+mn-lt"/>
                <a:sym typeface="Lato Black"/>
              </a:rPr>
              <a:t>Proyectos de Inversion Programados para su Formulacion </a:t>
            </a:r>
            <a:r>
              <a:rPr lang="en" sz="2800" b="1" dirty="0" smtClean="0">
                <a:ln w="0"/>
                <a:solidFill>
                  <a:schemeClr val="tx1"/>
                </a:solidFill>
                <a:latin typeface="+mn-lt"/>
                <a:sym typeface="Lato Black"/>
              </a:rPr>
              <a:t>- 2020</a:t>
            </a:r>
            <a:endParaRPr sz="2800" b="1" dirty="0">
              <a:ln w="0"/>
              <a:solidFill>
                <a:schemeClr val="tx1"/>
              </a:solidFill>
              <a:latin typeface="+mn-lt"/>
              <a:sym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xmlns="" id="{DAEB0D2F-2CCF-47D1-94EF-E65610CDEE82}"/>
              </a:ext>
            </a:extLst>
          </p:cNvPr>
          <p:cNvSpPr txBox="1">
            <a:spLocks/>
          </p:cNvSpPr>
          <p:nvPr/>
        </p:nvSpPr>
        <p:spPr>
          <a:xfrm>
            <a:off x="705290" y="166526"/>
            <a:ext cx="10315553" cy="96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Función </a:t>
            </a:r>
            <a:r>
              <a:rPr lang="es-PE" sz="24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Salud</a:t>
            </a:r>
            <a:endParaRPr lang="es-PE" sz="24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pPr algn="ctr"/>
            <a:endParaRPr lang="es-MX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48782"/>
              </p:ext>
            </p:extLst>
          </p:nvPr>
        </p:nvGraphicFramePr>
        <p:xfrm>
          <a:off x="263716" y="1375863"/>
          <a:ext cx="11609836" cy="4388332"/>
        </p:xfrm>
        <a:graphic>
          <a:graphicData uri="http://schemas.openxmlformats.org/drawingml/2006/table">
            <a:tbl>
              <a:tblPr/>
              <a:tblGrid>
                <a:gridCol w="450652"/>
                <a:gridCol w="838422"/>
                <a:gridCol w="3144083"/>
                <a:gridCol w="1075976"/>
                <a:gridCol w="1075976"/>
                <a:gridCol w="1173792"/>
                <a:gridCol w="1875969"/>
                <a:gridCol w="1974966"/>
              </a:tblGrid>
              <a:tr h="19022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N°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Código de </a:t>
                      </a:r>
                      <a:endParaRPr lang="es-PE" sz="9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s-PE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idea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Nombre de la idea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Inversion</a:t>
                      </a:r>
                      <a:b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Estimada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Estado </a:t>
                      </a:r>
                      <a:endParaRPr lang="es-PE" sz="900" b="1" i="0" u="none" strike="noStrike" dirty="0" smtClean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s-PE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Situacional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Duracion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Alcance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Observacion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4647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45081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MEJORAMIENTO DE LOS SERVICIOS DE SALUD DEL CENTRO DE SALUD ANDARAPA DEL DISTRITO DE ANDARAPA - PROVINCIA DE ANDAHUAYLAS -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30,545,000.00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En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Formulación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5 meses</a:t>
                      </a: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Reprogramado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% de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avance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07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6186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de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Andarapa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*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Paralizado en diciembre 2019 por presencia de napa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freática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en el nuevo terreno donado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Cambio de terreno al terreno actual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Cuenta con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opinión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del INGEMMET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ITSE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Estudio de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Esclerometria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 y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Escaneo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7067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45082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MEJORAMIENTO DE LOS SERVICIOS DE SALUD DEL CENTRO DE SALUD HUACCANA DEL DISTRITO DE HUACCANA - PROVINCIA DE CHINCHEROS -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32,545,000.00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En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Formulación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5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meses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20/11/2019 - 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20/03/2020</a:t>
                      </a: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Reprogramado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30/08/2020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% de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avance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12,253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Distritos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de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Huaccana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Ongoy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Rochacc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, Los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CHankas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ITSE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Estudio de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Esclerometria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 y Escaneo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7067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45085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MEJORAMIENTO DE LOS SERVICIOS DE SALUD DE LOS EE.SS. KILCATA, YUMIRE, SONCCOCCOCHA, MAMARA, TURPAY, CURASCO Y AYRIHUANCA DE LAS PROVINCIAS DE ANTABAMBA Y GRAU DEL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14,051,640.10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En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Formulación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5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meses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28/10/2019 - 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28/02/2020</a:t>
                      </a: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Reprogramado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% de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avance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07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5042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beneficiarios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El </a:t>
                      </a: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retraso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se debe a que se ha incluido 02 PS (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Curasco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 y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Ayrihuanca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b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Estudio de </a:t>
                      </a:r>
                      <a:r>
                        <a:rPr lang="es-PE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Esclerometria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 y Escaneo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7556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45083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MEJORAMIENTO DE LOS SERVICIOS DE SALUD DEL CENTRO DE SALUD TALAVERA DEL DISTRITO DE TALAVERA - PROVINCIA DE ANDAHUAYLAS -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32,545,000.00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Idea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5 </a:t>
                      </a:r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meses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19,844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Distritos</a:t>
                      </a:r>
                      <a:r>
                        <a:rPr lang="es-PE" sz="9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de Talavera, Andahuaylas y </a:t>
                      </a:r>
                      <a:r>
                        <a:rPr lang="es-PE" sz="900" b="0" i="0" u="none" strike="noStrike" baseline="0" dirty="0" err="1" smtClean="0">
                          <a:effectLst/>
                          <a:latin typeface="Arial" panose="020B0604020202020204" pitchFamily="34" charset="0"/>
                        </a:rPr>
                        <a:t>Ocobamba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Terreno saneado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67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45084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MEJORAMIENTO DE LOS SERVICIOS DE SALUD DEL CENTRO DE SALUD MOLLEBAMBA DEL DISTRITO DE JUAN ESPINOZA MEDRANO - PROVINCIA DE ANTABAMBA -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26,545,000.00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Idea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4 meses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05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1968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 Juan Espinoza Medrano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Terreno saneado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56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45087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MEJORAMIENTO DE LOS SERVICIOS DE SALUD DE LOS EE.SS. VILLA GLORIA, MARCAHUASI Y ATUMPATA DEL DISTRITO DE ABANCAY - PROVINCIA DE ABANCAY - DEPARTAMENTO DE APURIMAC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18,075,334.72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effectLst/>
                          <a:latin typeface="Arial" panose="020B0604020202020204" pitchFamily="34" charset="0"/>
                        </a:rPr>
                        <a:t>Idea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4 meses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03 EESS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1910 beneficiarios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s-PE" sz="9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Distrito de Abancay</a:t>
                      </a:r>
                      <a:endParaRPr lang="es-PE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 dirty="0">
                          <a:effectLst/>
                          <a:latin typeface="Arial" panose="020B0604020202020204" pitchFamily="34" charset="0"/>
                        </a:rPr>
                        <a:t>* No cuentan con terreno</a:t>
                      </a:r>
                    </a:p>
                  </a:txBody>
                  <a:tcPr marL="5595" marR="5595" marT="559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169</TotalTime>
  <Words>427</Words>
  <Application>Microsoft Office PowerPoint</Application>
  <PresentationFormat>Panorámica</PresentationFormat>
  <Paragraphs>110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Lato Black</vt:lpstr>
      <vt:lpstr>Wingdings</vt:lpstr>
      <vt:lpstr>Retrospección</vt:lpstr>
      <vt:lpstr>PROYECTOS DE INVERSION EN FASE DE FORMULACION POR FUNCIONES</vt:lpstr>
      <vt:lpstr>Proyectos de Inversion Programados para su Formulacion - 2019</vt:lpstr>
      <vt:lpstr>Proyectos de Inversion Programados para su Formulacion - 2020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Admintr</cp:lastModifiedBy>
  <cp:revision>15</cp:revision>
  <dcterms:created xsi:type="dcterms:W3CDTF">2020-07-08T18:01:31Z</dcterms:created>
  <dcterms:modified xsi:type="dcterms:W3CDTF">2020-07-09T00:20:40Z</dcterms:modified>
</cp:coreProperties>
</file>