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333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85F4-B8CC-48A5-B619-C986ABA454E5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E7B85-5F2A-4388-B62F-8365DA627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60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F9926-562D-458D-B799-2A537EA7C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1F9C39-A976-4954-9731-1391A0BA0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CB26F1-9FBD-40B8-9F1F-065521D4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18F933-E9B5-4964-95EA-D28E526C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A57F8-FD30-44A8-9965-8AD6659B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59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372B8-3472-42D3-AFFD-7D006F19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4987D3-A748-420B-A291-8FB01271A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E899E3-8945-4885-A7B0-09FA1FAC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209DF3-45F3-4D10-804D-08F5DE7C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20BEC0-DC11-46D0-9F32-8D5DE95C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467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57E299-6EBA-4CC8-8A5D-7A8460418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D274F4-D904-4CA5-9281-728AF15F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22F99A-4C36-4AAD-A311-EEBFB9B7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D4AE0-BAE1-4726-A5F7-FB13B1F0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86D4D-4A26-4724-A422-73CFE82E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82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379067" y="2111133"/>
            <a:ext cx="8457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79067" y="3786736"/>
            <a:ext cx="8457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905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83800" y="690033"/>
            <a:ext cx="8046000" cy="9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983800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4639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72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9051E-C13E-41EE-9D7D-44BB0A43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8F2F6-4919-498F-A3A1-FD6B92BA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01F714-5E7B-4929-989C-31C1C891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256050-680D-426B-85DD-A1834F7B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FE0373-5505-4E77-A32A-2444114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597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A2F76-1351-4548-9370-8B214E3F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0D4AF0-C8FD-4419-84E9-A3BA55D51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CF400-397D-4B97-A6D8-CF8960BD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855A01-3643-4F7F-A2CD-C35A8DB4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D9202-83DE-4533-9F0F-ED3EC872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09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F0CE8-3BF3-4037-875F-608C4FA6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CEB99-4072-4AF7-9B97-9AAC1BAA8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48A873-2654-46A9-987D-349DDCF05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49FFA1-8AC5-4BD8-BAC2-3774FC5F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BC1FF2-ECCF-4047-9EC3-86C38A1F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50676A-2E39-4C48-8530-64378C86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244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09C3F-843D-401B-AA22-E6D0510D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A75FA8-538D-4945-B93E-03756FE6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4D2C8C-BBDE-4862-B510-63857B9E3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8D2828-1FBE-4855-8867-B956400FB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F5B960-B947-4CDE-A4CA-ADD325512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114ABB-A2BD-4ABC-8196-A184C915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71A3B3-4119-423D-AC80-2BC8B373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FAF529-8E65-4413-A488-48A54B58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17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E86DD-8E81-40E6-B0B1-C9FCF9B8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27B150-AA6A-4C84-9FE2-E3338FCE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3FB1AC-BBFB-4916-A06D-7534502F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96D7C0-A774-44D9-BAF6-2C4D35C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766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AD3C62-01DA-4EC9-9B87-900C6120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23A580-2B8E-43B2-AD51-A77C0DE6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B8C9BA-2824-4401-B4BC-E864C0F6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808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17B0-B63D-473F-8F65-7A3064BC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6B11D-732A-432F-8CB9-B42A7CCB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F56D07-49F6-4200-A8DA-827601498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09F8CB-3C10-4154-90F9-B06C327D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94D6A5-8023-418E-AC68-BF0E15A4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68D5B6-CC0B-4801-B877-994F63B9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261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02659-E890-4791-A1E6-C6934E0A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52E9E4-12E2-4CEA-8232-EBF6465FB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EE2FC-ED63-4B08-853C-66D28AE1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040111-4A7C-4DAB-B2C2-D30B5AC9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4E6B5E-B9E9-4960-A43C-AB91344B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0B6DFC-84CE-4E0F-ACFA-47545DD0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291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35AD37-CCBA-407A-A4F1-EB9E2C2C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F2BE93-E7BB-48E5-A327-16F6785D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F58D8-19B9-4AC5-9FE8-944175600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1F2A2-DFCB-43F5-AA8D-6DD5AFD85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B40698-9BC4-4D1E-BB79-8EA7C59C2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643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DC31C518-627B-49DA-978B-33ADE33B497B}"/>
              </a:ext>
            </a:extLst>
          </p:cNvPr>
          <p:cNvSpPr txBox="1">
            <a:spLocks/>
          </p:cNvSpPr>
          <p:nvPr/>
        </p:nvSpPr>
        <p:spPr>
          <a:xfrm>
            <a:off x="516943" y="148380"/>
            <a:ext cx="10562741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Inversión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Formulados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2019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17DFF7C-446E-4D80-8173-5F14D4D15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4643"/>
              </p:ext>
            </p:extLst>
          </p:nvPr>
        </p:nvGraphicFramePr>
        <p:xfrm>
          <a:off x="326333" y="1501531"/>
          <a:ext cx="9873372" cy="179244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50281">
                  <a:extLst>
                    <a:ext uri="{9D8B030D-6E8A-4147-A177-3AD203B41FA5}">
                      <a16:colId xmlns:a16="http://schemas.microsoft.com/office/drawing/2014/main" val="3935348018"/>
                    </a:ext>
                  </a:extLst>
                </a:gridCol>
                <a:gridCol w="801665">
                  <a:extLst>
                    <a:ext uri="{9D8B030D-6E8A-4147-A177-3AD203B41FA5}">
                      <a16:colId xmlns:a16="http://schemas.microsoft.com/office/drawing/2014/main" val="594195062"/>
                    </a:ext>
                  </a:extLst>
                </a:gridCol>
                <a:gridCol w="3444658">
                  <a:extLst>
                    <a:ext uri="{9D8B030D-6E8A-4147-A177-3AD203B41FA5}">
                      <a16:colId xmlns:a16="http://schemas.microsoft.com/office/drawing/2014/main" val="2585390242"/>
                    </a:ext>
                  </a:extLst>
                </a:gridCol>
                <a:gridCol w="758618">
                  <a:extLst>
                    <a:ext uri="{9D8B030D-6E8A-4147-A177-3AD203B41FA5}">
                      <a16:colId xmlns:a16="http://schemas.microsoft.com/office/drawing/2014/main" val="2208528637"/>
                    </a:ext>
                  </a:extLst>
                </a:gridCol>
                <a:gridCol w="1020078">
                  <a:extLst>
                    <a:ext uri="{9D8B030D-6E8A-4147-A177-3AD203B41FA5}">
                      <a16:colId xmlns:a16="http://schemas.microsoft.com/office/drawing/2014/main" val="3816031137"/>
                    </a:ext>
                  </a:extLst>
                </a:gridCol>
                <a:gridCol w="1728591">
                  <a:extLst>
                    <a:ext uri="{9D8B030D-6E8A-4147-A177-3AD203B41FA5}">
                      <a16:colId xmlns:a16="http://schemas.microsoft.com/office/drawing/2014/main" val="2702131160"/>
                    </a:ext>
                  </a:extLst>
                </a:gridCol>
                <a:gridCol w="1669481">
                  <a:extLst>
                    <a:ext uri="{9D8B030D-6E8A-4147-A177-3AD203B41FA5}">
                      <a16:colId xmlns:a16="http://schemas.microsoft.com/office/drawing/2014/main" val="2022521297"/>
                    </a:ext>
                  </a:extLst>
                </a:gridCol>
              </a:tblGrid>
              <a:tr h="7382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 err="1">
                          <a:effectLst/>
                        </a:rPr>
                        <a:t>N°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CUI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NOMBRE DEL PROYECTO DE INVERSIÓN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MONTO DE INVERSIÓN S/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ESTADO SITUACIONAL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ALCANCE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OBSERVACIONES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407961"/>
                  </a:ext>
                </a:extLst>
              </a:tr>
              <a:tr h="59695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2415944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CREACION DE UN CENTRO DE ACOGIDA RESIDENCIAL PARA NIÑO,NIÑAS Y ADOLESCENTES CON DISCAPACIDAD EN EL CENTRO POBLADO DE LAMBRAMA DEL DISTRITO DE LAMBRAMA - PROVINCIA DE ABANCAY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19,032,429.23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60 NNA con </a:t>
                      </a:r>
                      <a:r>
                        <a:rPr lang="es-PE" sz="8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discapacida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En </a:t>
                      </a:r>
                      <a:r>
                        <a:rPr lang="es-P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conve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557894352"/>
                  </a:ext>
                </a:extLst>
              </a:tr>
              <a:tr h="43691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2446533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CREACION DEL COLISEO MULTIUSO MUNICIPAL CHUQUIBAMBILLA DEL DISTRITO DE CHUQUIBAMBILLA - PROVINCIA DE GRAU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9,276,356.76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3692 beneficiarios directos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4267081164"/>
                  </a:ext>
                </a:extLst>
              </a:tr>
            </a:tbl>
          </a:graphicData>
        </a:graphic>
      </p:graphicFrame>
      <p:sp>
        <p:nvSpPr>
          <p:cNvPr id="2" name="Google Shape;95;p13">
            <a:extLst>
              <a:ext uri="{FF2B5EF4-FFF2-40B4-BE49-F238E27FC236}">
                <a16:creationId xmlns:a16="http://schemas.microsoft.com/office/drawing/2014/main" id="{FE238AB2-6E8E-465D-8FC4-44CF13696221}"/>
              </a:ext>
            </a:extLst>
          </p:cNvPr>
          <p:cNvSpPr txBox="1">
            <a:spLocks/>
          </p:cNvSpPr>
          <p:nvPr/>
        </p:nvSpPr>
        <p:spPr>
          <a:xfrm>
            <a:off x="516943" y="699108"/>
            <a:ext cx="10051530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Función CULTURA Y DEPORTE, FUNCION PROTECCION SOCIAL</a:t>
            </a:r>
          </a:p>
        </p:txBody>
      </p:sp>
    </p:spTree>
    <p:extLst>
      <p:ext uri="{BB962C8B-B14F-4D97-AF65-F5344CB8AC3E}">
        <p14:creationId xmlns:p14="http://schemas.microsoft.com/office/powerpoint/2010/main" val="227002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124937" y="205984"/>
            <a:ext cx="11574049" cy="5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s-P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A47BF93-7CB7-4781-AA82-B285D500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50889"/>
              </p:ext>
            </p:extLst>
          </p:nvPr>
        </p:nvGraphicFramePr>
        <p:xfrm>
          <a:off x="265958" y="1301115"/>
          <a:ext cx="10295152" cy="323643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72869">
                  <a:extLst>
                    <a:ext uri="{9D8B030D-6E8A-4147-A177-3AD203B41FA5}">
                      <a16:colId xmlns:a16="http://schemas.microsoft.com/office/drawing/2014/main" val="1149053298"/>
                    </a:ext>
                  </a:extLst>
                </a:gridCol>
                <a:gridCol w="643556">
                  <a:extLst>
                    <a:ext uri="{9D8B030D-6E8A-4147-A177-3AD203B41FA5}">
                      <a16:colId xmlns:a16="http://schemas.microsoft.com/office/drawing/2014/main" val="541476674"/>
                    </a:ext>
                  </a:extLst>
                </a:gridCol>
                <a:gridCol w="3733240">
                  <a:extLst>
                    <a:ext uri="{9D8B030D-6E8A-4147-A177-3AD203B41FA5}">
                      <a16:colId xmlns:a16="http://schemas.microsoft.com/office/drawing/2014/main" val="3436427589"/>
                    </a:ext>
                  </a:extLst>
                </a:gridCol>
                <a:gridCol w="879159">
                  <a:extLst>
                    <a:ext uri="{9D8B030D-6E8A-4147-A177-3AD203B41FA5}">
                      <a16:colId xmlns:a16="http://schemas.microsoft.com/office/drawing/2014/main" val="2737056336"/>
                    </a:ext>
                  </a:extLst>
                </a:gridCol>
                <a:gridCol w="879159">
                  <a:extLst>
                    <a:ext uri="{9D8B030D-6E8A-4147-A177-3AD203B41FA5}">
                      <a16:colId xmlns:a16="http://schemas.microsoft.com/office/drawing/2014/main" val="3418132934"/>
                    </a:ext>
                  </a:extLst>
                </a:gridCol>
                <a:gridCol w="1057539">
                  <a:extLst>
                    <a:ext uri="{9D8B030D-6E8A-4147-A177-3AD203B41FA5}">
                      <a16:colId xmlns:a16="http://schemas.microsoft.com/office/drawing/2014/main" val="3543597421"/>
                    </a:ext>
                  </a:extLst>
                </a:gridCol>
                <a:gridCol w="1087188">
                  <a:extLst>
                    <a:ext uri="{9D8B030D-6E8A-4147-A177-3AD203B41FA5}">
                      <a16:colId xmlns:a16="http://schemas.microsoft.com/office/drawing/2014/main" val="2610258380"/>
                    </a:ext>
                  </a:extLst>
                </a:gridCol>
                <a:gridCol w="1642442">
                  <a:extLst>
                    <a:ext uri="{9D8B030D-6E8A-4147-A177-3AD203B41FA5}">
                      <a16:colId xmlns:a16="http://schemas.microsoft.com/office/drawing/2014/main" val="840716094"/>
                    </a:ext>
                  </a:extLst>
                </a:gridCol>
              </a:tblGrid>
              <a:tr h="6590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 err="1">
                          <a:effectLst/>
                        </a:rPr>
                        <a:t>N°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CÓDIGO DE IDEA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NOMBRE DEL PROYECTO DE INVERSIÓN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INVERSIÓN ESTIMADO s/.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>
                          <a:effectLst/>
                        </a:rPr>
                        <a:t>ESTADO SITUACIONAL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DURACIÓN DE LA FORMULACIÓN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ALCANCE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MODALIDAD DE LA FORMULACIÓN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76694"/>
                  </a:ext>
                </a:extLst>
              </a:tr>
              <a:tr h="808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49565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MEJORAMIENTO DE LOS SERVICIOS DE ALIMENTACIÓN ESCOLAR EN LAS INSTITUCIONES EDUCATIVAS INICIALES Y PRIMARIAS DE LOS DISTRITOS DE EXTREMA POBREZA EN 4 PROVINCIAS DEL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2,313,489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Multiprovincial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Por definir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6103"/>
                  </a:ext>
                </a:extLst>
              </a:tr>
              <a:tr h="18945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49568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CREACION DE LOS SERVICIOS DE CENTROS DE DESARROLLO INTEGRAL DE LA FAMILIA EN LAS 7 PROVINCIAS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11,142,069.55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En formulación, Avance 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01-07-2020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14-Ago-2020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 CEDIF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300 personas en situación de vulnerabilidad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Administración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51627"/>
                  </a:ext>
                </a:extLst>
              </a:tr>
              <a:tr h="36648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49570	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CREACION DE LOS SERVICIOS DE RESIDENCIA Y ATENCIÓN A ADULTOS MAYORES EN LAS 6 PROVINCIAS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34,129,120.09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4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06 CAAM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  <a:sym typeface="Arial"/>
                        </a:rPr>
                        <a:t>Por definir</a:t>
                      </a:r>
                      <a:endParaRPr kumimoji="0" lang="es-PE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98438"/>
                  </a:ext>
                </a:extLst>
              </a:tr>
              <a:tr h="36648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49577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CREACION DE LOS SERVICIOS DE PROTECCIÓN A VICTIMAS DE VIOLENCIA CONTRA LA MUJER E INTEGRANTES DEL GRUPO FAMILIAR EN 5 PROVINCIAS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14,044,043.05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4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05 Casas Refugio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  <a:sym typeface="Arial"/>
                        </a:rPr>
                        <a:t>Por definir</a:t>
                      </a:r>
                      <a:endParaRPr kumimoji="0" lang="es-PE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61947"/>
                  </a:ext>
                </a:extLst>
              </a:tr>
              <a:tr h="36648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91133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TEMPLO DE SAN PEDRO DE LLICCHIVILCA DEL DISTRITO DE GAMARRA - PROVINCIA DE GRAU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706,600.00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  <a:sym typeface="Arial"/>
                        </a:rPr>
                        <a:t>Por definir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07649"/>
                  </a:ext>
                </a:extLst>
              </a:tr>
            </a:tbl>
          </a:graphicData>
        </a:graphic>
      </p:graphicFrame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87C33BF4-859E-4FE4-855D-7AE0066FDAE3}"/>
              </a:ext>
            </a:extLst>
          </p:cNvPr>
          <p:cNvSpPr txBox="1">
            <a:spLocks/>
          </p:cNvSpPr>
          <p:nvPr/>
        </p:nvSpPr>
        <p:spPr>
          <a:xfrm>
            <a:off x="493014" y="730784"/>
            <a:ext cx="10051530" cy="47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Función CULTURA Y DEPORTE, FUNCION PROTECCION SOCIAL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318</Words>
  <Application>Microsoft Office PowerPoint</Application>
  <PresentationFormat>Panorámica</PresentationFormat>
  <Paragraphs>74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Lato Black</vt:lpstr>
      <vt:lpstr>Tema de Office</vt:lpstr>
      <vt:lpstr>Presentación de PowerPoint</vt:lpstr>
      <vt:lpstr>PROYECTOS DE INVERSION PROGRAMADOS PARA SU FORMULACION 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ORFEI DIRE</dc:creator>
  <cp:lastModifiedBy>ORFEI-PC</cp:lastModifiedBy>
  <cp:revision>6</cp:revision>
  <dcterms:created xsi:type="dcterms:W3CDTF">2020-07-08T18:01:31Z</dcterms:created>
  <dcterms:modified xsi:type="dcterms:W3CDTF">2020-07-08T18:47:27Z</dcterms:modified>
</cp:coreProperties>
</file>