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7" r:id="rId3"/>
    <p:sldId id="258" r:id="rId4"/>
    <p:sldId id="264" r:id="rId5"/>
    <p:sldId id="261" r:id="rId6"/>
    <p:sldId id="262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3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F40A7-3AF0-4773-8673-CD0A5BE5E14B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3A64B-6618-486B-8889-9697F70C78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287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83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55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A22-73D2-402A-8F0F-84679C9316A5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A9EC-21A6-4A68-B925-8C3DFD754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774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A22-73D2-402A-8F0F-84679C9316A5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A9EC-21A6-4A68-B925-8C3DFD754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407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A22-73D2-402A-8F0F-84679C9316A5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A9EC-21A6-4A68-B925-8C3DFD754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8745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7551" y="1898759"/>
            <a:ext cx="12209857" cy="4959229"/>
            <a:chOff x="187960" y="1453515"/>
            <a:chExt cx="3861435" cy="1568450"/>
          </a:xfrm>
        </p:grpSpPr>
        <p:sp>
          <p:nvSpPr>
            <p:cNvPr id="11" name="Google Shape;11;p2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9067" y="1233367"/>
            <a:ext cx="9434000" cy="15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419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 rot="-5400000" flipH="1">
            <a:off x="7360218" y="2040402"/>
            <a:ext cx="6872324" cy="2791213"/>
            <a:chOff x="187960" y="1453515"/>
            <a:chExt cx="3861435" cy="1568450"/>
          </a:xfrm>
        </p:grpSpPr>
        <p:sp>
          <p:nvSpPr>
            <p:cNvPr id="43" name="Google Shape;43;p6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983800" y="690033"/>
            <a:ext cx="8046000" cy="9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983800" y="1967600"/>
            <a:ext cx="3855600" cy="39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◦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5274639" y="1967600"/>
            <a:ext cx="3855600" cy="39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◦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522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A22-73D2-402A-8F0F-84679C9316A5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A9EC-21A6-4A68-B925-8C3DFD754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090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A22-73D2-402A-8F0F-84679C9316A5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A9EC-21A6-4A68-B925-8C3DFD754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934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A22-73D2-402A-8F0F-84679C9316A5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A9EC-21A6-4A68-B925-8C3DFD754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993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A22-73D2-402A-8F0F-84679C9316A5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A9EC-21A6-4A68-B925-8C3DFD754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945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A22-73D2-402A-8F0F-84679C9316A5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A9EC-21A6-4A68-B925-8C3DFD754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257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A22-73D2-402A-8F0F-84679C9316A5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A9EC-21A6-4A68-B925-8C3DFD754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531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A22-73D2-402A-8F0F-84679C9316A5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A9EC-21A6-4A68-B925-8C3DFD754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729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A22-73D2-402A-8F0F-84679C9316A5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A9EC-21A6-4A68-B925-8C3DFD754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285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56A22-73D2-402A-8F0F-84679C9316A5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1A9EC-21A6-4A68-B925-8C3DFD754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29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>
            <a:off x="1228481" y="2485824"/>
            <a:ext cx="9434000" cy="1886353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algn="ctr"/>
            <a:r>
              <a:rPr lang="en" sz="5333" b="1" dirty="0"/>
              <a:t>Proyectos de inversion Función </a:t>
            </a:r>
            <a:r>
              <a:rPr lang="en" sz="5333" b="1" dirty="0" smtClean="0"/>
              <a:t>AMBIENTE</a:t>
            </a:r>
            <a:endParaRPr sz="5333" b="1" dirty="0"/>
          </a:p>
        </p:txBody>
      </p:sp>
    </p:spTree>
    <p:extLst>
      <p:ext uri="{BB962C8B-B14F-4D97-AF65-F5344CB8AC3E}">
        <p14:creationId xmlns:p14="http://schemas.microsoft.com/office/powerpoint/2010/main" val="386045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61092F70-2AE1-4B21-990C-2413397B3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38977"/>
              </p:ext>
            </p:extLst>
          </p:nvPr>
        </p:nvGraphicFramePr>
        <p:xfrm>
          <a:off x="255881" y="1198316"/>
          <a:ext cx="11500689" cy="5303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95233">
                  <a:extLst>
                    <a:ext uri="{9D8B030D-6E8A-4147-A177-3AD203B41FA5}">
                      <a16:colId xmlns:a16="http://schemas.microsoft.com/office/drawing/2014/main" val="323136802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565300996"/>
                    </a:ext>
                  </a:extLst>
                </a:gridCol>
                <a:gridCol w="938893">
                  <a:extLst>
                    <a:ext uri="{9D8B030D-6E8A-4147-A177-3AD203B41FA5}">
                      <a16:colId xmlns:a16="http://schemas.microsoft.com/office/drawing/2014/main" val="1968479116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429739352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107388085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4239792826"/>
                    </a:ext>
                  </a:extLst>
                </a:gridCol>
                <a:gridCol w="1967593">
                  <a:extLst>
                    <a:ext uri="{9D8B030D-6E8A-4147-A177-3AD203B41FA5}">
                      <a16:colId xmlns:a16="http://schemas.microsoft.com/office/drawing/2014/main" val="3466243991"/>
                    </a:ext>
                  </a:extLst>
                </a:gridCol>
                <a:gridCol w="1265463">
                  <a:extLst>
                    <a:ext uri="{9D8B030D-6E8A-4147-A177-3AD203B41FA5}">
                      <a16:colId xmlns:a16="http://schemas.microsoft.com/office/drawing/2014/main" val="114608051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/>
                        <a:t>N°</a:t>
                      </a:r>
                      <a:endParaRPr lang="es-PE" sz="1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100" dirty="0"/>
                        <a:t>CUI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/>
                        <a:t>CODIGO DE IDEA</a:t>
                      </a:r>
                    </a:p>
                    <a:p>
                      <a:pPr algn="ctr"/>
                      <a:endParaRPr lang="es-PE" sz="1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 smtClean="0">
                          <a:effectLst/>
                        </a:rPr>
                        <a:t>NOMBRE DEL PROYECTO DE INVERSIÓN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1" dirty="0" smtClean="0"/>
                        <a:t>MONTO DE INVERSIÓN S/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1" dirty="0" smtClean="0"/>
                        <a:t>ESTADO SITUACIONAL </a:t>
                      </a:r>
                      <a:endParaRPr lang="es-PE" sz="11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 smtClean="0">
                          <a:effectLst/>
                        </a:rPr>
                        <a:t>ALCANCE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1" dirty="0" smtClean="0"/>
                        <a:t>OBSERVACIONES</a:t>
                      </a:r>
                      <a:endParaRPr lang="es-PE" sz="11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46979308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/>
                        <a:t>01</a:t>
                      </a:r>
                      <a:endParaRPr lang="es-PE" sz="11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/>
                        <a:t>2471507</a:t>
                      </a:r>
                    </a:p>
                    <a:p>
                      <a:pPr algn="ctr"/>
                      <a:endParaRPr lang="es-PE" sz="11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/>
                        <a:t>-</a:t>
                      </a:r>
                      <a:endParaRPr lang="es-PE" sz="11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dirty="0" smtClean="0"/>
                        <a:t>RECUPERACION DE ECOSISTEMAS DE PAJONAL DE PUNA HUMEDA, BODEFAL,  MATORRAL INTERANDINO, BOSQUE RELICTO MESOANDINO Y LAS LAGUNAS DE PACUCHA, CHURRUBAMBA, PUCULLOCCOCHA Y HUAMPICA EN LA MANCOMUNIDAD SONDOR – CURAMBA DE LA PROVINCIA DE ANDAHUAYLAS – REGION APURIMAC</a:t>
                      </a:r>
                      <a:endParaRPr lang="es-PE" sz="1100" b="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22,764,507.16</a:t>
                      </a:r>
                      <a:endParaRPr lang="es-P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VIABLE</a:t>
                      </a:r>
                      <a:endParaRPr lang="es-PE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100" b="0" dirty="0" smtClean="0"/>
                        <a:t>05 Distritos</a:t>
                      </a:r>
                      <a:endParaRPr lang="es-PE" sz="1100" b="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1100" b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74846762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02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2487668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1100" b="0" i="0" u="none" strike="noStrike" cap="none" dirty="0" smtClea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PE" sz="1100" b="0" i="0" u="none" strike="noStrike" cap="none" dirty="0" smtClea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-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u="none" strike="noStrike" cap="none" dirty="0" smtClean="0">
                          <a:solidFill>
                            <a:srgbClr val="000000"/>
                          </a:solidFill>
                          <a:sym typeface="Arial"/>
                        </a:rPr>
                        <a:t>RECUPERACION DE LOS ECOSISTEMAS DE PAJONAL DE PUNA HUMEDA, BOFEDAL Y MATORRAL ANDINO DE LAS UNIDADES HIDROGRAFICAS DE LOS RIOS PUNANQUI, COCCHA Y AQUILANO DE,07</a:t>
                      </a:r>
                      <a:r>
                        <a:rPr lang="es-PE" sz="1100" b="0" u="none" strike="noStrike" cap="none" baseline="0" dirty="0" smtClean="0">
                          <a:solidFill>
                            <a:srgbClr val="000000"/>
                          </a:solidFill>
                          <a:sym typeface="Arial"/>
                        </a:rPr>
                        <a:t> DISTRITOS DE </a:t>
                      </a:r>
                      <a:r>
                        <a:rPr lang="es-PE" sz="1100" b="0" u="none" strike="noStrike" cap="none" dirty="0" smtClean="0">
                          <a:solidFill>
                            <a:srgbClr val="000000"/>
                          </a:solidFill>
                          <a:sym typeface="Arial"/>
                        </a:rPr>
                        <a:t>LA PROVINCIA DE </a:t>
                      </a:r>
                      <a:r>
                        <a:rPr lang="es-PE" sz="1100" b="0" u="none" strike="noStrike" cap="none" dirty="0" smtClean="0">
                          <a:solidFill>
                            <a:srgbClr val="000000"/>
                          </a:solidFill>
                          <a:sym typeface="Arial"/>
                        </a:rPr>
                        <a:t>COTABAMBAS </a:t>
                      </a:r>
                      <a:r>
                        <a:rPr lang="es-PE" sz="1100" b="0" u="none" strike="noStrike" cap="none" dirty="0" smtClean="0">
                          <a:solidFill>
                            <a:srgbClr val="000000"/>
                          </a:solidFill>
                          <a:sym typeface="Arial"/>
                        </a:rPr>
                        <a:t>Y </a:t>
                      </a:r>
                      <a:r>
                        <a:rPr lang="es-PE" sz="1100" b="0" u="none" strike="noStrike" cap="none" dirty="0" smtClean="0">
                          <a:solidFill>
                            <a:srgbClr val="000000"/>
                          </a:solidFill>
                          <a:sym typeface="Arial"/>
                        </a:rPr>
                        <a:t>GRAU  </a:t>
                      </a:r>
                      <a:r>
                        <a:rPr lang="es-PE" sz="1100" b="0" u="none" strike="noStrike" cap="none" dirty="0" smtClean="0">
                          <a:solidFill>
                            <a:srgbClr val="000000"/>
                          </a:solidFill>
                          <a:sym typeface="Arial"/>
                        </a:rPr>
                        <a:t>DE LA REGION DE APURIMAC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s-P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16,348,682.70</a:t>
                      </a:r>
                      <a:endParaRPr lang="es-P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APROBACION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1100" b="0" i="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07 Distritos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 smtClean="0">
                          <a:effectLst/>
                        </a:rPr>
                        <a:t>Para su registro en el aplicativo informático del banco de proyectos y viabilización.</a:t>
                      </a:r>
                      <a:endParaRPr lang="es-PE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/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21422041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03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2487519</a:t>
                      </a: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-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PE" sz="1100" b="0" u="none" strike="noStrike" cap="none" dirty="0" smtClean="0">
                          <a:solidFill>
                            <a:srgbClr val="000000"/>
                          </a:solidFill>
                          <a:sym typeface="Arial"/>
                        </a:rPr>
                        <a:t>RECUPERACION DE LOS ECOSISTEMAS DE  PAJONAL DE PUNA HUMEDA,  SECA, BOFEDALES Y BOSQUE RELICTO MESOANDINO DE LAS UNIDADES HIDROGRAFICAS DEL RIOS CHALHUANCA, OCOÑA , 9 DISTRITOS DE LA PROVINCIA DE AYMARAES - LA REGION DE APURIMAC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53,097,268.32</a:t>
                      </a:r>
                      <a:endParaRPr lang="es-PE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s-PE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APROBACION</a:t>
                      </a:r>
                    </a:p>
                    <a:p>
                      <a:pPr algn="ctr"/>
                      <a:endParaRPr lang="es-PE" sz="1100" b="0" i="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s-PE" sz="11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09 Distritos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 smtClean="0">
                          <a:effectLst/>
                        </a:rPr>
                        <a:t>Para su registro en el aplicativo informático del banco de proyectos y viabilización.</a:t>
                      </a:r>
                      <a:endParaRPr lang="es-PE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/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76766352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04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-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49249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PE" sz="1100" b="0" u="none" strike="noStrike" cap="none" dirty="0" smtClean="0">
                          <a:solidFill>
                            <a:srgbClr val="000000"/>
                          </a:solidFill>
                          <a:sym typeface="Arial"/>
                        </a:rPr>
                        <a:t>RECUPERACION DE  ECOSISTEMA DE BOFEDAL Y PAJONAL DE PUNA HUMEDA Y SECA EN LA UNIDAD HIDROGRAFICA OROPESA,PALLCAMAYU,HUISHUICHA Y CHUQUIBAMBILLA  DE LAS PROVINCIAS DE ANTABAMBA Y GRAU DE  LA REGION DE APURIMAC.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P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21,791,800.00</a:t>
                      </a:r>
                      <a:endParaRPr lang="es-P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b="0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sym typeface="Arial"/>
                        </a:rPr>
                        <a:t>EN FORMULACIÓN</a:t>
                      </a:r>
                      <a:endParaRPr lang="es-PE" sz="1100" b="0" i="0" u="none" strike="noStrike" cap="non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algn="ctr"/>
                      <a:endParaRPr lang="es-PE" sz="1100" b="0" i="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100" b="0" u="none" strike="noStrike" cap="none" dirty="0" smtClean="0">
                          <a:solidFill>
                            <a:srgbClr val="000000"/>
                          </a:solidFill>
                          <a:sym typeface="Arial"/>
                        </a:rPr>
                        <a:t>14 Distritos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100" b="0" u="none" strike="noStrike" cap="none" dirty="0" smtClean="0">
                          <a:solidFill>
                            <a:srgbClr val="000000"/>
                          </a:solidFill>
                          <a:sym typeface="Arial"/>
                        </a:rPr>
                        <a:t>(Avance 20%)</a:t>
                      </a:r>
                      <a:endParaRPr lang="es-PE" sz="1100" b="0" i="0" u="none" strike="noStrike" cap="none" dirty="0" smtClea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1100" b="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Para reprogramación</a:t>
                      </a:r>
                      <a:r>
                        <a:rPr lang="es-PE" sz="110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año 2020</a:t>
                      </a:r>
                      <a:endParaRPr lang="es-PE" sz="11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674388361"/>
                  </a:ext>
                </a:extLst>
              </a:tr>
            </a:tbl>
          </a:graphicData>
        </a:graphic>
      </p:graphicFrame>
      <p:sp>
        <p:nvSpPr>
          <p:cNvPr id="5" name="Google Shape;95;p13">
            <a:extLst>
              <a:ext uri="{FF2B5EF4-FFF2-40B4-BE49-F238E27FC236}">
                <a16:creationId xmlns:a16="http://schemas.microsoft.com/office/drawing/2014/main" id="{7DB9BA98-6BEB-4F68-8F37-ADE0EF83B1E6}"/>
              </a:ext>
            </a:extLst>
          </p:cNvPr>
          <p:cNvSpPr txBox="1">
            <a:spLocks/>
          </p:cNvSpPr>
          <p:nvPr/>
        </p:nvSpPr>
        <p:spPr>
          <a:xfrm>
            <a:off x="724854" y="0"/>
            <a:ext cx="10562741" cy="6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37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Inversión Formulados-2019</a:t>
            </a:r>
          </a:p>
        </p:txBody>
      </p:sp>
      <p:sp>
        <p:nvSpPr>
          <p:cNvPr id="6" name="Google Shape;95;p13">
            <a:extLst>
              <a:ext uri="{FF2B5EF4-FFF2-40B4-BE49-F238E27FC236}">
                <a16:creationId xmlns:a16="http://schemas.microsoft.com/office/drawing/2014/main" id="{7DB9BA98-6BEB-4F68-8F37-ADE0EF83B1E6}"/>
              </a:ext>
            </a:extLst>
          </p:cNvPr>
          <p:cNvSpPr txBox="1">
            <a:spLocks/>
          </p:cNvSpPr>
          <p:nvPr/>
        </p:nvSpPr>
        <p:spPr>
          <a:xfrm>
            <a:off x="724854" y="462643"/>
            <a:ext cx="10562741" cy="6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 AMBIENTE</a:t>
            </a:r>
            <a:endParaRPr lang="es-MX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983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744704" y="108133"/>
            <a:ext cx="10562741" cy="1173976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/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Inversion Programados para su Formulacion -2020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0AC01847-D4D3-4905-82B1-924A8AEB1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127141"/>
              </p:ext>
            </p:extLst>
          </p:nvPr>
        </p:nvGraphicFramePr>
        <p:xfrm>
          <a:off x="255880" y="1884116"/>
          <a:ext cx="11783165" cy="4130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19010">
                  <a:extLst>
                    <a:ext uri="{9D8B030D-6E8A-4147-A177-3AD203B41FA5}">
                      <a16:colId xmlns:a16="http://schemas.microsoft.com/office/drawing/2014/main" val="3565300996"/>
                    </a:ext>
                  </a:extLst>
                </a:gridCol>
                <a:gridCol w="719174">
                  <a:extLst>
                    <a:ext uri="{9D8B030D-6E8A-4147-A177-3AD203B41FA5}">
                      <a16:colId xmlns:a16="http://schemas.microsoft.com/office/drawing/2014/main" val="2567852907"/>
                    </a:ext>
                  </a:extLst>
                </a:gridCol>
                <a:gridCol w="4628749">
                  <a:extLst>
                    <a:ext uri="{9D8B030D-6E8A-4147-A177-3AD203B41FA5}">
                      <a16:colId xmlns:a16="http://schemas.microsoft.com/office/drawing/2014/main" val="1429739352"/>
                    </a:ext>
                  </a:extLst>
                </a:gridCol>
                <a:gridCol w="1268189">
                  <a:extLst>
                    <a:ext uri="{9D8B030D-6E8A-4147-A177-3AD203B41FA5}">
                      <a16:colId xmlns:a16="http://schemas.microsoft.com/office/drawing/2014/main" val="1073880851"/>
                    </a:ext>
                  </a:extLst>
                </a:gridCol>
                <a:gridCol w="952898">
                  <a:extLst>
                    <a:ext uri="{9D8B030D-6E8A-4147-A177-3AD203B41FA5}">
                      <a16:colId xmlns:a16="http://schemas.microsoft.com/office/drawing/2014/main" val="4239792826"/>
                    </a:ext>
                  </a:extLst>
                </a:gridCol>
                <a:gridCol w="1004207">
                  <a:extLst>
                    <a:ext uri="{9D8B030D-6E8A-4147-A177-3AD203B41FA5}">
                      <a16:colId xmlns:a16="http://schemas.microsoft.com/office/drawing/2014/main" val="2844200124"/>
                    </a:ext>
                  </a:extLst>
                </a:gridCol>
                <a:gridCol w="1642880">
                  <a:extLst>
                    <a:ext uri="{9D8B030D-6E8A-4147-A177-3AD203B41FA5}">
                      <a16:colId xmlns:a16="http://schemas.microsoft.com/office/drawing/2014/main" val="3466243991"/>
                    </a:ext>
                  </a:extLst>
                </a:gridCol>
                <a:gridCol w="1048058">
                  <a:extLst>
                    <a:ext uri="{9D8B030D-6E8A-4147-A177-3AD203B41FA5}">
                      <a16:colId xmlns:a16="http://schemas.microsoft.com/office/drawing/2014/main" val="1146080519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/>
                        <a:t>N°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/>
                        <a:t>CODIGO DE IDEA</a:t>
                      </a:r>
                    </a:p>
                    <a:p>
                      <a:pPr algn="ctr"/>
                      <a:endParaRPr lang="es-PE" sz="11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1" dirty="0" smtClean="0"/>
                        <a:t>NOMBRE DEL PROYECTO DE INVERSIÓN</a:t>
                      </a:r>
                      <a:endParaRPr lang="es-PE" sz="11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1" dirty="0"/>
                        <a:t>Inversión Estimada S/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1" dirty="0"/>
                        <a:t>Estado situacional 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1" dirty="0"/>
                        <a:t>Duración Formulación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1" dirty="0"/>
                        <a:t>Alcance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1" dirty="0"/>
                        <a:t>Modalidad de la Formulación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746979308"/>
                  </a:ext>
                </a:extLst>
              </a:tr>
              <a:tr h="607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dirty="0"/>
                        <a:t>1</a:t>
                      </a:r>
                    </a:p>
                    <a:p>
                      <a:pPr algn="ctr"/>
                      <a:endParaRPr lang="es-PE" sz="11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/>
                        <a:t>48932</a:t>
                      </a:r>
                      <a:endParaRPr lang="es-PE" sz="11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dirty="0" smtClean="0"/>
                        <a:t>RECUPERACION DE ECOSISTEMAS DE  PAJONAL DE PUNA HUMEDA - SECA Y BOFEDAL  EN LA UNIDAD HIDROGRAFICA ANTABAMBA DE LAS LAS PROVINCIAS DE ANTABAMBA Y AYMARAES DEL  DEPARTAMENTO DE APURIMAC</a:t>
                      </a:r>
                      <a:endParaRPr lang="es-PE" sz="1100" b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1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25,362,500.00</a:t>
                      </a:r>
                      <a:endParaRPr lang="es-PE" sz="11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dirty="0"/>
                        <a:t>Idea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dirty="0" smtClean="0"/>
                        <a:t>4.5 </a:t>
                      </a:r>
                      <a:r>
                        <a:rPr lang="es-PE" sz="1100" b="0" dirty="0"/>
                        <a:t>meses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1100" b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100" b="0" dirty="0" smtClean="0"/>
                        <a:t>10 Distritos de</a:t>
                      </a:r>
                      <a:r>
                        <a:rPr lang="es-PE" sz="1100" b="0" baseline="0" dirty="0" smtClean="0"/>
                        <a:t> las</a:t>
                      </a:r>
                      <a:endParaRPr lang="es-PE" sz="1100" b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100" b="0" dirty="0" smtClean="0"/>
                        <a:t>Provincias de Antabamba y Aymaraes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1100" b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Contrata o </a:t>
                      </a: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Adm. Directa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(Definir)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4846762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2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107108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u="none" strike="noStrike" cap="none" dirty="0" smtClean="0">
                          <a:solidFill>
                            <a:srgbClr val="000000"/>
                          </a:solidFill>
                          <a:sym typeface="Arial"/>
                        </a:rPr>
                        <a:t>RECUPERACION DE LOS ECOSISTEMAS DE PAJONAL DE PUNA  HUMEDA Y BOFEDAL EN LA UNIDAD HIDROGRAFICA DE LOS  RIOS CHICHA, CHUMBAO Y HUANCARAY,13 DISTRITOS DE LAS PROVINCIAS DE ANDAHUAYLAS  Y CHINCHEROS DE LA REGION DE APURIMAC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100" b="1" i="0" u="none" strike="noStrike" kern="1200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33,108,240.00</a:t>
                      </a:r>
                      <a:endParaRPr lang="es-PE" sz="1100" b="1" i="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u="none" strike="noStrike" cap="none" dirty="0" smtClean="0">
                          <a:solidFill>
                            <a:srgbClr val="000000"/>
                          </a:solidFill>
                          <a:sym typeface="Arial"/>
                        </a:rPr>
                        <a:t>Idea</a:t>
                      </a:r>
                      <a:endParaRPr lang="es-PE" sz="1100" b="0" u="none" strike="noStrike" cap="none" dirty="0">
                        <a:solidFill>
                          <a:srgbClr val="000000"/>
                        </a:solidFill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No</a:t>
                      </a:r>
                      <a:r>
                        <a:rPr lang="es-PE" sz="800" b="0" i="0" u="none" strike="noStrike" cap="none" baseline="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 cuenta con</a:t>
                      </a:r>
                      <a:endParaRPr lang="es-PE" sz="800" b="0" i="0" u="none" strike="noStrike" cap="none" dirty="0" smtClean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Plan</a:t>
                      </a:r>
                      <a:r>
                        <a:rPr lang="es-PE" sz="800" b="0" i="0" u="none" strike="noStrike" cap="none" baseline="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 de Trabajo</a:t>
                      </a:r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100" b="0" u="none" strike="noStrike" dirty="0" smtClean="0">
                          <a:effectLst/>
                        </a:rPr>
                        <a:t>13 Distritos de las Provincias Andahuaylas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Contrata o </a:t>
                      </a: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Adm. Directa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(Definir)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1422041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3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107122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PE" sz="1100" b="0" u="none" strike="noStrike" cap="none" dirty="0" smtClean="0">
                          <a:solidFill>
                            <a:srgbClr val="000000"/>
                          </a:solidFill>
                          <a:sym typeface="Arial"/>
                        </a:rPr>
                        <a:t>RECUPERACION DE ECOSISTEMA DE  PAJONAL DE PUNA HUMEDO, SECO, BOSQUE RELICTO, BOSQUE SECO EN LA UNIDAD HIDROGRAFICA DEL RIO CHACABAMBA Y  PULCAY , 11 DISTRITOS DE LA PROVINCIA DE CHINCHEROS - REGION DE APURIMAC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100" b="1" i="0" u="none" strike="noStrike" kern="1200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14,482,500.00</a:t>
                      </a:r>
                      <a:endParaRPr lang="es-PE" sz="1100" b="1" i="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s-PE" sz="1100" b="0" u="none" strike="noStrike" cap="none" dirty="0" smtClean="0">
                          <a:solidFill>
                            <a:srgbClr val="000000"/>
                          </a:solidFill>
                          <a:sym typeface="Arial"/>
                        </a:rPr>
                        <a:t>Idea</a:t>
                      </a:r>
                      <a:endParaRPr lang="es-PE" sz="1100" b="0" u="none" strike="noStrike" cap="none" dirty="0">
                        <a:solidFill>
                          <a:srgbClr val="000000"/>
                        </a:solidFill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No</a:t>
                      </a:r>
                      <a:r>
                        <a:rPr lang="es-PE" sz="800" b="0" i="0" u="none" strike="noStrike" cap="none" baseline="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 cuenta con</a:t>
                      </a:r>
                      <a:endParaRPr lang="es-PE" sz="800" b="0" i="0" u="none" strike="noStrike" cap="none" dirty="0" smtClean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Plan</a:t>
                      </a:r>
                      <a:r>
                        <a:rPr lang="es-PE" sz="800" b="0" i="0" u="none" strike="noStrike" cap="none" baseline="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 de Trabajo</a:t>
                      </a:r>
                      <a:endParaRPr lang="es-PE" sz="800" b="0" i="0" u="none" strike="noStrike" cap="none" dirty="0" smtClean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800" b="0" i="0" u="none" strike="noStrike" kern="1200" cap="none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100" b="0" u="none" strike="noStrike" cap="none" dirty="0" smtClean="0">
                          <a:solidFill>
                            <a:srgbClr val="000000"/>
                          </a:solidFill>
                          <a:sym typeface="Arial"/>
                        </a:rPr>
                        <a:t>11 Distritos </a:t>
                      </a:r>
                      <a:r>
                        <a:rPr lang="es-PE" sz="1100" b="0" u="none" strike="noStrike" dirty="0" smtClean="0">
                          <a:effectLst/>
                        </a:rPr>
                        <a:t>de las Provincias Chincheros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PE" sz="1100" b="0" u="none" strike="noStrike" cap="none" dirty="0">
                        <a:solidFill>
                          <a:srgbClr val="000000"/>
                        </a:solidFill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Contrata o </a:t>
                      </a: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Adm. Directa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(Definir)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76766352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4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107115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PE" sz="1100" b="0" u="none" strike="noStrike" cap="none" dirty="0" smtClean="0">
                          <a:solidFill>
                            <a:srgbClr val="000000"/>
                          </a:solidFill>
                          <a:sym typeface="Arial"/>
                        </a:rPr>
                        <a:t>RECUPERACION DE  ECOSISTEMA DE  PAJONAL DE PUNA HUMEDA, BOFEDAL Y MATORRAL ANDINO EN LA UNIDAD HIDROGRAFICA DE LOS RIOS PACHACHACA MEDIO Y SILCON DE 15 DISTRITOS DE  LAS PROVINCIAS DE ABANCAY, AYMARAES Y ANDAHUAYLAS DE  LA REGION DE APURIMAC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100" b="1" i="0" u="none" strike="noStrike" kern="1200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18,766,450.00</a:t>
                      </a:r>
                      <a:endParaRPr lang="es-PE" sz="1100" b="1" i="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s-PE" sz="11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Idea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No</a:t>
                      </a:r>
                      <a:r>
                        <a:rPr lang="es-PE" sz="800" b="0" i="0" u="none" strike="noStrike" cap="none" baseline="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 cuenta con</a:t>
                      </a:r>
                      <a:endParaRPr lang="es-PE" sz="800" b="0" i="0" u="none" strike="noStrike" cap="none" dirty="0" smtClean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Plan</a:t>
                      </a:r>
                      <a:r>
                        <a:rPr lang="es-PE" sz="800" b="0" i="0" u="none" strike="noStrike" cap="none" baseline="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 de Trabajo</a:t>
                      </a:r>
                      <a:endParaRPr lang="es-PE" sz="800" b="0" i="0" u="none" strike="noStrike" cap="none" dirty="0" smtClean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800" b="0" i="0" u="none" strike="noStrike" kern="1200" cap="none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100" b="0" dirty="0" smtClean="0"/>
                        <a:t>15 Distritos </a:t>
                      </a:r>
                      <a:r>
                        <a:rPr lang="es-PE" sz="1100" b="0" u="none" strike="noStrike" dirty="0" smtClean="0">
                          <a:effectLst/>
                        </a:rPr>
                        <a:t>de las Provincias Abancay,Aymaraes</a:t>
                      </a:r>
                      <a:r>
                        <a:rPr lang="es-PE" sz="1100" b="0" u="none" strike="noStrike" baseline="0" dirty="0" smtClean="0">
                          <a:effectLst/>
                        </a:rPr>
                        <a:t> y </a:t>
                      </a:r>
                      <a:r>
                        <a:rPr lang="es-PE" sz="1100" b="0" u="none" strike="noStrike" dirty="0" smtClean="0">
                          <a:effectLst/>
                        </a:rPr>
                        <a:t>Andahuaylas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1100" b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Contrata o </a:t>
                      </a: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Adm. Directa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(Definir)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674388361"/>
                  </a:ext>
                </a:extLst>
              </a:tr>
            </a:tbl>
          </a:graphicData>
        </a:graphic>
      </p:graphicFrame>
      <p:sp>
        <p:nvSpPr>
          <p:cNvPr id="5" name="Google Shape;95;p13">
            <a:extLst>
              <a:ext uri="{FF2B5EF4-FFF2-40B4-BE49-F238E27FC236}">
                <a16:creationId xmlns:a16="http://schemas.microsoft.com/office/drawing/2014/main" id="{7DB9BA98-6BEB-4F68-8F37-ADE0EF83B1E6}"/>
              </a:ext>
            </a:extLst>
          </p:cNvPr>
          <p:cNvSpPr txBox="1">
            <a:spLocks/>
          </p:cNvSpPr>
          <p:nvPr/>
        </p:nvSpPr>
        <p:spPr>
          <a:xfrm>
            <a:off x="471761" y="1174871"/>
            <a:ext cx="10562741" cy="6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 AMBIENTE</a:t>
            </a:r>
            <a:endParaRPr lang="es-MX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455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1925" cy="84924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011925" cy="84924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l="1724" t="1993" r="28484" b="23099"/>
          <a:stretch/>
        </p:blipFill>
        <p:spPr>
          <a:xfrm>
            <a:off x="9540541" y="1250348"/>
            <a:ext cx="2630256" cy="203199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0" name="CuadroTexto 9"/>
          <p:cNvSpPr txBox="1"/>
          <p:nvPr/>
        </p:nvSpPr>
        <p:spPr>
          <a:xfrm>
            <a:off x="9577463" y="440508"/>
            <a:ext cx="2434462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/>
              <a:t>ECOSISTEMAS APURIMAC</a:t>
            </a:r>
            <a:endParaRPr lang="es-PE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9338" y="4890606"/>
            <a:ext cx="2651459" cy="139199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0541" y="3350563"/>
            <a:ext cx="2581275" cy="137885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9562438" y="6424863"/>
            <a:ext cx="255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 smtClean="0"/>
              <a:t>Fuente: MINAM 2018</a:t>
            </a:r>
            <a:endParaRPr lang="es-PE" b="1" i="1" dirty="0"/>
          </a:p>
        </p:txBody>
      </p:sp>
    </p:spTree>
    <p:extLst>
      <p:ext uri="{BB962C8B-B14F-4D97-AF65-F5344CB8AC3E}">
        <p14:creationId xmlns:p14="http://schemas.microsoft.com/office/powerpoint/2010/main" val="172236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10"/>
          <a:stretch>
            <a:fillRect/>
          </a:stretch>
        </p:blipFill>
        <p:spPr bwMode="auto">
          <a:xfrm>
            <a:off x="177029" y="862711"/>
            <a:ext cx="11849059" cy="5995289"/>
          </a:xfrm>
          <a:prstGeom prst="rect">
            <a:avLst/>
          </a:prstGeom>
          <a:noFill/>
          <a:ln w="9525">
            <a:solidFill>
              <a:srgbClr val="A8D08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890908" y="542429"/>
            <a:ext cx="7940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CANTIDAD DE HECTÁREAS DEGRADADAS EN LA REGIÓN APURIMAC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2307377" y="266323"/>
            <a:ext cx="7940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BRECHA REGIONAL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990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602" y="0"/>
            <a:ext cx="12192000" cy="86197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163" t="1796" r="28648" b="22277"/>
          <a:stretch/>
        </p:blipFill>
        <p:spPr>
          <a:xfrm>
            <a:off x="9638949" y="5444456"/>
            <a:ext cx="2425448" cy="1342238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4400" y="54302"/>
            <a:ext cx="2594545" cy="533585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9" name="CuadroTexto 8"/>
          <p:cNvSpPr txBox="1"/>
          <p:nvPr/>
        </p:nvSpPr>
        <p:spPr>
          <a:xfrm>
            <a:off x="3575957" y="702129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/>
              <a:t>AMBITO DE INTERVENCION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714738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543</Words>
  <Application>Microsoft Office PowerPoint</Application>
  <PresentationFormat>Panorámica</PresentationFormat>
  <Paragraphs>99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Lato Black</vt:lpstr>
      <vt:lpstr>Lato Light</vt:lpstr>
      <vt:lpstr>Tema de Office</vt:lpstr>
      <vt:lpstr>Proyectos de inversion Función AMBIENTE</vt:lpstr>
      <vt:lpstr>Presentación de PowerPoint</vt:lpstr>
      <vt:lpstr>Proyectos de Inversion Programados para su Formulacion -2020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ORPI318</dc:creator>
  <cp:lastModifiedBy>ORPI318</cp:lastModifiedBy>
  <cp:revision>28</cp:revision>
  <dcterms:created xsi:type="dcterms:W3CDTF">2020-07-08T13:11:24Z</dcterms:created>
  <dcterms:modified xsi:type="dcterms:W3CDTF">2020-07-09T13:12:24Z</dcterms:modified>
</cp:coreProperties>
</file>