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333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9926-562D-458D-B799-2A537EA7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F9C39-A976-4954-9731-1391A0BA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B26F1-9FBD-40B8-9F1F-065521D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8F933-E9B5-4964-95EA-D28E526C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A57F8-FD30-44A8-9965-8AD6659B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72B8-3472-42D3-AFFD-7D006F19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987D3-A748-420B-A291-8FB01271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899E3-8945-4885-A7B0-09FA1FAC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209DF3-45F3-4D10-804D-08F5DE7C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0BEC0-DC11-46D0-9F32-8D5DE95C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67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7E299-6EBA-4CC8-8A5D-7A846041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274F4-D904-4CA5-9281-728AF15F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F99A-4C36-4AAD-A311-EEBFB9B7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D4AE0-BAE1-4726-A5F7-FB13B1F0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86D4D-4A26-4724-A422-73CFE82E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2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9067" y="2111133"/>
            <a:ext cx="8457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9067" y="3786736"/>
            <a:ext cx="8457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0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7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9051E-C13E-41EE-9D7D-44BB0A43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8F2F6-4919-498F-A3A1-FD6B92BA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1F714-5E7B-4929-989C-31C1C89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56050-680D-426B-85DD-A1834F7B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E0373-5505-4E77-A32A-2444114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9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A2F76-1351-4548-9370-8B214E3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D4AF0-C8FD-4419-84E9-A3BA55D5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CF400-397D-4B97-A6D8-CF8960BD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55A01-3643-4F7F-A2CD-C35A8DB4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D9202-83DE-4533-9F0F-ED3EC872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0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F0CE8-3BF3-4037-875F-608C4FA6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CEB99-4072-4AF7-9B97-9AAC1BAA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8A873-2654-46A9-987D-349DDCF0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9FFA1-8AC5-4BD8-BAC2-3774FC5F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C1FF2-ECCF-4047-9EC3-86C38A1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50676A-2E39-4C48-8530-64378C86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4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09C3F-843D-401B-AA22-E6D0510D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75FA8-538D-4945-B93E-03756FE6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4D2C8C-BBDE-4862-B510-63857B9E3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D2828-1FBE-4855-8867-B956400FB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F5B960-B947-4CDE-A4CA-ADD32551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114ABB-A2BD-4ABC-8196-A184C915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71A3B3-4119-423D-AC80-2BC8B373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FAF529-8E65-4413-A488-48A54B58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17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E86DD-8E81-40E6-B0B1-C9FCF9B8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27B150-AA6A-4C84-9FE2-E3338FCE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FB1AC-BBFB-4916-A06D-7534502F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96D7C0-A774-44D9-BAF6-2C4D35C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66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AD3C62-01DA-4EC9-9B87-900C6120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23A580-2B8E-43B2-AD51-A77C0DE6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B8C9BA-2824-4401-B4BC-E864C0F6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80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17B0-B63D-473F-8F65-7A3064B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6B11D-732A-432F-8CB9-B42A7CCB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56D07-49F6-4200-A8DA-82760149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09F8CB-3C10-4154-90F9-B06C327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94D6A5-8023-418E-AC68-BF0E15A4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8D5B6-CC0B-4801-B877-994F63B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6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02659-E890-4791-A1E6-C6934E0A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52E9E4-12E2-4CEA-8232-EBF6465F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EE2FC-ED63-4B08-853C-66D28AE1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40111-4A7C-4DAB-B2C2-D30B5AC9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E6B5E-B9E9-4960-A43C-AB91344B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0B6DFC-84CE-4E0F-ACFA-47545DD0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9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35AD37-CCBA-407A-A4F1-EB9E2C2C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2BE93-E7BB-48E5-A327-16F6785D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F58D8-19B9-4AC5-9FE8-94417560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1F2A2-DFCB-43F5-AA8D-6DD5AFD8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40698-9BC4-4D1E-BB79-8EA7C59C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64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516943" y="148380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2019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46824"/>
              </p:ext>
            </p:extLst>
          </p:nvPr>
        </p:nvGraphicFramePr>
        <p:xfrm>
          <a:off x="326333" y="1501531"/>
          <a:ext cx="11539334" cy="49445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0281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801665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666123856"/>
                    </a:ext>
                  </a:extLst>
                </a:gridCol>
                <a:gridCol w="3444658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758618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1020078">
                  <a:extLst>
                    <a:ext uri="{9D8B030D-6E8A-4147-A177-3AD203B41FA5}">
                      <a16:colId xmlns:a16="http://schemas.microsoft.com/office/drawing/2014/main" val="3816031137"/>
                    </a:ext>
                  </a:extLst>
                </a:gridCol>
                <a:gridCol w="764088">
                  <a:extLst>
                    <a:ext uri="{9D8B030D-6E8A-4147-A177-3AD203B41FA5}">
                      <a16:colId xmlns:a16="http://schemas.microsoft.com/office/drawing/2014/main" val="3827666896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1669481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7382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 err="1">
                          <a:effectLst/>
                        </a:rPr>
                        <a:t>N°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CUI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CÓDIGO DE IDEA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NOMBRE DEL PROYECTO DE INVERSIÓN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MONTO DE INVERSIÓN S/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ESTADO SITUACIONAL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DURACION</a:t>
                      </a: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ALCANCE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OBSERVACIONES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5969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>
                          <a:latin typeface="Arial Narrow" panose="020B0606020202030204" pitchFamily="34" charset="0"/>
                        </a:rPr>
                        <a:t>2469801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MEJORAMIENTO DEL SERVICIO EDUCATIVO DEL NIVEL PRIMARIA DE LAS I.E. 55007, I.E. 54255 EN LAS LOCALIDADES DE ANTABAMBA Y CHUÑOHUACHO DEL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12,850,304.96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209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1730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2462393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NIVEL INICIAL CUNA - N°01 Y 02 ANGELITOS DE JESÚS DISTRITO DE ABANCAY -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11,115,996.34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  <a:tr h="12923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 LA EDUCACIÓN BÁSICA ALTERNATIVA EN LAS 7 PROVINCIAS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28,336,298.32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23 CEBA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1272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1462049621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2462394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NIVEL SECUNDARIO IES LIBERTADORES DE AMERICA DISTRITO DE CHALHUANCA - PROVINCIA DE AYMARAES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31,411,827.35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01 IES JEC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253.00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710414143"/>
                  </a:ext>
                </a:extLst>
              </a:tr>
              <a:tr h="2294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2475965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INSTITUTO DE EDUCACIÓN SUPERIOR TECNOLÓGICO HERMENEGILDO MIRANDA SEGOVIA Y FILIAL JUAN ESPINOZA MEDRANO,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40,159,160.79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352 Alumnos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379476171"/>
                  </a:ext>
                </a:extLst>
              </a:tr>
              <a:tr h="2294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2467981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DE GESTIÓN PEDAGÓGICA Y ADMINISTRATIVA DE LAS REDES EDUCATIVAS CON ENFOQUE DE INNOVACION E INVESTIGACION PARA LA MEJORA DE LOS APRENDIZAJES EN LA UGEL DE LAS PROVINCIAS DE COTABAMBAS Y GRAU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13,103,362.94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1,049.00 docentes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3039650923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E238AB2-6E8E-465D-8FC4-44CF13696221}"/>
              </a:ext>
            </a:extLst>
          </p:cNvPr>
          <p:cNvSpPr txBox="1">
            <a:spLocks/>
          </p:cNvSpPr>
          <p:nvPr/>
        </p:nvSpPr>
        <p:spPr>
          <a:xfrm>
            <a:off x="3968767" y="69910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EDUCACION</a:t>
            </a:r>
          </a:p>
        </p:txBody>
      </p:sp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24937" y="205984"/>
            <a:ext cx="11574049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6243"/>
              </p:ext>
            </p:extLst>
          </p:nvPr>
        </p:nvGraphicFramePr>
        <p:xfrm>
          <a:off x="265958" y="1301115"/>
          <a:ext cx="11773087" cy="53834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45514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504872">
                  <a:extLst>
                    <a:ext uri="{9D8B030D-6E8A-4147-A177-3AD203B41FA5}">
                      <a16:colId xmlns:a16="http://schemas.microsoft.com/office/drawing/2014/main" val="3265136901"/>
                    </a:ext>
                  </a:extLst>
                </a:gridCol>
                <a:gridCol w="804970">
                  <a:extLst>
                    <a:ext uri="{9D8B030D-6E8A-4147-A177-3AD203B41FA5}">
                      <a16:colId xmlns:a16="http://schemas.microsoft.com/office/drawing/2014/main" val="541476674"/>
                    </a:ext>
                  </a:extLst>
                </a:gridCol>
                <a:gridCol w="739004">
                  <a:extLst>
                    <a:ext uri="{9D8B030D-6E8A-4147-A177-3AD203B41FA5}">
                      <a16:colId xmlns:a16="http://schemas.microsoft.com/office/drawing/2014/main" val="2809815218"/>
                    </a:ext>
                  </a:extLst>
                </a:gridCol>
                <a:gridCol w="3733240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1057539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1087188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1642442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65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 err="1">
                          <a:effectLst/>
                        </a:rPr>
                        <a:t>N°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CUI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CÓDIGO DE IDEA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FUNCIÓN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NOMBRE DEL PROYECTO DE INVERSIÓN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INVERSIÓN ESTIMADO s/.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>
                          <a:effectLst/>
                        </a:rPr>
                        <a:t>ESTADO SITUACIONAL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DURACIÓN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ALCANCE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MODALIDAD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8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49265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 Narrow" panose="020B0606020202030204" pitchFamily="34" charset="0"/>
                        </a:rPr>
                        <a:t>Educacion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  <a:hlinkClick r:id="" action="ppaction://noaction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1894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2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2284093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 Narrow" panose="020B0606020202030204" pitchFamily="34" charset="0"/>
                        </a:rPr>
                        <a:t>Educacion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  <a:p>
                      <a:pPr algn="l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15,656,328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(desactivado temporalmente)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u="none" strike="noStrike" dirty="0">
                          <a:effectLst/>
                          <a:latin typeface="Arial Narrow" panose="020B0606020202030204" pitchFamily="34" charset="0"/>
                        </a:rPr>
                        <a:t> 10 II.EE. Iniciales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u="none" strike="noStrike" dirty="0">
                          <a:effectLst/>
                          <a:latin typeface="Arial Narrow" panose="020B0606020202030204" pitchFamily="34" charset="0"/>
                        </a:rPr>
                        <a:t>126 alumnos  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. Directa</a:t>
                      </a:r>
                    </a:p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Pi declarado viable el 2015, (UF Municipalidad Distrital de </a:t>
                      </a:r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Chicmo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) desactivado por periodo de vigencia. Se requiere la actualización del Estudio.</a:t>
                      </a:r>
                    </a:p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Se requiere analizar la intervención en IEI con poca cantidad de alumnos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3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108724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 Narrow" panose="020B0606020202030204" pitchFamily="34" charset="0"/>
                        </a:rPr>
                        <a:t>Educacion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  <a:p>
                      <a:pPr algn="l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11,595,000.00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En Formulación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31/08/2020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(Avance 40%)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98438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4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108789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 Narrow" panose="020B0606020202030204" pitchFamily="34" charset="0"/>
                        </a:rPr>
                        <a:t>Educacion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  <a:p>
                      <a:pPr algn="l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9,320,000.00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Idea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144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61947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5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----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108798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 Narrow" panose="020B0606020202030204" pitchFamily="34" charset="0"/>
                        </a:rPr>
                        <a:t>Educacion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  <a:p>
                      <a:pPr algn="l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9,220,000.00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Idea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105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07649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BE539B5-308D-4571-85FB-CD2CBA488342}"/>
              </a:ext>
            </a:extLst>
          </p:cNvPr>
          <p:cNvSpPr txBox="1">
            <a:spLocks/>
          </p:cNvSpPr>
          <p:nvPr/>
        </p:nvSpPr>
        <p:spPr>
          <a:xfrm>
            <a:off x="3968767" y="69910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EDUCACION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610</Words>
  <Application>Microsoft Office PowerPoint</Application>
  <PresentationFormat>Panorámica</PresentationFormat>
  <Paragraphs>130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Lato Black</vt:lpstr>
      <vt:lpstr>Tema de Office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ORFEI-PC</cp:lastModifiedBy>
  <cp:revision>4</cp:revision>
  <dcterms:created xsi:type="dcterms:W3CDTF">2020-07-08T18:01:31Z</dcterms:created>
  <dcterms:modified xsi:type="dcterms:W3CDTF">2020-07-08T18:28:49Z</dcterms:modified>
</cp:coreProperties>
</file>