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6" r:id="rId3"/>
    <p:sldId id="268" r:id="rId4"/>
    <p:sldId id="267" r:id="rId5"/>
    <p:sldId id="269" r:id="rId6"/>
    <p:sldId id="257" r:id="rId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  <p:embeddedFont>
      <p:font typeface="Lato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640747"/>
            <a:ext cx="7075500" cy="2903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4000" b="1" dirty="0"/>
              <a:t>Proyectos de inversion Función – </a:t>
            </a:r>
            <a:r>
              <a:rPr lang="es-PE" sz="4000" b="1" dirty="0"/>
              <a:t>Planeamiento Gestión y Reserva de la Contingencia; Ambiente y Turismo</a:t>
            </a:r>
            <a:br>
              <a:rPr lang="es-PE" sz="4000" b="1" dirty="0"/>
            </a:b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2027BD-72F2-4946-B2BB-1CC382AB6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84871"/>
              </p:ext>
            </p:extLst>
          </p:nvPr>
        </p:nvGraphicFramePr>
        <p:xfrm>
          <a:off x="507845" y="974470"/>
          <a:ext cx="7922056" cy="3821135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646257">
                  <a:extLst>
                    <a:ext uri="{9D8B030D-6E8A-4147-A177-3AD203B41FA5}">
                      <a16:colId xmlns:a16="http://schemas.microsoft.com/office/drawing/2014/main" val="1274137272"/>
                    </a:ext>
                  </a:extLst>
                </a:gridCol>
                <a:gridCol w="832059">
                  <a:extLst>
                    <a:ext uri="{9D8B030D-6E8A-4147-A177-3AD203B41FA5}">
                      <a16:colId xmlns:a16="http://schemas.microsoft.com/office/drawing/2014/main" val="290256903"/>
                    </a:ext>
                  </a:extLst>
                </a:gridCol>
                <a:gridCol w="2240364">
                  <a:extLst>
                    <a:ext uri="{9D8B030D-6E8A-4147-A177-3AD203B41FA5}">
                      <a16:colId xmlns:a16="http://schemas.microsoft.com/office/drawing/2014/main" val="2056464295"/>
                    </a:ext>
                  </a:extLst>
                </a:gridCol>
                <a:gridCol w="832059">
                  <a:extLst>
                    <a:ext uri="{9D8B030D-6E8A-4147-A177-3AD203B41FA5}">
                      <a16:colId xmlns:a16="http://schemas.microsoft.com/office/drawing/2014/main" val="182926518"/>
                    </a:ext>
                  </a:extLst>
                </a:gridCol>
                <a:gridCol w="721655">
                  <a:extLst>
                    <a:ext uri="{9D8B030D-6E8A-4147-A177-3AD203B41FA5}">
                      <a16:colId xmlns:a16="http://schemas.microsoft.com/office/drawing/2014/main" val="3649626484"/>
                    </a:ext>
                  </a:extLst>
                </a:gridCol>
                <a:gridCol w="1012472">
                  <a:extLst>
                    <a:ext uri="{9D8B030D-6E8A-4147-A177-3AD203B41FA5}">
                      <a16:colId xmlns:a16="http://schemas.microsoft.com/office/drawing/2014/main" val="1804485331"/>
                    </a:ext>
                  </a:extLst>
                </a:gridCol>
                <a:gridCol w="1637190">
                  <a:extLst>
                    <a:ext uri="{9D8B030D-6E8A-4147-A177-3AD203B41FA5}">
                      <a16:colId xmlns:a16="http://schemas.microsoft.com/office/drawing/2014/main" val="3370959102"/>
                    </a:ext>
                  </a:extLst>
                </a:gridCol>
              </a:tblGrid>
              <a:tr h="673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 (s/.)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2219356562"/>
                  </a:ext>
                </a:extLst>
              </a:tr>
              <a:tr h="81035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2234047</a:t>
                      </a:r>
                    </a:p>
                    <a:p>
                      <a:pPr algn="ctr" rtl="0" fontAlgn="ctr"/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“MEJORAMIENTO DE LA COMPETITIVIDAD DE LA CADENA PRODUCTIVA DE LACTEOS EN 62 COMUNIDADES DE 22 DISTRITOS DE LAS PROVINCIAS DE ANDAHUAYLAS Y CHINCHEROS, REGION 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10865904.69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22 DISTRITOS (62 comunidades)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GRDE</a:t>
                      </a: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1546557656"/>
                  </a:ext>
                </a:extLst>
              </a:tr>
              <a:tr h="70109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2462399</a:t>
                      </a:r>
                    </a:p>
                    <a:p>
                      <a:pPr algn="ctr" rtl="0" fontAlgn="ctr"/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“MEJORAMIENTO DE LA COMPETITIVIDAD DE LA CADENA DE VALOR DE LA PAPA EN 50 DISTRITOS DE LAS 7 PROVINCIAS DE LA REGIÓN APURÍMAC”. 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31,603,109.84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50 DISTRITOS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GRDE</a:t>
                      </a: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422941851"/>
                  </a:ext>
                </a:extLst>
              </a:tr>
              <a:tr h="64343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2471009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“MEJORAMIENTO DE LA COMPETITIVIDAD DE LA CADENA PRODUCTIVA DE LA MIEL DE ABEJAS EN LAS 7 PROVINCIAS DEL DEPARTAMENTO DE APURIMAC”.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12,533,519.83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07 PROVINCIAS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GRDE</a:t>
                      </a: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3728591638"/>
                  </a:ext>
                </a:extLst>
              </a:tr>
              <a:tr h="99246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4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2462401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“MEJORAMIENTO DE LA</a:t>
                      </a:r>
                      <a:br>
                        <a:rPr lang="es-PE" sz="800" u="none" strike="noStrike" dirty="0">
                          <a:effectLst/>
                        </a:rPr>
                      </a:br>
                      <a:r>
                        <a:rPr lang="es-PE" sz="800" u="none" strike="noStrike" dirty="0">
                          <a:effectLst/>
                        </a:rPr>
                        <a:t>PRESTACIÓN DE SERVICIOS DE LA DIRECCIÓN REGIONAL DE TRABAJO Y PROMOCIÓN DEL EMPLEO EN LAS 7 PROVINCIAS DEL DEPARTAMENTO DE</a:t>
                      </a:r>
                      <a:br>
                        <a:rPr lang="es-PE" sz="800" u="none" strike="noStrike" dirty="0">
                          <a:effectLst/>
                        </a:rPr>
                      </a:br>
                      <a:r>
                        <a:rPr lang="es-PE" sz="800" u="none" strike="noStrike" dirty="0">
                          <a:effectLst/>
                        </a:rPr>
                        <a:t>APURIMAC”.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3,839,134.33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07 PROVINCIAS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GRI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694317500"/>
                  </a:ext>
                </a:extLst>
              </a:tr>
            </a:tbl>
          </a:graphicData>
        </a:graphic>
      </p:graphicFrame>
      <p:sp>
        <p:nvSpPr>
          <p:cNvPr id="6" name="Google Shape;95;p13">
            <a:extLst>
              <a:ext uri="{FF2B5EF4-FFF2-40B4-BE49-F238E27FC236}">
                <a16:creationId xmlns:a16="http://schemas.microsoft.com/office/drawing/2014/main" id="{D9C45BE5-E371-4277-8AAB-093F8B78EA60}"/>
              </a:ext>
            </a:extLst>
          </p:cNvPr>
          <p:cNvSpPr txBox="1">
            <a:spLocks/>
          </p:cNvSpPr>
          <p:nvPr/>
        </p:nvSpPr>
        <p:spPr>
          <a:xfrm>
            <a:off x="507847" y="186885"/>
            <a:ext cx="7922056" cy="61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- 2019 </a:t>
            </a:r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Planeamiento gestión y Reserva de la Contingencia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BBE616-701F-462D-A5B2-BFDE4B224B52}"/>
              </a:ext>
            </a:extLst>
          </p:cNvPr>
          <p:cNvSpPr txBox="1"/>
          <p:nvPr/>
        </p:nvSpPr>
        <p:spPr>
          <a:xfrm>
            <a:off x="8396461" y="4360149"/>
            <a:ext cx="74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00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3C5A7A13-AE8E-4BD3-BC65-D00C2035C21F}"/>
              </a:ext>
            </a:extLst>
          </p:cNvPr>
          <p:cNvSpPr txBox="1">
            <a:spLocks/>
          </p:cNvSpPr>
          <p:nvPr/>
        </p:nvSpPr>
        <p:spPr>
          <a:xfrm>
            <a:off x="507847" y="186885"/>
            <a:ext cx="7922056" cy="61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2019</a:t>
            </a:r>
          </a:p>
          <a:p>
            <a:pPr algn="ctr"/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Ambiente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82A288-0FFE-4357-BA43-733A5C20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34441"/>
              </p:ext>
            </p:extLst>
          </p:nvPr>
        </p:nvGraphicFramePr>
        <p:xfrm>
          <a:off x="507846" y="961098"/>
          <a:ext cx="7922057" cy="74202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646258">
                  <a:extLst>
                    <a:ext uri="{9D8B030D-6E8A-4147-A177-3AD203B41FA5}">
                      <a16:colId xmlns:a16="http://schemas.microsoft.com/office/drawing/2014/main" val="4220281528"/>
                    </a:ext>
                  </a:extLst>
                </a:gridCol>
                <a:gridCol w="832058">
                  <a:extLst>
                    <a:ext uri="{9D8B030D-6E8A-4147-A177-3AD203B41FA5}">
                      <a16:colId xmlns:a16="http://schemas.microsoft.com/office/drawing/2014/main" val="3601205520"/>
                    </a:ext>
                  </a:extLst>
                </a:gridCol>
                <a:gridCol w="2413154">
                  <a:extLst>
                    <a:ext uri="{9D8B030D-6E8A-4147-A177-3AD203B41FA5}">
                      <a16:colId xmlns:a16="http://schemas.microsoft.com/office/drawing/2014/main" val="1514331444"/>
                    </a:ext>
                  </a:extLst>
                </a:gridCol>
                <a:gridCol w="798180">
                  <a:extLst>
                    <a:ext uri="{9D8B030D-6E8A-4147-A177-3AD203B41FA5}">
                      <a16:colId xmlns:a16="http://schemas.microsoft.com/office/drawing/2014/main" val="1715828736"/>
                    </a:ext>
                  </a:extLst>
                </a:gridCol>
                <a:gridCol w="724502">
                  <a:extLst>
                    <a:ext uri="{9D8B030D-6E8A-4147-A177-3AD203B41FA5}">
                      <a16:colId xmlns:a16="http://schemas.microsoft.com/office/drawing/2014/main" val="2486837586"/>
                    </a:ext>
                  </a:extLst>
                </a:gridCol>
                <a:gridCol w="1006936">
                  <a:extLst>
                    <a:ext uri="{9D8B030D-6E8A-4147-A177-3AD203B41FA5}">
                      <a16:colId xmlns:a16="http://schemas.microsoft.com/office/drawing/2014/main" val="1071117381"/>
                    </a:ext>
                  </a:extLst>
                </a:gridCol>
                <a:gridCol w="1500969">
                  <a:extLst>
                    <a:ext uri="{9D8B030D-6E8A-4147-A177-3AD203B41FA5}">
                      <a16:colId xmlns:a16="http://schemas.microsoft.com/office/drawing/2014/main" val="1799753953"/>
                    </a:ext>
                  </a:extLst>
                </a:gridCol>
              </a:tblGrid>
              <a:tr h="178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 (s/.)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1516212199"/>
                  </a:ext>
                </a:extLst>
              </a:tr>
              <a:tr h="35700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5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2457746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“MEJORAMIENTO DE LOS SERVICIOS DE INFORMACIÓN Y REGULACIÓN PARA EL ORDENAMIENTO TERRITORIAL PARA LAS 7 PROVINCIAS DE LA REGION APURIMAC".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3,583,745.32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07 PROVINCIAS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G.R.RR.NN.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1901370885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057FB8C1-EFCE-4FE7-94E2-24FE4C0C7B77}"/>
              </a:ext>
            </a:extLst>
          </p:cNvPr>
          <p:cNvSpPr txBox="1">
            <a:spLocks/>
          </p:cNvSpPr>
          <p:nvPr/>
        </p:nvSpPr>
        <p:spPr>
          <a:xfrm>
            <a:off x="610972" y="2168085"/>
            <a:ext cx="7922056" cy="61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2019</a:t>
            </a:r>
          </a:p>
          <a:p>
            <a:pPr algn="ctr"/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Turismo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08642A4-47CA-4770-83FC-E48B97DFF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94694"/>
              </p:ext>
            </p:extLst>
          </p:nvPr>
        </p:nvGraphicFramePr>
        <p:xfrm>
          <a:off x="507846" y="2879807"/>
          <a:ext cx="7922056" cy="868599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646258">
                  <a:extLst>
                    <a:ext uri="{9D8B030D-6E8A-4147-A177-3AD203B41FA5}">
                      <a16:colId xmlns:a16="http://schemas.microsoft.com/office/drawing/2014/main" val="492273078"/>
                    </a:ext>
                  </a:extLst>
                </a:gridCol>
                <a:gridCol w="832058">
                  <a:extLst>
                    <a:ext uri="{9D8B030D-6E8A-4147-A177-3AD203B41FA5}">
                      <a16:colId xmlns:a16="http://schemas.microsoft.com/office/drawing/2014/main" val="4129395746"/>
                    </a:ext>
                  </a:extLst>
                </a:gridCol>
                <a:gridCol w="2240364">
                  <a:extLst>
                    <a:ext uri="{9D8B030D-6E8A-4147-A177-3AD203B41FA5}">
                      <a16:colId xmlns:a16="http://schemas.microsoft.com/office/drawing/2014/main" val="3401359816"/>
                    </a:ext>
                  </a:extLst>
                </a:gridCol>
                <a:gridCol w="832058">
                  <a:extLst>
                    <a:ext uri="{9D8B030D-6E8A-4147-A177-3AD203B41FA5}">
                      <a16:colId xmlns:a16="http://schemas.microsoft.com/office/drawing/2014/main" val="1145883863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3286233602"/>
                    </a:ext>
                  </a:extLst>
                </a:gridCol>
                <a:gridCol w="1012472">
                  <a:extLst>
                    <a:ext uri="{9D8B030D-6E8A-4147-A177-3AD203B41FA5}">
                      <a16:colId xmlns:a16="http://schemas.microsoft.com/office/drawing/2014/main" val="2271948457"/>
                    </a:ext>
                  </a:extLst>
                </a:gridCol>
                <a:gridCol w="1637190">
                  <a:extLst>
                    <a:ext uri="{9D8B030D-6E8A-4147-A177-3AD203B41FA5}">
                      <a16:colId xmlns:a16="http://schemas.microsoft.com/office/drawing/2014/main" val="814366412"/>
                    </a:ext>
                  </a:extLst>
                </a:gridCol>
              </a:tblGrid>
              <a:tr h="178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NOMBRE DEL PROYECTO DE INVERSIÓN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 (s/.)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ESTADO SITUACIONAL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ALCANCE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809472729"/>
                  </a:ext>
                </a:extLst>
              </a:tr>
              <a:tr h="6195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2469927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 dirty="0">
                          <a:effectLst/>
                        </a:rPr>
                        <a:t>MEJORAMIENTO SERVICIO PARA LA PRODUCTIVIDAD Y LA COMPETITIVIDAD DE LOS ARTESANOS DE LA LINEA ARTESANAL TEXTIL 7 PROVINCIAS DEL DEPARTAMENTO DE APURIMAC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2,966,681.12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VIABLE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07 PROVINCIAS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GRDE</a:t>
                      </a: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77350116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432133C-5420-4440-B644-CFAD0A14F820}"/>
              </a:ext>
            </a:extLst>
          </p:cNvPr>
          <p:cNvSpPr txBox="1"/>
          <p:nvPr/>
        </p:nvSpPr>
        <p:spPr>
          <a:xfrm>
            <a:off x="8159258" y="4300079"/>
            <a:ext cx="74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71C759-2138-4440-A156-CA57937D4068}"/>
              </a:ext>
            </a:extLst>
          </p:cNvPr>
          <p:cNvSpPr txBox="1"/>
          <p:nvPr/>
        </p:nvSpPr>
        <p:spPr>
          <a:xfrm>
            <a:off x="48686" y="-59280"/>
            <a:ext cx="74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00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350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6C0F00E2-765C-4B44-BEE0-055B291C14BB}"/>
              </a:ext>
            </a:extLst>
          </p:cNvPr>
          <p:cNvSpPr txBox="1">
            <a:spLocks/>
          </p:cNvSpPr>
          <p:nvPr/>
        </p:nvSpPr>
        <p:spPr>
          <a:xfrm>
            <a:off x="861005" y="217759"/>
            <a:ext cx="8002668" cy="58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2020 </a:t>
            </a: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Función Planeamiento gestión y Reserva de la Contingencia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B75D332-6381-4677-AAC3-3D18869FA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89726"/>
              </p:ext>
            </p:extLst>
          </p:nvPr>
        </p:nvGraphicFramePr>
        <p:xfrm>
          <a:off x="113466" y="914395"/>
          <a:ext cx="8376437" cy="379777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540351">
                  <a:extLst>
                    <a:ext uri="{9D8B030D-6E8A-4147-A177-3AD203B41FA5}">
                      <a16:colId xmlns:a16="http://schemas.microsoft.com/office/drawing/2014/main" val="1085187846"/>
                    </a:ext>
                  </a:extLst>
                </a:gridCol>
                <a:gridCol w="540351">
                  <a:extLst>
                    <a:ext uri="{9D8B030D-6E8A-4147-A177-3AD203B41FA5}">
                      <a16:colId xmlns:a16="http://schemas.microsoft.com/office/drawing/2014/main" val="3382332351"/>
                    </a:ext>
                  </a:extLst>
                </a:gridCol>
                <a:gridCol w="1737130">
                  <a:extLst>
                    <a:ext uri="{9D8B030D-6E8A-4147-A177-3AD203B41FA5}">
                      <a16:colId xmlns:a16="http://schemas.microsoft.com/office/drawing/2014/main" val="339421810"/>
                    </a:ext>
                  </a:extLst>
                </a:gridCol>
                <a:gridCol w="831789">
                  <a:extLst>
                    <a:ext uri="{9D8B030D-6E8A-4147-A177-3AD203B41FA5}">
                      <a16:colId xmlns:a16="http://schemas.microsoft.com/office/drawing/2014/main" val="2675732284"/>
                    </a:ext>
                  </a:extLst>
                </a:gridCol>
                <a:gridCol w="906924">
                  <a:extLst>
                    <a:ext uri="{9D8B030D-6E8A-4147-A177-3AD203B41FA5}">
                      <a16:colId xmlns:a16="http://schemas.microsoft.com/office/drawing/2014/main" val="960248990"/>
                    </a:ext>
                  </a:extLst>
                </a:gridCol>
                <a:gridCol w="974597">
                  <a:extLst>
                    <a:ext uri="{9D8B030D-6E8A-4147-A177-3AD203B41FA5}">
                      <a16:colId xmlns:a16="http://schemas.microsoft.com/office/drawing/2014/main" val="839605886"/>
                    </a:ext>
                  </a:extLst>
                </a:gridCol>
                <a:gridCol w="2845295">
                  <a:extLst>
                    <a:ext uri="{9D8B030D-6E8A-4147-A177-3AD203B41FA5}">
                      <a16:colId xmlns:a16="http://schemas.microsoft.com/office/drawing/2014/main" val="3776074727"/>
                    </a:ext>
                  </a:extLst>
                </a:gridCol>
              </a:tblGrid>
              <a:tr h="4248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 (s/.)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extLst>
                  <a:ext uri="{0D108BD9-81ED-4DB2-BD59-A6C34878D82A}">
                    <a16:rowId xmlns:a16="http://schemas.microsoft.com/office/drawing/2014/main" val="1315441752"/>
                  </a:ext>
                </a:extLst>
              </a:tr>
              <a:tr h="84452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49512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Inversión “MEJORAMIENTO DE LA PRESTACIÓN DE LOS SERVICIO DE LA DIRECCIÓN REGIONAL DE PESQUERÍA/DIREPRO EN 22 DISTRITOS DE LAS 7 PROVINCIAS DE LA REGIÓN APURÍMAC”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3,433,062.38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CONCLUID0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7 PROVINCIAS (22 DISTRITOS)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En registro para su viabilidad.</a:t>
                      </a:r>
                    </a:p>
                  </a:txBody>
                  <a:tcPr marL="4542" marR="4542" marT="4542" marB="0" anchor="ctr"/>
                </a:tc>
                <a:extLst>
                  <a:ext uri="{0D108BD9-81ED-4DB2-BD59-A6C34878D82A}">
                    <a16:rowId xmlns:a16="http://schemas.microsoft.com/office/drawing/2014/main" val="3290421276"/>
                  </a:ext>
                </a:extLst>
              </a:tr>
              <a:tr h="140407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49546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"MEJORAMIENTO Y AMPLIACIÓN DE LOS SERVICIOS DE LA DIRECCION REGIONAL DE LA PRODUCCION - DIRECCION DE INDUSTRIA, DE LA PROVINCIA DE ABANCAY DEL DEPARTAMENTO DE APURÍMAC"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11,042,405.06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CONCLUID0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PROVINCIA DE ABANCAY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u="none" strike="noStrike" dirty="0">
                          <a:effectLst/>
                        </a:rPr>
                        <a:t>En espere del convenio DREA - GORE para el proceso de revisión y aprobación correspondiente.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extLst>
                  <a:ext uri="{0D108BD9-81ED-4DB2-BD59-A6C34878D82A}">
                    <a16:rowId xmlns:a16="http://schemas.microsoft.com/office/drawing/2014/main" val="1292560377"/>
                  </a:ext>
                </a:extLst>
              </a:tr>
              <a:tr h="1124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9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49521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“MEJORAMIENTO DE LOS SERVICIOS DE ASISTENCIA TÉCNICA Y PROMOCIÓN DE LA CADENA PRODUCTIVA DE LECHE DE CABRA EN 4 PROVINCIAS DEL DEPARTAMENTO DE APURIMAC”.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3,606,589.76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CONCLUID0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LAS PROVINCIAS DE AYMARAES, ABANCAY, ANDAHUAYLAS Y CHICNHEROS.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u="none" strike="noStrike" dirty="0">
                          <a:effectLst/>
                        </a:rPr>
                        <a:t>En espere del convenio INIA - GORE para el proceso de revisión y aprobación correspondiente.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just" fontAlgn="ctr"/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42" marR="4542" marT="4542" marB="0" anchor="ctr"/>
                </a:tc>
                <a:extLst>
                  <a:ext uri="{0D108BD9-81ED-4DB2-BD59-A6C34878D82A}">
                    <a16:rowId xmlns:a16="http://schemas.microsoft.com/office/drawing/2014/main" val="293276122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F298E95-8A7F-4CB0-B467-3972E1FF8804}"/>
              </a:ext>
            </a:extLst>
          </p:cNvPr>
          <p:cNvSpPr txBox="1"/>
          <p:nvPr/>
        </p:nvSpPr>
        <p:spPr>
          <a:xfrm>
            <a:off x="113466" y="-85037"/>
            <a:ext cx="74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5E9DF3-52E4-4BCD-BF18-C4825A4915F1}"/>
              </a:ext>
            </a:extLst>
          </p:cNvPr>
          <p:cNvSpPr txBox="1"/>
          <p:nvPr/>
        </p:nvSpPr>
        <p:spPr>
          <a:xfrm>
            <a:off x="8489903" y="4473217"/>
            <a:ext cx="74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00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15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3">
            <a:extLst>
              <a:ext uri="{FF2B5EF4-FFF2-40B4-BE49-F238E27FC236}">
                <a16:creationId xmlns:a16="http://schemas.microsoft.com/office/drawing/2014/main" id="{EA483C8F-0CBE-4B1C-9F5A-FE42032CF34B}"/>
              </a:ext>
            </a:extLst>
          </p:cNvPr>
          <p:cNvSpPr txBox="1">
            <a:spLocks/>
          </p:cNvSpPr>
          <p:nvPr/>
        </p:nvSpPr>
        <p:spPr>
          <a:xfrm>
            <a:off x="961121" y="217759"/>
            <a:ext cx="7902552" cy="58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2020 </a:t>
            </a:r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Planeamiento Gestión y Reserva de la Contingencia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1B56048-F4E0-4306-92E0-5C92A9DDA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4921"/>
              </p:ext>
            </p:extLst>
          </p:nvPr>
        </p:nvGraphicFramePr>
        <p:xfrm>
          <a:off x="240279" y="1329435"/>
          <a:ext cx="8249623" cy="210919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470792">
                  <a:extLst>
                    <a:ext uri="{9D8B030D-6E8A-4147-A177-3AD203B41FA5}">
                      <a16:colId xmlns:a16="http://schemas.microsoft.com/office/drawing/2014/main" val="446179087"/>
                    </a:ext>
                  </a:extLst>
                </a:gridCol>
                <a:gridCol w="470792">
                  <a:extLst>
                    <a:ext uri="{9D8B030D-6E8A-4147-A177-3AD203B41FA5}">
                      <a16:colId xmlns:a16="http://schemas.microsoft.com/office/drawing/2014/main" val="3115742257"/>
                    </a:ext>
                  </a:extLst>
                </a:gridCol>
                <a:gridCol w="1632081">
                  <a:extLst>
                    <a:ext uri="{9D8B030D-6E8A-4147-A177-3AD203B41FA5}">
                      <a16:colId xmlns:a16="http://schemas.microsoft.com/office/drawing/2014/main" val="2738659876"/>
                    </a:ext>
                  </a:extLst>
                </a:gridCol>
                <a:gridCol w="765237">
                  <a:extLst>
                    <a:ext uri="{9D8B030D-6E8A-4147-A177-3AD203B41FA5}">
                      <a16:colId xmlns:a16="http://schemas.microsoft.com/office/drawing/2014/main" val="232004499"/>
                    </a:ext>
                  </a:extLst>
                </a:gridCol>
                <a:gridCol w="711156">
                  <a:extLst>
                    <a:ext uri="{9D8B030D-6E8A-4147-A177-3AD203B41FA5}">
                      <a16:colId xmlns:a16="http://schemas.microsoft.com/office/drawing/2014/main" val="1471070637"/>
                    </a:ext>
                  </a:extLst>
                </a:gridCol>
                <a:gridCol w="1257624">
                  <a:extLst>
                    <a:ext uri="{9D8B030D-6E8A-4147-A177-3AD203B41FA5}">
                      <a16:colId xmlns:a16="http://schemas.microsoft.com/office/drawing/2014/main" val="150527510"/>
                    </a:ext>
                  </a:extLst>
                </a:gridCol>
                <a:gridCol w="2941941">
                  <a:extLst>
                    <a:ext uri="{9D8B030D-6E8A-4147-A177-3AD203B41FA5}">
                      <a16:colId xmlns:a16="http://schemas.microsoft.com/office/drawing/2014/main" val="22190611"/>
                    </a:ext>
                  </a:extLst>
                </a:gridCol>
              </a:tblGrid>
              <a:tr h="220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 (s/.)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1834836044"/>
                  </a:ext>
                </a:extLst>
              </a:tr>
              <a:tr h="82951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10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49488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"MEJORAMIENTO Y CREACIÓN DE SERVICIOS TURÍSTICOS PÚBLICOS EN EL CAÑÓN DEL APURIMAC, DISTRITOS DE CURAHUASI, SAN PEDRO DE CACHORA, HUANIPACA, TAMBURCO Y ABANCAY - REGIÓN APURIMAC” 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50,000,000.00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CONCLUIDO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05 DISTRITOS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es-PE" sz="800" u="none" strike="noStrike" dirty="0">
                          <a:effectLst/>
                        </a:rPr>
                        <a:t>En elaboración de informe de aprobación para su correspondiente registro en el banco de inversiones y </a:t>
                      </a:r>
                      <a:r>
                        <a:rPr lang="es-PE" sz="800" u="none" strike="noStrike" dirty="0" err="1">
                          <a:effectLst/>
                        </a:rPr>
                        <a:t>viabilizacion</a:t>
                      </a:r>
                      <a:r>
                        <a:rPr lang="es-PE" sz="800" u="none" strike="noStrike" dirty="0">
                          <a:effectLst/>
                        </a:rPr>
                        <a:t>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3619042904"/>
                  </a:ext>
                </a:extLst>
              </a:tr>
              <a:tr h="75757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11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75659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“MEJORAMIENTO DE LOS SERVICIOS TURÍSTICOS EN EL CONJUNTO ARQUEOLÓGICO DE SAYWITE, DISTRITO DE CURAHUASI, PROVINCIA DE ABANCAY, REGIÓN APURÍMAC”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2,800,000.00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CONCLUIDO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DISTRITO DE CURAHUASI DE LA PROVINCIA DE ABANCAY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 dirty="0">
                          <a:effectLst/>
                        </a:rPr>
                        <a:t>En espera de la formalización de la donación de terreno para su aprobación, registro en el banco de proyectos y </a:t>
                      </a:r>
                      <a:r>
                        <a:rPr lang="es-PE" sz="800" u="none" strike="noStrike" dirty="0" err="1">
                          <a:effectLst/>
                        </a:rPr>
                        <a:t>viabilizacion</a:t>
                      </a:r>
                      <a:r>
                        <a:rPr lang="es-PE" sz="800" u="none" strike="noStrike" dirty="0">
                          <a:effectLst/>
                        </a:rPr>
                        <a:t>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241449466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90A706E-E254-4108-A75C-D9E4ADF911AB}"/>
              </a:ext>
            </a:extLst>
          </p:cNvPr>
          <p:cNvSpPr txBox="1"/>
          <p:nvPr/>
        </p:nvSpPr>
        <p:spPr>
          <a:xfrm>
            <a:off x="113466" y="-85037"/>
            <a:ext cx="74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4163C6-2556-4259-9550-462D07B6B5E6}"/>
              </a:ext>
            </a:extLst>
          </p:cNvPr>
          <p:cNvSpPr txBox="1"/>
          <p:nvPr/>
        </p:nvSpPr>
        <p:spPr>
          <a:xfrm>
            <a:off x="8489903" y="4258148"/>
            <a:ext cx="74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00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153512"/>
            <a:ext cx="7922056" cy="10317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en Proceso de Formulacion -2020 </a:t>
            </a:r>
            <a:br>
              <a:rPr lang="e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Función: Planeamiento Gestión y Reserva de la Contingencia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E49F4C0-CCBF-403B-B311-99C9DB23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69461"/>
              </p:ext>
            </p:extLst>
          </p:nvPr>
        </p:nvGraphicFramePr>
        <p:xfrm>
          <a:off x="418642" y="1802102"/>
          <a:ext cx="7374071" cy="1432865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616003">
                  <a:extLst>
                    <a:ext uri="{9D8B030D-6E8A-4147-A177-3AD203B41FA5}">
                      <a16:colId xmlns:a16="http://schemas.microsoft.com/office/drawing/2014/main" val="156231042"/>
                    </a:ext>
                  </a:extLst>
                </a:gridCol>
                <a:gridCol w="616003">
                  <a:extLst>
                    <a:ext uri="{9D8B030D-6E8A-4147-A177-3AD203B41FA5}">
                      <a16:colId xmlns:a16="http://schemas.microsoft.com/office/drawing/2014/main" val="138441859"/>
                    </a:ext>
                  </a:extLst>
                </a:gridCol>
                <a:gridCol w="2135478">
                  <a:extLst>
                    <a:ext uri="{9D8B030D-6E8A-4147-A177-3AD203B41FA5}">
                      <a16:colId xmlns:a16="http://schemas.microsoft.com/office/drawing/2014/main" val="1799249950"/>
                    </a:ext>
                  </a:extLst>
                </a:gridCol>
                <a:gridCol w="793104">
                  <a:extLst>
                    <a:ext uri="{9D8B030D-6E8A-4147-A177-3AD203B41FA5}">
                      <a16:colId xmlns:a16="http://schemas.microsoft.com/office/drawing/2014/main" val="3118874975"/>
                    </a:ext>
                  </a:extLst>
                </a:gridCol>
                <a:gridCol w="752934">
                  <a:extLst>
                    <a:ext uri="{9D8B030D-6E8A-4147-A177-3AD203B41FA5}">
                      <a16:colId xmlns:a16="http://schemas.microsoft.com/office/drawing/2014/main" val="2376116277"/>
                    </a:ext>
                  </a:extLst>
                </a:gridCol>
                <a:gridCol w="900007">
                  <a:extLst>
                    <a:ext uri="{9D8B030D-6E8A-4147-A177-3AD203B41FA5}">
                      <a16:colId xmlns:a16="http://schemas.microsoft.com/office/drawing/2014/main" val="2671898009"/>
                    </a:ext>
                  </a:extLst>
                </a:gridCol>
                <a:gridCol w="1560542">
                  <a:extLst>
                    <a:ext uri="{9D8B030D-6E8A-4147-A177-3AD203B41FA5}">
                      <a16:colId xmlns:a16="http://schemas.microsoft.com/office/drawing/2014/main" val="3789969515"/>
                    </a:ext>
                  </a:extLst>
                </a:gridCol>
              </a:tblGrid>
              <a:tr h="287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INVERSIÓN ESTIMADO (s/.)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3160680476"/>
                  </a:ext>
                </a:extLst>
              </a:tr>
              <a:tr h="652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"MEJORAMIENTO DEL SERVICIO DE APOYO PARA LA PRODUCCION DE HONGOS COMESTIBLES 5 PROVINCIAS DEL DEPARTAMENTO DE APURIMAC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5,185,155.00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IDEA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05 provincias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Elaboración del PDT.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1224437995"/>
                  </a:ext>
                </a:extLst>
              </a:tr>
              <a:tr h="381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49538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PE" sz="800" u="none" strike="noStrike">
                          <a:effectLst/>
                        </a:rPr>
                        <a:t>"CREACION DE SERVICIOS DEL CENTRO DE INNOVACIÓN TECNOLÓGICA - CITE ACUÍCOLA EN LAS 7 PROVINCIAS DEL DEPARTAMENTO DE APURIMAC"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800" u="none" strike="noStrike" dirty="0">
                          <a:effectLst/>
                        </a:rPr>
                        <a:t>15,613,021.57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IDEA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07 PROVINCIAS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>
                          <a:effectLst/>
                        </a:rPr>
                        <a:t>Elaboración del PDT.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250" marR="5250" marT="5250" marB="0" anchor="ctr"/>
                </a:tc>
                <a:extLst>
                  <a:ext uri="{0D108BD9-81ED-4DB2-BD59-A6C34878D82A}">
                    <a16:rowId xmlns:a16="http://schemas.microsoft.com/office/drawing/2014/main" val="39931495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744</Words>
  <Application>Microsoft Office PowerPoint</Application>
  <PresentationFormat>Presentación en pantalla (16:9)</PresentationFormat>
  <Paragraphs>152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 Narrow</vt:lpstr>
      <vt:lpstr>Lato Black</vt:lpstr>
      <vt:lpstr>Arial</vt:lpstr>
      <vt:lpstr>Calibri</vt:lpstr>
      <vt:lpstr>Lato Light</vt:lpstr>
      <vt:lpstr>Silvia template</vt:lpstr>
      <vt:lpstr>Proyectos de inversion Función – Planeamiento Gestión y Reserva de la Contingencia; Ambiente y Turismo </vt:lpstr>
      <vt:lpstr>Presentación de PowerPoint</vt:lpstr>
      <vt:lpstr>Presentación de PowerPoint</vt:lpstr>
      <vt:lpstr>Presentación de PowerPoint</vt:lpstr>
      <vt:lpstr>Presentación de PowerPoint</vt:lpstr>
      <vt:lpstr>Proyectos de Inversion en Proceso de Formulacion -2020  Función: Planeamiento Gestión y Reserva de la Contingencia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ORFEI DIRE</dc:creator>
  <cp:lastModifiedBy>ORFEI DIRE</cp:lastModifiedBy>
  <cp:revision>58</cp:revision>
  <dcterms:modified xsi:type="dcterms:W3CDTF">2020-07-09T16:48:42Z</dcterms:modified>
</cp:coreProperties>
</file>