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57" r:id="rId3"/>
    <p:sldId id="258" r:id="rId4"/>
    <p:sldId id="264" r:id="rId5"/>
    <p:sldId id="261" r:id="rId6"/>
    <p:sldId id="262" r:id="rId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94" d="100"/>
          <a:sy n="94" d="100"/>
        </p:scale>
        <p:origin x="797" y="8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F40A7-3AF0-4773-8673-CD0A5BE5E14B}" type="datetimeFigureOut">
              <a:rPr lang="es-PE" smtClean="0"/>
              <a:t>08/07/2020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3A64B-6618-486B-8889-9697F70C784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62870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583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550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56A22-73D2-402A-8F0F-84679C9316A5}" type="datetimeFigureOut">
              <a:rPr lang="es-PE" smtClean="0"/>
              <a:t>08/07/2020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A9EC-21A6-4A68-B925-8C3DFD754A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47748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56A22-73D2-402A-8F0F-84679C9316A5}" type="datetimeFigureOut">
              <a:rPr lang="es-PE" smtClean="0"/>
              <a:t>08/07/2020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A9EC-21A6-4A68-B925-8C3DFD754A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04072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56A22-73D2-402A-8F0F-84679C9316A5}" type="datetimeFigureOut">
              <a:rPr lang="es-PE" smtClean="0"/>
              <a:t>08/07/2020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A9EC-21A6-4A68-B925-8C3DFD754A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8745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17551" y="1898759"/>
            <a:ext cx="12209857" cy="4959229"/>
            <a:chOff x="187960" y="1453515"/>
            <a:chExt cx="3861435" cy="1568450"/>
          </a:xfrm>
        </p:grpSpPr>
        <p:sp>
          <p:nvSpPr>
            <p:cNvPr id="11" name="Google Shape;11;p2"/>
            <p:cNvSpPr/>
            <p:nvPr/>
          </p:nvSpPr>
          <p:spPr>
            <a:xfrm>
              <a:off x="187960" y="1453515"/>
              <a:ext cx="3860800" cy="1568450"/>
            </a:xfrm>
            <a:custGeom>
              <a:avLst/>
              <a:gdLst/>
              <a:ahLst/>
              <a:cxnLst/>
              <a:rect l="l" t="t" r="r" b="b"/>
              <a:pathLst>
                <a:path w="3860800" h="1568450" extrusionOk="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87960" y="2182495"/>
              <a:ext cx="3860800" cy="838200"/>
            </a:xfrm>
            <a:custGeom>
              <a:avLst/>
              <a:gdLst/>
              <a:ahLst/>
              <a:cxnLst/>
              <a:rect l="l" t="t" r="r" b="b"/>
              <a:pathLst>
                <a:path w="3860800" h="838200" extrusionOk="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88595" y="1819275"/>
              <a:ext cx="3860800" cy="1200150"/>
            </a:xfrm>
            <a:custGeom>
              <a:avLst/>
              <a:gdLst/>
              <a:ahLst/>
              <a:cxnLst/>
              <a:rect l="l" t="t" r="r" b="b"/>
              <a:pathLst>
                <a:path w="3860800" h="1200150" extrusionOk="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379067" y="1233367"/>
            <a:ext cx="9434000" cy="15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419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6"/>
          <p:cNvGrpSpPr/>
          <p:nvPr/>
        </p:nvGrpSpPr>
        <p:grpSpPr>
          <a:xfrm rot="-5400000" flipH="1">
            <a:off x="7360218" y="2040402"/>
            <a:ext cx="6872324" cy="2791213"/>
            <a:chOff x="187960" y="1453515"/>
            <a:chExt cx="3861435" cy="1568450"/>
          </a:xfrm>
        </p:grpSpPr>
        <p:sp>
          <p:nvSpPr>
            <p:cNvPr id="43" name="Google Shape;43;p6"/>
            <p:cNvSpPr/>
            <p:nvPr/>
          </p:nvSpPr>
          <p:spPr>
            <a:xfrm>
              <a:off x="187960" y="1453515"/>
              <a:ext cx="3860800" cy="1568450"/>
            </a:xfrm>
            <a:custGeom>
              <a:avLst/>
              <a:gdLst/>
              <a:ahLst/>
              <a:cxnLst/>
              <a:rect l="l" t="t" r="r" b="b"/>
              <a:pathLst>
                <a:path w="3860800" h="1568450" extrusionOk="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187960" y="2182495"/>
              <a:ext cx="3860800" cy="838200"/>
            </a:xfrm>
            <a:custGeom>
              <a:avLst/>
              <a:gdLst/>
              <a:ahLst/>
              <a:cxnLst/>
              <a:rect l="l" t="t" r="r" b="b"/>
              <a:pathLst>
                <a:path w="3860800" h="838200" extrusionOk="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188595" y="1819275"/>
              <a:ext cx="3860800" cy="1200150"/>
            </a:xfrm>
            <a:custGeom>
              <a:avLst/>
              <a:gdLst/>
              <a:ahLst/>
              <a:cxnLst/>
              <a:rect l="l" t="t" r="r" b="b"/>
              <a:pathLst>
                <a:path w="3860800" h="1200150" extrusionOk="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983800" y="690033"/>
            <a:ext cx="8046000" cy="99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983800" y="1967600"/>
            <a:ext cx="3855600" cy="391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◦"/>
              <a:defRPr sz="2667"/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3pPr>
            <a:lvl4pPr marL="2438339" lvl="3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4pPr>
            <a:lvl5pPr marL="3047924" lvl="4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5pPr>
            <a:lvl6pPr marL="3657509" lvl="5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6pPr>
            <a:lvl7pPr marL="4267093" lvl="6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7pPr>
            <a:lvl8pPr marL="4876678" lvl="7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8pPr>
            <a:lvl9pPr marL="5486263" lvl="8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5274639" y="1967600"/>
            <a:ext cx="3855600" cy="391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◦"/>
              <a:defRPr sz="2667"/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3pPr>
            <a:lvl4pPr marL="2438339" lvl="3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4pPr>
            <a:lvl5pPr marL="3047924" lvl="4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5pPr>
            <a:lvl6pPr marL="3657509" lvl="5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6pPr>
            <a:lvl7pPr marL="4267093" lvl="6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7pPr>
            <a:lvl8pPr marL="4876678" lvl="7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8pPr>
            <a:lvl9pPr marL="5486263" lvl="8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8522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56A22-73D2-402A-8F0F-84679C9316A5}" type="datetimeFigureOut">
              <a:rPr lang="es-PE" smtClean="0"/>
              <a:t>08/07/2020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A9EC-21A6-4A68-B925-8C3DFD754A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00900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56A22-73D2-402A-8F0F-84679C9316A5}" type="datetimeFigureOut">
              <a:rPr lang="es-PE" smtClean="0"/>
              <a:t>08/07/2020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A9EC-21A6-4A68-B925-8C3DFD754A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9345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56A22-73D2-402A-8F0F-84679C9316A5}" type="datetimeFigureOut">
              <a:rPr lang="es-PE" smtClean="0"/>
              <a:t>08/07/2020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A9EC-21A6-4A68-B925-8C3DFD754A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69933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56A22-73D2-402A-8F0F-84679C9316A5}" type="datetimeFigureOut">
              <a:rPr lang="es-PE" smtClean="0"/>
              <a:t>08/07/2020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A9EC-21A6-4A68-B925-8C3DFD754A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945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56A22-73D2-402A-8F0F-84679C9316A5}" type="datetimeFigureOut">
              <a:rPr lang="es-PE" smtClean="0"/>
              <a:t>08/07/2020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A9EC-21A6-4A68-B925-8C3DFD754A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22574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56A22-73D2-402A-8F0F-84679C9316A5}" type="datetimeFigureOut">
              <a:rPr lang="es-PE" smtClean="0"/>
              <a:t>08/07/2020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A9EC-21A6-4A68-B925-8C3DFD754A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35317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56A22-73D2-402A-8F0F-84679C9316A5}" type="datetimeFigureOut">
              <a:rPr lang="es-PE" smtClean="0"/>
              <a:t>08/07/2020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A9EC-21A6-4A68-B925-8C3DFD754A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87297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56A22-73D2-402A-8F0F-84679C9316A5}" type="datetimeFigureOut">
              <a:rPr lang="es-PE" smtClean="0"/>
              <a:t>08/07/2020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A9EC-21A6-4A68-B925-8C3DFD754A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42858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56A22-73D2-402A-8F0F-84679C9316A5}" type="datetimeFigureOut">
              <a:rPr lang="es-PE" smtClean="0"/>
              <a:t>08/07/2020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1A9EC-21A6-4A68-B925-8C3DFD754A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7291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ctrTitle"/>
          </p:nvPr>
        </p:nvSpPr>
        <p:spPr>
          <a:xfrm>
            <a:off x="1228481" y="2485824"/>
            <a:ext cx="9434000" cy="1886353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algn="ctr"/>
            <a:r>
              <a:rPr lang="en" sz="5333" b="1" dirty="0"/>
              <a:t>Proyectos de inversion Función </a:t>
            </a:r>
            <a:r>
              <a:rPr lang="en" sz="5333" b="1" dirty="0" smtClean="0"/>
              <a:t>AMBIENTE</a:t>
            </a:r>
            <a:endParaRPr sz="5333" b="1" dirty="0"/>
          </a:p>
        </p:txBody>
      </p:sp>
    </p:spTree>
    <p:extLst>
      <p:ext uri="{BB962C8B-B14F-4D97-AF65-F5344CB8AC3E}">
        <p14:creationId xmlns:p14="http://schemas.microsoft.com/office/powerpoint/2010/main" val="3860455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6">
            <a:extLst>
              <a:ext uri="{FF2B5EF4-FFF2-40B4-BE49-F238E27FC236}">
                <a16:creationId xmlns:a16="http://schemas.microsoft.com/office/drawing/2014/main" id="{61092F70-2AE1-4B21-990C-2413397B3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327327"/>
              </p:ext>
            </p:extLst>
          </p:nvPr>
        </p:nvGraphicFramePr>
        <p:xfrm>
          <a:off x="255881" y="1884116"/>
          <a:ext cx="10732185" cy="39624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38133">
                  <a:extLst>
                    <a:ext uri="{9D8B030D-6E8A-4147-A177-3AD203B41FA5}">
                      <a16:colId xmlns:a16="http://schemas.microsoft.com/office/drawing/2014/main" val="3565300996"/>
                    </a:ext>
                  </a:extLst>
                </a:gridCol>
                <a:gridCol w="4756202">
                  <a:extLst>
                    <a:ext uri="{9D8B030D-6E8A-4147-A177-3AD203B41FA5}">
                      <a16:colId xmlns:a16="http://schemas.microsoft.com/office/drawing/2014/main" val="1429739352"/>
                    </a:ext>
                  </a:extLst>
                </a:gridCol>
                <a:gridCol w="1278495">
                  <a:extLst>
                    <a:ext uri="{9D8B030D-6E8A-4147-A177-3AD203B41FA5}">
                      <a16:colId xmlns:a16="http://schemas.microsoft.com/office/drawing/2014/main" val="1073880851"/>
                    </a:ext>
                  </a:extLst>
                </a:gridCol>
                <a:gridCol w="1197614">
                  <a:extLst>
                    <a:ext uri="{9D8B030D-6E8A-4147-A177-3AD203B41FA5}">
                      <a16:colId xmlns:a16="http://schemas.microsoft.com/office/drawing/2014/main" val="4239792826"/>
                    </a:ext>
                  </a:extLst>
                </a:gridCol>
                <a:gridCol w="1565392">
                  <a:extLst>
                    <a:ext uri="{9D8B030D-6E8A-4147-A177-3AD203B41FA5}">
                      <a16:colId xmlns:a16="http://schemas.microsoft.com/office/drawing/2014/main" val="3466243991"/>
                    </a:ext>
                  </a:extLst>
                </a:gridCol>
                <a:gridCol w="1096349">
                  <a:extLst>
                    <a:ext uri="{9D8B030D-6E8A-4147-A177-3AD203B41FA5}">
                      <a16:colId xmlns:a16="http://schemas.microsoft.com/office/drawing/2014/main" val="1146080519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s-PE" sz="1100" dirty="0"/>
                        <a:t>CUI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1" dirty="0"/>
                        <a:t>Proyectos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1" dirty="0" smtClean="0"/>
                        <a:t>Inversión Estimada S/</a:t>
                      </a:r>
                      <a:endParaRPr lang="es-PE" sz="1100" b="1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1" dirty="0"/>
                        <a:t>Estado situacional 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1" dirty="0"/>
                        <a:t>Alcance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1" dirty="0"/>
                        <a:t>Ejecución Física Proyectada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746979308"/>
                  </a:ext>
                </a:extLst>
              </a:tr>
              <a:tr h="772160">
                <a:tc>
                  <a:txBody>
                    <a:bodyPr/>
                    <a:lstStyle/>
                    <a:p>
                      <a:pPr algn="ctr"/>
                      <a:r>
                        <a:rPr lang="es-PE" sz="1100" dirty="0" smtClean="0"/>
                        <a:t>2471507</a:t>
                      </a:r>
                    </a:p>
                    <a:p>
                      <a:pPr algn="ctr"/>
                      <a:endParaRPr lang="es-PE" sz="1100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0" dirty="0" smtClean="0"/>
                        <a:t>RECUPERACION DE ECOSISTEMAS DE PAJONAL DE PUNA HUMEDA, BODEFAL,  MATORRAL INTERANDINO, BOSQUE RELICTO MESOANDINO Y LAS LAGUNAS DE PACUCHA, CHURRUBAMBA, PUCULLOCCOCHA Y HUAMPICA EN LA MANCOMUNIDAD SONDOR – CURAMBA DE LA PROVINCIA DE ANDAHUAYLAS – REGION APURIMAC</a:t>
                      </a:r>
                      <a:endParaRPr lang="es-PE" sz="1100" b="0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22,764,507.16</a:t>
                      </a:r>
                      <a:endParaRPr lang="es-PE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VIABLE</a:t>
                      </a:r>
                      <a:endParaRPr lang="es-PE" sz="11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100" b="0" dirty="0" smtClean="0"/>
                        <a:t>05 Distritos</a:t>
                      </a:r>
                      <a:endParaRPr lang="es-PE" sz="1100" b="0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Contrata o </a:t>
                      </a:r>
                      <a:r>
                        <a:rPr lang="es-PE" sz="11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Adm. Directa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(Definir)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PE" sz="1100" b="0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2748467623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11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2487668</a:t>
                      </a:r>
                      <a:endParaRPr lang="es-PE"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0" u="none" strike="noStrike" cap="none" dirty="0" smtClean="0">
                          <a:solidFill>
                            <a:srgbClr val="000000"/>
                          </a:solidFill>
                          <a:sym typeface="Arial"/>
                        </a:rPr>
                        <a:t>RECUPERACION DE LOS ECOSISTEMAS DE PAJONAL DE PUNA HUMEDA, BOFEDAL Y MATORRAL ANDINO DE LAS UNIDADES HIDROGRAFICAS DE LOS RIOS PUNANQUI, COCCHA Y AQUILANO DE,07</a:t>
                      </a:r>
                      <a:r>
                        <a:rPr lang="es-PE" sz="1100" b="0" u="none" strike="noStrike" cap="none" baseline="0" dirty="0" smtClean="0">
                          <a:solidFill>
                            <a:srgbClr val="000000"/>
                          </a:solidFill>
                          <a:sym typeface="Arial"/>
                        </a:rPr>
                        <a:t> DISTRITOS DE </a:t>
                      </a:r>
                      <a:r>
                        <a:rPr lang="es-PE" sz="1100" b="0" u="none" strike="noStrike" cap="none" dirty="0" smtClean="0">
                          <a:solidFill>
                            <a:srgbClr val="000000"/>
                          </a:solidFill>
                          <a:sym typeface="Arial"/>
                        </a:rPr>
                        <a:t>LA PROVINCIA DE GRAU Y COTABAMBAS  DE LA REGION DE APURIMAC</a:t>
                      </a:r>
                      <a:endParaRPr lang="es-PE"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53,097,268.32</a:t>
                      </a:r>
                      <a:endParaRPr lang="es-PE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VIABLE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PE" sz="1100" b="0" i="0" u="none" strike="noStrike" cap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07 Distritos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PE"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Contrata o </a:t>
                      </a:r>
                      <a:r>
                        <a:rPr lang="es-PE" sz="11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Adm. Directa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(Definir)</a:t>
                      </a:r>
                    </a:p>
                    <a:p>
                      <a:endParaRPr lang="es-PE" sz="1100" b="0" i="0" u="none" strike="noStrike" cap="none" dirty="0">
                        <a:solidFill>
                          <a:srgbClr val="000000"/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2214220417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11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2487519</a:t>
                      </a:r>
                      <a:endParaRPr lang="es-PE"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PE" sz="1100" b="0" u="none" strike="noStrike" cap="none" dirty="0" smtClean="0">
                          <a:solidFill>
                            <a:srgbClr val="000000"/>
                          </a:solidFill>
                          <a:sym typeface="Arial"/>
                        </a:rPr>
                        <a:t>RECUPERACION DE LOS ECOSISTEMAS DE  PAJONAL DE PUNA HUMEDA,  SECA, BOFEDALES Y BOSQUE RELICTO MESOANDINO DE LAS UNIDADES HIDROGRAFICAS DEL RIOS CHALHUANCA, OCOÑA , 9 DISTRITOS DE LA PROVINCIA DE AYMARAES - LA REGION DE APURIMAC</a:t>
                      </a:r>
                      <a:endParaRPr lang="es-PE"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PE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16,348,682.70</a:t>
                      </a:r>
                      <a:endParaRPr lang="es-PE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VIABLE</a:t>
                      </a:r>
                    </a:p>
                    <a:p>
                      <a:endParaRPr lang="es-PE" sz="1100" b="0" i="0" u="none" strike="noStrike" cap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PE" sz="11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09 Distritos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s-PE"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Contrata o </a:t>
                      </a:r>
                      <a:r>
                        <a:rPr lang="es-PE" sz="11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Adm. Directa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(Definir)</a:t>
                      </a:r>
                    </a:p>
                    <a:p>
                      <a:endParaRPr lang="es-PE"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76766352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s-PE"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s-PE" sz="1100" b="0" u="none" strike="noStrike" cap="none" dirty="0" smtClean="0">
                          <a:solidFill>
                            <a:srgbClr val="000000"/>
                          </a:solidFill>
                          <a:sym typeface="Arial"/>
                        </a:rPr>
                        <a:t>RECUPERACION DE  ECOSISTEMA DE BOFEDAL Y PAJONAL DE PUNA HUMEDA Y SECA EN LA UNIDAD HIDROGRAFICA OROPESA,PALLCAMAYU,HUISHUICHA Y CHUQUIBAMBILLA  DE LAS PROVINCIAS DE ANTABAMBA Y GRAU DE  LA REGION DE APURIMAC.</a:t>
                      </a:r>
                      <a:endParaRPr lang="es-PE"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21,791,800.00</a:t>
                      </a:r>
                      <a:endParaRPr lang="es-PE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100" b="0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sym typeface="Arial"/>
                        </a:rPr>
                        <a:t>En Formulación</a:t>
                      </a:r>
                      <a:endParaRPr lang="es-PE" sz="1100" b="0" i="0" u="none" strike="noStrike" cap="none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/>
                        <a:cs typeface="Arial"/>
                        <a:sym typeface="Arial"/>
                      </a:endParaRPr>
                    </a:p>
                    <a:p>
                      <a:endParaRPr lang="es-PE" sz="1100" b="0" i="0" u="none" strike="noStrike" cap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100" b="0" u="none" strike="noStrike" cap="none" dirty="0" smtClean="0">
                          <a:solidFill>
                            <a:srgbClr val="000000"/>
                          </a:solidFill>
                          <a:sym typeface="Arial"/>
                        </a:rPr>
                        <a:t>14 Distritos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100" b="0" u="none" strike="noStrike" cap="none" dirty="0" smtClean="0">
                          <a:solidFill>
                            <a:srgbClr val="000000"/>
                          </a:solidFill>
                          <a:sym typeface="Arial"/>
                        </a:rPr>
                        <a:t>(Avance 20%)</a:t>
                      </a:r>
                      <a:endParaRPr lang="es-PE" sz="1100" b="0" i="0" u="none" strike="noStrike" cap="none" dirty="0" smtClean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PE" sz="1100" b="0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Contrata o </a:t>
                      </a:r>
                      <a:r>
                        <a:rPr lang="es-PE" sz="11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Adm. Directa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(Definir)</a:t>
                      </a:r>
                      <a:endParaRPr lang="es-PE" sz="11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674388361"/>
                  </a:ext>
                </a:extLst>
              </a:tr>
            </a:tbl>
          </a:graphicData>
        </a:graphic>
      </p:graphicFrame>
      <p:sp>
        <p:nvSpPr>
          <p:cNvPr id="5" name="Google Shape;95;p13">
            <a:extLst>
              <a:ext uri="{FF2B5EF4-FFF2-40B4-BE49-F238E27FC236}">
                <a16:creationId xmlns:a16="http://schemas.microsoft.com/office/drawing/2014/main" id="{7DB9BA98-6BEB-4F68-8F37-ADE0EF83B1E6}"/>
              </a:ext>
            </a:extLst>
          </p:cNvPr>
          <p:cNvSpPr txBox="1">
            <a:spLocks/>
          </p:cNvSpPr>
          <p:nvPr/>
        </p:nvSpPr>
        <p:spPr>
          <a:xfrm>
            <a:off x="641532" y="481659"/>
            <a:ext cx="10562741" cy="602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pPr algn="ctr"/>
            <a:r>
              <a:rPr lang="es-MX" sz="373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Proyectos de Inversión Formulados-2019</a:t>
            </a:r>
          </a:p>
        </p:txBody>
      </p:sp>
    </p:spTree>
    <p:extLst>
      <p:ext uri="{BB962C8B-B14F-4D97-AF65-F5344CB8AC3E}">
        <p14:creationId xmlns:p14="http://schemas.microsoft.com/office/powerpoint/2010/main" val="3559832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792051" y="406401"/>
            <a:ext cx="10562741" cy="1173976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algn="ctr"/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Proyectos de Inversion Programados para su Formulacion -2020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/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0AC01847-D4D3-4905-82B1-924A8AEB1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562668"/>
              </p:ext>
            </p:extLst>
          </p:nvPr>
        </p:nvGraphicFramePr>
        <p:xfrm>
          <a:off x="255880" y="1884116"/>
          <a:ext cx="11783165" cy="34594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42924">
                  <a:extLst>
                    <a:ext uri="{9D8B030D-6E8A-4147-A177-3AD203B41FA5}">
                      <a16:colId xmlns:a16="http://schemas.microsoft.com/office/drawing/2014/main" val="3565300996"/>
                    </a:ext>
                  </a:extLst>
                </a:gridCol>
                <a:gridCol w="5051411">
                  <a:extLst>
                    <a:ext uri="{9D8B030D-6E8A-4147-A177-3AD203B41FA5}">
                      <a16:colId xmlns:a16="http://schemas.microsoft.com/office/drawing/2014/main" val="1429739352"/>
                    </a:ext>
                  </a:extLst>
                </a:gridCol>
                <a:gridCol w="1326622">
                  <a:extLst>
                    <a:ext uri="{9D8B030D-6E8A-4147-A177-3AD203B41FA5}">
                      <a16:colId xmlns:a16="http://schemas.microsoft.com/office/drawing/2014/main" val="1073880851"/>
                    </a:ext>
                  </a:extLst>
                </a:gridCol>
                <a:gridCol w="1149487">
                  <a:extLst>
                    <a:ext uri="{9D8B030D-6E8A-4147-A177-3AD203B41FA5}">
                      <a16:colId xmlns:a16="http://schemas.microsoft.com/office/drawing/2014/main" val="4239792826"/>
                    </a:ext>
                  </a:extLst>
                </a:gridCol>
                <a:gridCol w="991108">
                  <a:extLst>
                    <a:ext uri="{9D8B030D-6E8A-4147-A177-3AD203B41FA5}">
                      <a16:colId xmlns:a16="http://schemas.microsoft.com/office/drawing/2014/main" val="2844200124"/>
                    </a:ext>
                  </a:extLst>
                </a:gridCol>
                <a:gridCol w="1625264">
                  <a:extLst>
                    <a:ext uri="{9D8B030D-6E8A-4147-A177-3AD203B41FA5}">
                      <a16:colId xmlns:a16="http://schemas.microsoft.com/office/drawing/2014/main" val="3466243991"/>
                    </a:ext>
                  </a:extLst>
                </a:gridCol>
                <a:gridCol w="1096349">
                  <a:extLst>
                    <a:ext uri="{9D8B030D-6E8A-4147-A177-3AD203B41FA5}">
                      <a16:colId xmlns:a16="http://schemas.microsoft.com/office/drawing/2014/main" val="1146080519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s-PE" sz="1100" dirty="0"/>
                        <a:t>N°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1" dirty="0"/>
                        <a:t>Proyectos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1" dirty="0"/>
                        <a:t>Inversión Estimada S/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1" dirty="0"/>
                        <a:t>Estado situacional 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1" dirty="0"/>
                        <a:t>Duración Formulación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1" dirty="0"/>
                        <a:t>Alcance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1" dirty="0"/>
                        <a:t>Modalidad de la Formulación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746979308"/>
                  </a:ext>
                </a:extLst>
              </a:tr>
              <a:tr h="6072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dirty="0"/>
                        <a:t>1</a:t>
                      </a:r>
                    </a:p>
                    <a:p>
                      <a:pPr algn="ctr"/>
                      <a:endParaRPr lang="es-PE" sz="1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0" dirty="0" smtClean="0"/>
                        <a:t>RECUPERACION DE ECOSISTEMAS DE  PAJONAL DE PUNA HUMEDA - SECA Y BOFEDAL  EN LA UNIDAD HIDROGRAFICA ANTABAMBA DE LAS LAS PROVINCIAS DE ANTABAMBA Y AYMARAES DEL  DEPARTAMENTO DE APURIMAC</a:t>
                      </a:r>
                      <a:endParaRPr lang="es-PE" sz="1100" b="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100" b="1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25,362,500.00</a:t>
                      </a:r>
                      <a:endParaRPr lang="es-PE" sz="11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0" dirty="0"/>
                        <a:t>Idea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0" dirty="0" smtClean="0"/>
                        <a:t>4.5 </a:t>
                      </a:r>
                      <a:r>
                        <a:rPr lang="es-PE" sz="1100" b="0" dirty="0"/>
                        <a:t>meses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PE" sz="1100" b="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100" b="0" dirty="0" smtClean="0"/>
                        <a:t>10 Distritos</a:t>
                      </a:r>
                      <a:endParaRPr lang="es-PE" sz="11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PE" sz="1100" b="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Contrata o </a:t>
                      </a:r>
                      <a:r>
                        <a:rPr lang="es-PE" sz="11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Adm. Directa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(Definir)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748467623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11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2</a:t>
                      </a:r>
                      <a:endParaRPr lang="es-PE"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0" u="none" strike="noStrike" cap="none" dirty="0" smtClean="0">
                          <a:solidFill>
                            <a:srgbClr val="000000"/>
                          </a:solidFill>
                          <a:sym typeface="Arial"/>
                        </a:rPr>
                        <a:t>RECUPERACION DE LOS ECOSISTEMAS DE PAJONAL DE PUNA  HUMEDA Y BOFEDAL EN LA UNIDAD HIDROGRAFICA DE LOS  RIOS CHICHA, CHUMBAO Y HUANCARAY,13 DISTRITOS DE LAS PROVINCIAS DE ANDAHUAYLAS  Y CHINCHEROS DE LA REGION DE APURIMAC</a:t>
                      </a:r>
                      <a:endParaRPr lang="es-PE"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100" b="1" i="0" u="none" strike="noStrike" kern="1200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33,108,240.00</a:t>
                      </a:r>
                      <a:endParaRPr lang="es-PE" sz="1100" b="1" i="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0" u="none" strike="noStrike" cap="none" dirty="0" smtClean="0">
                          <a:solidFill>
                            <a:srgbClr val="000000"/>
                          </a:solidFill>
                          <a:sym typeface="Arial"/>
                        </a:rPr>
                        <a:t>Idea</a:t>
                      </a:r>
                      <a:endParaRPr lang="es-PE" sz="1100" b="0" u="none" strike="noStrike" cap="none" dirty="0">
                        <a:solidFill>
                          <a:srgbClr val="000000"/>
                        </a:solidFill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Plan</a:t>
                      </a:r>
                      <a:r>
                        <a:rPr lang="es-PE" sz="8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 de Trabajo en Elaboración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100" b="0" u="none" strike="noStrike" dirty="0">
                          <a:effectLst/>
                        </a:rPr>
                        <a:t> </a:t>
                      </a:r>
                      <a:r>
                        <a:rPr lang="es-PE" sz="1100" b="0" u="none" strike="noStrike" dirty="0" smtClean="0">
                          <a:effectLst/>
                        </a:rPr>
                        <a:t>13 Distritos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PE"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Contrata o </a:t>
                      </a:r>
                      <a:r>
                        <a:rPr lang="es-PE" sz="11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Adm. Directa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(Definir)</a:t>
                      </a:r>
                      <a:endParaRPr lang="es-PE" sz="11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214220417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11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3</a:t>
                      </a:r>
                      <a:endParaRPr lang="es-PE"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s-PE" sz="1100" b="0" u="none" strike="noStrike" cap="none" dirty="0" smtClean="0">
                          <a:solidFill>
                            <a:srgbClr val="000000"/>
                          </a:solidFill>
                          <a:sym typeface="Arial"/>
                        </a:rPr>
                        <a:t>RECUPERACION DE ECOSISTEMA DE  PAJONAL DE PUNA HUMEDO, SECO, BOSQUE RELICTO, BOSQUE SECO EN LA UNIDAD HIDROGRAFICA DEL RIO CHACABAMBA Y  PULCAY , 11 DISTRITOS DE LA PROVINCIA DE CHINCHEROS - REGION DE APURIMAC</a:t>
                      </a:r>
                      <a:endParaRPr lang="es-PE"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100" b="1" i="0" u="none" strike="noStrike" kern="1200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14,482,500.00</a:t>
                      </a:r>
                      <a:endParaRPr lang="es-PE" sz="1100" b="1" i="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s-PE" sz="1100" b="0" u="none" strike="noStrike" cap="none" dirty="0" smtClean="0">
                          <a:solidFill>
                            <a:srgbClr val="000000"/>
                          </a:solidFill>
                          <a:sym typeface="Arial"/>
                        </a:rPr>
                        <a:t>Idea</a:t>
                      </a:r>
                      <a:endParaRPr lang="es-PE" sz="1100" b="0" u="none" strike="noStrike" cap="none" dirty="0">
                        <a:solidFill>
                          <a:srgbClr val="000000"/>
                        </a:solidFill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i="0" u="none" strike="noStrike" kern="1200" cap="none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Arial"/>
                          <a:sym typeface="Arial"/>
                        </a:rPr>
                        <a:t>Plan de Trabajo en Elaboración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PE" sz="800" b="0" i="0" u="none" strike="noStrike" kern="1200" cap="none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PE" sz="1100" b="0" u="none" strike="noStrike" cap="none" dirty="0" smtClean="0">
                          <a:solidFill>
                            <a:srgbClr val="000000"/>
                          </a:solidFill>
                          <a:sym typeface="Arial"/>
                        </a:rPr>
                        <a:t>11 Distritos</a:t>
                      </a:r>
                      <a:endParaRPr lang="es-PE" sz="1100" b="0" u="none" strike="noStrike" cap="none" dirty="0">
                        <a:solidFill>
                          <a:srgbClr val="000000"/>
                        </a:solidFill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Contrata o </a:t>
                      </a:r>
                      <a:r>
                        <a:rPr lang="es-PE" sz="11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Adm. Directa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(Definir)</a:t>
                      </a:r>
                      <a:endParaRPr lang="es-PE" sz="11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76766352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11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4</a:t>
                      </a:r>
                      <a:endParaRPr lang="es-PE"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s-PE" sz="1100" b="0" u="none" strike="noStrike" cap="none" dirty="0" smtClean="0">
                          <a:solidFill>
                            <a:srgbClr val="000000"/>
                          </a:solidFill>
                          <a:sym typeface="Arial"/>
                        </a:rPr>
                        <a:t>RECUPERACION DE  ECOSISTEMA DE  PAJONAL DE PUNA HUMEDA, BOFEDAL Y MATORRAL ANDINO EN LA UNIDAD HIDROGRAFICA DE LOS RIOS PACHACHACA MEDIO Y SILCON DE 15 DISTRITOS DE  LAS PROVINCIAS DE ABANCAY Y AYMARAES Y ANDAHUAYLAS DE  LA REGION DE APURIMAC</a:t>
                      </a:r>
                      <a:endParaRPr lang="es-PE"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100" b="1" i="0" u="none" strike="noStrike" kern="1200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18,766,450.00</a:t>
                      </a:r>
                      <a:endParaRPr lang="es-PE" sz="1100" b="1" i="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s-PE" sz="11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Idea</a:t>
                      </a:r>
                      <a:endParaRPr lang="es-PE"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i="0" u="none" strike="noStrike" kern="1200" cap="none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Arial"/>
                          <a:sym typeface="Arial"/>
                        </a:rPr>
                        <a:t>Plan de Trabajo en Elaboración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PE" sz="800" b="0" i="0" u="none" strike="noStrike" kern="1200" cap="none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100" b="0" dirty="0" smtClean="0"/>
                        <a:t>15 Distritos</a:t>
                      </a:r>
                      <a:endParaRPr lang="es-PE" sz="1100" b="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Contrata o </a:t>
                      </a:r>
                      <a:r>
                        <a:rPr lang="es-PE" sz="11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Adm. Directa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(Definir)</a:t>
                      </a:r>
                      <a:endParaRPr lang="es-PE" sz="1100" b="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674388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557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11925" cy="84924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011925" cy="84924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/>
          <a:srcRect l="1724" t="1993" r="28484" b="23099"/>
          <a:stretch/>
        </p:blipFill>
        <p:spPr>
          <a:xfrm>
            <a:off x="9540541" y="1250348"/>
            <a:ext cx="2630256" cy="203199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0" name="CuadroTexto 9"/>
          <p:cNvSpPr txBox="1"/>
          <p:nvPr/>
        </p:nvSpPr>
        <p:spPr>
          <a:xfrm>
            <a:off x="9577463" y="440508"/>
            <a:ext cx="2434462" cy="64633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b="1" dirty="0" smtClean="0"/>
              <a:t>ECOSISTEMAS APURIMAC</a:t>
            </a:r>
            <a:endParaRPr lang="es-PE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9338" y="4890606"/>
            <a:ext cx="2651459" cy="139199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40541" y="3350563"/>
            <a:ext cx="2581275" cy="1378851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9562438" y="6424863"/>
            <a:ext cx="2559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i="1" dirty="0" smtClean="0"/>
              <a:t>Fuente: MINAM 2018</a:t>
            </a:r>
            <a:endParaRPr lang="es-PE" b="1" i="1" dirty="0"/>
          </a:p>
        </p:txBody>
      </p:sp>
    </p:spTree>
    <p:extLst>
      <p:ext uri="{BB962C8B-B14F-4D97-AF65-F5344CB8AC3E}">
        <p14:creationId xmlns:p14="http://schemas.microsoft.com/office/powerpoint/2010/main" val="172236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n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10"/>
          <a:stretch>
            <a:fillRect/>
          </a:stretch>
        </p:blipFill>
        <p:spPr bwMode="auto">
          <a:xfrm>
            <a:off x="177029" y="862711"/>
            <a:ext cx="11849059" cy="5995289"/>
          </a:xfrm>
          <a:prstGeom prst="rect">
            <a:avLst/>
          </a:prstGeom>
          <a:noFill/>
          <a:ln w="9525">
            <a:solidFill>
              <a:srgbClr val="A8D08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2890908" y="542429"/>
            <a:ext cx="79407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b="1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CANTIDAD DE HECTÁREAS DEGRADADAS EN LA REGIÓN APURIMAC</a:t>
            </a:r>
            <a:endParaRPr lang="es-PE" dirty="0"/>
          </a:p>
        </p:txBody>
      </p:sp>
      <p:sp>
        <p:nvSpPr>
          <p:cNvPr id="7" name="Rectángulo 6"/>
          <p:cNvSpPr/>
          <p:nvPr/>
        </p:nvSpPr>
        <p:spPr>
          <a:xfrm>
            <a:off x="2307377" y="266323"/>
            <a:ext cx="79407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BRECHA REGIONAL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9904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602" y="0"/>
            <a:ext cx="12192000" cy="861971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1163" t="1796" r="28648" b="22277"/>
          <a:stretch/>
        </p:blipFill>
        <p:spPr>
          <a:xfrm>
            <a:off x="9638949" y="5444456"/>
            <a:ext cx="2425448" cy="1342238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4400" y="54302"/>
            <a:ext cx="2594545" cy="5335853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9" name="CuadroTexto 8"/>
          <p:cNvSpPr txBox="1"/>
          <p:nvPr/>
        </p:nvSpPr>
        <p:spPr>
          <a:xfrm>
            <a:off x="3575957" y="702129"/>
            <a:ext cx="431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 smtClean="0"/>
              <a:t>AMBITO DE INTERVENCION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17147380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488</Words>
  <Application>Microsoft Office PowerPoint</Application>
  <PresentationFormat>Panorámica</PresentationFormat>
  <Paragraphs>82</Paragraphs>
  <Slides>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Arial</vt:lpstr>
      <vt:lpstr>Arial Narrow</vt:lpstr>
      <vt:lpstr>Calibri</vt:lpstr>
      <vt:lpstr>Calibri Light</vt:lpstr>
      <vt:lpstr>Lato Black</vt:lpstr>
      <vt:lpstr>Lato Light</vt:lpstr>
      <vt:lpstr>Tema de Office</vt:lpstr>
      <vt:lpstr>Proyectos de inversion Función AMBIENTE</vt:lpstr>
      <vt:lpstr>Presentación de PowerPoint</vt:lpstr>
      <vt:lpstr>Proyectos de Inversion Programados para su Formulacion -2020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ORPI318</dc:creator>
  <cp:lastModifiedBy>ORPI318</cp:lastModifiedBy>
  <cp:revision>18</cp:revision>
  <dcterms:created xsi:type="dcterms:W3CDTF">2020-07-08T13:11:24Z</dcterms:created>
  <dcterms:modified xsi:type="dcterms:W3CDTF">2020-07-08T17:25:54Z</dcterms:modified>
</cp:coreProperties>
</file>