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351" r:id="rId2"/>
    <p:sldId id="365" r:id="rId3"/>
    <p:sldId id="366" r:id="rId4"/>
    <p:sldId id="367" r:id="rId5"/>
    <p:sldId id="368" r:id="rId6"/>
    <p:sldId id="369" r:id="rId7"/>
    <p:sldId id="3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0" autoAdjust="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06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5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07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3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5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50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2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32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40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lun. 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2F56-3E99-476A-8691-3C1D0F02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31" y="5225749"/>
            <a:ext cx="10113264" cy="822960"/>
          </a:xfrm>
        </p:spPr>
        <p:txBody>
          <a:bodyPr/>
          <a:lstStyle/>
          <a:p>
            <a:r>
              <a:rPr lang="es-ES" dirty="0"/>
              <a:t>Oficina Regional de Formulación y Evaluación de Inversiones 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EB009D-EAC7-49F9-BA06-28FB863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6838" y="5611268"/>
            <a:ext cx="2038323" cy="1123265"/>
          </a:xfrm>
        </p:spPr>
        <p:txBody>
          <a:bodyPr anchor="ctr">
            <a:normAutofit/>
          </a:bodyPr>
          <a:lstStyle/>
          <a:p>
            <a:r>
              <a:rPr lang="es-ES" sz="4800" b="1" dirty="0"/>
              <a:t>ORFEI</a:t>
            </a:r>
            <a:endParaRPr lang="es-PE" sz="4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8EBFD7-5FC2-4A48-907C-BCCBEE33A7CA}"/>
              </a:ext>
            </a:extLst>
          </p:cNvPr>
          <p:cNvSpPr txBox="1"/>
          <p:nvPr/>
        </p:nvSpPr>
        <p:spPr>
          <a:xfrm>
            <a:off x="9285876" y="362673"/>
            <a:ext cx="289324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Gobierno Regional de Apurímac</a:t>
            </a:r>
            <a:endParaRPr lang="es-PE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2" descr="Resultado de imagen para GOBIERNO REGIONAL DE APURIMAC">
            <a:extLst>
              <a:ext uri="{FF2B5EF4-FFF2-40B4-BE49-F238E27FC236}">
                <a16:creationId xmlns:a16="http://schemas.microsoft.com/office/drawing/2014/main" id="{6734D16A-DC4A-48B1-B32C-72B57BD8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01" y="2030919"/>
            <a:ext cx="1423788" cy="15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637941-86BF-4EAB-9477-04A0791F2B35}"/>
              </a:ext>
            </a:extLst>
          </p:cNvPr>
          <p:cNvSpPr txBox="1"/>
          <p:nvPr/>
        </p:nvSpPr>
        <p:spPr>
          <a:xfrm>
            <a:off x="9385236" y="4221991"/>
            <a:ext cx="2694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Ing. Juan F. Cisneros </a:t>
            </a:r>
            <a:r>
              <a:rPr lang="es-ES" sz="1400" dirty="0" err="1"/>
              <a:t>Sullcahuaman</a:t>
            </a:r>
            <a:endParaRPr lang="es-PE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76A2CA-C625-4216-BDCA-99DD242F6451}"/>
              </a:ext>
            </a:extLst>
          </p:cNvPr>
          <p:cNvSpPr txBox="1"/>
          <p:nvPr/>
        </p:nvSpPr>
        <p:spPr>
          <a:xfrm>
            <a:off x="9367950" y="4562929"/>
            <a:ext cx="77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Director</a:t>
            </a:r>
            <a:endParaRPr lang="es-PE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41E14A-BFA5-4C62-8D5C-9F7CDFAFE325}"/>
              </a:ext>
            </a:extLst>
          </p:cNvPr>
          <p:cNvSpPr txBox="1"/>
          <p:nvPr/>
        </p:nvSpPr>
        <p:spPr>
          <a:xfrm>
            <a:off x="734511" y="362673"/>
            <a:ext cx="5943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>
                <a:solidFill>
                  <a:schemeClr val="accent1"/>
                </a:solidFill>
              </a:rPr>
              <a:t>COMPARATIVO PROYECTOS VIABLES CON REGISTRO EN EL BANCO DE INVERSIONES FRENTE A PROYECTOS PROGRAMADOS EN EL </a:t>
            </a:r>
            <a:r>
              <a:rPr lang="es-PE" sz="3600" dirty="0" err="1">
                <a:solidFill>
                  <a:schemeClr val="accent1"/>
                </a:solidFill>
              </a:rPr>
              <a:t>PMI</a:t>
            </a:r>
            <a:endParaRPr lang="es-P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98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9330F2-F231-4E5F-9C36-093875E1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54549"/>
              </p:ext>
            </p:extLst>
          </p:nvPr>
        </p:nvGraphicFramePr>
        <p:xfrm>
          <a:off x="1458913" y="1857375"/>
          <a:ext cx="9334500" cy="4000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41163537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3325554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67338258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91158205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1298961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03598552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619097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PROYECTOS VIABLES BANCO DE INVERSIONES AL 2020 POR FUNCIÓN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N. Proy.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DE INVERSIÓN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PROYECTOS VIABLES </a:t>
                      </a:r>
                      <a:r>
                        <a:rPr lang="es-PE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</a:t>
                      </a:r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2020-2022 GORE POR FUNCIÓN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N. Proy.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DE INVERSIÓN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93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ADMINISTRACION Y PLANEAMIENTO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201,568.42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211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AGRARIA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6,853,016.25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064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AGROPECUARIA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51,592,880.25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AGROPECUARIA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44,968,149.99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4396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AMBIENTE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103,521,389.44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AMBIENTE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103,521,389.44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ASISTENCIA Y PREVISION SOCIAL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98,767.00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785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CULTURA Y DEPORTE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9,276,356.76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CULTURA Y DEPORTE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9,276,356.76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8375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EDUCACIÓN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295,280,842.26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EDUCACIÓN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283,307,108.26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4212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EDUCACION Y CULTURA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4,377,552.40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939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ENERGÍA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1,021,964.05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203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ENERGIA Y RECURSOS MINERALES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5,113,613.00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4103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INDUSTRIA, COMERCIO Y SERVICIOS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2,837,932.00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0362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ORDEN PÚBLICO Y SEGURIDAD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35,249,904.00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ORDEN PÚBLICO Y SEGURIDAD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35,249,904.00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410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PLANEAMIENTO, GESTIÓN Y RESERVA DE CONTINGENCIA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90,477,487.99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PLANEAMIENTO, GESTIÓN Y RESERVA DE CONTINGENCIA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74,400,166.10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3237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PROTECCIÓN SOCIAL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19,032,429.23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PROTECCIÓN SOCIAL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19,032,429.23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573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SALUD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590,163,608.29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SALUD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578,610,721.29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0849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SALUD Y SANEAMIENTO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10,285,383.00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3365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TRANSPORTE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343,907,641.23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TRANSPORTE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320,104,957.49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2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TURISMO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2,966,681.12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TURISMO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2,966,681.12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512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TOTAL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138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1,572,259,016.69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TOTAL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45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1,471,437,863.68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951846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07D3368-01B4-43D6-B3F0-33AB4F33D382}"/>
              </a:ext>
            </a:extLst>
          </p:cNvPr>
          <p:cNvSpPr txBox="1"/>
          <p:nvPr/>
        </p:nvSpPr>
        <p:spPr>
          <a:xfrm>
            <a:off x="1717766" y="855617"/>
            <a:ext cx="895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Comparativo Proyectos Viables con registro en el banco de inversiones frente a proyectos programados en el </a:t>
            </a:r>
            <a:r>
              <a:rPr lang="es-PE" dirty="0" err="1">
                <a:solidFill>
                  <a:schemeClr val="accent1"/>
                </a:solidFill>
              </a:rPr>
              <a:t>PMI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706A26-6B3F-46BC-A1EE-4DEB949E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49278"/>
              </p:ext>
            </p:extLst>
          </p:nvPr>
        </p:nvGraphicFramePr>
        <p:xfrm>
          <a:off x="1971533" y="1343073"/>
          <a:ext cx="8248933" cy="4036327"/>
        </p:xfrm>
        <a:graphic>
          <a:graphicData uri="http://schemas.openxmlformats.org/drawingml/2006/table">
            <a:tbl>
              <a:tblPr/>
              <a:tblGrid>
                <a:gridCol w="3459316">
                  <a:extLst>
                    <a:ext uri="{9D8B030D-6E8A-4147-A177-3AD203B41FA5}">
                      <a16:colId xmlns:a16="http://schemas.microsoft.com/office/drawing/2014/main" val="675439367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982674067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1739428260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890381356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935251946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1537141260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844808044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3882074588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365048461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1601320009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1539897759"/>
                    </a:ext>
                  </a:extLst>
                </a:gridCol>
                <a:gridCol w="288499">
                  <a:extLst>
                    <a:ext uri="{9D8B030D-6E8A-4147-A177-3AD203B41FA5}">
                      <a16:colId xmlns:a16="http://schemas.microsoft.com/office/drawing/2014/main" val="116366307"/>
                    </a:ext>
                  </a:extLst>
                </a:gridCol>
                <a:gridCol w="507544">
                  <a:extLst>
                    <a:ext uri="{9D8B030D-6E8A-4147-A177-3AD203B41FA5}">
                      <a16:colId xmlns:a16="http://schemas.microsoft.com/office/drawing/2014/main" val="2586947999"/>
                    </a:ext>
                  </a:extLst>
                </a:gridCol>
                <a:gridCol w="1108584">
                  <a:extLst>
                    <a:ext uri="{9D8B030D-6E8A-4147-A177-3AD203B41FA5}">
                      <a16:colId xmlns:a16="http://schemas.microsoft.com/office/drawing/2014/main" val="2477143063"/>
                    </a:ext>
                  </a:extLst>
                </a:gridCol>
              </a:tblGrid>
              <a:tr h="35274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PROYECTOS VIABLES BANCO DE INVERSIONES AL 2020 POR FUNCIÓN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NUMERO DE PROYECTOS POR AÑO</a:t>
                      </a:r>
                    </a:p>
                  </a:txBody>
                  <a:tcPr marL="7311" marR="7311" marT="7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N. Proy</a:t>
                      </a:r>
                    </a:p>
                  </a:txBody>
                  <a:tcPr marL="7311" marR="7311" marT="7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Monto viable</a:t>
                      </a:r>
                    </a:p>
                  </a:txBody>
                  <a:tcPr marL="7311" marR="7311" marT="7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27955"/>
                  </a:ext>
                </a:extLst>
              </a:tr>
              <a:tr h="32898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FUNCIÓN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8510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ADMINISTRACION Y PLANEAMIENTO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201,568.42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584634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AGRARIA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6,853,016.25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3554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51,592,880.25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24953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103,521,389.44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492015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ASISTENCIA Y PREVISION SOCIAL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98,767.00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2527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 Y DEPORTE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9,276,356.76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9763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295,280,842.26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5913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EDUCACION Y CULTURA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4,377,552.40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335482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ENERGÍA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1,021,964.05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320913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ENERGIA Y RECURSOS MINERALES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5,113,613.00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0876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INDUSTRIA, COMERCIO Y SERVICIOS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2,837,932.00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70981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 PÚBLICO Y SEGURIDAD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35,249,904.00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585091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90,477,487.99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457334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325897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SALUD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590,163,608.29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500546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SALUD Y SANEAMIENTO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10,285,383.00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5759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343,907,641.23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81294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TURISMO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2,966,681.12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400488"/>
                  </a:ext>
                </a:extLst>
              </a:tr>
              <a:tr h="1827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1,572,259,016.69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130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8E9AA81-7269-4F42-825A-7BDD75FD140F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con Registro en el Banco de Inversiones</a:t>
            </a:r>
          </a:p>
        </p:txBody>
      </p:sp>
    </p:spTree>
    <p:extLst>
      <p:ext uri="{BB962C8B-B14F-4D97-AF65-F5344CB8AC3E}">
        <p14:creationId xmlns:p14="http://schemas.microsoft.com/office/powerpoint/2010/main" val="4844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B287C-9D71-4E80-9928-205E90380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64485"/>
              </p:ext>
            </p:extLst>
          </p:nvPr>
        </p:nvGraphicFramePr>
        <p:xfrm>
          <a:off x="261257" y="892664"/>
          <a:ext cx="11560629" cy="5332138"/>
        </p:xfrm>
        <a:graphic>
          <a:graphicData uri="http://schemas.openxmlformats.org/drawingml/2006/table">
            <a:tbl>
              <a:tblPr/>
              <a:tblGrid>
                <a:gridCol w="813019">
                  <a:extLst>
                    <a:ext uri="{9D8B030D-6E8A-4147-A177-3AD203B41FA5}">
                      <a16:colId xmlns:a16="http://schemas.microsoft.com/office/drawing/2014/main" val="978195239"/>
                    </a:ext>
                  </a:extLst>
                </a:gridCol>
                <a:gridCol w="6399262">
                  <a:extLst>
                    <a:ext uri="{9D8B030D-6E8A-4147-A177-3AD203B41FA5}">
                      <a16:colId xmlns:a16="http://schemas.microsoft.com/office/drawing/2014/main" val="2341029069"/>
                    </a:ext>
                  </a:extLst>
                </a:gridCol>
                <a:gridCol w="834002">
                  <a:extLst>
                    <a:ext uri="{9D8B030D-6E8A-4147-A177-3AD203B41FA5}">
                      <a16:colId xmlns:a16="http://schemas.microsoft.com/office/drawing/2014/main" val="2256423285"/>
                    </a:ext>
                  </a:extLst>
                </a:gridCol>
                <a:gridCol w="857605">
                  <a:extLst>
                    <a:ext uri="{9D8B030D-6E8A-4147-A177-3AD203B41FA5}">
                      <a16:colId xmlns:a16="http://schemas.microsoft.com/office/drawing/2014/main" val="1467876991"/>
                    </a:ext>
                  </a:extLst>
                </a:gridCol>
                <a:gridCol w="771057">
                  <a:extLst>
                    <a:ext uri="{9D8B030D-6E8A-4147-A177-3AD203B41FA5}">
                      <a16:colId xmlns:a16="http://schemas.microsoft.com/office/drawing/2014/main" val="3815210082"/>
                    </a:ext>
                  </a:extLst>
                </a:gridCol>
                <a:gridCol w="849738">
                  <a:extLst>
                    <a:ext uri="{9D8B030D-6E8A-4147-A177-3AD203B41FA5}">
                      <a16:colId xmlns:a16="http://schemas.microsoft.com/office/drawing/2014/main" val="2744215355"/>
                    </a:ext>
                  </a:extLst>
                </a:gridCol>
                <a:gridCol w="1035946">
                  <a:extLst>
                    <a:ext uri="{9D8B030D-6E8A-4147-A177-3AD203B41FA5}">
                      <a16:colId xmlns:a16="http://schemas.microsoft.com/office/drawing/2014/main" val="3132068555"/>
                    </a:ext>
                  </a:extLst>
                </a:gridCol>
              </a:tblGrid>
              <a:tr h="860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FUNCION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72040"/>
                  </a:ext>
                </a:extLst>
              </a:tr>
              <a:tr h="8604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02778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14080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CANALES DE RIEGO SECTOR TABLINA ALTA Y BAJA, SECTOR OCCOLLO UNO, TAPAYA BAJA Y ALTA, TAPAYA BAJA RUMI RUMI, CHACCARA Y CHAULLHUA PUQUIO HUMANILLA, DEL CENTRO POBLADO DE  DISTRITO DE ANDAHUAYLAS - PROVINCIA DE ANDAHUAYLAS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209757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69,445,951.04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69,445,951.04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31366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BOFEDAL, BOSQUE RELICTO Y LAGUNAS EN CABECERAS DE CUENCAS EN 7 DISTRITOS DE LAS PROVINCIAS DE COTABAMBAS Y GRAU DEL 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16,348,682.70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16,348,682.70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37568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SECA, BOFEDALES, BOSQUE RELICTO MESOANDINO  Y ALTOANDINO DE LAS UNIDADES HIDROGRÁFICAS DE LOS RÍOS CHALHUANCA Y OCOÑA DE 9 DISTRITOS DE LA PROVINCIA DE AYMARAES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53,097,268.34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53,097,268.34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476934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82,686,984.48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106,019,905.48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26376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SERVICIOS DE EDUCACION BASICA REGULAR NIVEL SECUNDARIO EN LA I.E. MANUEL VIVANCO ALTAMIRANO DEL  DISTRITO DE ANDAHUAYLAS - PROVINCIA DE ANDAHUAYLAS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838361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INSTITUTO DE EDUCACIÓN SUPERIOR TECNOLÓGICO HERMENEGILDO MIRANDA SEGOVIA Y FILIAL JUAN ESPINOZA MEDRANO,  DISTRITO DE ANTABAMBA - PROVINCIA DE ANTABAMBA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40,159,160.79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40,159,160.79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59635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INICIAL CUNA - N°01 Y 02 ANGELITOS DE JESÚS  DISTRITO DE ABANCAY - PROVINCIA DE ABANCAY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11,115,996.34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11,115,996.34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670856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SECUNDARIO IES LIBERTADORES DE AMERICA  DISTRITO DE CHALHUANCA - PROVINCIA DE AYMARAES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31,411,827.35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31,411,827.35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98418"/>
                  </a:ext>
                </a:extLst>
              </a:tr>
              <a:tr h="1613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10,550,344.89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13,983,407.27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07677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PRESTACIÓN DE LOS SERVICIOS DE LA DIRECCIÓN REGIONAL DE PESQUERÍA/DIREPRO EN 22 DISTRITOS DE LAS 7 PROVINCIAS DEL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61250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PRODUCCIÓN AGROPECUARIA DE LA CAMPAÑA CHICA DE LAS UNIDADES PRODUCTIVAS FAMILIARES EN EL CONTEXTO DE EMERGENCIA DEBIDO AL COVID 19 EN 5 PROVINCIAS DEL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5,814,488.89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5,814,488.89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08477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PRODUCCIÓN AGROPECUARIA DE LA CAMPAÑA CHICA DE LAS UNIDADES PRODUCTIVAS FAMILIARES EN EL CONTEXTO DE EMERGENCIA DEBIDO AL COVID 19 EN LAS PROVINCIAS DE ANDAHUAYLAS Y CHINCHEROS DEL 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4,735,856.00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4,735,856.00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37450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79755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 UN CENTRO DE ACOGIDA RESIDENCIAL PARA NIÑO,NIÑAS  Y ADOLESCENTES CON DISCAPACIDAD EN EL CENTRO POBLADO DE LAMBRAMA DEL DISTRITO DE LAMBRAMA - PROVINCIA DE ABANCAY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82909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22073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DEL SERVICIO DE TRANSITABILIDAD VEHICULAR Y PEATONAL SOBRE EL RIÓ CHUMBAO, ENTRE LA AVENIDA LOS CEDROS  Y   LA AVENIDA PANAMERICANA  - SECTOR ESCORIAL DEL CENTRO POBLADO POCHCCOTA,  DISTRITO DE ANDAHUAYLAS - PROVINCIA DE ANDAHUAYLAS - DEPARTAMENTO DE APURIMAC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34053"/>
                  </a:ext>
                </a:extLst>
              </a:tr>
              <a:tr h="161339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3585" marR="3585" marT="358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108,712,362.57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10,550,344.89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79,184,672.50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221,780,300.96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43053"/>
                  </a:ext>
                </a:extLst>
              </a:tr>
              <a:tr h="86048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4914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1356B85-25D1-4E47-B8CC-3D3A72022729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con Registro en el Banco de Inversiones</a:t>
            </a:r>
          </a:p>
        </p:txBody>
      </p:sp>
    </p:spTree>
    <p:extLst>
      <p:ext uri="{BB962C8B-B14F-4D97-AF65-F5344CB8AC3E}">
        <p14:creationId xmlns:p14="http://schemas.microsoft.com/office/powerpoint/2010/main" val="15002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5785E5-E40A-4270-B2D2-A6B0B5D3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0971"/>
              </p:ext>
            </p:extLst>
          </p:nvPr>
        </p:nvGraphicFramePr>
        <p:xfrm>
          <a:off x="913312" y="1128167"/>
          <a:ext cx="10634252" cy="4299878"/>
        </p:xfrm>
        <a:graphic>
          <a:graphicData uri="http://schemas.openxmlformats.org/drawingml/2006/table">
            <a:tbl>
              <a:tblPr/>
              <a:tblGrid>
                <a:gridCol w="1947454">
                  <a:extLst>
                    <a:ext uri="{9D8B030D-6E8A-4147-A177-3AD203B41FA5}">
                      <a16:colId xmlns:a16="http://schemas.microsoft.com/office/drawing/2014/main" val="3509361356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23870608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9179194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1166939872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3877473942"/>
                    </a:ext>
                  </a:extLst>
                </a:gridCol>
                <a:gridCol w="679267">
                  <a:extLst>
                    <a:ext uri="{9D8B030D-6E8A-4147-A177-3AD203B41FA5}">
                      <a16:colId xmlns:a16="http://schemas.microsoft.com/office/drawing/2014/main" val="4235413098"/>
                    </a:ext>
                  </a:extLst>
                </a:gridCol>
              </a:tblGrid>
              <a:tr h="906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FUNCION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VIABILIDAD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9013"/>
                  </a:ext>
                </a:extLst>
              </a:tr>
              <a:tr h="9065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21136"/>
                  </a:ext>
                </a:extLst>
              </a:tr>
              <a:tr h="41927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CANALES DE RIEGO SECTOR TABLINA ALTA Y BAJA, SECTOR OCCOLLO UNO, TAPAYA BAJA Y ALTA, TAPAYA BAJA RUMI RUMI, CHACCARA Y CHAULLHUA PUQUIO HUMANILLA, DEL CENTRO POBLADO DE  DISTRITO DE ANDAHUAYLAS - PROVINCIA DE ANDAHUAYLAS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62297"/>
                  </a:ext>
                </a:extLst>
              </a:tr>
              <a:tr h="41927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SECA, BOFEDALES, BOSQUE RELICTO MESOANDINO  Y ALTOANDINO DE LAS UNIDADES HIDROGRÁFICAS DE LOS RÍOS CHALHUANCA Y OCOÑA DE 9 DISTRITOS DE LA PROVINCIA DE AYMARAES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53,097,268.34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66594"/>
                  </a:ext>
                </a:extLst>
              </a:tr>
              <a:tr h="3361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BOFEDAL, BOSQUE RELICTO Y LAGUNAS EN CABECERAS DE CUENCAS EN 7 DISTRITOS DE LAS PROVINCIAS DE COTABAMBAS Y GRAU DEL 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16,348,682.70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6916"/>
                  </a:ext>
                </a:extLst>
              </a:tr>
              <a:tr h="41927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EDUCACION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INSTITUTO DE EDUCACIÓN SUPERIOR TECNOLÓGICO HERMENEGILDO MIRANDA SEGOVIA Y FILIAL JUAN ESPINOZA MEDRANO,  DISTRITO DE ANTABAMBA - PROVINCIA DE ANTABAMBA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40,159,160.79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52483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SECUNDARIO IES LIBERTADORES DE AMERICA  DISTRITO DE CHALHUANCA - PROVINCIA DE AYMARAES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31,411,827.35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40701"/>
                  </a:ext>
                </a:extLst>
              </a:tr>
              <a:tr h="3361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SERVICIOS DE EDUCACION BASICA REGULAR NIVEL SECUNDARIO EN LA I.E. MANUEL VIVANCO ALTAMIRANO DEL  DISTRITO DE ANDAHUAYLAS - PROVINCIA DE ANDAHUAYLAS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12/03/2020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399110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INICIAL CUNA - N°01 Y 02 ANGELITOS DE JESÚS  DISTRITO DE ABANCAY - PROVINCIA DE ABANCAY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11,115,996.34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627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PRESTACIÓN DE LOS SERVICIOS DE LA DIRECCIÓN REGIONAL DE PESQUERÍA/DIREPRO EN 22 DISTRITOS DE LAS 7 PROVINCIAS DEL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07228"/>
                  </a:ext>
                </a:extLst>
              </a:tr>
              <a:tr h="336171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 UN CENTRO DE ACOGIDA RESIDENCIAL PARA NIÑO,NIÑAS  Y ADOLESCENTES CON DISCAPACIDAD EN EL CENTRO POBLADO DE LAMBRAMA DEL DISTRITO DE LAMBRAMA - PROVINCIA DE ABANCAY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13641"/>
                  </a:ext>
                </a:extLst>
              </a:tr>
              <a:tr h="41927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DEL SERVICIO DE TRANSITABILIDAD VEHICULAR Y PEATONAL SOBRE EL RIÓ CHUMBAO, ENTRE LA AVENIDA LOS CEDROS  Y   LA AVENIDA PANAMERICANA  - SECTOR ESCORIAL DEL CENTRO POBLADO POCHCCOTA,  DISTRITO DE ANDAHUAYLAS - PROVINCIA DE ANDAHUAYLAS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52413"/>
                  </a:ext>
                </a:extLst>
              </a:tr>
              <a:tr h="169974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108,712,362.57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79,184,672.50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81970"/>
                  </a:ext>
                </a:extLst>
              </a:tr>
              <a:tr h="16997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N. PROYECTOS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8714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B19DA52-42E5-4ADE-9130-EEECE9582255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en </a:t>
            </a:r>
            <a:r>
              <a:rPr lang="es-PE" dirty="0" err="1">
                <a:solidFill>
                  <a:schemeClr val="accent1"/>
                </a:solidFill>
              </a:rPr>
              <a:t>PMI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23BA3C5-5D7E-4D09-8821-3FC94D72C67E}"/>
              </a:ext>
            </a:extLst>
          </p:cNvPr>
          <p:cNvGraphicFramePr>
            <a:graphicFrameLocks noGrp="1"/>
          </p:cNvGraphicFramePr>
          <p:nvPr/>
        </p:nvGraphicFramePr>
        <p:xfrm>
          <a:off x="1458912" y="2985135"/>
          <a:ext cx="9334502" cy="1744980"/>
        </p:xfrm>
        <a:graphic>
          <a:graphicData uri="http://schemas.openxmlformats.org/drawingml/2006/table">
            <a:tbl>
              <a:tblPr/>
              <a:tblGrid>
                <a:gridCol w="4325253">
                  <a:extLst>
                    <a:ext uri="{9D8B030D-6E8A-4147-A177-3AD203B41FA5}">
                      <a16:colId xmlns:a16="http://schemas.microsoft.com/office/drawing/2014/main" val="2747875154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1907797578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2121407620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1455165409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2521112606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4158619918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3576830823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354689309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CANTIDAD DE PROY. VIALBILIUZADOS POR MESES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9952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995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192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1986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19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3656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16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03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689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5006BED-98B8-4277-B62D-115751742BCF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en </a:t>
            </a:r>
            <a:r>
              <a:rPr lang="es-PE" dirty="0" err="1">
                <a:solidFill>
                  <a:schemeClr val="accent1"/>
                </a:solidFill>
              </a:rPr>
              <a:t>PMI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C97D-E8E1-46E5-AAB4-F7EEC7775E4F}"/>
              </a:ext>
            </a:extLst>
          </p:cNvPr>
          <p:cNvSpPr txBox="1">
            <a:spLocks/>
          </p:cNvSpPr>
          <p:nvPr/>
        </p:nvSpPr>
        <p:spPr>
          <a:xfrm>
            <a:off x="5125720" y="2824479"/>
            <a:ext cx="1940560" cy="6045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967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</TotalTime>
  <Words>1610</Words>
  <Application>Microsoft Office PowerPoint</Application>
  <PresentationFormat>Panorámica</PresentationFormat>
  <Paragraphs>690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Oficina Regional de Formulación y Evaluación de Inversiones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ORFEI880</cp:lastModifiedBy>
  <cp:revision>172</cp:revision>
  <dcterms:created xsi:type="dcterms:W3CDTF">2020-07-08T18:01:31Z</dcterms:created>
  <dcterms:modified xsi:type="dcterms:W3CDTF">2020-07-27T19:39:13Z</dcterms:modified>
</cp:coreProperties>
</file>