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69" r:id="rId2"/>
    <p:sldId id="33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E7B85-5F2A-4388-B62F-8365DA6271C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2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5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62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565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9067" y="2111133"/>
            <a:ext cx="8457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9067" y="3786736"/>
            <a:ext cx="8457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95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13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764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5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41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6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1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85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54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21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DC31C518-627B-49DA-978B-33ADE33B497B}"/>
              </a:ext>
            </a:extLst>
          </p:cNvPr>
          <p:cNvSpPr txBox="1">
            <a:spLocks/>
          </p:cNvSpPr>
          <p:nvPr/>
        </p:nvSpPr>
        <p:spPr>
          <a:xfrm>
            <a:off x="326333" y="311277"/>
            <a:ext cx="11351006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b="1" dirty="0">
                <a:ln w="0"/>
                <a:solidFill>
                  <a:schemeClr val="accent6">
                    <a:lumMod val="75000"/>
                  </a:schemeClr>
                </a:solidFill>
                <a:latin typeface="+mn-lt"/>
              </a:rPr>
              <a:t>Proyectos de Inversión en Proceso de Formulación – </a:t>
            </a:r>
            <a:r>
              <a:rPr lang="es-MX" sz="2800" b="1" dirty="0">
                <a:ln w="0"/>
                <a:solidFill>
                  <a:schemeClr val="accent6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2020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17DFF7C-446E-4D80-8173-5F14D4D1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41701"/>
              </p:ext>
            </p:extLst>
          </p:nvPr>
        </p:nvGraphicFramePr>
        <p:xfrm>
          <a:off x="347866" y="2266863"/>
          <a:ext cx="11329473" cy="319023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29990">
                  <a:extLst>
                    <a:ext uri="{9D8B030D-6E8A-4147-A177-3AD203B41FA5}">
                      <a16:colId xmlns:a16="http://schemas.microsoft.com/office/drawing/2014/main" val="3935348018"/>
                    </a:ext>
                  </a:extLst>
                </a:gridCol>
                <a:gridCol w="636235">
                  <a:extLst>
                    <a:ext uri="{9D8B030D-6E8A-4147-A177-3AD203B41FA5}">
                      <a16:colId xmlns:a16="http://schemas.microsoft.com/office/drawing/2014/main" val="594195062"/>
                    </a:ext>
                  </a:extLst>
                </a:gridCol>
                <a:gridCol w="3375671">
                  <a:extLst>
                    <a:ext uri="{9D8B030D-6E8A-4147-A177-3AD203B41FA5}">
                      <a16:colId xmlns:a16="http://schemas.microsoft.com/office/drawing/2014/main" val="2585390242"/>
                    </a:ext>
                  </a:extLst>
                </a:gridCol>
                <a:gridCol w="1410945">
                  <a:extLst>
                    <a:ext uri="{9D8B030D-6E8A-4147-A177-3AD203B41FA5}">
                      <a16:colId xmlns:a16="http://schemas.microsoft.com/office/drawing/2014/main" val="2208528637"/>
                    </a:ext>
                  </a:extLst>
                </a:gridCol>
                <a:gridCol w="1024459">
                  <a:extLst>
                    <a:ext uri="{9D8B030D-6E8A-4147-A177-3AD203B41FA5}">
                      <a16:colId xmlns:a16="http://schemas.microsoft.com/office/drawing/2014/main" val="3827666896"/>
                    </a:ext>
                  </a:extLst>
                </a:gridCol>
                <a:gridCol w="1234391">
                  <a:extLst>
                    <a:ext uri="{9D8B030D-6E8A-4147-A177-3AD203B41FA5}">
                      <a16:colId xmlns:a16="http://schemas.microsoft.com/office/drawing/2014/main" val="2702131160"/>
                    </a:ext>
                  </a:extLst>
                </a:gridCol>
                <a:gridCol w="2817782">
                  <a:extLst>
                    <a:ext uri="{9D8B030D-6E8A-4147-A177-3AD203B41FA5}">
                      <a16:colId xmlns:a16="http://schemas.microsoft.com/office/drawing/2014/main" val="2022521297"/>
                    </a:ext>
                  </a:extLst>
                </a:gridCol>
              </a:tblGrid>
              <a:tr h="300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N°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CUI / IDEA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 DEL PROYECTO DE INVERSIÓN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 DE INVERSIÓN S/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Estado Situacional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ALCANCE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OBSERVACIONES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07961"/>
                  </a:ext>
                </a:extLst>
              </a:tr>
              <a:tr h="59562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10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u="none" strike="noStrike" dirty="0">
                          <a:effectLst/>
                        </a:rPr>
                        <a:t>49488</a:t>
                      </a:r>
                    </a:p>
                    <a:p>
                      <a:pPr algn="ctr" rtl="0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idea</a:t>
                      </a: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0" algn="l" fontAlgn="ctr"/>
                      <a:r>
                        <a:rPr lang="es-PE" sz="1600" u="none" strike="noStrike" dirty="0">
                          <a:effectLst/>
                        </a:rPr>
                        <a:t>"Mejoramiento y creación de servicios turísticos públicos en el cañón del Apurímac, distritos de Curahuasi, san pedro de Cachora, Huanipaca, Tamburco y Abancay - región Apurímac” 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>
                        <a:tabLst>
                          <a:tab pos="1162050" algn="l"/>
                        </a:tabLst>
                      </a:pPr>
                      <a:r>
                        <a:rPr lang="es-PE" sz="1600" u="none" strike="noStrike" dirty="0">
                          <a:effectLst/>
                        </a:rPr>
                        <a:t>50,000,000.00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Concluido</a:t>
                      </a: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92075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s-PE" sz="1600" u="none" strike="noStrike" dirty="0">
                          <a:effectLst/>
                        </a:rPr>
                        <a:t>05 distritos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En proceso de registro, aprobación y viabilidad.</a:t>
                      </a: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894352"/>
                  </a:ext>
                </a:extLst>
              </a:tr>
              <a:tr h="44808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11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75659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 rtl="0" fontAlgn="ctr"/>
                      <a:r>
                        <a:rPr lang="es-PE" sz="1600" u="none" strike="noStrike" dirty="0">
                          <a:effectLst/>
                        </a:rPr>
                        <a:t>Idea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0" algn="l" fontAlgn="ctr"/>
                      <a:r>
                        <a:rPr lang="es-PE" sz="1600" u="none" strike="noStrike" dirty="0">
                          <a:effectLst/>
                        </a:rPr>
                        <a:t>“Mejoramiento de los servicios turísticos en el conjunto arqueológico de Saywite, distrito de Curahuasi, provincia de Abancay, región Apurímac” 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600" u="none" strike="noStrike" dirty="0">
                          <a:effectLst/>
                        </a:rPr>
                        <a:t>2,800,000.00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Concluido</a:t>
                      </a: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92075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 distrito</a:t>
                      </a: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Proceso de registro, aprobación y viabilidad pendiente de formalización de donación de terreno.</a:t>
                      </a:r>
                    </a:p>
                  </a:txBody>
                  <a:tcPr marL="6772" marR="6772" marT="6772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081164"/>
                  </a:ext>
                </a:extLst>
              </a:tr>
            </a:tbl>
          </a:graphicData>
        </a:graphic>
      </p:graphicFrame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FE238AB2-6E8E-465D-8FC4-44CF13696221}"/>
              </a:ext>
            </a:extLst>
          </p:cNvPr>
          <p:cNvSpPr txBox="1">
            <a:spLocks/>
          </p:cNvSpPr>
          <p:nvPr/>
        </p:nvSpPr>
        <p:spPr>
          <a:xfrm>
            <a:off x="4175151" y="837218"/>
            <a:ext cx="3841697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Función Turismo</a:t>
            </a:r>
          </a:p>
        </p:txBody>
      </p:sp>
    </p:spTree>
    <p:extLst>
      <p:ext uri="{BB962C8B-B14F-4D97-AF65-F5344CB8AC3E}">
        <p14:creationId xmlns:p14="http://schemas.microsoft.com/office/powerpoint/2010/main" val="227002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92051" y="406401"/>
            <a:ext cx="10562741" cy="5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 defTabSz="457200">
              <a:lnSpc>
                <a:spcPct val="100000"/>
              </a:lnSpc>
              <a:buClr>
                <a:schemeClr val="dk1"/>
              </a:buClr>
              <a:buSzPts val="5400"/>
            </a:pPr>
            <a:r>
              <a:rPr lang="en" sz="2800" b="1" dirty="0">
                <a:ln w="0"/>
                <a:solidFill>
                  <a:schemeClr val="accent6">
                    <a:lumMod val="75000"/>
                  </a:schemeClr>
                </a:solidFill>
                <a:latin typeface="+mn-lt"/>
                <a:sym typeface="Lato Black"/>
              </a:rPr>
              <a:t>Proyectos de Inversion Programados para su Formulacion -2020</a:t>
            </a:r>
            <a:endParaRPr sz="2800" b="1" dirty="0">
              <a:ln w="0"/>
              <a:solidFill>
                <a:schemeClr val="accent6">
                  <a:lumMod val="75000"/>
                </a:schemeClr>
              </a:solidFill>
              <a:latin typeface="+mn-lt"/>
              <a:sym typeface="Lato Black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A47BF93-7CB7-4781-AA82-B285D500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15895"/>
              </p:ext>
            </p:extLst>
          </p:nvPr>
        </p:nvGraphicFramePr>
        <p:xfrm>
          <a:off x="792050" y="2180323"/>
          <a:ext cx="10315554" cy="219963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23597">
                  <a:extLst>
                    <a:ext uri="{9D8B030D-6E8A-4147-A177-3AD203B41FA5}">
                      <a16:colId xmlns:a16="http://schemas.microsoft.com/office/drawing/2014/main" val="1149053298"/>
                    </a:ext>
                  </a:extLst>
                </a:gridCol>
                <a:gridCol w="1060381">
                  <a:extLst>
                    <a:ext uri="{9D8B030D-6E8A-4147-A177-3AD203B41FA5}">
                      <a16:colId xmlns:a16="http://schemas.microsoft.com/office/drawing/2014/main" val="3265136901"/>
                    </a:ext>
                  </a:extLst>
                </a:gridCol>
                <a:gridCol w="2498245">
                  <a:extLst>
                    <a:ext uri="{9D8B030D-6E8A-4147-A177-3AD203B41FA5}">
                      <a16:colId xmlns:a16="http://schemas.microsoft.com/office/drawing/2014/main" val="3436427589"/>
                    </a:ext>
                  </a:extLst>
                </a:gridCol>
                <a:gridCol w="1254977">
                  <a:extLst>
                    <a:ext uri="{9D8B030D-6E8A-4147-A177-3AD203B41FA5}">
                      <a16:colId xmlns:a16="http://schemas.microsoft.com/office/drawing/2014/main" val="2737056336"/>
                    </a:ext>
                  </a:extLst>
                </a:gridCol>
                <a:gridCol w="725087">
                  <a:extLst>
                    <a:ext uri="{9D8B030D-6E8A-4147-A177-3AD203B41FA5}">
                      <a16:colId xmlns:a16="http://schemas.microsoft.com/office/drawing/2014/main" val="3418132934"/>
                    </a:ext>
                  </a:extLst>
                </a:gridCol>
                <a:gridCol w="1304029">
                  <a:extLst>
                    <a:ext uri="{9D8B030D-6E8A-4147-A177-3AD203B41FA5}">
                      <a16:colId xmlns:a16="http://schemas.microsoft.com/office/drawing/2014/main" val="3543597421"/>
                    </a:ext>
                  </a:extLst>
                </a:gridCol>
                <a:gridCol w="1139310">
                  <a:extLst>
                    <a:ext uri="{9D8B030D-6E8A-4147-A177-3AD203B41FA5}">
                      <a16:colId xmlns:a16="http://schemas.microsoft.com/office/drawing/2014/main" val="2610258380"/>
                    </a:ext>
                  </a:extLst>
                </a:gridCol>
                <a:gridCol w="1509928">
                  <a:extLst>
                    <a:ext uri="{9D8B030D-6E8A-4147-A177-3AD203B41FA5}">
                      <a16:colId xmlns:a16="http://schemas.microsoft.com/office/drawing/2014/main" val="840716094"/>
                    </a:ext>
                  </a:extLst>
                </a:gridCol>
              </a:tblGrid>
              <a:tr h="380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N°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CUI / IDEA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 DEL PROYECTO DE INVERSIÓN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INVERSIÓN ESTIMADO S/.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ESTADO SITUACIONAL</a:t>
                      </a:r>
                      <a:endParaRPr lang="es-PE" sz="1100" b="1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DURACIÓN DE LA FORMULACIÓN</a:t>
                      </a:r>
                      <a:endParaRPr lang="es-PE" sz="1100" b="1" i="0" u="none" strike="noStrike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ALCANCE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Observaciones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6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u="none" strike="noStrike" dirty="0">
                          <a:effectLst/>
                        </a:rPr>
                        <a:t>49533</a:t>
                      </a:r>
                    </a:p>
                    <a:p>
                      <a:pPr algn="ctr" rtl="0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Idea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MEJORAMIENTO DEL SERVICIO DE APOYO PARA LA PRODUCCION DE HONGOS COMESTIBLES 5 PROVINCIAS DEL DEPARTAMENTO DE APURIMAC</a:t>
                      </a:r>
                      <a:endParaRPr lang="es-PE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100" u="none" strike="noStrike" dirty="0">
                          <a:effectLst/>
                        </a:rPr>
                        <a:t>5,185,155.00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u="none" strike="noStrike" dirty="0">
                          <a:effectLst/>
                        </a:rPr>
                        <a:t>Idea</a:t>
                      </a:r>
                      <a:endParaRPr lang="es-PE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u="none" strike="noStrike" dirty="0">
                          <a:effectLst/>
                        </a:rPr>
                        <a:t>5 meses</a:t>
                      </a:r>
                      <a:endParaRPr lang="es-PE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s-PE" sz="1100" u="none" strike="noStrike" dirty="0">
                          <a:effectLst/>
                        </a:rPr>
                        <a:t>Provincias de Abancay, Aymaraes, Andahuaylas, chincheros y Cotabambas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u="none" strike="noStrike" dirty="0">
                          <a:effectLst/>
                        </a:rPr>
                        <a:t>Administración directa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2630986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u="none" strike="noStrike" dirty="0">
                          <a:effectLst/>
                        </a:rPr>
                        <a:t>49538</a:t>
                      </a:r>
                    </a:p>
                    <a:p>
                      <a:pPr algn="ctr" rtl="0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Idea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MX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CREACION DE SERVICIOS DEL CENTRO DE INNOVACIÓN TECNOLÓGICA - CITE ACUÍCOLA EN LAS 7 PROVINCIAS DEL DEPARTAMENTO DE APURIMAC</a:t>
                      </a:r>
                      <a:endParaRPr lang="es-PE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100" u="none" strike="noStrike" dirty="0">
                          <a:effectLst/>
                        </a:rPr>
                        <a:t>15,613,021.57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u="none" strike="noStrike" dirty="0">
                          <a:effectLst/>
                        </a:rPr>
                        <a:t>Idea</a:t>
                      </a:r>
                      <a:endParaRPr lang="es-PE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u="none" strike="noStrike" dirty="0">
                          <a:effectLst/>
                        </a:rPr>
                        <a:t>6 meses</a:t>
                      </a:r>
                      <a:endParaRPr lang="es-PE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s-PE" sz="1100" u="none" strike="noStrike" dirty="0">
                          <a:effectLst/>
                        </a:rPr>
                        <a:t>Las 07 provincias de la región Apurímac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u="none" strike="noStrike" dirty="0">
                          <a:effectLst/>
                        </a:rPr>
                        <a:t>Administración directa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970051627"/>
                  </a:ext>
                </a:extLst>
              </a:tr>
            </a:tbl>
          </a:graphicData>
        </a:graphic>
      </p:graphicFrame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DAEB0D2F-2CCF-47D1-94EF-E65610CDEE82}"/>
              </a:ext>
            </a:extLst>
          </p:cNvPr>
          <p:cNvSpPr txBox="1">
            <a:spLocks/>
          </p:cNvSpPr>
          <p:nvPr/>
        </p:nvSpPr>
        <p:spPr>
          <a:xfrm>
            <a:off x="991892" y="790726"/>
            <a:ext cx="10315553" cy="96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Función </a:t>
            </a:r>
            <a:r>
              <a:rPr lang="es-PE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Planeamiento gestión y reserva de la contingencia</a:t>
            </a:r>
          </a:p>
          <a:p>
            <a:pPr algn="ctr"/>
            <a:endParaRPr lang="es-MX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Retrospección</Template>
  <TotalTime>81</TotalTime>
  <Words>237</Words>
  <Application>Microsoft Office PowerPoint</Application>
  <PresentationFormat>Panorámica</PresentationFormat>
  <Paragraphs>55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Arial Black</vt:lpstr>
      <vt:lpstr>Arial Narrow</vt:lpstr>
      <vt:lpstr>Calibri</vt:lpstr>
      <vt:lpstr>Calibri Light</vt:lpstr>
      <vt:lpstr>Lato Black</vt:lpstr>
      <vt:lpstr>Retrospección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ORFEI DIRE</cp:lastModifiedBy>
  <cp:revision>10</cp:revision>
  <dcterms:created xsi:type="dcterms:W3CDTF">2020-07-08T18:01:31Z</dcterms:created>
  <dcterms:modified xsi:type="dcterms:W3CDTF">2020-07-08T19:32:34Z</dcterms:modified>
</cp:coreProperties>
</file>