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9" r:id="rId2"/>
    <p:sldId id="333" r:id="rId3"/>
    <p:sldId id="336" r:id="rId4"/>
    <p:sldId id="337" r:id="rId5"/>
    <p:sldId id="339" r:id="rId6"/>
    <p:sldId id="338"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985F4-B8CC-48A5-B619-C986ABA454E5}" type="datetimeFigureOut">
              <a:rPr lang="es-PE" smtClean="0"/>
              <a:t>08/07/2020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E7B85-5F2A-4388-B62F-8365DA6271CF}" type="slidenum">
              <a:rPr lang="es-PE" smtClean="0"/>
              <a:t>‹Nº›</a:t>
            </a:fld>
            <a:endParaRPr lang="es-PE"/>
          </a:p>
        </p:txBody>
      </p:sp>
    </p:spTree>
    <p:extLst>
      <p:ext uri="{BB962C8B-B14F-4D97-AF65-F5344CB8AC3E}">
        <p14:creationId xmlns:p14="http://schemas.microsoft.com/office/powerpoint/2010/main" val="373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7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29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89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8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F9926-562D-458D-B799-2A537EA7CB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01F9C39-A976-4954-9731-1391A0BA0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0CB26F1-9FBD-40B8-9F1F-065521D4CF78}"/>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5" name="Marcador de pie de página 4">
            <a:extLst>
              <a:ext uri="{FF2B5EF4-FFF2-40B4-BE49-F238E27FC236}">
                <a16:creationId xmlns:a16="http://schemas.microsoft.com/office/drawing/2014/main" id="{F718F933-E9B5-4964-95EA-D28E526CB1C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9EA57F8-FD30-44A8-9965-8AD6659BB26A}"/>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0759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372B8-3472-42D3-AFFD-7D006F1992D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34987D3-A748-420B-A291-8FB01271A6A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4E899E3-8945-4885-A7B0-09FA1FAC5953}"/>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5" name="Marcador de pie de página 4">
            <a:extLst>
              <a:ext uri="{FF2B5EF4-FFF2-40B4-BE49-F238E27FC236}">
                <a16:creationId xmlns:a16="http://schemas.microsoft.com/office/drawing/2014/main" id="{9E209DF3-45F3-4D10-804D-08F5DE7CD53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420BEC0-DC11-46D0-9F32-8D5DE95C0361}"/>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05467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57E299-6EBA-4CC8-8A5D-7A846041872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4D274F4-D904-4CA5-9281-728AF15F9EA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A22F99A-4C36-4AAD-A311-EEBFB9B77976}"/>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5" name="Marcador de pie de página 4">
            <a:extLst>
              <a:ext uri="{FF2B5EF4-FFF2-40B4-BE49-F238E27FC236}">
                <a16:creationId xmlns:a16="http://schemas.microsoft.com/office/drawing/2014/main" id="{BEAD4AE0-BAE1-4726-A5F7-FB13B1F01DF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1886D4D-4A26-4724-A422-73CFE82EFDB3}"/>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39822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1379067" y="2111133"/>
            <a:ext cx="84572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20" name="Google Shape;20;p3"/>
          <p:cNvSpPr txBox="1">
            <a:spLocks noGrp="1"/>
          </p:cNvSpPr>
          <p:nvPr>
            <p:ph type="subTitle" idx="1"/>
          </p:nvPr>
        </p:nvSpPr>
        <p:spPr>
          <a:xfrm>
            <a:off x="1379067" y="3786736"/>
            <a:ext cx="84572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endParaRPr/>
          </a:p>
        </p:txBody>
      </p:sp>
    </p:spTree>
    <p:extLst>
      <p:ext uri="{BB962C8B-B14F-4D97-AF65-F5344CB8AC3E}">
        <p14:creationId xmlns:p14="http://schemas.microsoft.com/office/powerpoint/2010/main" val="2681905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6" name="Google Shape;46;p6"/>
          <p:cNvSpPr txBox="1">
            <a:spLocks noGrp="1"/>
          </p:cNvSpPr>
          <p:nvPr>
            <p:ph type="title"/>
          </p:nvPr>
        </p:nvSpPr>
        <p:spPr>
          <a:xfrm>
            <a:off x="983800" y="690033"/>
            <a:ext cx="8046000" cy="992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983800"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8" name="Google Shape;48;p6"/>
          <p:cNvSpPr txBox="1">
            <a:spLocks noGrp="1"/>
          </p:cNvSpPr>
          <p:nvPr>
            <p:ph type="body" idx="2"/>
          </p:nvPr>
        </p:nvSpPr>
        <p:spPr>
          <a:xfrm>
            <a:off x="5274639"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9" name="Google Shape;49;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PE" smtClean="0"/>
              <a:pPr/>
              <a:t>‹Nº›</a:t>
            </a:fld>
            <a:endParaRPr lang="es-PE"/>
          </a:p>
        </p:txBody>
      </p:sp>
    </p:spTree>
    <p:extLst>
      <p:ext uri="{BB962C8B-B14F-4D97-AF65-F5344CB8AC3E}">
        <p14:creationId xmlns:p14="http://schemas.microsoft.com/office/powerpoint/2010/main" val="341472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9051E-C13E-41EE-9D7D-44BB0A43281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A68F2F6-4919-498F-A3A1-FD6B92BA3D8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01F714-5E7B-4929-989C-31C1C891058E}"/>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5" name="Marcador de pie de página 4">
            <a:extLst>
              <a:ext uri="{FF2B5EF4-FFF2-40B4-BE49-F238E27FC236}">
                <a16:creationId xmlns:a16="http://schemas.microsoft.com/office/drawing/2014/main" id="{C3256050-680D-426B-85DD-A1834F7B25F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9FE0373-5505-4E77-A32A-24441143AA57}"/>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77597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A2F76-1351-4548-9370-8B214E3FE19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A0D4AF0-C8FD-4419-84E9-A3BA55D51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8FCF400-397D-4B97-A6D8-CF8960BDEB68}"/>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5" name="Marcador de pie de página 4">
            <a:extLst>
              <a:ext uri="{FF2B5EF4-FFF2-40B4-BE49-F238E27FC236}">
                <a16:creationId xmlns:a16="http://schemas.microsoft.com/office/drawing/2014/main" id="{79855A01-3643-4F7F-A2CD-C35A8DB46FA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50D9202-83DE-4533-9F0F-ED3EC87257BB}"/>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11209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F0CE8-3BF3-4037-875F-608C4FA636B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6BCEB99-4072-4AF7-9B97-9AAC1BAA8A7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4848A873-2654-46A9-987D-349DDCF057D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F49FFA1-8AC5-4BD8-BAC2-3774FC5F6A62}"/>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6" name="Marcador de pie de página 5">
            <a:extLst>
              <a:ext uri="{FF2B5EF4-FFF2-40B4-BE49-F238E27FC236}">
                <a16:creationId xmlns:a16="http://schemas.microsoft.com/office/drawing/2014/main" id="{FFBC1FF2-ECCF-4047-9EC3-86C38A1F3B5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250676A-2E39-4C48-8530-64378C860DE9}"/>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2244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09C3F-843D-401B-AA22-E6D0510DBAE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DA75FA8-538D-4945-B93E-03756FE69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94D2C8C-BBDE-4862-B510-63857B9E3F6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98D2828-1FBE-4855-8867-B956400FB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F5B960-B947-4CDE-A4CA-ADD3255120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14114ABB-A2BD-4ABC-8196-A184C9159105}"/>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8" name="Marcador de pie de página 7">
            <a:extLst>
              <a:ext uri="{FF2B5EF4-FFF2-40B4-BE49-F238E27FC236}">
                <a16:creationId xmlns:a16="http://schemas.microsoft.com/office/drawing/2014/main" id="{4371A3B3-4119-423D-AC80-2BC8B37396C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AFAF529-8E65-4413-A488-48A54B58545E}"/>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99417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E86DD-8E81-40E6-B0B1-C9FCF9B8E2E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727B150-AA6A-4C84-9FE2-E3338FCE87E9}"/>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4" name="Marcador de pie de página 3">
            <a:extLst>
              <a:ext uri="{FF2B5EF4-FFF2-40B4-BE49-F238E27FC236}">
                <a16:creationId xmlns:a16="http://schemas.microsoft.com/office/drawing/2014/main" id="{073FB1AC-BBFB-4916-A06D-7534502F23D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A696D7C0-A774-44D9-BAF6-2C4D35CCC5F9}"/>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42766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AD3C62-01DA-4EC9-9B87-900C6120C93B}"/>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3" name="Marcador de pie de página 2">
            <a:extLst>
              <a:ext uri="{FF2B5EF4-FFF2-40B4-BE49-F238E27FC236}">
                <a16:creationId xmlns:a16="http://schemas.microsoft.com/office/drawing/2014/main" id="{4323A580-2B8E-43B2-AD51-A77C0DE68B0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4B8C9BA-2824-4401-B4BC-E864C0F6A566}"/>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67808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817B0-B63D-473F-8F65-7A3064BCD8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036B11D-732A-432F-8CB9-B42A7CCBC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9F56D07-49F6-4200-A8DA-827601498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009F8CB-3C10-4154-90F9-B06C327D8589}"/>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6" name="Marcador de pie de página 5">
            <a:extLst>
              <a:ext uri="{FF2B5EF4-FFF2-40B4-BE49-F238E27FC236}">
                <a16:creationId xmlns:a16="http://schemas.microsoft.com/office/drawing/2014/main" id="{C994D6A5-8023-418E-AC68-BF0E15A41FC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A68D5B6-CC0B-4801-B877-994F63B961E5}"/>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02261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02659-E890-4791-A1E6-C6934E0ACD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452E9E4-12E2-4CEA-8232-EBF6465FB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22EE2FC-ED63-4B08-853C-66D28AE1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F040111-4A7C-4DAB-B2C2-D30B5AC9743F}"/>
              </a:ext>
            </a:extLst>
          </p:cNvPr>
          <p:cNvSpPr>
            <a:spLocks noGrp="1"/>
          </p:cNvSpPr>
          <p:nvPr>
            <p:ph type="dt" sz="half" idx="10"/>
          </p:nvPr>
        </p:nvSpPr>
        <p:spPr/>
        <p:txBody>
          <a:bodyPr/>
          <a:lstStyle/>
          <a:p>
            <a:fld id="{84DE248C-07F7-42E3-8283-42E2516C9C01}" type="datetimeFigureOut">
              <a:rPr lang="es-PE" smtClean="0"/>
              <a:t>08/07/2020</a:t>
            </a:fld>
            <a:endParaRPr lang="es-PE"/>
          </a:p>
        </p:txBody>
      </p:sp>
      <p:sp>
        <p:nvSpPr>
          <p:cNvPr id="6" name="Marcador de pie de página 5">
            <a:extLst>
              <a:ext uri="{FF2B5EF4-FFF2-40B4-BE49-F238E27FC236}">
                <a16:creationId xmlns:a16="http://schemas.microsoft.com/office/drawing/2014/main" id="{394E6B5E-B9E9-4960-A43C-AB91344B8A6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50B6DFC-84CE-4E0F-ACFA-47545DD0C19A}"/>
              </a:ext>
            </a:extLst>
          </p:cNvPr>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47291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E35AD37-CCBA-407A-A4F1-EB9E2C2C7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9F2BE93-E7BB-48E5-A327-16F6785DD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FCF58D8-19B9-4AC5-9FE8-944175600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E248C-07F7-42E3-8283-42E2516C9C01}" type="datetimeFigureOut">
              <a:rPr lang="es-PE" smtClean="0"/>
              <a:t>08/07/2020</a:t>
            </a:fld>
            <a:endParaRPr lang="es-PE"/>
          </a:p>
        </p:txBody>
      </p:sp>
      <p:sp>
        <p:nvSpPr>
          <p:cNvPr id="5" name="Marcador de pie de página 4">
            <a:extLst>
              <a:ext uri="{FF2B5EF4-FFF2-40B4-BE49-F238E27FC236}">
                <a16:creationId xmlns:a16="http://schemas.microsoft.com/office/drawing/2014/main" id="{1141F2A2-DFCB-43F5-AA8D-6DD5AFD85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D1B40698-9BC4-4D1E-BB79-8EA7C59C2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7A949-8724-4359-B1D9-7A7E33D7FB1B}" type="slidenum">
              <a:rPr lang="es-PE" smtClean="0"/>
              <a:t>‹Nº›</a:t>
            </a:fld>
            <a:endParaRPr lang="es-PE"/>
          </a:p>
        </p:txBody>
      </p:sp>
    </p:spTree>
    <p:extLst>
      <p:ext uri="{BB962C8B-B14F-4D97-AF65-F5344CB8AC3E}">
        <p14:creationId xmlns:p14="http://schemas.microsoft.com/office/powerpoint/2010/main" val="181643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766416" y="481574"/>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Proyectos</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de</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Inversión</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EN FORMULACION </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1029181180"/>
              </p:ext>
            </p:extLst>
          </p:nvPr>
        </p:nvGraphicFramePr>
        <p:xfrm>
          <a:off x="425356" y="2035732"/>
          <a:ext cx="11244865" cy="4050448"/>
        </p:xfrm>
        <a:graphic>
          <a:graphicData uri="http://schemas.openxmlformats.org/drawingml/2006/table">
            <a:tbl>
              <a:tblPr>
                <a:tableStyleId>{E8B1032C-EA38-4F05-BA0D-38AFFFC7BED3}</a:tableStyleId>
              </a:tblPr>
              <a:tblGrid>
                <a:gridCol w="366966">
                  <a:extLst>
                    <a:ext uri="{9D8B030D-6E8A-4147-A177-3AD203B41FA5}">
                      <a16:colId xmlns:a16="http://schemas.microsoft.com/office/drawing/2014/main" val="3935348018"/>
                    </a:ext>
                  </a:extLst>
                </a:gridCol>
                <a:gridCol w="715237">
                  <a:extLst>
                    <a:ext uri="{9D8B030D-6E8A-4147-A177-3AD203B41FA5}">
                      <a16:colId xmlns:a16="http://schemas.microsoft.com/office/drawing/2014/main" val="594195062"/>
                    </a:ext>
                  </a:extLst>
                </a:gridCol>
                <a:gridCol w="639587">
                  <a:extLst>
                    <a:ext uri="{9D8B030D-6E8A-4147-A177-3AD203B41FA5}">
                      <a16:colId xmlns:a16="http://schemas.microsoft.com/office/drawing/2014/main" val="666123856"/>
                    </a:ext>
                  </a:extLst>
                </a:gridCol>
                <a:gridCol w="3742109">
                  <a:extLst>
                    <a:ext uri="{9D8B030D-6E8A-4147-A177-3AD203B41FA5}">
                      <a16:colId xmlns:a16="http://schemas.microsoft.com/office/drawing/2014/main" val="2585390242"/>
                    </a:ext>
                  </a:extLst>
                </a:gridCol>
                <a:gridCol w="1277629">
                  <a:extLst>
                    <a:ext uri="{9D8B030D-6E8A-4147-A177-3AD203B41FA5}">
                      <a16:colId xmlns:a16="http://schemas.microsoft.com/office/drawing/2014/main" val="2208528637"/>
                    </a:ext>
                  </a:extLst>
                </a:gridCol>
                <a:gridCol w="827931">
                  <a:extLst>
                    <a:ext uri="{9D8B030D-6E8A-4147-A177-3AD203B41FA5}">
                      <a16:colId xmlns:a16="http://schemas.microsoft.com/office/drawing/2014/main" val="3827666896"/>
                    </a:ext>
                  </a:extLst>
                </a:gridCol>
                <a:gridCol w="1123866">
                  <a:extLst>
                    <a:ext uri="{9D8B030D-6E8A-4147-A177-3AD203B41FA5}">
                      <a16:colId xmlns:a16="http://schemas.microsoft.com/office/drawing/2014/main" val="2702131160"/>
                    </a:ext>
                  </a:extLst>
                </a:gridCol>
                <a:gridCol w="2551540">
                  <a:extLst>
                    <a:ext uri="{9D8B030D-6E8A-4147-A177-3AD203B41FA5}">
                      <a16:colId xmlns:a16="http://schemas.microsoft.com/office/drawing/2014/main" val="2022521297"/>
                    </a:ext>
                  </a:extLst>
                </a:gridCol>
              </a:tblGrid>
              <a:tr h="320127">
                <a:tc>
                  <a:txBody>
                    <a:bodyPr/>
                    <a:lstStyle/>
                    <a:p>
                      <a:pPr algn="ctr" rtl="0" fontAlgn="ctr"/>
                      <a:r>
                        <a:rPr lang="es-PE" sz="1200" b="1" u="none" strike="noStrike" dirty="0" err="1">
                          <a:effectLst/>
                        </a:rPr>
                        <a:t>N°</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CUI</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CÓDIGO DE IDEA</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NOMBRE DEL PROYECTO DE INVERSIÓN</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MONTO DE INVERSIÓN S/</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i="0" u="none" strike="noStrike" dirty="0">
                          <a:solidFill>
                            <a:srgbClr val="000000"/>
                          </a:solidFill>
                          <a:effectLst/>
                          <a:latin typeface="Arial Narrow" panose="020B0606020202030204" pitchFamily="34" charset="0"/>
                        </a:rPr>
                        <a:t>DURACION</a:t>
                      </a:r>
                    </a:p>
                  </a:txBody>
                  <a:tcPr marL="6772" marR="6772" marT="6772" marB="0" anchor="ctr">
                    <a:solidFill>
                      <a:schemeClr val="accent5"/>
                    </a:solidFill>
                  </a:tcPr>
                </a:tc>
                <a:tc>
                  <a:txBody>
                    <a:bodyPr/>
                    <a:lstStyle/>
                    <a:p>
                      <a:pPr algn="ctr" rtl="0" fontAlgn="ctr"/>
                      <a:r>
                        <a:rPr lang="es-PE" sz="1200" b="1" u="none" strike="noStrike" dirty="0">
                          <a:effectLst/>
                        </a:rPr>
                        <a:t>ALCANCE</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effectLst/>
                        </a:rPr>
                        <a:t>OBSERVACIONES</a:t>
                      </a:r>
                      <a:endParaRPr lang="es-PE" sz="12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1105897">
                <a:tc>
                  <a:txBody>
                    <a:bodyPr/>
                    <a:lstStyle/>
                    <a:p>
                      <a:pPr algn="ctr" fontAlgn="ctr"/>
                      <a:r>
                        <a:rPr lang="es-MX" sz="1200" b="0" i="0" u="none" strike="noStrike" dirty="0">
                          <a:solidFill>
                            <a:srgbClr val="000000"/>
                          </a:solidFill>
                          <a:effectLst/>
                          <a:latin typeface="Arial Narrow" panose="020B0606020202030204" pitchFamily="34" charset="0"/>
                        </a:rPr>
                        <a:t>1</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MX" sz="1200" dirty="0"/>
                        <a:t>2415904</a:t>
                      </a:r>
                      <a:endParaRPr lang="es-PE" sz="1200" dirty="0"/>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PE" sz="1200" b="0" dirty="0"/>
                        <a:t>MEJORAMIENTO Y AMPLIACIÓN DEL SERVICIO DE AGUA PARA RIEGO CON REPRESAMIENTO </a:t>
                      </a:r>
                      <a:r>
                        <a:rPr lang="es-PE" sz="1200" b="1" dirty="0"/>
                        <a:t>ANCAPARA/HATUNRUMIYOC </a:t>
                      </a:r>
                      <a:r>
                        <a:rPr lang="es-PE" sz="1200" b="0" dirty="0"/>
                        <a:t>EN LAS COMUNIDADES DE PUCA </a:t>
                      </a:r>
                      <a:r>
                        <a:rPr lang="es-PE" sz="1200" b="0" dirty="0" err="1"/>
                        <a:t>PUCA</a:t>
                      </a:r>
                      <a:r>
                        <a:rPr lang="es-PE" sz="1200" b="0" dirty="0"/>
                        <a:t>, PALMIRA, CCOCHUA, </a:t>
                      </a:r>
                      <a:r>
                        <a:rPr lang="es-PE" sz="1200" b="1" dirty="0"/>
                        <a:t>CURAHUASI</a:t>
                      </a:r>
                      <a:r>
                        <a:rPr lang="es-PE" sz="1200" b="0" dirty="0"/>
                        <a:t>, ASMAYACU, PISONAYPATA, TRANCAPATA, BACAS Y OCCORURO DEL DISTRITO DE CURAHUASI, PROVINCIA DE ABANCAY- REGIÓN APURÍMAC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5.5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DISTRITO CURAHUASI, PROV. ABANCAY.</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SE INICIO EL 2019. A LA FECHA TIENE UN AVANCE DE 36%.</a:t>
                      </a:r>
                    </a:p>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Proyecto retirado del PMI por la OPMI.</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1420205">
                <a:tc>
                  <a:txBody>
                    <a:bodyPr/>
                    <a:lstStyle/>
                    <a:p>
                      <a:pPr algn="ctr" fontAlgn="ctr"/>
                      <a:r>
                        <a:rPr lang="es-MX" sz="1200" b="0" i="0" u="none" strike="noStrike" dirty="0">
                          <a:solidFill>
                            <a:srgbClr val="000000"/>
                          </a:solidFill>
                          <a:effectLst/>
                          <a:latin typeface="Arial Narrow" panose="020B0606020202030204" pitchFamily="34" charset="0"/>
                        </a:rPr>
                        <a:t>2</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49449</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PACCHAPAMPA, PAMPACCOCHA, TOMAJE, CHIHUA, LLACO, LLULLUTA, CHIYAPAMPA, CCETHUA, TANCCAMA, PUKA </a:t>
                      </a:r>
                      <a:r>
                        <a:rPr lang="es-PE" sz="1200" u="none" strike="noStrike" kern="1200" dirty="0" err="1">
                          <a:solidFill>
                            <a:schemeClr val="tx1"/>
                          </a:solidFill>
                          <a:effectLst/>
                          <a:latin typeface="+mn-lt"/>
                          <a:ea typeface="+mn-ea"/>
                          <a:cs typeface="+mn-cs"/>
                        </a:rPr>
                        <a:t>PUKA</a:t>
                      </a:r>
                      <a:r>
                        <a:rPr lang="es-PE" sz="1200" u="none" strike="noStrike" kern="1200" dirty="0">
                          <a:solidFill>
                            <a:schemeClr val="tx1"/>
                          </a:solidFill>
                          <a:effectLst/>
                          <a:latin typeface="+mn-lt"/>
                          <a:ea typeface="+mn-ea"/>
                          <a:cs typeface="+mn-cs"/>
                        </a:rPr>
                        <a:t>, CHILLIPAMPA, VILCHE, MATARAY, TUMIRI, PACCHANTA, KISHUARA, CHAUPITUMIRI, CAPURAY, INGENIO, PARCCO, PACLLAPATA, SARAYCA, JESUS MARIA DEL DISTRITO DE </a:t>
                      </a:r>
                      <a:r>
                        <a:rPr lang="es-PE" sz="1200" b="1" u="none" strike="noStrike" kern="1200" dirty="0">
                          <a:solidFill>
                            <a:schemeClr val="tx1"/>
                          </a:solidFill>
                          <a:effectLst/>
                          <a:latin typeface="+mn-lt"/>
                          <a:ea typeface="+mn-ea"/>
                          <a:cs typeface="+mn-cs"/>
                        </a:rPr>
                        <a:t>YANACA</a:t>
                      </a:r>
                      <a:r>
                        <a:rPr lang="es-PE" sz="1200" u="none" strike="noStrike" kern="1200" dirty="0">
                          <a:solidFill>
                            <a:schemeClr val="tx1"/>
                          </a:solidFill>
                          <a:effectLst/>
                          <a:latin typeface="+mn-lt"/>
                          <a:ea typeface="+mn-ea"/>
                          <a:cs typeface="+mn-cs"/>
                        </a:rPr>
                        <a:t>, PROVINCIA DE AYMARAES, REGION APURIMAC.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r" rtl="0" fontAlgn="ctr"/>
                      <a:r>
                        <a:rPr lang="es-PE" sz="1200" b="0" i="0" kern="1200" dirty="0">
                          <a:solidFill>
                            <a:schemeClr val="tx1"/>
                          </a:solidFill>
                          <a:effectLst/>
                          <a:latin typeface="+mn-lt"/>
                          <a:ea typeface="+mn-ea"/>
                          <a:cs typeface="+mn-cs"/>
                        </a:rPr>
                        <a:t>8,264,250.00</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3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23 sectores</a:t>
                      </a:r>
                    </a:p>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000 Ha</a:t>
                      </a:r>
                    </a:p>
                    <a:p>
                      <a:pPr marL="171450" indent="-171450" algn="l" rtl="0" fontAlgn="ctr">
                        <a:buFont typeface="Arial" panose="020B0604020202020204" pitchFamily="34" charset="0"/>
                        <a:buChar char="•"/>
                      </a:pPr>
                      <a:endParaRPr lang="es-MX" sz="1200" b="0" i="0" u="none" strike="noStrike" dirty="0">
                        <a:solidFill>
                          <a:srgbClr val="000000"/>
                        </a:solidFill>
                        <a:effectLst/>
                        <a:latin typeface="Arial Narrow" panose="020B0606020202030204" pitchFamily="34" charset="0"/>
                      </a:endParaRPr>
                    </a:p>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MX" sz="1200" b="0" i="0" u="none" strike="noStrike" dirty="0">
                          <a:solidFill>
                            <a:srgbClr val="000000"/>
                          </a:solidFill>
                          <a:effectLst/>
                          <a:latin typeface="Arial Narrow" panose="020B0606020202030204" pitchFamily="34" charset="0"/>
                        </a:rPr>
                        <a:t>SE INICIO EL 2019. A LA FECHA TIENE UN AVANCE DE 17%.</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801839">
                <a:tc>
                  <a:txBody>
                    <a:bodyPr/>
                    <a:lstStyle/>
                    <a:p>
                      <a:pPr algn="ctr" fontAlgn="ctr"/>
                      <a:r>
                        <a:rPr lang="es-MX" sz="1200" b="0" i="0" u="none" strike="noStrike" dirty="0">
                          <a:solidFill>
                            <a:srgbClr val="000000"/>
                          </a:solidFill>
                          <a:effectLst/>
                          <a:latin typeface="Arial Narrow" panose="020B0606020202030204" pitchFamily="34" charset="0"/>
                        </a:rPr>
                        <a:t>3</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PE" sz="1200" dirty="0"/>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46388</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DE HUASCATAY, MANAATISCCA Y PATY DEL CENTRO POBLADO DE </a:t>
                      </a:r>
                      <a:r>
                        <a:rPr lang="es-PE" sz="1200" b="1" u="none" strike="noStrike" kern="1200" dirty="0">
                          <a:solidFill>
                            <a:schemeClr val="tx1"/>
                          </a:solidFill>
                          <a:effectLst/>
                          <a:latin typeface="+mn-lt"/>
                          <a:ea typeface="+mn-ea"/>
                          <a:cs typeface="+mn-cs"/>
                        </a:rPr>
                        <a:t>HUASCATAY</a:t>
                      </a:r>
                      <a:r>
                        <a:rPr lang="es-PE" sz="1200" u="none" strike="noStrike" kern="1200" dirty="0">
                          <a:solidFill>
                            <a:schemeClr val="tx1"/>
                          </a:solidFill>
                          <a:effectLst/>
                          <a:latin typeface="+mn-lt"/>
                          <a:ea typeface="+mn-ea"/>
                          <a:cs typeface="+mn-cs"/>
                        </a:rPr>
                        <a:t> DEL DISTRITO DE PACOBAMBA DE LA PROVINCIA DE ANDAHUAYLAS REGION APURIMAC</a:t>
                      </a:r>
                      <a:endParaRPr lang="es-PE" sz="1200" b="0" i="0" u="none" strike="noStrike" kern="1200" dirty="0">
                        <a:solidFill>
                          <a:srgbClr val="000000"/>
                        </a:solidFill>
                        <a:effectLst/>
                        <a:latin typeface="+mn-lt"/>
                        <a:ea typeface="+mn-ea"/>
                        <a:cs typeface="+mn-cs"/>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EN FORMULACION</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CENTRO POBLADO HUASCATAY, DISTRITO PACOBAMBA, PROV. ANDAHUAYLAS.</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588513682"/>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26939" y="1083581"/>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Función RIEGO</a:t>
            </a:r>
          </a:p>
        </p:txBody>
      </p:sp>
    </p:spTree>
    <p:extLst>
      <p:ext uri="{BB962C8B-B14F-4D97-AF65-F5344CB8AC3E}">
        <p14:creationId xmlns:p14="http://schemas.microsoft.com/office/powerpoint/2010/main" val="227002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588428332"/>
              </p:ext>
            </p:extLst>
          </p:nvPr>
        </p:nvGraphicFramePr>
        <p:xfrm>
          <a:off x="792051" y="2180321"/>
          <a:ext cx="10515395" cy="3773291"/>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a:effectLst/>
                        </a:rPr>
                        <a:t>1</a:t>
                      </a:r>
                      <a:endParaRPr lang="es-PE" sz="11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49445</a:t>
                      </a: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a:t>
                      </a:r>
                      <a:r>
                        <a:rPr lang="es-PE" sz="1100" b="1" i="0" u="none" strike="noStrike" dirty="0">
                          <a:solidFill>
                            <a:srgbClr val="000000"/>
                          </a:solidFill>
                          <a:effectLst/>
                          <a:latin typeface="Arial Narrow" panose="020B0606020202030204" pitchFamily="34" charset="0"/>
                        </a:rPr>
                        <a:t>SOCCTACCOCHA</a:t>
                      </a:r>
                      <a:r>
                        <a:rPr lang="es-PE" sz="1100" b="0" i="0" u="none" strike="noStrike" dirty="0">
                          <a:solidFill>
                            <a:srgbClr val="000000"/>
                          </a:solidFill>
                          <a:effectLst/>
                          <a:latin typeface="Arial Narrow" panose="020B0606020202030204" pitchFamily="34" charset="0"/>
                        </a:rPr>
                        <a:t>" EN LOS DISTRITOS DE KISHUARA, HUANCARAMA Y PACOBAMBA DE LA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132’228,000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5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DISTRITOS KISHUARA, PACOBAMBA Y HUACARAMA. PROVINCIA ANDAHUAYLAS.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just" rtl="0" fontAlgn="ct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a:effectLst/>
                        </a:rPr>
                        <a:t>2</a:t>
                      </a:r>
                      <a:endParaRPr lang="es-PE" sz="11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49426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p>
                      <a:pPr algn="l" rtl="0" fontAlgn="ct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CREACION DEL SERVICIO DE AGUA PARA RIEGO PARA LAS COMUNIDADES DE APUMARCA, PATIRARA, CCATINA, ACCOERA, HUARAQUERAY, PUCAR Y HUALLHUAC  DISTRITO DE MARA - PROVINCIA DE COTABAMBAS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4’903,455</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 MARA, PROVINCIA COTABAMBAS,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p>
                      <a:pPr algn="just" rtl="0" fontAlgn="ct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1689038136"/>
              </p:ext>
            </p:extLst>
          </p:nvPr>
        </p:nvGraphicFramePr>
        <p:xfrm>
          <a:off x="792051" y="2180321"/>
          <a:ext cx="10515395" cy="3999563"/>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3</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49403</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LAS COMUNIDADES DE PALPACACHI, LLAULLIPATA, CCENTAS, CCOLAURO, LICCHIVILCA, TARIBAMBA, OCRABAMBA, CHASCCEMOCCO Y CRUZPATA DEL  DISTRITO DE </a:t>
                      </a:r>
                      <a:r>
                        <a:rPr lang="es-PE" sz="1100" b="1" i="0" u="none" strike="noStrike" dirty="0">
                          <a:solidFill>
                            <a:srgbClr val="000000"/>
                          </a:solidFill>
                          <a:effectLst/>
                          <a:latin typeface="Arial Narrow" panose="020B0606020202030204" pitchFamily="34" charset="0"/>
                        </a:rPr>
                        <a:t>GAMARRA</a:t>
                      </a:r>
                      <a:r>
                        <a:rPr lang="es-PE" sz="1100" b="0" i="0" u="none" strike="noStrike" dirty="0">
                          <a:solidFill>
                            <a:srgbClr val="000000"/>
                          </a:solidFill>
                          <a:effectLst/>
                          <a:latin typeface="Arial Narrow" panose="020B0606020202030204" pitchFamily="34" charset="0"/>
                        </a:rPr>
                        <a:t> -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6’198,187</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3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 GAMARRA, PROVINCIA GRAU,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dirty="0">
                          <a:effectLst/>
                        </a:rPr>
                        <a:t>4</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49417</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CON REPRESAMIENTO "</a:t>
                      </a:r>
                      <a:r>
                        <a:rPr lang="es-PE" sz="1100" b="1" i="0" u="none" strike="noStrike" dirty="0">
                          <a:solidFill>
                            <a:srgbClr val="000000"/>
                          </a:solidFill>
                          <a:effectLst/>
                          <a:latin typeface="Arial Narrow" panose="020B0606020202030204" pitchFamily="34" charset="0"/>
                        </a:rPr>
                        <a:t>MALLMANYA”</a:t>
                      </a:r>
                      <a:r>
                        <a:rPr lang="es-PE" sz="1100" b="0" i="0" u="none" strike="noStrike" dirty="0">
                          <a:solidFill>
                            <a:srgbClr val="000000"/>
                          </a:solidFill>
                          <a:effectLst/>
                          <a:latin typeface="Arial Narrow" panose="020B0606020202030204" pitchFamily="34" charset="0"/>
                        </a:rPr>
                        <a:t> EN LOS DISTRITOS DE MAMARA, SAN ANTONIO, VILCABAMBA, MICAELA BASTIDAS Y CURASCO DE LA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78’455,280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5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MAMARA, SAN ANTONIO, VILCABAMBA, MICAELA BASTIDAS Y CURASCO, PROVINCIA GRAU,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58677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682420495"/>
              </p:ext>
            </p:extLst>
          </p:nvPr>
        </p:nvGraphicFramePr>
        <p:xfrm>
          <a:off x="792051" y="2180321"/>
          <a:ext cx="10515395" cy="428525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5</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49396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EN LAS LOCALIDADES DE HUANCABAMBA, CHECCHE, HUARACCOPATA, SACCLAYA, ÑAWINPUQUIO, CUMANAYLLA, SANTA ANITA, HUANCASVILCAS, RAYANNIYOCC, AYAVIRI, CRUZ PAMPA, TOCYASCCA, MUÑAHUAYCCO Y CCACCE  DISTRITO DE JOSE MARIA </a:t>
                      </a:r>
                      <a:r>
                        <a:rPr lang="es-PE" sz="1100" b="1" i="0" u="none" strike="noStrike" dirty="0">
                          <a:solidFill>
                            <a:srgbClr val="000000"/>
                          </a:solidFill>
                          <a:effectLst/>
                          <a:latin typeface="Arial Narrow" panose="020B0606020202030204" pitchFamily="34" charset="0"/>
                        </a:rPr>
                        <a:t>ARGUEDAS</a:t>
                      </a:r>
                      <a:r>
                        <a:rPr lang="es-PE" sz="1100" b="0" i="0" u="none" strike="noStrike" dirty="0">
                          <a:solidFill>
                            <a:srgbClr val="000000"/>
                          </a:solidFill>
                          <a:effectLst/>
                          <a:latin typeface="Arial Narrow" panose="020B0606020202030204" pitchFamily="34" charset="0"/>
                        </a:rPr>
                        <a:t> - PROVINCIA DE ANDAHUAYLAS - DEPARTAMENTO DE APURIMAC. </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68’648,370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 DE JOSE MARIA ARGUEDAS,  PROVINCIA DE ANDAHUAYLAS,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dirty="0">
                          <a:effectLst/>
                        </a:rPr>
                        <a:t>6</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91036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LOS EN LOS DISTRITOS DE </a:t>
                      </a:r>
                      <a:r>
                        <a:rPr lang="es-PE" sz="1100" b="1" i="0" u="none" strike="noStrike" dirty="0">
                          <a:solidFill>
                            <a:srgbClr val="000000"/>
                          </a:solidFill>
                          <a:effectLst/>
                          <a:latin typeface="Arial Narrow" panose="020B0606020202030204" pitchFamily="34" charset="0"/>
                        </a:rPr>
                        <a:t>TAPAIRIHUA Y CHAPIMARCA </a:t>
                      </a:r>
                      <a:r>
                        <a:rPr lang="es-PE" sz="1100" b="0" i="0" u="none" strike="noStrike" dirty="0">
                          <a:solidFill>
                            <a:srgbClr val="000000"/>
                          </a:solidFill>
                          <a:effectLst/>
                          <a:latin typeface="Arial Narrow" panose="020B0606020202030204" pitchFamily="34" charset="0"/>
                        </a:rPr>
                        <a:t>DE LA  PROVINCIA DE AYMARAES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38’566,500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TAPAIRIHUA Y CHAPIMARCA,  PROVINCIA AYMARAES,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06225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2035571073"/>
              </p:ext>
            </p:extLst>
          </p:nvPr>
        </p:nvGraphicFramePr>
        <p:xfrm>
          <a:off x="792051" y="2180321"/>
          <a:ext cx="10515395" cy="3825151"/>
        </p:xfrm>
        <a:graphic>
          <a:graphicData uri="http://schemas.openxmlformats.org/drawingml/2006/table">
            <a:tbl>
              <a:tblPr>
                <a:tableStyleId>{E8B1032C-EA38-4F05-BA0D-38AFFFC7BED3}</a:tableStyleId>
              </a:tblPr>
              <a:tblGrid>
                <a:gridCol w="407694">
                  <a:extLst>
                    <a:ext uri="{9D8B030D-6E8A-4147-A177-3AD203B41FA5}">
                      <a16:colId xmlns:a16="http://schemas.microsoft.com/office/drawing/2014/main" val="1149053298"/>
                    </a:ext>
                  </a:extLst>
                </a:gridCol>
                <a:gridCol w="674451">
                  <a:extLst>
                    <a:ext uri="{9D8B030D-6E8A-4147-A177-3AD203B41FA5}">
                      <a16:colId xmlns:a16="http://schemas.microsoft.com/office/drawing/2014/main" val="3265136901"/>
                    </a:ext>
                  </a:extLst>
                </a:gridCol>
                <a:gridCol w="648510">
                  <a:extLst>
                    <a:ext uri="{9D8B030D-6E8A-4147-A177-3AD203B41FA5}">
                      <a16:colId xmlns:a16="http://schemas.microsoft.com/office/drawing/2014/main" val="541476674"/>
                    </a:ext>
                  </a:extLst>
                </a:gridCol>
                <a:gridCol w="1005192">
                  <a:extLst>
                    <a:ext uri="{9D8B030D-6E8A-4147-A177-3AD203B41FA5}">
                      <a16:colId xmlns:a16="http://schemas.microsoft.com/office/drawing/2014/main" val="2809815218"/>
                    </a:ext>
                  </a:extLst>
                </a:gridCol>
                <a:gridCol w="2682515">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155055">
                <a:tc>
                  <a:txBody>
                    <a:bodyPr/>
                    <a:lstStyle/>
                    <a:p>
                      <a:pPr algn="ctr" rtl="0" fontAlgn="ctr"/>
                      <a:r>
                        <a:rPr lang="es-PE" sz="1100" u="none" strike="noStrike" dirty="0">
                          <a:effectLst/>
                        </a:rPr>
                        <a:t>7</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109172</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DE LA CADENA VALOR EN LA PRODUCCIÓN AGROPECUARIA MEDIANTE LA EFICIENTE GESTIÓN DE LOS RECURSOS HÍDRICOS EN LOS 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211’669,342</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spTree>
    <p:extLst>
      <p:ext uri="{BB962C8B-B14F-4D97-AF65-F5344CB8AC3E}">
        <p14:creationId xmlns:p14="http://schemas.microsoft.com/office/powerpoint/2010/main" val="12062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6</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4182930967"/>
              </p:ext>
            </p:extLst>
          </p:nvPr>
        </p:nvGraphicFramePr>
        <p:xfrm>
          <a:off x="792051" y="2180321"/>
          <a:ext cx="10515395" cy="230734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8</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49378</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CREACION DEL SISTEMA HIDRAULICO (CHICHA) PARA EL APROVECHAMIENTO MULTIPLES EN LAS PROVINCIAS DE ANDAHUAYLAS Y CHINCHEROS DEL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2,238’491,750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PROVINCIAS DE ANDAHUAYLAS Y CHINCHEROS,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a:t>
                      </a:r>
                    </a:p>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INDIRECTA.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spTree>
    <p:extLst>
      <p:ext uri="{BB962C8B-B14F-4D97-AF65-F5344CB8AC3E}">
        <p14:creationId xmlns:p14="http://schemas.microsoft.com/office/powerpoint/2010/main" val="11998563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986</Words>
  <Application>Microsoft Office PowerPoint</Application>
  <PresentationFormat>Panorámica</PresentationFormat>
  <Paragraphs>172</Paragraphs>
  <Slides>6</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Arial Narrow</vt:lpstr>
      <vt:lpstr>Calibri</vt:lpstr>
      <vt:lpstr>Calibri Light</vt:lpstr>
      <vt:lpstr>Lato Black</vt:lpstr>
      <vt:lpstr>Tema de Office</vt:lpstr>
      <vt:lpstr>Presentación de PowerPoint</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 DIRE</dc:creator>
  <cp:lastModifiedBy>ORFEI DIRE</cp:lastModifiedBy>
  <cp:revision>14</cp:revision>
  <dcterms:created xsi:type="dcterms:W3CDTF">2020-07-08T18:01:31Z</dcterms:created>
  <dcterms:modified xsi:type="dcterms:W3CDTF">2020-07-08T19:32:42Z</dcterms:modified>
</cp:coreProperties>
</file>