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1" r:id="rId2"/>
    <p:sldId id="365" r:id="rId3"/>
    <p:sldId id="366" r:id="rId4"/>
    <p:sldId id="368" r:id="rId5"/>
    <p:sldId id="369" r:id="rId6"/>
    <p:sldId id="370" r:id="rId7"/>
    <p:sldId id="371" r:id="rId8"/>
    <p:sldId id="373" r:id="rId9"/>
    <p:sldId id="374" r:id="rId10"/>
    <p:sldId id="3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FEI880" initials="O" lastIdx="1" clrIdx="0">
    <p:extLst>
      <p:ext uri="{19B8F6BF-5375-455C-9EA6-DF929625EA0E}">
        <p15:presenceInfo xmlns:p15="http://schemas.microsoft.com/office/powerpoint/2012/main" userId="ORFEI88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60"/>
  </p:normalViewPr>
  <p:slideViewPr>
    <p:cSldViewPr snapToGrid="0">
      <p:cViewPr varScale="1">
        <p:scale>
          <a:sx n="124" d="100"/>
          <a:sy n="124" d="100"/>
        </p:scale>
        <p:origin x="12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vie. 24/07/2020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3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vie. 24/07/2020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29131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vie. 24/07/2020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42384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vie. 24/07/2020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63686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41E1F-0F29-468D-A28C-75FDF4DFC476}" type="datetimeFigureOut">
              <a:rPr lang="es-PE" smtClean="0"/>
              <a:t>vie. 24/07/2020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08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741E1F-0F29-468D-A28C-75FDF4DFC476}" type="datetimeFigureOut">
              <a:rPr lang="es-PE" smtClean="0"/>
              <a:t>vie. 24/07/2020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9740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741E1F-0F29-468D-A28C-75FDF4DFC476}" type="datetimeFigureOut">
              <a:rPr lang="es-PE" smtClean="0"/>
              <a:t>vie. 24/07/2020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55715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A741E1F-0F29-468D-A28C-75FDF4DFC476}" type="datetimeFigureOut">
              <a:rPr lang="es-PE" smtClean="0"/>
              <a:t>vie. 24/07/2020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278507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741E1F-0F29-468D-A28C-75FDF4DFC476}" type="datetimeFigureOut">
              <a:rPr lang="es-PE" smtClean="0"/>
              <a:t>vie. 24/07/2020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62656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741E1F-0F29-468D-A28C-75FDF4DFC476}" type="datetimeFigureOut">
              <a:rPr lang="es-PE" smtClean="0"/>
              <a:t>vie. 24/07/2020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60E585-CC79-4426-8F67-C6F80A3CE630}" type="slidenum">
              <a:rPr lang="es-PE" smtClean="0"/>
              <a:t>‹Nº›</a:t>
            </a:fld>
            <a:endParaRPr lang="es-PE"/>
          </a:p>
        </p:txBody>
      </p:sp>
    </p:spTree>
    <p:extLst>
      <p:ext uri="{BB962C8B-B14F-4D97-AF65-F5344CB8AC3E}">
        <p14:creationId xmlns:p14="http://schemas.microsoft.com/office/powerpoint/2010/main" val="266845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741E1F-0F29-468D-A28C-75FDF4DFC476}" type="datetimeFigureOut">
              <a:rPr lang="es-PE" smtClean="0"/>
              <a:t>vie. 24/07/2020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75863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741E1F-0F29-468D-A28C-75FDF4DFC476}" type="datetimeFigureOut">
              <a:rPr lang="es-PE" smtClean="0"/>
              <a:t>vie. 24/07/2020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60E585-CC79-4426-8F67-C6F80A3CE630}"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71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22F56-3E99-476A-8691-3C1D0F02363D}"/>
              </a:ext>
            </a:extLst>
          </p:cNvPr>
          <p:cNvSpPr>
            <a:spLocks noGrp="1"/>
          </p:cNvSpPr>
          <p:nvPr>
            <p:ph type="title"/>
          </p:nvPr>
        </p:nvSpPr>
        <p:spPr>
          <a:xfrm>
            <a:off x="632331" y="5225749"/>
            <a:ext cx="10113264" cy="822960"/>
          </a:xfrm>
        </p:spPr>
        <p:txBody>
          <a:bodyPr/>
          <a:lstStyle/>
          <a:p>
            <a:r>
              <a:rPr lang="es-ES" dirty="0"/>
              <a:t>Oficina Regional de Formulación y Evaluación de Inversiones </a:t>
            </a:r>
            <a:endParaRPr lang="es-PE" dirty="0"/>
          </a:p>
        </p:txBody>
      </p:sp>
      <p:sp>
        <p:nvSpPr>
          <p:cNvPr id="4" name="Marcador de texto 3">
            <a:extLst>
              <a:ext uri="{FF2B5EF4-FFF2-40B4-BE49-F238E27FC236}">
                <a16:creationId xmlns:a16="http://schemas.microsoft.com/office/drawing/2014/main" id="{A2EB009D-EAC7-49F9-BA06-28FB8637F860}"/>
              </a:ext>
            </a:extLst>
          </p:cNvPr>
          <p:cNvSpPr>
            <a:spLocks noGrp="1"/>
          </p:cNvSpPr>
          <p:nvPr>
            <p:ph type="body" sz="half" idx="2"/>
          </p:nvPr>
        </p:nvSpPr>
        <p:spPr>
          <a:xfrm>
            <a:off x="5076838" y="5479576"/>
            <a:ext cx="2238362" cy="1254957"/>
          </a:xfrm>
        </p:spPr>
        <p:txBody>
          <a:bodyPr anchor="ctr">
            <a:normAutofit fontScale="92500"/>
          </a:bodyPr>
          <a:lstStyle/>
          <a:p>
            <a:r>
              <a:rPr lang="es-ES" sz="6600" b="1" dirty="0"/>
              <a:t>ORFEI</a:t>
            </a:r>
            <a:endParaRPr lang="es-PE" sz="6600" b="1" dirty="0"/>
          </a:p>
        </p:txBody>
      </p:sp>
      <p:sp>
        <p:nvSpPr>
          <p:cNvPr id="6" name="CuadroTexto 5">
            <a:extLst>
              <a:ext uri="{FF2B5EF4-FFF2-40B4-BE49-F238E27FC236}">
                <a16:creationId xmlns:a16="http://schemas.microsoft.com/office/drawing/2014/main" id="{768EBFD7-5FC2-4A48-907C-BCCBEE33A7CA}"/>
              </a:ext>
            </a:extLst>
          </p:cNvPr>
          <p:cNvSpPr txBox="1"/>
          <p:nvPr/>
        </p:nvSpPr>
        <p:spPr>
          <a:xfrm>
            <a:off x="9285876" y="362673"/>
            <a:ext cx="2893242"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dirty="0">
                <a:ln w="0"/>
                <a:solidFill>
                  <a:schemeClr val="accent1"/>
                </a:solidFill>
                <a:effectLst>
                  <a:outerShdw blurRad="38100" dist="25400" dir="5400000" algn="ctr" rotWithShape="0">
                    <a:srgbClr val="6E747A">
                      <a:alpha val="43000"/>
                    </a:srgbClr>
                  </a:outerShdw>
                </a:effectLst>
              </a:rPr>
              <a:t>Gobierno Regional de Apurímac</a:t>
            </a:r>
            <a:endParaRPr lang="es-PE" sz="3200" dirty="0">
              <a:ln w="0"/>
              <a:solidFill>
                <a:schemeClr val="accent1"/>
              </a:solidFill>
              <a:effectLst>
                <a:outerShdw blurRad="38100" dist="25400" dir="5400000" algn="ctr" rotWithShape="0">
                  <a:srgbClr val="6E747A">
                    <a:alpha val="43000"/>
                  </a:srgbClr>
                </a:outerShdw>
              </a:effectLst>
            </a:endParaRPr>
          </a:p>
        </p:txBody>
      </p:sp>
      <p:pic>
        <p:nvPicPr>
          <p:cNvPr id="8" name="Picture 2" descr="Resultado de imagen para GOBIERNO REGIONAL DE APURIMAC">
            <a:extLst>
              <a:ext uri="{FF2B5EF4-FFF2-40B4-BE49-F238E27FC236}">
                <a16:creationId xmlns:a16="http://schemas.microsoft.com/office/drawing/2014/main" id="{6734D16A-DC4A-48B1-B32C-72B57BD8E3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3701" y="2030919"/>
            <a:ext cx="1423788" cy="155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81637941-86BF-4EAB-9477-04A0791F2B35}"/>
              </a:ext>
            </a:extLst>
          </p:cNvPr>
          <p:cNvSpPr txBox="1"/>
          <p:nvPr/>
        </p:nvSpPr>
        <p:spPr>
          <a:xfrm>
            <a:off x="9385236" y="4221991"/>
            <a:ext cx="2694520" cy="307777"/>
          </a:xfrm>
          <a:prstGeom prst="rect">
            <a:avLst/>
          </a:prstGeom>
          <a:noFill/>
        </p:spPr>
        <p:txBody>
          <a:bodyPr wrap="none" rtlCol="0">
            <a:spAutoFit/>
          </a:bodyPr>
          <a:lstStyle/>
          <a:p>
            <a:r>
              <a:rPr lang="es-ES" sz="1400" dirty="0"/>
              <a:t>Ing. Juan F. Cisneros </a:t>
            </a:r>
            <a:r>
              <a:rPr lang="es-ES" sz="1400" dirty="0" err="1"/>
              <a:t>Sullcahuaman</a:t>
            </a:r>
            <a:endParaRPr lang="es-PE" sz="1400" dirty="0"/>
          </a:p>
        </p:txBody>
      </p:sp>
      <p:sp>
        <p:nvSpPr>
          <p:cNvPr id="10" name="CuadroTexto 9">
            <a:extLst>
              <a:ext uri="{FF2B5EF4-FFF2-40B4-BE49-F238E27FC236}">
                <a16:creationId xmlns:a16="http://schemas.microsoft.com/office/drawing/2014/main" id="{1D76A2CA-C625-4216-BDCA-99DD242F6451}"/>
              </a:ext>
            </a:extLst>
          </p:cNvPr>
          <p:cNvSpPr txBox="1"/>
          <p:nvPr/>
        </p:nvSpPr>
        <p:spPr>
          <a:xfrm>
            <a:off x="9367950" y="4562929"/>
            <a:ext cx="778483" cy="307777"/>
          </a:xfrm>
          <a:prstGeom prst="rect">
            <a:avLst/>
          </a:prstGeom>
          <a:noFill/>
        </p:spPr>
        <p:txBody>
          <a:bodyPr wrap="none" rtlCol="0">
            <a:spAutoFit/>
          </a:bodyPr>
          <a:lstStyle/>
          <a:p>
            <a:r>
              <a:rPr lang="es-ES" sz="1400" dirty="0"/>
              <a:t>Director</a:t>
            </a:r>
            <a:endParaRPr lang="es-PE" sz="1400" dirty="0"/>
          </a:p>
        </p:txBody>
      </p:sp>
      <p:sp>
        <p:nvSpPr>
          <p:cNvPr id="11" name="CuadroTexto 10">
            <a:extLst>
              <a:ext uri="{FF2B5EF4-FFF2-40B4-BE49-F238E27FC236}">
                <a16:creationId xmlns:a16="http://schemas.microsoft.com/office/drawing/2014/main" id="{E6069117-527F-4CCD-81D2-2B9A91ED81A8}"/>
              </a:ext>
            </a:extLst>
          </p:cNvPr>
          <p:cNvSpPr txBox="1"/>
          <p:nvPr/>
        </p:nvSpPr>
        <p:spPr>
          <a:xfrm>
            <a:off x="880281" y="655092"/>
            <a:ext cx="4503762" cy="3416320"/>
          </a:xfrm>
          <a:prstGeom prst="rect">
            <a:avLst/>
          </a:prstGeom>
          <a:noFill/>
        </p:spPr>
        <p:txBody>
          <a:bodyPr wrap="square" rtlCol="0">
            <a:spAutoFit/>
          </a:bodyPr>
          <a:lstStyle/>
          <a:p>
            <a:r>
              <a:rPr lang="es-PE" sz="5400" dirty="0">
                <a:solidFill>
                  <a:schemeClr val="accent1"/>
                </a:solidFill>
                <a:latin typeface="Bahnschrift Condensed" panose="020B0502040204020203" pitchFamily="34" charset="0"/>
              </a:rPr>
              <a:t>Reporte de Proyectos de Inversión por Función</a:t>
            </a:r>
          </a:p>
        </p:txBody>
      </p:sp>
    </p:spTree>
    <p:extLst>
      <p:ext uri="{BB962C8B-B14F-4D97-AF65-F5344CB8AC3E}">
        <p14:creationId xmlns:p14="http://schemas.microsoft.com/office/powerpoint/2010/main" val="156829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DC97D-E8E1-46E5-AAB4-F7EEC7775E4F}"/>
              </a:ext>
            </a:extLst>
          </p:cNvPr>
          <p:cNvSpPr txBox="1">
            <a:spLocks/>
          </p:cNvSpPr>
          <p:nvPr/>
        </p:nvSpPr>
        <p:spPr>
          <a:xfrm>
            <a:off x="5125720" y="2824479"/>
            <a:ext cx="1940560" cy="60452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600" b="1" dirty="0">
                <a:solidFill>
                  <a:schemeClr val="accent1"/>
                </a:solidFill>
                <a:latin typeface="+mn-lt"/>
              </a:rPr>
              <a:t>GRACIAS</a:t>
            </a:r>
            <a:endParaRPr lang="es-PE" dirty="0"/>
          </a:p>
        </p:txBody>
      </p:sp>
    </p:spTree>
    <p:extLst>
      <p:ext uri="{BB962C8B-B14F-4D97-AF65-F5344CB8AC3E}">
        <p14:creationId xmlns:p14="http://schemas.microsoft.com/office/powerpoint/2010/main" val="94967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2165652-F6E0-4CB6-B8F4-CD537F93AB2F}"/>
              </a:ext>
            </a:extLst>
          </p:cNvPr>
          <p:cNvGraphicFramePr>
            <a:graphicFrameLocks noGrp="1"/>
          </p:cNvGraphicFramePr>
          <p:nvPr>
            <p:extLst>
              <p:ext uri="{D42A27DB-BD31-4B8C-83A1-F6EECF244321}">
                <p14:modId xmlns:p14="http://schemas.microsoft.com/office/powerpoint/2010/main" val="3414341698"/>
              </p:ext>
            </p:extLst>
          </p:nvPr>
        </p:nvGraphicFramePr>
        <p:xfrm>
          <a:off x="247136" y="1145477"/>
          <a:ext cx="11714204" cy="4624690"/>
        </p:xfrm>
        <a:graphic>
          <a:graphicData uri="http://schemas.openxmlformats.org/drawingml/2006/table">
            <a:tbl>
              <a:tblPr/>
              <a:tblGrid>
                <a:gridCol w="541597">
                  <a:extLst>
                    <a:ext uri="{9D8B030D-6E8A-4147-A177-3AD203B41FA5}">
                      <a16:colId xmlns:a16="http://schemas.microsoft.com/office/drawing/2014/main" val="773048199"/>
                    </a:ext>
                  </a:extLst>
                </a:gridCol>
                <a:gridCol w="4088179">
                  <a:extLst>
                    <a:ext uri="{9D8B030D-6E8A-4147-A177-3AD203B41FA5}">
                      <a16:colId xmlns:a16="http://schemas.microsoft.com/office/drawing/2014/main" val="15999120"/>
                    </a:ext>
                  </a:extLst>
                </a:gridCol>
                <a:gridCol w="776304">
                  <a:extLst>
                    <a:ext uri="{9D8B030D-6E8A-4147-A177-3AD203B41FA5}">
                      <a16:colId xmlns:a16="http://schemas.microsoft.com/office/drawing/2014/main" val="1807729923"/>
                    </a:ext>
                  </a:extLst>
                </a:gridCol>
                <a:gridCol w="606405">
                  <a:extLst>
                    <a:ext uri="{9D8B030D-6E8A-4147-A177-3AD203B41FA5}">
                      <a16:colId xmlns:a16="http://schemas.microsoft.com/office/drawing/2014/main" val="1376570210"/>
                    </a:ext>
                  </a:extLst>
                </a:gridCol>
                <a:gridCol w="809622">
                  <a:extLst>
                    <a:ext uri="{9D8B030D-6E8A-4147-A177-3AD203B41FA5}">
                      <a16:colId xmlns:a16="http://schemas.microsoft.com/office/drawing/2014/main" val="204513257"/>
                    </a:ext>
                  </a:extLst>
                </a:gridCol>
                <a:gridCol w="588816">
                  <a:extLst>
                    <a:ext uri="{9D8B030D-6E8A-4147-A177-3AD203B41FA5}">
                      <a16:colId xmlns:a16="http://schemas.microsoft.com/office/drawing/2014/main" val="260800706"/>
                    </a:ext>
                  </a:extLst>
                </a:gridCol>
                <a:gridCol w="747965">
                  <a:extLst>
                    <a:ext uri="{9D8B030D-6E8A-4147-A177-3AD203B41FA5}">
                      <a16:colId xmlns:a16="http://schemas.microsoft.com/office/drawing/2014/main" val="3092857081"/>
                    </a:ext>
                  </a:extLst>
                </a:gridCol>
                <a:gridCol w="1039515">
                  <a:extLst>
                    <a:ext uri="{9D8B030D-6E8A-4147-A177-3AD203B41FA5}">
                      <a16:colId xmlns:a16="http://schemas.microsoft.com/office/drawing/2014/main" val="4109860586"/>
                    </a:ext>
                  </a:extLst>
                </a:gridCol>
                <a:gridCol w="1208624">
                  <a:extLst>
                    <a:ext uri="{9D8B030D-6E8A-4147-A177-3AD203B41FA5}">
                      <a16:colId xmlns:a16="http://schemas.microsoft.com/office/drawing/2014/main" val="3060133691"/>
                    </a:ext>
                  </a:extLst>
                </a:gridCol>
                <a:gridCol w="765580">
                  <a:extLst>
                    <a:ext uri="{9D8B030D-6E8A-4147-A177-3AD203B41FA5}">
                      <a16:colId xmlns:a16="http://schemas.microsoft.com/office/drawing/2014/main" val="3270703782"/>
                    </a:ext>
                  </a:extLst>
                </a:gridCol>
                <a:gridCol w="541597">
                  <a:extLst>
                    <a:ext uri="{9D8B030D-6E8A-4147-A177-3AD203B41FA5}">
                      <a16:colId xmlns:a16="http://schemas.microsoft.com/office/drawing/2014/main" val="933895437"/>
                    </a:ext>
                  </a:extLst>
                </a:gridCol>
              </a:tblGrid>
              <a:tr h="110163">
                <a:tc rowSpan="2">
                  <a:txBody>
                    <a:bodyPr/>
                    <a:lstStyle/>
                    <a:p>
                      <a:pPr algn="ctr" fontAlgn="ctr"/>
                      <a:r>
                        <a:rPr lang="es-PE" sz="900" b="1" i="0" u="none" strike="noStrike">
                          <a:solidFill>
                            <a:srgbClr val="FFFFFF"/>
                          </a:solidFill>
                          <a:effectLst/>
                          <a:latin typeface="+mn-lt"/>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n-lt"/>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n-lt"/>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n-lt"/>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n-lt"/>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n-lt"/>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900" b="1" i="0" u="none" strike="noStrike" dirty="0" err="1">
                          <a:solidFill>
                            <a:srgbClr val="FFFFFF"/>
                          </a:solidFill>
                          <a:effectLst/>
                          <a:latin typeface="+mn-lt"/>
                        </a:rPr>
                        <a:t>Ambito</a:t>
                      </a:r>
                      <a:r>
                        <a:rPr lang="es-PE" sz="900" b="1" i="0" u="none" strike="noStrike" dirty="0">
                          <a:solidFill>
                            <a:srgbClr val="FFFFFF"/>
                          </a:solidFill>
                          <a:effectLst/>
                          <a:latin typeface="+mn-lt"/>
                        </a:rPr>
                        <a:t> Territorial</a:t>
                      </a:r>
                      <a:endParaRPr lang="es-PE" sz="1600" dirty="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n-lt"/>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27922495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dirty="0">
                          <a:solidFill>
                            <a:srgbClr val="FFFFFF"/>
                          </a:solidFill>
                          <a:effectLst/>
                          <a:latin typeface="+mn-lt"/>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mn-lt"/>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mn-lt"/>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mn-lt"/>
                        </a:rPr>
                        <a:t>Localidad</a:t>
                      </a:r>
                      <a:endParaRPr lang="es-PE" sz="1000" b="1" i="0" u="none" strike="noStrike" dirty="0">
                        <a:solidFill>
                          <a:srgbClr val="FFFFFF"/>
                        </a:solidFill>
                        <a:effectLst/>
                        <a:latin typeface="Agency FB" panose="020B050302020202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684375907"/>
                  </a:ext>
                </a:extLst>
              </a:tr>
              <a:tr h="110163">
                <a:tc gridSpan="11">
                  <a:txBody>
                    <a:bodyPr/>
                    <a:lstStyle/>
                    <a:p>
                      <a:pPr algn="ctr" fontAlgn="ctr"/>
                      <a:r>
                        <a:rPr lang="es-PE" sz="1200" b="1" i="0" u="none" strike="noStrike" dirty="0">
                          <a:effectLst/>
                          <a:latin typeface="+mn-lt"/>
                        </a:rPr>
                        <a:t>AGROPECUARIA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1555353757"/>
                  </a:ext>
                </a:extLst>
              </a:tr>
              <a:tr h="330490">
                <a:tc>
                  <a:txBody>
                    <a:bodyPr/>
                    <a:lstStyle/>
                    <a:p>
                      <a:pPr algn="ctr" fontAlgn="ctr"/>
                      <a:r>
                        <a:rPr lang="es-PE" sz="900" b="0" i="0" u="none" strike="noStrike">
                          <a:effectLst/>
                          <a:latin typeface="+mn-lt"/>
                        </a:rPr>
                        <a:t>2415540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Y AMPLIACION DEL SERVICIO DE AGUA PARA RIEGO EN LAS COMUNIDADES  DE MARJUNI, SANTA ISABEL DE CAYPE Y CRUZPATA DEL  DISTRITO DE LAMBRAMA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21,065,069.17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04/12/2018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1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LAMBRAMA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678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960411"/>
                  </a:ext>
                </a:extLst>
              </a:tr>
              <a:tr h="330490">
                <a:tc>
                  <a:txBody>
                    <a:bodyPr/>
                    <a:lstStyle/>
                    <a:p>
                      <a:pPr algn="ctr" fontAlgn="ctr"/>
                      <a:r>
                        <a:rPr lang="es-PE" sz="900" b="0" i="0" u="none" strike="noStrike">
                          <a:effectLst/>
                          <a:latin typeface="+mn-lt"/>
                        </a:rPr>
                        <a:t>2415535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CREACION DEL SERVICIO DE AGUA PARA RIEGO CON REPRESAMIENTO EN LAS COMUNIDADES DE HATUNRUMIYOC, HUANCA UMUYTO, CCOSAMA E ICMAPATA DEL  DISTRITO DE HAQUIRA - PROVINCIA DE COTABAMBAS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14,402,513.05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19/12/2018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1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COTABAMBAS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HAQUIRA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245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435058"/>
                  </a:ext>
                </a:extLst>
              </a:tr>
              <a:tr h="387967">
                <a:tc>
                  <a:txBody>
                    <a:bodyPr/>
                    <a:lstStyle/>
                    <a:p>
                      <a:pPr algn="ctr" fontAlgn="ctr"/>
                      <a:r>
                        <a:rPr lang="es-PE" sz="900" b="0" i="0" u="none" strike="noStrike">
                          <a:effectLst/>
                          <a:latin typeface="+mn-lt"/>
                        </a:rPr>
                        <a:t>2479355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 LOS CANALES DE RIEGO SECTOR TABLINA ALTA Y BAJA, SECTOR OCCOLLO UNO, TAPAYA BAJA Y ALTA, TAPAYA BAJA RUMI RUMI, CHACCARA Y CHAULLHUA PUQUIO HUMANILLA, DEL CENTRO POBLADO DE  DISTRITO DE ANDAHUAYLAS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6,992,948.86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29/01/2020</a:t>
                      </a:r>
                      <a:endParaRPr lang="es-PE" sz="900" b="0" i="0" u="none" strike="noStrike" dirty="0">
                        <a:effectLst/>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0 años 5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932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474462"/>
                  </a:ext>
                </a:extLst>
              </a:tr>
              <a:tr h="220327">
                <a:tc>
                  <a:txBody>
                    <a:bodyPr/>
                    <a:lstStyle/>
                    <a:p>
                      <a:pPr algn="ctr" fontAlgn="ctr"/>
                      <a:r>
                        <a:rPr lang="es-PE" sz="900" b="0" i="0" u="none" strike="noStrike">
                          <a:effectLst/>
                          <a:latin typeface="+mn-lt"/>
                        </a:rPr>
                        <a:t>2344525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EN LOS SECTORES DE ANTAPATA, TROJAPATA Y HUAYHUACA, DEL DISTRITO DE ANDAHUAYLAS, PROVINCIA DE ANDAHUAYLAS-REGION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3,770,233.00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11/07/2017</a:t>
                      </a:r>
                      <a:endParaRPr lang="es-PE" sz="900" b="0" i="0" u="none" strike="noStrike" dirty="0">
                        <a:effectLst/>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3 años 0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02 distritos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950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342416"/>
                  </a:ext>
                </a:extLst>
              </a:tr>
              <a:tr h="330490">
                <a:tc>
                  <a:txBody>
                    <a:bodyPr/>
                    <a:lstStyle/>
                    <a:p>
                      <a:pPr algn="ctr" fontAlgn="ctr"/>
                      <a:r>
                        <a:rPr lang="es-PE" sz="900" b="0" i="0" u="none" strike="noStrike">
                          <a:effectLst/>
                          <a:latin typeface="+mn-lt"/>
                        </a:rPr>
                        <a:t>2415531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EN LOS SECTORES DE CCOCHAPATA, CCASCCAPAY, ANSAHUAYQUI, TACCACCON, HUACCOTO Y UQUINA,  DISTRITO DE TURPAY - PROVINCIA DE GRAU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2,507,618.91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12/06/2018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1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TURPAY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201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1564682"/>
                  </a:ext>
                </a:extLst>
              </a:tr>
              <a:tr h="330490">
                <a:tc>
                  <a:txBody>
                    <a:bodyPr/>
                    <a:lstStyle/>
                    <a:p>
                      <a:pPr algn="ctr" fontAlgn="ctr"/>
                      <a:r>
                        <a:rPr lang="es-PE" sz="900" b="0" i="0" u="none" strike="noStrike">
                          <a:effectLst/>
                          <a:latin typeface="+mn-lt"/>
                        </a:rPr>
                        <a:t>2331477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EL SISTEMA DE RIEGO POR ASPERSIÓN EN LAS COMUNIDADES DE YUNCA HUAYRAPATA, CCANTUPATA Y RUPASCCAMARIA DEL  DISTRITO DE ANDAHUAYLAS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810,152.30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22/03/2018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4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YUNCA ALTA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873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045351"/>
                  </a:ext>
                </a:extLst>
              </a:tr>
              <a:tr h="220327">
                <a:tc>
                  <a:txBody>
                    <a:bodyPr/>
                    <a:lstStyle/>
                    <a:p>
                      <a:pPr algn="ctr" fontAlgn="ctr"/>
                      <a:r>
                        <a:rPr lang="es-PE" sz="900" b="0" i="0" u="none" strike="noStrike">
                          <a:effectLst/>
                          <a:latin typeface="+mn-lt"/>
                        </a:rPr>
                        <a:t>2323060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CREACION DE UN SISTEMA DE RIEGO TECNIFICADO POR ASPERSIÓN PARA EL GRUPO DE GESTIÓN EMPRESARIAL SAN ANTONIO, DISTRITO DE TAMBURCO, PROVINCIA DE ABANCAY,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770,158.69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29/12/2017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SAN ANTONIO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3968391"/>
                  </a:ext>
                </a:extLst>
              </a:tr>
              <a:tr h="220327">
                <a:tc>
                  <a:txBody>
                    <a:bodyPr/>
                    <a:lstStyle/>
                    <a:p>
                      <a:pPr algn="ctr" fontAlgn="ctr"/>
                      <a:r>
                        <a:rPr lang="es-PE" sz="900" b="0" i="0" u="none" strike="noStrike">
                          <a:effectLst/>
                          <a:latin typeface="+mn-lt"/>
                        </a:rPr>
                        <a:t>2322354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A NIVEL PARCELARIO DEL GRUPO DE GESTION EMPRESARIAL KERAPATA, DISTRITO DE TAMBURCO, PROVINCIA ABANCAY, REGION APURMAC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690,154.66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29/12/2017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KERAPATA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734141"/>
                  </a:ext>
                </a:extLst>
              </a:tr>
              <a:tr h="330490">
                <a:tc>
                  <a:txBody>
                    <a:bodyPr/>
                    <a:lstStyle/>
                    <a:p>
                      <a:pPr algn="ctr" fontAlgn="ctr"/>
                      <a:r>
                        <a:rPr lang="es-PE" sz="900" b="0" i="0" u="none" strike="noStrike">
                          <a:effectLst/>
                          <a:latin typeface="+mn-lt"/>
                        </a:rPr>
                        <a:t>2328348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A NIVEL PARCELARIO DEL GRUPO DE GESTIÓN EMPRESARIAL CHULLCUISA, CENTRO POBLADO DE CHULLCUISA - DISTRITO DE SAN JERONIMO - PROVINCIA DE ANDAHUAYLAS - REGIÓN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mn-lt"/>
                        </a:rPr>
                        <a:t>584,031.61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n-lt"/>
                        </a:rPr>
                        <a:t>31/01/2018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dirty="0">
                          <a:effectLst/>
                          <a:latin typeface="+mn-lt"/>
                        </a:rPr>
                        <a:t>2 años 6 meses</a:t>
                      </a:r>
                      <a:endParaRPr lang="es-PE" sz="1600" dirty="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dirty="0">
                          <a:effectLst/>
                          <a:latin typeface="+mn-lt"/>
                        </a:rPr>
                        <a:t>ACTIVO</a:t>
                      </a:r>
                      <a:endParaRPr lang="es-PE" sz="1600" dirty="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n-lt"/>
                        </a:rPr>
                        <a:t>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SAN JERONIMO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err="1">
                          <a:effectLst/>
                          <a:latin typeface="+mn-lt"/>
                        </a:rPr>
                        <a:t>CHULLCUISA</a:t>
                      </a:r>
                      <a:endParaRPr lang="es-PE" sz="900" b="0" i="0" u="none" strike="noStrike" dirty="0">
                        <a:effectLst/>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n-lt"/>
                        </a:rPr>
                        <a:t>275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267455"/>
                  </a:ext>
                </a:extLst>
              </a:tr>
            </a:tbl>
          </a:graphicData>
        </a:graphic>
      </p:graphicFrame>
    </p:spTree>
    <p:extLst>
      <p:ext uri="{BB962C8B-B14F-4D97-AF65-F5344CB8AC3E}">
        <p14:creationId xmlns:p14="http://schemas.microsoft.com/office/powerpoint/2010/main" val="414565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95CB5E5-3337-4BE4-92CF-CD1DD2D33697}"/>
              </a:ext>
            </a:extLst>
          </p:cNvPr>
          <p:cNvGraphicFramePr>
            <a:graphicFrameLocks noGrp="1"/>
          </p:cNvGraphicFramePr>
          <p:nvPr>
            <p:extLst>
              <p:ext uri="{D42A27DB-BD31-4B8C-83A1-F6EECF244321}">
                <p14:modId xmlns:p14="http://schemas.microsoft.com/office/powerpoint/2010/main" val="930954834"/>
              </p:ext>
            </p:extLst>
          </p:nvPr>
        </p:nvGraphicFramePr>
        <p:xfrm>
          <a:off x="255272" y="2216524"/>
          <a:ext cx="11681456" cy="2264230"/>
        </p:xfrm>
        <a:graphic>
          <a:graphicData uri="http://schemas.openxmlformats.org/drawingml/2006/table">
            <a:tbl>
              <a:tblPr/>
              <a:tblGrid>
                <a:gridCol w="540083">
                  <a:extLst>
                    <a:ext uri="{9D8B030D-6E8A-4147-A177-3AD203B41FA5}">
                      <a16:colId xmlns:a16="http://schemas.microsoft.com/office/drawing/2014/main" val="2567943981"/>
                    </a:ext>
                  </a:extLst>
                </a:gridCol>
                <a:gridCol w="4076750">
                  <a:extLst>
                    <a:ext uri="{9D8B030D-6E8A-4147-A177-3AD203B41FA5}">
                      <a16:colId xmlns:a16="http://schemas.microsoft.com/office/drawing/2014/main" val="1971740628"/>
                    </a:ext>
                  </a:extLst>
                </a:gridCol>
                <a:gridCol w="993701">
                  <a:extLst>
                    <a:ext uri="{9D8B030D-6E8A-4147-A177-3AD203B41FA5}">
                      <a16:colId xmlns:a16="http://schemas.microsoft.com/office/drawing/2014/main" val="869812625"/>
                    </a:ext>
                  </a:extLst>
                </a:gridCol>
                <a:gridCol w="733505">
                  <a:extLst>
                    <a:ext uri="{9D8B030D-6E8A-4147-A177-3AD203B41FA5}">
                      <a16:colId xmlns:a16="http://schemas.microsoft.com/office/drawing/2014/main" val="172387454"/>
                    </a:ext>
                  </a:extLst>
                </a:gridCol>
                <a:gridCol w="755430">
                  <a:extLst>
                    <a:ext uri="{9D8B030D-6E8A-4147-A177-3AD203B41FA5}">
                      <a16:colId xmlns:a16="http://schemas.microsoft.com/office/drawing/2014/main" val="1708716589"/>
                    </a:ext>
                  </a:extLst>
                </a:gridCol>
                <a:gridCol w="578925">
                  <a:extLst>
                    <a:ext uri="{9D8B030D-6E8A-4147-A177-3AD203B41FA5}">
                      <a16:colId xmlns:a16="http://schemas.microsoft.com/office/drawing/2014/main" val="2243267603"/>
                    </a:ext>
                  </a:extLst>
                </a:gridCol>
                <a:gridCol w="799681">
                  <a:extLst>
                    <a:ext uri="{9D8B030D-6E8A-4147-A177-3AD203B41FA5}">
                      <a16:colId xmlns:a16="http://schemas.microsoft.com/office/drawing/2014/main" val="2687455973"/>
                    </a:ext>
                  </a:extLst>
                </a:gridCol>
                <a:gridCol w="966405">
                  <a:extLst>
                    <a:ext uri="{9D8B030D-6E8A-4147-A177-3AD203B41FA5}">
                      <a16:colId xmlns:a16="http://schemas.microsoft.com/office/drawing/2014/main" val="3206067094"/>
                    </a:ext>
                  </a:extLst>
                </a:gridCol>
                <a:gridCol w="868127">
                  <a:extLst>
                    <a:ext uri="{9D8B030D-6E8A-4147-A177-3AD203B41FA5}">
                      <a16:colId xmlns:a16="http://schemas.microsoft.com/office/drawing/2014/main" val="2902719263"/>
                    </a:ext>
                  </a:extLst>
                </a:gridCol>
                <a:gridCol w="828766">
                  <a:extLst>
                    <a:ext uri="{9D8B030D-6E8A-4147-A177-3AD203B41FA5}">
                      <a16:colId xmlns:a16="http://schemas.microsoft.com/office/drawing/2014/main" val="1275730367"/>
                    </a:ext>
                  </a:extLst>
                </a:gridCol>
                <a:gridCol w="540083">
                  <a:extLst>
                    <a:ext uri="{9D8B030D-6E8A-4147-A177-3AD203B41FA5}">
                      <a16:colId xmlns:a16="http://schemas.microsoft.com/office/drawing/2014/main" val="1921601238"/>
                    </a:ext>
                  </a:extLst>
                </a:gridCol>
              </a:tblGrid>
              <a:tr h="110163">
                <a:tc rowSpan="2">
                  <a:txBody>
                    <a:bodyPr/>
                    <a:lstStyle/>
                    <a:p>
                      <a:pPr algn="ctr" fontAlgn="ctr"/>
                      <a:r>
                        <a:rPr lang="es-PE" sz="900" b="1" i="0" u="none" strike="noStrike" dirty="0">
                          <a:solidFill>
                            <a:srgbClr val="FFFFFF"/>
                          </a:solidFill>
                          <a:effectLst/>
                          <a:latin typeface="Bahnschrift" panose="020B0502040204020203"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Bahnschrift" panose="020B0502040204020203"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Bahnschrift" panose="020B0502040204020203"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Bahnschrift" panose="020B0502040204020203"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Bahnschrift" panose="020B0502040204020203"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Bahnschrift" panose="020B0502040204020203"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900" b="1" i="0" u="none" strike="noStrike">
                          <a:solidFill>
                            <a:srgbClr val="FFFFFF"/>
                          </a:solidFill>
                          <a:effectLst/>
                          <a:latin typeface="Bahnschrift" panose="020B0502040204020203" pitchFamily="34" charset="0"/>
                        </a:rPr>
                        <a:t>Ambito Territorial</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1050" b="1" i="0" u="none" strike="noStrike">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Bahnschrift" panose="020B0502040204020203"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212342"/>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r>
                        <a:rPr lang="es-PE" sz="105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Bahnschrift" panose="020B0502040204020203"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Bahnschrift" panose="020B0502040204020203"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Bahnschrift" panose="020B0502040204020203"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Bahnschrift" panose="020B0502040204020203"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1390499321"/>
                  </a:ext>
                </a:extLst>
              </a:tr>
              <a:tr h="110163">
                <a:tc gridSpan="11">
                  <a:txBody>
                    <a:bodyPr/>
                    <a:lstStyle/>
                    <a:p>
                      <a:pPr algn="ctr" fontAlgn="ctr"/>
                      <a:r>
                        <a:rPr lang="es-PE" sz="1200" b="1" i="0" u="none" strike="noStrike" dirty="0">
                          <a:effectLst/>
                          <a:latin typeface="Bahnschrift" panose="020B0502040204020203" pitchFamily="34" charset="0"/>
                        </a:rPr>
                        <a:t>AMBIENTE</a:t>
                      </a:r>
                      <a:endParaRPr lang="es-PE" sz="1100" b="1" i="0" u="none" strike="noStrike" dirty="0">
                        <a:effectLst/>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1915176859"/>
                  </a:ext>
                </a:extLst>
              </a:tr>
              <a:tr h="330490">
                <a:tc>
                  <a:txBody>
                    <a:bodyPr/>
                    <a:lstStyle/>
                    <a:p>
                      <a:pPr algn="ctr" fontAlgn="ctr"/>
                      <a:r>
                        <a:rPr lang="es-PE" sz="900" b="0" i="0" u="none" strike="noStrike">
                          <a:effectLst/>
                          <a:latin typeface="Bahnschrift" panose="020B0502040204020203" pitchFamily="34" charset="0"/>
                        </a:rPr>
                        <a:t>2487519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Bahnschrift" panose="020B0502040204020203" pitchFamily="34" charset="0"/>
                        </a:rPr>
                        <a:t>RECUPERACIÓN DE LOS ECOSISTEMAS DE PAJONAL DE PUNA HÚMEDA, SECA, BOFEDALES, BOSQUE RELICTO </a:t>
                      </a:r>
                      <a:r>
                        <a:rPr lang="es-PE" sz="900" b="0" i="0" u="none" strike="noStrike" dirty="0" err="1">
                          <a:effectLst/>
                          <a:latin typeface="Bahnschrift" panose="020B0502040204020203" pitchFamily="34" charset="0"/>
                        </a:rPr>
                        <a:t>MESOANDINO</a:t>
                      </a:r>
                      <a:r>
                        <a:rPr lang="es-PE" sz="900" b="0" i="0" u="none" strike="noStrike" dirty="0">
                          <a:effectLst/>
                          <a:latin typeface="Bahnschrift" panose="020B0502040204020203" pitchFamily="34" charset="0"/>
                        </a:rPr>
                        <a:t>  Y ALTOANDINO DE LAS UNIDADES HIDROGRÁFICAS DE LOS RÍOS </a:t>
                      </a:r>
                      <a:r>
                        <a:rPr lang="es-PE" sz="900" b="0" i="0" u="none" strike="noStrike" dirty="0" err="1">
                          <a:effectLst/>
                          <a:latin typeface="Bahnschrift" panose="020B0502040204020203" pitchFamily="34" charset="0"/>
                        </a:rPr>
                        <a:t>CHALHUANCA</a:t>
                      </a:r>
                      <a:r>
                        <a:rPr lang="es-PE" sz="900" b="0" i="0" u="none" strike="noStrike" dirty="0">
                          <a:effectLst/>
                          <a:latin typeface="Bahnschrift" panose="020B0502040204020203" pitchFamily="34" charset="0"/>
                        </a:rPr>
                        <a:t> Y OCOÑA DE 9 DISTRITOS DE LA PROVINCIA DE AYMARAES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53,097,268.34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Bahnschrift" panose="020B0502040204020203" pitchFamily="34" charset="0"/>
                        </a:rPr>
                        <a:t>09/07/2020</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Bahnschrift" panose="020B0502040204020203" pitchFamily="34" charset="0"/>
                        </a:rPr>
                        <a:t>0 años 0 meses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APURIMAC</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AYMARAES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09 distritos</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7339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923426"/>
                  </a:ext>
                </a:extLst>
              </a:tr>
              <a:tr h="440654">
                <a:tc>
                  <a:txBody>
                    <a:bodyPr/>
                    <a:lstStyle/>
                    <a:p>
                      <a:pPr algn="ctr" fontAlgn="ctr"/>
                      <a:r>
                        <a:rPr lang="es-PE" sz="900" b="0" i="0" u="none" strike="noStrike" dirty="0">
                          <a:effectLst/>
                          <a:latin typeface="Bahnschrift" panose="020B0502040204020203" pitchFamily="34" charset="0"/>
                        </a:rPr>
                        <a:t>2471507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RECUPERACION DE ECOSISTEMAS DE PAJONAL DE PUNA HUMEDA, BODEFAL,  MATORRAL INTERANDINO, BOSQUE RELICTO MESOANDINO Y LAS LAGUNAS DE PACUCHA, CHURRUBAMBA, PUCULLOCCOCHA Y HUAMPICA EN LA MANCOMUNIDAD SONDOR – CURAMBA DE 5 DISTRITOS DE LA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31,509,172.40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Bahnschrift" panose="020B0502040204020203" pitchFamily="34" charset="0"/>
                        </a:rPr>
                        <a:t>07/12/2019</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Bahnschrift" panose="020B0502040204020203" pitchFamily="34" charset="0"/>
                        </a:rPr>
                        <a:t>0 años 7 meses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APURÍMAC</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ANDAHUAYLAS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7 distritos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22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38137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456464"/>
                  </a:ext>
                </a:extLst>
              </a:tr>
              <a:tr h="220327">
                <a:tc>
                  <a:txBody>
                    <a:bodyPr/>
                    <a:lstStyle/>
                    <a:p>
                      <a:pPr algn="ctr" fontAlgn="ctr"/>
                      <a:r>
                        <a:rPr lang="es-PE" sz="900" b="0" i="0" u="none" strike="noStrike">
                          <a:effectLst/>
                          <a:latin typeface="Bahnschrift" panose="020B0502040204020203" pitchFamily="34" charset="0"/>
                        </a:rPr>
                        <a:t>2259291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Bahnschrift" panose="020B0502040204020203" pitchFamily="34" charset="0"/>
                        </a:rPr>
                        <a:t>MEJORAMIENTO DE LA PRESTACIÓN DEL SERVICIO PÚBLICO DE LA INFORMACIÓN PARA LA GESTIÓN DE LA DIVERSIDAD BIOLÓGICA (FLORA Y FAUNA) EN LA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2,566,266.00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dirty="0">
                          <a:effectLst/>
                          <a:latin typeface="Bahnschrift" panose="020B0502040204020203" pitchFamily="34" charset="0"/>
                        </a:rPr>
                        <a:t>24/08/2017</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dirty="0">
                          <a:effectLst/>
                          <a:latin typeface="Bahnschrift" panose="020B0502040204020203" pitchFamily="34" charset="0"/>
                        </a:rPr>
                        <a:t>2 años 11 meses</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APURÍMAC</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07 provincias</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 </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Bahnschrift" panose="020B0502040204020203"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Bahnschrift" panose="020B0502040204020203" pitchFamily="34" charset="0"/>
                        </a:rPr>
                        <a:t>4290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901266"/>
                  </a:ext>
                </a:extLst>
              </a:tr>
            </a:tbl>
          </a:graphicData>
        </a:graphic>
      </p:graphicFrame>
    </p:spTree>
    <p:extLst>
      <p:ext uri="{BB962C8B-B14F-4D97-AF65-F5344CB8AC3E}">
        <p14:creationId xmlns:p14="http://schemas.microsoft.com/office/powerpoint/2010/main" val="148775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D2076BF7-DD4D-42D9-91E3-D4AD78C66E8D}"/>
              </a:ext>
            </a:extLst>
          </p:cNvPr>
          <p:cNvGraphicFramePr>
            <a:graphicFrameLocks noGrp="1"/>
          </p:cNvGraphicFramePr>
          <p:nvPr>
            <p:extLst>
              <p:ext uri="{D42A27DB-BD31-4B8C-83A1-F6EECF244321}">
                <p14:modId xmlns:p14="http://schemas.microsoft.com/office/powerpoint/2010/main" val="1287471947"/>
              </p:ext>
            </p:extLst>
          </p:nvPr>
        </p:nvGraphicFramePr>
        <p:xfrm>
          <a:off x="172994" y="82099"/>
          <a:ext cx="11837774" cy="6157005"/>
        </p:xfrm>
        <a:graphic>
          <a:graphicData uri="http://schemas.openxmlformats.org/drawingml/2006/table">
            <a:tbl>
              <a:tblPr/>
              <a:tblGrid>
                <a:gridCol w="547199">
                  <a:extLst>
                    <a:ext uri="{9D8B030D-6E8A-4147-A177-3AD203B41FA5}">
                      <a16:colId xmlns:a16="http://schemas.microsoft.com/office/drawing/2014/main" val="2806888709"/>
                    </a:ext>
                  </a:extLst>
                </a:gridCol>
                <a:gridCol w="4491315">
                  <a:extLst>
                    <a:ext uri="{9D8B030D-6E8A-4147-A177-3AD203B41FA5}">
                      <a16:colId xmlns:a16="http://schemas.microsoft.com/office/drawing/2014/main" val="1862167996"/>
                    </a:ext>
                  </a:extLst>
                </a:gridCol>
                <a:gridCol w="833025">
                  <a:extLst>
                    <a:ext uri="{9D8B030D-6E8A-4147-A177-3AD203B41FA5}">
                      <a16:colId xmlns:a16="http://schemas.microsoft.com/office/drawing/2014/main" val="3076732704"/>
                    </a:ext>
                  </a:extLst>
                </a:gridCol>
                <a:gridCol w="776669">
                  <a:extLst>
                    <a:ext uri="{9D8B030D-6E8A-4147-A177-3AD203B41FA5}">
                      <a16:colId xmlns:a16="http://schemas.microsoft.com/office/drawing/2014/main" val="206800056"/>
                    </a:ext>
                  </a:extLst>
                </a:gridCol>
                <a:gridCol w="804386">
                  <a:extLst>
                    <a:ext uri="{9D8B030D-6E8A-4147-A177-3AD203B41FA5}">
                      <a16:colId xmlns:a16="http://schemas.microsoft.com/office/drawing/2014/main" val="3438737235"/>
                    </a:ext>
                  </a:extLst>
                </a:gridCol>
                <a:gridCol w="793082">
                  <a:extLst>
                    <a:ext uri="{9D8B030D-6E8A-4147-A177-3AD203B41FA5}">
                      <a16:colId xmlns:a16="http://schemas.microsoft.com/office/drawing/2014/main" val="2476744755"/>
                    </a:ext>
                  </a:extLst>
                </a:gridCol>
                <a:gridCol w="602314">
                  <a:extLst>
                    <a:ext uri="{9D8B030D-6E8A-4147-A177-3AD203B41FA5}">
                      <a16:colId xmlns:a16="http://schemas.microsoft.com/office/drawing/2014/main" val="889447755"/>
                    </a:ext>
                  </a:extLst>
                </a:gridCol>
                <a:gridCol w="838852">
                  <a:extLst>
                    <a:ext uri="{9D8B030D-6E8A-4147-A177-3AD203B41FA5}">
                      <a16:colId xmlns:a16="http://schemas.microsoft.com/office/drawing/2014/main" val="3453234021"/>
                    </a:ext>
                  </a:extLst>
                </a:gridCol>
                <a:gridCol w="911444">
                  <a:extLst>
                    <a:ext uri="{9D8B030D-6E8A-4147-A177-3AD203B41FA5}">
                      <a16:colId xmlns:a16="http://schemas.microsoft.com/office/drawing/2014/main" val="2447909730"/>
                    </a:ext>
                  </a:extLst>
                </a:gridCol>
                <a:gridCol w="692289">
                  <a:extLst>
                    <a:ext uri="{9D8B030D-6E8A-4147-A177-3AD203B41FA5}">
                      <a16:colId xmlns:a16="http://schemas.microsoft.com/office/drawing/2014/main" val="796349202"/>
                    </a:ext>
                  </a:extLst>
                </a:gridCol>
                <a:gridCol w="547199">
                  <a:extLst>
                    <a:ext uri="{9D8B030D-6E8A-4147-A177-3AD203B41FA5}">
                      <a16:colId xmlns:a16="http://schemas.microsoft.com/office/drawing/2014/main" val="29806937"/>
                    </a:ext>
                  </a:extLst>
                </a:gridCol>
              </a:tblGrid>
              <a:tr h="103147">
                <a:tc rowSpan="2">
                  <a:txBody>
                    <a:bodyPr/>
                    <a:lstStyle/>
                    <a:p>
                      <a:pPr algn="ctr" fontAlgn="ctr"/>
                      <a:r>
                        <a:rPr lang="es-PE" sz="900" b="1" i="0" u="none" strike="noStrike">
                          <a:solidFill>
                            <a:srgbClr val="FFFFFF"/>
                          </a:solidFill>
                          <a:effectLst/>
                          <a:latin typeface="+mj-lt"/>
                        </a:rPr>
                        <a:t>CUI</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Proyecto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j-lt"/>
                        </a:rPr>
                        <a:t>Monto de Inversión</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j-lt"/>
                        </a:rPr>
                        <a:t>fecha de viabilidad</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j-lt"/>
                        </a:rPr>
                        <a:t>tiempo transcurrido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r>
                        <a:rPr lang="es-PE" sz="900" b="1" i="0" u="none" strike="noStrike" dirty="0">
                          <a:solidFill>
                            <a:srgbClr val="FFFFFF"/>
                          </a:solidFill>
                          <a:effectLst/>
                          <a:latin typeface="+mj-lt"/>
                        </a:rPr>
                        <a:t>estado situacional</a:t>
                      </a:r>
                      <a:endParaRPr lang="es-PE" sz="1800" dirty="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a:r>
                        <a:rPr lang="es-PE" sz="900" b="1" i="0" u="none" strike="noStrike" dirty="0">
                          <a:solidFill>
                            <a:srgbClr val="FFFFFF"/>
                          </a:solidFill>
                          <a:effectLst/>
                          <a:latin typeface="+mj-lt"/>
                        </a:rPr>
                        <a:t>Ámbito Territorial</a:t>
                      </a:r>
                      <a:endParaRPr lang="es-PE" sz="1800" dirty="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900" b="1" i="0" u="none" strike="noStrike">
                        <a:solidFill>
                          <a:srgbClr val="FFFFFF"/>
                        </a:solidFill>
                        <a:effectLst/>
                        <a:latin typeface="Calibri" panose="020F050202020403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j-lt"/>
                        </a:rPr>
                        <a:t>N° Beneficiarios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951778898"/>
                  </a:ext>
                </a:extLst>
              </a:tr>
              <a:tr h="206294">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endParaRPr lang="es-PE" sz="900" b="1" i="0" u="none" strike="noStrike">
                        <a:solidFill>
                          <a:srgbClr val="FFFFFF"/>
                        </a:solidFill>
                        <a:effectLst/>
                        <a:latin typeface="Calibri" panose="020F050202020403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mj-lt"/>
                        </a:rPr>
                        <a:t>departamento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mj-lt"/>
                        </a:rPr>
                        <a:t>Provincia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mj-lt"/>
                        </a:rPr>
                        <a:t>Distrito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mj-lt"/>
                        </a:rPr>
                        <a:t>Localidad</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48293455"/>
                  </a:ext>
                </a:extLst>
              </a:tr>
              <a:tr h="103147">
                <a:tc gridSpan="11">
                  <a:txBody>
                    <a:bodyPr/>
                    <a:lstStyle/>
                    <a:p>
                      <a:pPr algn="ctr" fontAlgn="ctr"/>
                      <a:r>
                        <a:rPr lang="es-PE" sz="1200" b="1" i="0" u="none" strike="noStrike" dirty="0">
                          <a:effectLst/>
                          <a:latin typeface="+mn-lt"/>
                        </a:rPr>
                        <a:t>EDUCACIÓN</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4054303578"/>
                  </a:ext>
                </a:extLst>
              </a:tr>
              <a:tr h="206294">
                <a:tc>
                  <a:txBody>
                    <a:bodyPr/>
                    <a:lstStyle/>
                    <a:p>
                      <a:pPr algn="ctr" fontAlgn="ctr"/>
                      <a:r>
                        <a:rPr lang="es-PE" sz="900" b="0" i="0" u="none" strike="noStrike">
                          <a:effectLst/>
                          <a:latin typeface="+mj-lt"/>
                        </a:rPr>
                        <a:t>2307713</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Y AMPLIACION DEL SERVICIO EDUCATIVO DE LOS TRES NIVELES DE LA I.E. INTEGRADA LA SALLE DE ABANCAY, DISTRITO DE ABANCAY, PROVINCIA DE ABANCAY - DEPARTAMENTO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54,153,222.00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29/12/2017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ABANCAY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ABANCAY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ABANCAY</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16502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714906"/>
                  </a:ext>
                </a:extLst>
              </a:tr>
              <a:tr h="309440">
                <a:tc>
                  <a:txBody>
                    <a:bodyPr/>
                    <a:lstStyle/>
                    <a:p>
                      <a:pPr algn="ctr" fontAlgn="ctr"/>
                      <a:r>
                        <a:rPr lang="es-PE" sz="900" b="0" i="0" u="none" strike="noStrike">
                          <a:effectLst/>
                          <a:latin typeface="+mj-lt"/>
                        </a:rPr>
                        <a:t>2475965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EDUCATIVO DEL INSTITUTO DE EDUCACIÓN SUPERIOR TECNOLÓGICO HERMENEGILDO MIRANDA SEGOVIA Y FILIAL JUAN ESPINOZA MEDRANO,  DISTRITO DE ANTABAMBA - PROVINCIA DE ANTABAMBA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40,159,160.79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10/01/2020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ANTABAMBA</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ANTABAMBA</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07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352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50830"/>
                  </a:ext>
                </a:extLst>
              </a:tr>
              <a:tr h="206294">
                <a:tc>
                  <a:txBody>
                    <a:bodyPr/>
                    <a:lstStyle/>
                    <a:p>
                      <a:pPr algn="ctr" fontAlgn="ctr"/>
                      <a:r>
                        <a:rPr lang="es-PE" sz="900" b="0" i="0" u="none" strike="noStrike">
                          <a:effectLst/>
                          <a:latin typeface="+mj-lt"/>
                        </a:rPr>
                        <a:t>2230845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DE EDUCATIVO EN LA INSTITUCIÓN EDUCATIVA INTEGRADA "TABLADA ALTA" - ABANCAY DEL DISTRITO DE ABANCAY - PROVINCIA DE ABANCAY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37,767,195.50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03/12/2018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1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ABANCAY</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ABANCAY</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ABANCAY</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785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367146"/>
                  </a:ext>
                </a:extLst>
              </a:tr>
              <a:tr h="206294">
                <a:tc>
                  <a:txBody>
                    <a:bodyPr/>
                    <a:lstStyle/>
                    <a:p>
                      <a:pPr algn="ctr" fontAlgn="ctr"/>
                      <a:r>
                        <a:rPr lang="es-PE" sz="900" b="0" i="0" u="none" strike="noStrike">
                          <a:effectLst/>
                          <a:latin typeface="+mj-lt"/>
                        </a:rPr>
                        <a:t>2462394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EDUCATIVO DEL NIVEL SECUNDARIO IES LIBERTADORES DE AMERICA  DISTRITO DE CHALHUANCA - PROVINCIA DE AYMARAES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31,411,827.35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j-lt"/>
                        </a:rPr>
                        <a:t>09/01/2020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AYMARAES</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CHALHUANCA</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CHALHUANCA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514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350963"/>
                  </a:ext>
                </a:extLst>
              </a:tr>
              <a:tr h="206294">
                <a:tc>
                  <a:txBody>
                    <a:bodyPr/>
                    <a:lstStyle/>
                    <a:p>
                      <a:pPr algn="ctr" fontAlgn="ctr"/>
                      <a:r>
                        <a:rPr lang="es-PE" sz="900" b="0" i="0" u="none" strike="noStrike">
                          <a:effectLst/>
                          <a:latin typeface="+mj-lt"/>
                        </a:rPr>
                        <a:t>2469625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EDUCATIVO DE LA EDUCACIÓN BÁSICA ALTERNATIVA EN LAS 7 PROVINCIAS DEL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28,336,298.32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08/12/2019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07 provincias</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1360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911010"/>
                  </a:ext>
                </a:extLst>
              </a:tr>
              <a:tr h="309440">
                <a:tc>
                  <a:txBody>
                    <a:bodyPr/>
                    <a:lstStyle/>
                    <a:p>
                      <a:pPr algn="ctr" fontAlgn="ctr"/>
                      <a:r>
                        <a:rPr lang="es-PE" sz="900" b="0" i="0" u="none" strike="noStrike">
                          <a:effectLst/>
                          <a:latin typeface="+mj-lt"/>
                        </a:rPr>
                        <a:t>2484532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 LOS SERVICIOS DE EDUCACION BASICA REGULAR NIVEL SECUNDARIO EN LA I.E. MANUEL VIVANCO ALTAMIRANO DEL  DISTRITO DE ANDAHUAYLAS - PROVINCIA DE ANDAHUAYLAS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23,332,921.00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12/03/2020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 años 4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ANDAHUAYLAS</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ANDAHUAYLAS</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ANDAHUAYLAS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954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0800175"/>
                  </a:ext>
                </a:extLst>
              </a:tr>
              <a:tr h="309440">
                <a:tc>
                  <a:txBody>
                    <a:bodyPr/>
                    <a:lstStyle/>
                    <a:p>
                      <a:pPr algn="ctr" fontAlgn="ctr"/>
                      <a:r>
                        <a:rPr lang="es-PE" sz="900" b="0" i="0" u="none" strike="noStrike">
                          <a:effectLst/>
                          <a:latin typeface="+mj-lt"/>
                        </a:rPr>
                        <a:t>2194760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j-lt"/>
                        </a:rPr>
                        <a:t>MEJORAMIENTO DEL SERVICIO DE EDUCACIÓN PRIMARIA EN LAS </a:t>
                      </a:r>
                      <a:r>
                        <a:rPr lang="es-PE" sz="900" b="0" i="0" u="none" strike="noStrike" dirty="0" err="1">
                          <a:effectLst/>
                          <a:latin typeface="+mj-lt"/>
                        </a:rPr>
                        <a:t>I.E</a:t>
                      </a:r>
                      <a:r>
                        <a:rPr lang="es-PE" sz="900" b="0" i="0" u="none" strike="noStrike" dirty="0">
                          <a:effectLst/>
                          <a:latin typeface="+mj-lt"/>
                        </a:rPr>
                        <a:t> N 54289 DE SANTA ROSA DE ANCO, N 54294 DE </a:t>
                      </a:r>
                      <a:r>
                        <a:rPr lang="es-PE" sz="900" b="0" i="0" u="none" strike="noStrike" dirty="0" err="1">
                          <a:effectLst/>
                          <a:latin typeface="+mj-lt"/>
                        </a:rPr>
                        <a:t>HUACULLO</a:t>
                      </a:r>
                      <a:r>
                        <a:rPr lang="es-PE" sz="900" b="0" i="0" u="none" strike="noStrike" dirty="0">
                          <a:effectLst/>
                          <a:latin typeface="+mj-lt"/>
                        </a:rPr>
                        <a:t>- DISTRITO DE OROPESA, Y </a:t>
                      </a:r>
                      <a:r>
                        <a:rPr lang="es-PE" sz="900" b="0" i="0" u="none" strike="noStrike" dirty="0" err="1">
                          <a:effectLst/>
                          <a:latin typeface="+mj-lt"/>
                        </a:rPr>
                        <a:t>I.E</a:t>
                      </a:r>
                      <a:r>
                        <a:rPr lang="es-PE" sz="900" b="0" i="0" u="none" strike="noStrike" dirty="0">
                          <a:effectLst/>
                          <a:latin typeface="+mj-lt"/>
                        </a:rPr>
                        <a:t> N 54268 DE </a:t>
                      </a:r>
                      <a:r>
                        <a:rPr lang="es-PE" sz="900" b="0" i="0" u="none" strike="noStrike" dirty="0" err="1">
                          <a:effectLst/>
                          <a:latin typeface="+mj-lt"/>
                        </a:rPr>
                        <a:t>SABAINO</a:t>
                      </a:r>
                      <a:r>
                        <a:rPr lang="es-PE" sz="900" b="0" i="0" u="none" strike="noStrike" dirty="0">
                          <a:effectLst/>
                          <a:latin typeface="+mj-lt"/>
                        </a:rPr>
                        <a:t> Y N 54269 DE </a:t>
                      </a:r>
                      <a:r>
                        <a:rPr lang="es-PE" sz="900" b="0" i="0" u="none" strike="noStrike" dirty="0" err="1">
                          <a:effectLst/>
                          <a:latin typeface="+mj-lt"/>
                        </a:rPr>
                        <a:t>ANTILLA</a:t>
                      </a:r>
                      <a:r>
                        <a:rPr lang="es-PE" sz="900" b="0" i="0" u="none" strike="noStrike" dirty="0">
                          <a:effectLst/>
                          <a:latin typeface="+mj-lt"/>
                        </a:rPr>
                        <a:t>, DISTRITO DE </a:t>
                      </a:r>
                      <a:r>
                        <a:rPr lang="es-PE" sz="900" b="0" i="0" u="none" strike="noStrike" dirty="0" err="1">
                          <a:effectLst/>
                          <a:latin typeface="+mj-lt"/>
                        </a:rPr>
                        <a:t>SABAINO</a:t>
                      </a:r>
                      <a:r>
                        <a:rPr lang="es-PE" sz="900" b="0" i="0" u="none" strike="noStrike" dirty="0">
                          <a:effectLst/>
                          <a:latin typeface="+mj-lt"/>
                        </a:rPr>
                        <a:t>, PROVINCIA DE </a:t>
                      </a:r>
                      <a:r>
                        <a:rPr lang="es-PE" sz="900" b="0" i="0" u="none" strike="noStrike" dirty="0" err="1">
                          <a:effectLst/>
                          <a:latin typeface="+mj-lt"/>
                        </a:rPr>
                        <a:t>ANTABAMBA</a:t>
                      </a:r>
                      <a:r>
                        <a:rPr lang="es-PE" sz="900" b="0" i="0" u="none" strike="noStrike" dirty="0">
                          <a:effectLst/>
                          <a:latin typeface="+mj-lt"/>
                        </a:rPr>
                        <a:t> - </a:t>
                      </a:r>
                      <a:r>
                        <a:rPr lang="es-PE" sz="900" b="0" i="0" u="none" strike="noStrike" dirty="0" err="1">
                          <a:effectLst/>
                          <a:latin typeface="+mj-lt"/>
                        </a:rPr>
                        <a:t>APURIMAC</a:t>
                      </a:r>
                      <a:endParaRPr lang="es-PE" sz="900" b="0" i="0" u="none" strike="noStrike" dirty="0">
                        <a:effectLst/>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15,572,284.00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22/09/2017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ANTABAMBA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02 distritos</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04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2488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33621"/>
                  </a:ext>
                </a:extLst>
              </a:tr>
              <a:tr h="309440">
                <a:tc>
                  <a:txBody>
                    <a:bodyPr/>
                    <a:lstStyle/>
                    <a:p>
                      <a:pPr algn="ctr" fontAlgn="ctr"/>
                      <a:r>
                        <a:rPr lang="es-PE" sz="900" b="0" i="0" u="none" strike="noStrike">
                          <a:effectLst/>
                          <a:latin typeface="+mj-lt"/>
                        </a:rPr>
                        <a:t>2382338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DE EDUCACIÓN INICIAL EN LAS IE.I. N 729 Y N 731, DISTRITO DE HUANIPACA; N 30, N 1097, N 79, N 124 Y  N 807 DEL DISTRITO DE SAN PEDRO DE CACHORA, PROVINCIA DE ABANCAY, REGIÓN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13,192,562.00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21/09/2017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ABANCAY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03 distritos</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07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1486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687648"/>
                  </a:ext>
                </a:extLst>
              </a:tr>
              <a:tr h="309440">
                <a:tc>
                  <a:txBody>
                    <a:bodyPr/>
                    <a:lstStyle/>
                    <a:p>
                      <a:pPr algn="ctr" fontAlgn="ctr"/>
                      <a:r>
                        <a:rPr lang="es-PE" sz="900" b="0" i="0" u="none" strike="noStrike">
                          <a:effectLst/>
                          <a:latin typeface="+mj-lt"/>
                        </a:rPr>
                        <a:t>2469801</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EDUCATIVO DEL NIVEL PRIMARIA DE LAS I.E. 55007, I.E. 54255 EN LAS LOCALIDADES DE ANTABAMBA Y CHUÑOHUACHO DEL DISTRITO DE ANTABAMBA - PROVINCIA DE ANTABAMBA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12,850,304.96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06/12/2019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ANTABAMBA</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ANTABAMBA</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ANTABAMBA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226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910190"/>
                  </a:ext>
                </a:extLst>
              </a:tr>
              <a:tr h="309440">
                <a:tc>
                  <a:txBody>
                    <a:bodyPr/>
                    <a:lstStyle/>
                    <a:p>
                      <a:pPr algn="ctr" fontAlgn="ctr"/>
                      <a:r>
                        <a:rPr lang="es-PE" sz="900" b="0" i="0" u="none" strike="noStrike">
                          <a:effectLst/>
                          <a:latin typeface="+mj-lt"/>
                        </a:rPr>
                        <a:t>2380729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DE EDUCACIÓN BÁSICA REGULAR DE NIVEL SECUNDARIO EN LA IE LOS LIBERTADORES DE LA LOCALIDAD DE RANRACANCHA, DISTRITO DE RANRACANCHA, PROVINCIA DE CHINCHEROS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11,973,734.00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07/09/2017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CHINCHEROS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RANRACANCHA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RANRACANCHA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271</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764624"/>
                  </a:ext>
                </a:extLst>
              </a:tr>
              <a:tr h="206294">
                <a:tc>
                  <a:txBody>
                    <a:bodyPr/>
                    <a:lstStyle/>
                    <a:p>
                      <a:pPr algn="ctr" fontAlgn="ctr"/>
                      <a:r>
                        <a:rPr lang="es-PE" sz="900" b="0" i="0" u="none" strike="noStrike">
                          <a:effectLst/>
                          <a:latin typeface="+mj-lt"/>
                        </a:rPr>
                        <a:t>2462393</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EDUCATIVO DEL NIVEL INICIAL CUNA - N°01 Y 02 ANGELITOS DE JESÚS  DISTRITO DE ABANCAY - PROVINCIA DE ABANCAY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11,115,996.34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08/01/2020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ABANCAY</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ABANCAY</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254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217834"/>
                  </a:ext>
                </a:extLst>
              </a:tr>
              <a:tr h="309440">
                <a:tc>
                  <a:txBody>
                    <a:bodyPr/>
                    <a:lstStyle/>
                    <a:p>
                      <a:pPr algn="ctr" fontAlgn="ctr"/>
                      <a:r>
                        <a:rPr lang="es-PE" sz="900" b="0" i="0" u="none" strike="noStrike">
                          <a:effectLst/>
                          <a:latin typeface="+mj-lt"/>
                        </a:rPr>
                        <a:t>2234554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EDUCATIVO DE LAS INICIALES N37 SANTA ROSITA DE LIMA, N86 ROSA MERINO, DISTRITO DE TINTAY, N38 NIÑO JESUS DE NAZARENO, DISTRITO DE SAN JUAN DE CHACÑA Y N176 SAN AGUSTIN, DISTRITO DE LUCRE, PROVINCIA AYMARAES, REGION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6,545,848.00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31/10/2017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 años 9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AYMARAES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03 provincias</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04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1316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56263"/>
                  </a:ext>
                </a:extLst>
              </a:tr>
              <a:tr h="206294">
                <a:tc>
                  <a:txBody>
                    <a:bodyPr/>
                    <a:lstStyle/>
                    <a:p>
                      <a:pPr algn="ctr" fontAlgn="ctr"/>
                      <a:r>
                        <a:rPr lang="es-PE" sz="900" b="0" i="0" u="none" strike="noStrike">
                          <a:effectLst/>
                          <a:latin typeface="+mj-lt"/>
                        </a:rPr>
                        <a:t>2401094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DEL SERVICIO DE EDUCACIÓN EN EL CENTRO DE EDUCACIÓN TÉCNICO PRODUCTIVO CETPRO - URIPA, DISTRITO DE ANCO-HUALLO, PROVINCIA DE CHINCHEROS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4,869,630.00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29/11/2017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2 años 8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CHINCHEROS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mj-lt"/>
                        </a:rPr>
                        <a:t>ANCO_HUALLO </a:t>
                      </a:r>
                      <a:endParaRPr lang="es-PE" sz="180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AMBITO DISTRITAL ANCO HUALLO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j-lt"/>
                        </a:rPr>
                        <a:t>1800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453003"/>
                  </a:ext>
                </a:extLst>
              </a:tr>
              <a:tr h="206294">
                <a:tc>
                  <a:txBody>
                    <a:bodyPr/>
                    <a:lstStyle/>
                    <a:p>
                      <a:pPr algn="ctr" fontAlgn="ctr"/>
                      <a:r>
                        <a:rPr lang="es-PE" sz="900" b="0" i="0" u="none" strike="noStrike">
                          <a:effectLst/>
                          <a:latin typeface="+mj-lt"/>
                        </a:rPr>
                        <a:t>2340756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j-lt"/>
                        </a:rPr>
                        <a:t>MEJORAMIENTO DE LOS SERVICIOS DE EDUCACIÓN BÁSICA REGULAR DE LA INSTITUCIÓN EDUCATIVA INICIAL N 277 NIÑO JESÚS DE PRAGA, DEL DISTRITO Y PROVINCIA DE ANDAHUAYLAS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mj-lt"/>
                        </a:rPr>
                        <a:t>3,999,858.00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j-lt"/>
                        </a:rPr>
                        <a:t>10/01/2018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j-lt"/>
                        </a:rPr>
                        <a:t>2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j-lt"/>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j-lt"/>
                        </a:rPr>
                        <a:t>APURÍMAC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mj-lt"/>
                        </a:rPr>
                        <a:t>ANDAHUAYLAS </a:t>
                      </a:r>
                      <a:endParaRPr lang="es-PE" sz="1800" dirty="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mj-lt"/>
                        </a:rPr>
                        <a:t>ANDAHUAYLAS </a:t>
                      </a:r>
                      <a:endParaRPr lang="es-PE" sz="1800" dirty="0">
                        <a:latin typeface="+mj-lt"/>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j-lt"/>
                        </a:rPr>
                        <a:t>ANDAHUAYLAS CENTRO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mj-lt"/>
                        </a:rPr>
                        <a:t>1736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085218"/>
                  </a:ext>
                </a:extLst>
              </a:tr>
            </a:tbl>
          </a:graphicData>
        </a:graphic>
      </p:graphicFrame>
    </p:spTree>
    <p:extLst>
      <p:ext uri="{BB962C8B-B14F-4D97-AF65-F5344CB8AC3E}">
        <p14:creationId xmlns:p14="http://schemas.microsoft.com/office/powerpoint/2010/main" val="142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0F4B20F-F631-42DE-A33D-02515F2A3067}"/>
              </a:ext>
            </a:extLst>
          </p:cNvPr>
          <p:cNvGraphicFramePr>
            <a:graphicFrameLocks noGrp="1"/>
          </p:cNvGraphicFramePr>
          <p:nvPr>
            <p:extLst>
              <p:ext uri="{D42A27DB-BD31-4B8C-83A1-F6EECF244321}">
                <p14:modId xmlns:p14="http://schemas.microsoft.com/office/powerpoint/2010/main" val="3211205952"/>
              </p:ext>
            </p:extLst>
          </p:nvPr>
        </p:nvGraphicFramePr>
        <p:xfrm>
          <a:off x="271847" y="4007774"/>
          <a:ext cx="11425261" cy="1157370"/>
        </p:xfrm>
        <a:graphic>
          <a:graphicData uri="http://schemas.openxmlformats.org/drawingml/2006/table">
            <a:tbl>
              <a:tblPr/>
              <a:tblGrid>
                <a:gridCol w="528238">
                  <a:extLst>
                    <a:ext uri="{9D8B030D-6E8A-4147-A177-3AD203B41FA5}">
                      <a16:colId xmlns:a16="http://schemas.microsoft.com/office/drawing/2014/main" val="472872026"/>
                    </a:ext>
                  </a:extLst>
                </a:gridCol>
                <a:gridCol w="3987339">
                  <a:extLst>
                    <a:ext uri="{9D8B030D-6E8A-4147-A177-3AD203B41FA5}">
                      <a16:colId xmlns:a16="http://schemas.microsoft.com/office/drawing/2014/main" val="3774548526"/>
                    </a:ext>
                  </a:extLst>
                </a:gridCol>
                <a:gridCol w="828720">
                  <a:extLst>
                    <a:ext uri="{9D8B030D-6E8A-4147-A177-3AD203B41FA5}">
                      <a16:colId xmlns:a16="http://schemas.microsoft.com/office/drawing/2014/main" val="2469951862"/>
                    </a:ext>
                  </a:extLst>
                </a:gridCol>
                <a:gridCol w="531341">
                  <a:extLst>
                    <a:ext uri="{9D8B030D-6E8A-4147-A177-3AD203B41FA5}">
                      <a16:colId xmlns:a16="http://schemas.microsoft.com/office/drawing/2014/main" val="2212675107"/>
                    </a:ext>
                  </a:extLst>
                </a:gridCol>
                <a:gridCol w="753762">
                  <a:extLst>
                    <a:ext uri="{9D8B030D-6E8A-4147-A177-3AD203B41FA5}">
                      <a16:colId xmlns:a16="http://schemas.microsoft.com/office/drawing/2014/main" val="1206361122"/>
                    </a:ext>
                  </a:extLst>
                </a:gridCol>
                <a:gridCol w="500448">
                  <a:extLst>
                    <a:ext uri="{9D8B030D-6E8A-4147-A177-3AD203B41FA5}">
                      <a16:colId xmlns:a16="http://schemas.microsoft.com/office/drawing/2014/main" val="1845180383"/>
                    </a:ext>
                  </a:extLst>
                </a:gridCol>
                <a:gridCol w="827792">
                  <a:extLst>
                    <a:ext uri="{9D8B030D-6E8A-4147-A177-3AD203B41FA5}">
                      <a16:colId xmlns:a16="http://schemas.microsoft.com/office/drawing/2014/main" val="4082616028"/>
                    </a:ext>
                  </a:extLst>
                </a:gridCol>
                <a:gridCol w="1013875">
                  <a:extLst>
                    <a:ext uri="{9D8B030D-6E8A-4147-A177-3AD203B41FA5}">
                      <a16:colId xmlns:a16="http://schemas.microsoft.com/office/drawing/2014/main" val="2955436763"/>
                    </a:ext>
                  </a:extLst>
                </a:gridCol>
                <a:gridCol w="962754">
                  <a:extLst>
                    <a:ext uri="{9D8B030D-6E8A-4147-A177-3AD203B41FA5}">
                      <a16:colId xmlns:a16="http://schemas.microsoft.com/office/drawing/2014/main" val="2229401273"/>
                    </a:ext>
                  </a:extLst>
                </a:gridCol>
                <a:gridCol w="962754">
                  <a:extLst>
                    <a:ext uri="{9D8B030D-6E8A-4147-A177-3AD203B41FA5}">
                      <a16:colId xmlns:a16="http://schemas.microsoft.com/office/drawing/2014/main" val="1895712266"/>
                    </a:ext>
                  </a:extLst>
                </a:gridCol>
                <a:gridCol w="528238">
                  <a:extLst>
                    <a:ext uri="{9D8B030D-6E8A-4147-A177-3AD203B41FA5}">
                      <a16:colId xmlns:a16="http://schemas.microsoft.com/office/drawing/2014/main" val="140345414"/>
                    </a:ext>
                  </a:extLst>
                </a:gridCol>
              </a:tblGrid>
              <a:tr h="110163">
                <a:tc rowSpan="2">
                  <a:txBody>
                    <a:bodyPr/>
                    <a:lstStyle/>
                    <a:p>
                      <a:pPr algn="ctr" fontAlgn="ctr"/>
                      <a:r>
                        <a:rPr lang="es-PE" sz="900" b="1" i="0" u="none" strike="noStrike" dirty="0">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900" b="1" i="0" u="none" strike="noStrike">
                          <a:solidFill>
                            <a:srgbClr val="FFFFFF"/>
                          </a:solidFill>
                          <a:effectLst/>
                          <a:latin typeface="Calibri" panose="020F0502020204030204" pitchFamily="34" charset="0"/>
                        </a:rPr>
                        <a:t>Ambito Territorial</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72785946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dirty="0">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4002550585"/>
                  </a:ext>
                </a:extLst>
              </a:tr>
              <a:tr h="110163">
                <a:tc gridSpan="11">
                  <a:txBody>
                    <a:bodyPr/>
                    <a:lstStyle/>
                    <a:p>
                      <a:pPr algn="ctr" fontAlgn="ctr"/>
                      <a:r>
                        <a:rPr lang="es-PE" sz="1200" b="1" i="0" u="none" strike="noStrike" dirty="0">
                          <a:effectLst/>
                          <a:latin typeface="Calibri" panose="020F0502020204030204" pitchFamily="34" charset="0"/>
                        </a:rPr>
                        <a:t>AGROPECUARIA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07740458"/>
                  </a:ext>
                </a:extLst>
              </a:tr>
              <a:tr h="330490">
                <a:tc>
                  <a:txBody>
                    <a:bodyPr/>
                    <a:lstStyle/>
                    <a:p>
                      <a:pPr algn="ctr" fontAlgn="ctr"/>
                      <a:r>
                        <a:rPr lang="es-PE" sz="900" b="0" i="0" u="none" strike="noStrike">
                          <a:effectLst/>
                          <a:latin typeface="Calibri" panose="020F0502020204030204" pitchFamily="34" charset="0"/>
                        </a:rPr>
                        <a:t>2250942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INSTALACION DEL SISTEMA DE ELECTRIFICACION RURAL DE LAS LOCALIDADES DE HACIENDA PAMPA, TROJA, MOYOC, SAN FRANCISCO, SAN PEDRO, SANTA ISABEL, QUISCAPATA, HUARA QASA, PUNCUTUY DE LA COMUNIDAD DE TAMBOBAMBA DISTRITO DE HUANIPACA, PROVINCIA DE ABANCAY-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Calibri" panose="020F0502020204030204" pitchFamily="34" charset="0"/>
                        </a:rPr>
                        <a:t>1,021,964.05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18/09/2014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5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HUANIPACA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09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110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6598270"/>
                  </a:ext>
                </a:extLst>
              </a:tr>
            </a:tbl>
          </a:graphicData>
        </a:graphic>
      </p:graphicFrame>
      <p:graphicFrame>
        <p:nvGraphicFramePr>
          <p:cNvPr id="4" name="Tabla 3">
            <a:extLst>
              <a:ext uri="{FF2B5EF4-FFF2-40B4-BE49-F238E27FC236}">
                <a16:creationId xmlns:a16="http://schemas.microsoft.com/office/drawing/2014/main" id="{2F8EB44B-9F2A-4299-B3D8-AAA3E7929CEE}"/>
              </a:ext>
            </a:extLst>
          </p:cNvPr>
          <p:cNvGraphicFramePr>
            <a:graphicFrameLocks noGrp="1"/>
          </p:cNvGraphicFramePr>
          <p:nvPr>
            <p:extLst>
              <p:ext uri="{D42A27DB-BD31-4B8C-83A1-F6EECF244321}">
                <p14:modId xmlns:p14="http://schemas.microsoft.com/office/powerpoint/2010/main" val="3105411212"/>
              </p:ext>
            </p:extLst>
          </p:nvPr>
        </p:nvGraphicFramePr>
        <p:xfrm>
          <a:off x="278025" y="1005152"/>
          <a:ext cx="11419083" cy="1157370"/>
        </p:xfrm>
        <a:graphic>
          <a:graphicData uri="http://schemas.openxmlformats.org/drawingml/2006/table">
            <a:tbl>
              <a:tblPr/>
              <a:tblGrid>
                <a:gridCol w="574589">
                  <a:extLst>
                    <a:ext uri="{9D8B030D-6E8A-4147-A177-3AD203B41FA5}">
                      <a16:colId xmlns:a16="http://schemas.microsoft.com/office/drawing/2014/main" val="4137455355"/>
                    </a:ext>
                  </a:extLst>
                </a:gridCol>
                <a:gridCol w="3972698">
                  <a:extLst>
                    <a:ext uri="{9D8B030D-6E8A-4147-A177-3AD203B41FA5}">
                      <a16:colId xmlns:a16="http://schemas.microsoft.com/office/drawing/2014/main" val="2477393898"/>
                    </a:ext>
                  </a:extLst>
                </a:gridCol>
                <a:gridCol w="799526">
                  <a:extLst>
                    <a:ext uri="{9D8B030D-6E8A-4147-A177-3AD203B41FA5}">
                      <a16:colId xmlns:a16="http://schemas.microsoft.com/office/drawing/2014/main" val="3619486152"/>
                    </a:ext>
                  </a:extLst>
                </a:gridCol>
                <a:gridCol w="510137">
                  <a:extLst>
                    <a:ext uri="{9D8B030D-6E8A-4147-A177-3AD203B41FA5}">
                      <a16:colId xmlns:a16="http://schemas.microsoft.com/office/drawing/2014/main" val="1709620558"/>
                    </a:ext>
                  </a:extLst>
                </a:gridCol>
                <a:gridCol w="724065">
                  <a:extLst>
                    <a:ext uri="{9D8B030D-6E8A-4147-A177-3AD203B41FA5}">
                      <a16:colId xmlns:a16="http://schemas.microsoft.com/office/drawing/2014/main" val="2949377856"/>
                    </a:ext>
                  </a:extLst>
                </a:gridCol>
                <a:gridCol w="510137">
                  <a:extLst>
                    <a:ext uri="{9D8B030D-6E8A-4147-A177-3AD203B41FA5}">
                      <a16:colId xmlns:a16="http://schemas.microsoft.com/office/drawing/2014/main" val="3955083169"/>
                    </a:ext>
                  </a:extLst>
                </a:gridCol>
                <a:gridCol w="979133">
                  <a:extLst>
                    <a:ext uri="{9D8B030D-6E8A-4147-A177-3AD203B41FA5}">
                      <a16:colId xmlns:a16="http://schemas.microsoft.com/office/drawing/2014/main" val="3976872609"/>
                    </a:ext>
                  </a:extLst>
                </a:gridCol>
                <a:gridCol w="979133">
                  <a:extLst>
                    <a:ext uri="{9D8B030D-6E8A-4147-A177-3AD203B41FA5}">
                      <a16:colId xmlns:a16="http://schemas.microsoft.com/office/drawing/2014/main" val="1251220807"/>
                    </a:ext>
                  </a:extLst>
                </a:gridCol>
                <a:gridCol w="929764">
                  <a:extLst>
                    <a:ext uri="{9D8B030D-6E8A-4147-A177-3AD203B41FA5}">
                      <a16:colId xmlns:a16="http://schemas.microsoft.com/office/drawing/2014/main" val="652466221"/>
                    </a:ext>
                  </a:extLst>
                </a:gridCol>
                <a:gridCol w="929764">
                  <a:extLst>
                    <a:ext uri="{9D8B030D-6E8A-4147-A177-3AD203B41FA5}">
                      <a16:colId xmlns:a16="http://schemas.microsoft.com/office/drawing/2014/main" val="203177723"/>
                    </a:ext>
                  </a:extLst>
                </a:gridCol>
                <a:gridCol w="510137">
                  <a:extLst>
                    <a:ext uri="{9D8B030D-6E8A-4147-A177-3AD203B41FA5}">
                      <a16:colId xmlns:a16="http://schemas.microsoft.com/office/drawing/2014/main" val="1097693662"/>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80862080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589057282"/>
                  </a:ext>
                </a:extLst>
              </a:tr>
              <a:tr h="110163">
                <a:tc gridSpan="11">
                  <a:txBody>
                    <a:bodyPr/>
                    <a:lstStyle/>
                    <a:p>
                      <a:pPr algn="ctr" fontAlgn="ctr"/>
                      <a:r>
                        <a:rPr lang="es-PE" sz="1200" b="1" i="0" u="none" strike="noStrike" dirty="0">
                          <a:effectLst/>
                          <a:latin typeface="Calibri" panose="020F0502020204030204" pitchFamily="34" charset="0"/>
                        </a:rPr>
                        <a:t>PROTECCIÓN SOCIAL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58020541"/>
                  </a:ext>
                </a:extLst>
              </a:tr>
              <a:tr h="330490">
                <a:tc>
                  <a:txBody>
                    <a:bodyPr/>
                    <a:lstStyle/>
                    <a:p>
                      <a:pPr algn="ctr" fontAlgn="ctr"/>
                      <a:r>
                        <a:rPr lang="es-PE" sz="900" b="0" i="0" u="none" strike="noStrike">
                          <a:effectLst/>
                          <a:latin typeface="Calibri" panose="020F0502020204030204" pitchFamily="34" charset="0"/>
                        </a:rPr>
                        <a:t>2415944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CREACIÓN DE UN CENTRO DE ACOGIDA RESIDENCIAL PARA NIÑO, NIÑAS  Y ADOLESCENTES CON DISCAPACIDAD EN EL CENTRO POBLADO DE LAMBRAMA DEL DISTRITO DE LAMBRAMA - PROVINCIA DE ABANCAY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19,032,429.23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10/01/2020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0 años 6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060130"/>
                  </a:ext>
                </a:extLst>
              </a:tr>
            </a:tbl>
          </a:graphicData>
        </a:graphic>
      </p:graphicFrame>
      <p:graphicFrame>
        <p:nvGraphicFramePr>
          <p:cNvPr id="6" name="Tabla 5">
            <a:extLst>
              <a:ext uri="{FF2B5EF4-FFF2-40B4-BE49-F238E27FC236}">
                <a16:creationId xmlns:a16="http://schemas.microsoft.com/office/drawing/2014/main" id="{928D6372-16CA-48B9-BEFD-460B7DDD6B41}"/>
              </a:ext>
            </a:extLst>
          </p:cNvPr>
          <p:cNvGraphicFramePr>
            <a:graphicFrameLocks noGrp="1"/>
          </p:cNvGraphicFramePr>
          <p:nvPr>
            <p:extLst>
              <p:ext uri="{D42A27DB-BD31-4B8C-83A1-F6EECF244321}">
                <p14:modId xmlns:p14="http://schemas.microsoft.com/office/powerpoint/2010/main" val="3759081124"/>
              </p:ext>
            </p:extLst>
          </p:nvPr>
        </p:nvGraphicFramePr>
        <p:xfrm>
          <a:off x="271847" y="2602332"/>
          <a:ext cx="11425261" cy="1020210"/>
        </p:xfrm>
        <a:graphic>
          <a:graphicData uri="http://schemas.openxmlformats.org/drawingml/2006/table">
            <a:tbl>
              <a:tblPr/>
              <a:tblGrid>
                <a:gridCol w="543697">
                  <a:extLst>
                    <a:ext uri="{9D8B030D-6E8A-4147-A177-3AD203B41FA5}">
                      <a16:colId xmlns:a16="http://schemas.microsoft.com/office/drawing/2014/main" val="2628736494"/>
                    </a:ext>
                  </a:extLst>
                </a:gridCol>
                <a:gridCol w="3972697">
                  <a:extLst>
                    <a:ext uri="{9D8B030D-6E8A-4147-A177-3AD203B41FA5}">
                      <a16:colId xmlns:a16="http://schemas.microsoft.com/office/drawing/2014/main" val="3333999174"/>
                    </a:ext>
                  </a:extLst>
                </a:gridCol>
                <a:gridCol w="836597">
                  <a:extLst>
                    <a:ext uri="{9D8B030D-6E8A-4147-A177-3AD203B41FA5}">
                      <a16:colId xmlns:a16="http://schemas.microsoft.com/office/drawing/2014/main" val="1045158211"/>
                    </a:ext>
                  </a:extLst>
                </a:gridCol>
                <a:gridCol w="510137">
                  <a:extLst>
                    <a:ext uri="{9D8B030D-6E8A-4147-A177-3AD203B41FA5}">
                      <a16:colId xmlns:a16="http://schemas.microsoft.com/office/drawing/2014/main" val="2571235082"/>
                    </a:ext>
                  </a:extLst>
                </a:gridCol>
                <a:gridCol w="724065">
                  <a:extLst>
                    <a:ext uri="{9D8B030D-6E8A-4147-A177-3AD203B41FA5}">
                      <a16:colId xmlns:a16="http://schemas.microsoft.com/office/drawing/2014/main" val="3997750527"/>
                    </a:ext>
                  </a:extLst>
                </a:gridCol>
                <a:gridCol w="510137">
                  <a:extLst>
                    <a:ext uri="{9D8B030D-6E8A-4147-A177-3AD203B41FA5}">
                      <a16:colId xmlns:a16="http://schemas.microsoft.com/office/drawing/2014/main" val="3618462186"/>
                    </a:ext>
                  </a:extLst>
                </a:gridCol>
                <a:gridCol w="979133">
                  <a:extLst>
                    <a:ext uri="{9D8B030D-6E8A-4147-A177-3AD203B41FA5}">
                      <a16:colId xmlns:a16="http://schemas.microsoft.com/office/drawing/2014/main" val="4022007485"/>
                    </a:ext>
                  </a:extLst>
                </a:gridCol>
                <a:gridCol w="979133">
                  <a:extLst>
                    <a:ext uri="{9D8B030D-6E8A-4147-A177-3AD203B41FA5}">
                      <a16:colId xmlns:a16="http://schemas.microsoft.com/office/drawing/2014/main" val="3009771989"/>
                    </a:ext>
                  </a:extLst>
                </a:gridCol>
                <a:gridCol w="929764">
                  <a:extLst>
                    <a:ext uri="{9D8B030D-6E8A-4147-A177-3AD203B41FA5}">
                      <a16:colId xmlns:a16="http://schemas.microsoft.com/office/drawing/2014/main" val="2947703302"/>
                    </a:ext>
                  </a:extLst>
                </a:gridCol>
                <a:gridCol w="929764">
                  <a:extLst>
                    <a:ext uri="{9D8B030D-6E8A-4147-A177-3AD203B41FA5}">
                      <a16:colId xmlns:a16="http://schemas.microsoft.com/office/drawing/2014/main" val="2977749785"/>
                    </a:ext>
                  </a:extLst>
                </a:gridCol>
                <a:gridCol w="510137">
                  <a:extLst>
                    <a:ext uri="{9D8B030D-6E8A-4147-A177-3AD203B41FA5}">
                      <a16:colId xmlns:a16="http://schemas.microsoft.com/office/drawing/2014/main" val="2178222089"/>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183728040"/>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699176872"/>
                  </a:ext>
                </a:extLst>
              </a:tr>
              <a:tr h="110163">
                <a:tc gridSpan="11">
                  <a:txBody>
                    <a:bodyPr/>
                    <a:lstStyle/>
                    <a:p>
                      <a:pPr algn="ctr" fontAlgn="ctr"/>
                      <a:r>
                        <a:rPr lang="es-PE" sz="1200" b="1" i="0" u="none" strike="noStrike" dirty="0">
                          <a:effectLst/>
                          <a:latin typeface="Calibri" panose="020F0502020204030204" pitchFamily="34" charset="0"/>
                        </a:rPr>
                        <a:t>TURISMO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095587263"/>
                  </a:ext>
                </a:extLst>
              </a:tr>
              <a:tr h="220327">
                <a:tc>
                  <a:txBody>
                    <a:bodyPr/>
                    <a:lstStyle/>
                    <a:p>
                      <a:pPr algn="ctr" fontAlgn="ctr"/>
                      <a:r>
                        <a:rPr lang="es-PE" sz="900" b="0" i="0" u="none" strike="noStrike">
                          <a:effectLst/>
                          <a:latin typeface="Calibri" panose="020F0502020204030204" pitchFamily="34" charset="0"/>
                        </a:rPr>
                        <a:t>2469927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MEJORAMIENTO SERVICIO PARA LA PRODUCTIVIDAD Y LA COMPETITIVIDAD DE LOS ARTESANOS DE LA LÍNEA ARTESANAL TEXTIL 7 PROVINCIAS DEL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2,966,681.12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08/12/2019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405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6300"/>
                  </a:ext>
                </a:extLst>
              </a:tr>
            </a:tbl>
          </a:graphicData>
        </a:graphic>
      </p:graphicFrame>
    </p:spTree>
    <p:extLst>
      <p:ext uri="{BB962C8B-B14F-4D97-AF65-F5344CB8AC3E}">
        <p14:creationId xmlns:p14="http://schemas.microsoft.com/office/powerpoint/2010/main" val="40865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DF1DB34-140B-4FD5-92F6-17447A065589}"/>
              </a:ext>
            </a:extLst>
          </p:cNvPr>
          <p:cNvGraphicFramePr>
            <a:graphicFrameLocks noGrp="1"/>
          </p:cNvGraphicFramePr>
          <p:nvPr>
            <p:extLst>
              <p:ext uri="{D42A27DB-BD31-4B8C-83A1-F6EECF244321}">
                <p14:modId xmlns:p14="http://schemas.microsoft.com/office/powerpoint/2010/main" val="2239513724"/>
              </p:ext>
            </p:extLst>
          </p:nvPr>
        </p:nvGraphicFramePr>
        <p:xfrm>
          <a:off x="179173" y="2583938"/>
          <a:ext cx="11825414" cy="1573640"/>
        </p:xfrm>
        <a:graphic>
          <a:graphicData uri="http://schemas.openxmlformats.org/drawingml/2006/table">
            <a:tbl>
              <a:tblPr/>
              <a:tblGrid>
                <a:gridCol w="546739">
                  <a:extLst>
                    <a:ext uri="{9D8B030D-6E8A-4147-A177-3AD203B41FA5}">
                      <a16:colId xmlns:a16="http://schemas.microsoft.com/office/drawing/2014/main" val="2876892923"/>
                    </a:ext>
                  </a:extLst>
                </a:gridCol>
                <a:gridCol w="4126989">
                  <a:extLst>
                    <a:ext uri="{9D8B030D-6E8A-4147-A177-3AD203B41FA5}">
                      <a16:colId xmlns:a16="http://schemas.microsoft.com/office/drawing/2014/main" val="1384263969"/>
                    </a:ext>
                  </a:extLst>
                </a:gridCol>
                <a:gridCol w="643740">
                  <a:extLst>
                    <a:ext uri="{9D8B030D-6E8A-4147-A177-3AD203B41FA5}">
                      <a16:colId xmlns:a16="http://schemas.microsoft.com/office/drawing/2014/main" val="665970291"/>
                    </a:ext>
                  </a:extLst>
                </a:gridCol>
                <a:gridCol w="546739">
                  <a:extLst>
                    <a:ext uri="{9D8B030D-6E8A-4147-A177-3AD203B41FA5}">
                      <a16:colId xmlns:a16="http://schemas.microsoft.com/office/drawing/2014/main" val="1131378608"/>
                    </a:ext>
                  </a:extLst>
                </a:gridCol>
                <a:gridCol w="776015">
                  <a:extLst>
                    <a:ext uri="{9D8B030D-6E8A-4147-A177-3AD203B41FA5}">
                      <a16:colId xmlns:a16="http://schemas.microsoft.com/office/drawing/2014/main" val="1556445447"/>
                    </a:ext>
                  </a:extLst>
                </a:gridCol>
                <a:gridCol w="546739">
                  <a:extLst>
                    <a:ext uri="{9D8B030D-6E8A-4147-A177-3AD203B41FA5}">
                      <a16:colId xmlns:a16="http://schemas.microsoft.com/office/drawing/2014/main" val="2257636788"/>
                    </a:ext>
                  </a:extLst>
                </a:gridCol>
                <a:gridCol w="1049383">
                  <a:extLst>
                    <a:ext uri="{9D8B030D-6E8A-4147-A177-3AD203B41FA5}">
                      <a16:colId xmlns:a16="http://schemas.microsoft.com/office/drawing/2014/main" val="1798306260"/>
                    </a:ext>
                  </a:extLst>
                </a:gridCol>
                <a:gridCol w="1049383">
                  <a:extLst>
                    <a:ext uri="{9D8B030D-6E8A-4147-A177-3AD203B41FA5}">
                      <a16:colId xmlns:a16="http://schemas.microsoft.com/office/drawing/2014/main" val="1804425303"/>
                    </a:ext>
                  </a:extLst>
                </a:gridCol>
                <a:gridCol w="996474">
                  <a:extLst>
                    <a:ext uri="{9D8B030D-6E8A-4147-A177-3AD203B41FA5}">
                      <a16:colId xmlns:a16="http://schemas.microsoft.com/office/drawing/2014/main" val="3005167933"/>
                    </a:ext>
                  </a:extLst>
                </a:gridCol>
                <a:gridCol w="996474">
                  <a:extLst>
                    <a:ext uri="{9D8B030D-6E8A-4147-A177-3AD203B41FA5}">
                      <a16:colId xmlns:a16="http://schemas.microsoft.com/office/drawing/2014/main" val="852341745"/>
                    </a:ext>
                  </a:extLst>
                </a:gridCol>
                <a:gridCol w="546739">
                  <a:extLst>
                    <a:ext uri="{9D8B030D-6E8A-4147-A177-3AD203B41FA5}">
                      <a16:colId xmlns:a16="http://schemas.microsoft.com/office/drawing/2014/main" val="3429470930"/>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719583798"/>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874102765"/>
                  </a:ext>
                </a:extLst>
              </a:tr>
              <a:tr h="110163">
                <a:tc gridSpan="11">
                  <a:txBody>
                    <a:bodyPr/>
                    <a:lstStyle/>
                    <a:p>
                      <a:pPr algn="ctr" fontAlgn="ctr"/>
                      <a:r>
                        <a:rPr lang="es-PE" sz="1200" b="1" i="0" u="none" strike="noStrike" dirty="0">
                          <a:effectLst/>
                          <a:latin typeface="Calibri" panose="020F0502020204030204" pitchFamily="34" charset="0"/>
                        </a:rPr>
                        <a:t>ENERGÍA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85940992"/>
                  </a:ext>
                </a:extLst>
              </a:tr>
              <a:tr h="330490">
                <a:tc>
                  <a:txBody>
                    <a:bodyPr/>
                    <a:lstStyle/>
                    <a:p>
                      <a:pPr algn="ctr" fontAlgn="ctr"/>
                      <a:r>
                        <a:rPr lang="es-PE" sz="900" b="0" i="0" u="none" strike="noStrike">
                          <a:effectLst/>
                          <a:latin typeface="Calibri" panose="020F0502020204030204" pitchFamily="34" charset="0"/>
                        </a:rPr>
                        <a:t>2233835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MEJORAMIENTO Y </a:t>
                      </a:r>
                      <a:r>
                        <a:rPr lang="es-PE" sz="900" b="0" i="0" u="none" strike="noStrike" dirty="0" err="1">
                          <a:effectLst/>
                          <a:latin typeface="Calibri" panose="020F0502020204030204" pitchFamily="34" charset="0"/>
                        </a:rPr>
                        <a:t>AMPLIACION</a:t>
                      </a:r>
                      <a:r>
                        <a:rPr lang="es-PE" sz="900" b="0" i="0" u="none" strike="noStrike" dirty="0">
                          <a:effectLst/>
                          <a:latin typeface="Calibri" panose="020F0502020204030204" pitchFamily="34" charset="0"/>
                        </a:rPr>
                        <a:t> DEL SERVICIO DE PROTECCIÓN ANTE INUNDACIONES EN LAS LOCALIDADES DE </a:t>
                      </a:r>
                      <a:r>
                        <a:rPr lang="es-PE" sz="900" b="0" i="0" u="none" strike="noStrike" dirty="0" err="1">
                          <a:effectLst/>
                          <a:latin typeface="Calibri" panose="020F0502020204030204" pitchFamily="34" charset="0"/>
                        </a:rPr>
                        <a:t>CHALHUANCA</a:t>
                      </a:r>
                      <a:r>
                        <a:rPr lang="es-PE" sz="900" b="0" i="0" u="none" strike="noStrike" dirty="0">
                          <a:effectLst/>
                          <a:latin typeface="Calibri" panose="020F0502020204030204" pitchFamily="34" charset="0"/>
                        </a:rPr>
                        <a:t>, </a:t>
                      </a:r>
                      <a:r>
                        <a:rPr lang="es-PE" sz="900" b="0" i="0" u="none" strike="noStrike" dirty="0" err="1">
                          <a:effectLst/>
                          <a:latin typeface="Calibri" panose="020F0502020204030204" pitchFamily="34" charset="0"/>
                        </a:rPr>
                        <a:t>CHUQUINGA</a:t>
                      </a:r>
                      <a:r>
                        <a:rPr lang="es-PE" sz="900" b="0" i="0" u="none" strike="noStrike" dirty="0">
                          <a:effectLst/>
                          <a:latin typeface="Calibri" panose="020F0502020204030204" pitchFamily="34" charset="0"/>
                        </a:rPr>
                        <a:t> Y </a:t>
                      </a:r>
                      <a:r>
                        <a:rPr lang="es-PE" sz="900" b="0" i="0" u="none" strike="noStrike" dirty="0" err="1">
                          <a:effectLst/>
                          <a:latin typeface="Calibri" panose="020F0502020204030204" pitchFamily="34" charset="0"/>
                        </a:rPr>
                        <a:t>PAIRACA</a:t>
                      </a:r>
                      <a:r>
                        <a:rPr lang="es-PE" sz="900" b="0" i="0" u="none" strike="noStrike" dirty="0">
                          <a:effectLst/>
                          <a:latin typeface="Calibri" panose="020F0502020204030204" pitchFamily="34" charset="0"/>
                        </a:rPr>
                        <a:t> EN AMBAS </a:t>
                      </a:r>
                      <a:r>
                        <a:rPr lang="es-PE" sz="900" b="0" i="0" u="none" strike="noStrike" dirty="0" err="1">
                          <a:effectLst/>
                          <a:latin typeface="Calibri" panose="020F0502020204030204" pitchFamily="34" charset="0"/>
                        </a:rPr>
                        <a:t>MARGENES</a:t>
                      </a:r>
                      <a:r>
                        <a:rPr lang="es-PE" sz="900" b="0" i="0" u="none" strike="noStrike" dirty="0">
                          <a:effectLst/>
                          <a:latin typeface="Calibri" panose="020F0502020204030204" pitchFamily="34" charset="0"/>
                        </a:rPr>
                        <a:t> DEL RIO </a:t>
                      </a:r>
                      <a:r>
                        <a:rPr lang="es-PE" sz="900" b="0" i="0" u="none" strike="noStrike" dirty="0" err="1">
                          <a:effectLst/>
                          <a:latin typeface="Calibri" panose="020F0502020204030204" pitchFamily="34" charset="0"/>
                        </a:rPr>
                        <a:t>CHALHUANCA</a:t>
                      </a:r>
                      <a:r>
                        <a:rPr lang="es-PE" sz="900" b="0" i="0" u="none" strike="noStrike" dirty="0">
                          <a:effectLst/>
                          <a:latin typeface="Calibri" panose="020F0502020204030204" pitchFamily="34" charset="0"/>
                        </a:rPr>
                        <a:t>, DISTRITO </a:t>
                      </a:r>
                      <a:r>
                        <a:rPr lang="es-PE" sz="900" b="0" i="0" u="none" strike="noStrike" dirty="0" err="1">
                          <a:effectLst/>
                          <a:latin typeface="Calibri" panose="020F0502020204030204" pitchFamily="34" charset="0"/>
                        </a:rPr>
                        <a:t>CHALHUANCA</a:t>
                      </a:r>
                      <a:r>
                        <a:rPr lang="es-PE" sz="900" b="0" i="0" u="none" strike="noStrike" dirty="0">
                          <a:effectLst/>
                          <a:latin typeface="Calibri" panose="020F0502020204030204" pitchFamily="34" charset="0"/>
                        </a:rPr>
                        <a:t>, PROVINCIA AYMARAES,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800" b="0" i="0" u="none" strike="noStrike">
                          <a:effectLst/>
                          <a:latin typeface="Calibri" panose="020F0502020204030204" pitchFamily="34" charset="0"/>
                        </a:rPr>
                        <a:t>29,504,252.00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20/06/2017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3 años 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AYMARAES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CHALHUANCA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02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763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973467"/>
                  </a:ext>
                </a:extLst>
              </a:tr>
              <a:tr h="330490">
                <a:tc>
                  <a:txBody>
                    <a:bodyPr/>
                    <a:lstStyle/>
                    <a:p>
                      <a:pPr algn="ctr" fontAlgn="ctr"/>
                      <a:r>
                        <a:rPr lang="es-PE" sz="900" b="0" i="0" u="none" strike="noStrike">
                          <a:effectLst/>
                          <a:latin typeface="Calibri" panose="020F0502020204030204" pitchFamily="34" charset="0"/>
                        </a:rPr>
                        <a:t>2379420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Y CREACIÓN DE SERVICIO DE PROTECCIÓN FRENTE A PELIGROS DE INUNDACION Y EROSION; SECTORES CHACAPUENTE, PACAYCCA, CHISMAPAMPA, CANUA, CHACAPAMPA, OROYAPAMPA, LUCRE; AMBAS MARGENES DE LOS RÍOS CHALHUANCA, CANUA Y LUCRE - AYMARAES -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800" b="0" i="0" u="none" strike="noStrike" dirty="0">
                          <a:effectLst/>
                          <a:latin typeface="Calibri" panose="020F0502020204030204" pitchFamily="34" charset="0"/>
                        </a:rPr>
                        <a:t>5,745,652.00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07/08/2017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AYMARAES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06 distritos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757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00500"/>
                  </a:ext>
                </a:extLst>
              </a:tr>
            </a:tbl>
          </a:graphicData>
        </a:graphic>
      </p:graphicFrame>
      <p:graphicFrame>
        <p:nvGraphicFramePr>
          <p:cNvPr id="4" name="Tabla 3">
            <a:extLst>
              <a:ext uri="{FF2B5EF4-FFF2-40B4-BE49-F238E27FC236}">
                <a16:creationId xmlns:a16="http://schemas.microsoft.com/office/drawing/2014/main" id="{936B26C6-DA02-4EDB-B18D-D419BE012029}"/>
              </a:ext>
            </a:extLst>
          </p:cNvPr>
          <p:cNvGraphicFramePr>
            <a:graphicFrameLocks noGrp="1"/>
          </p:cNvGraphicFramePr>
          <p:nvPr>
            <p:extLst>
              <p:ext uri="{D42A27DB-BD31-4B8C-83A1-F6EECF244321}">
                <p14:modId xmlns:p14="http://schemas.microsoft.com/office/powerpoint/2010/main" val="2807231776"/>
              </p:ext>
            </p:extLst>
          </p:nvPr>
        </p:nvGraphicFramePr>
        <p:xfrm>
          <a:off x="179173" y="1272644"/>
          <a:ext cx="11825414" cy="883050"/>
        </p:xfrm>
        <a:graphic>
          <a:graphicData uri="http://schemas.openxmlformats.org/drawingml/2006/table">
            <a:tbl>
              <a:tblPr/>
              <a:tblGrid>
                <a:gridCol w="546739">
                  <a:extLst>
                    <a:ext uri="{9D8B030D-6E8A-4147-A177-3AD203B41FA5}">
                      <a16:colId xmlns:a16="http://schemas.microsoft.com/office/drawing/2014/main" val="889892842"/>
                    </a:ext>
                  </a:extLst>
                </a:gridCol>
                <a:gridCol w="4126989">
                  <a:extLst>
                    <a:ext uri="{9D8B030D-6E8A-4147-A177-3AD203B41FA5}">
                      <a16:colId xmlns:a16="http://schemas.microsoft.com/office/drawing/2014/main" val="3434506653"/>
                    </a:ext>
                  </a:extLst>
                </a:gridCol>
                <a:gridCol w="643740">
                  <a:extLst>
                    <a:ext uri="{9D8B030D-6E8A-4147-A177-3AD203B41FA5}">
                      <a16:colId xmlns:a16="http://schemas.microsoft.com/office/drawing/2014/main" val="2619534648"/>
                    </a:ext>
                  </a:extLst>
                </a:gridCol>
                <a:gridCol w="546739">
                  <a:extLst>
                    <a:ext uri="{9D8B030D-6E8A-4147-A177-3AD203B41FA5}">
                      <a16:colId xmlns:a16="http://schemas.microsoft.com/office/drawing/2014/main" val="2696907399"/>
                    </a:ext>
                  </a:extLst>
                </a:gridCol>
                <a:gridCol w="776015">
                  <a:extLst>
                    <a:ext uri="{9D8B030D-6E8A-4147-A177-3AD203B41FA5}">
                      <a16:colId xmlns:a16="http://schemas.microsoft.com/office/drawing/2014/main" val="525496318"/>
                    </a:ext>
                  </a:extLst>
                </a:gridCol>
                <a:gridCol w="546739">
                  <a:extLst>
                    <a:ext uri="{9D8B030D-6E8A-4147-A177-3AD203B41FA5}">
                      <a16:colId xmlns:a16="http://schemas.microsoft.com/office/drawing/2014/main" val="1940330715"/>
                    </a:ext>
                  </a:extLst>
                </a:gridCol>
                <a:gridCol w="1049383">
                  <a:extLst>
                    <a:ext uri="{9D8B030D-6E8A-4147-A177-3AD203B41FA5}">
                      <a16:colId xmlns:a16="http://schemas.microsoft.com/office/drawing/2014/main" val="3707998936"/>
                    </a:ext>
                  </a:extLst>
                </a:gridCol>
                <a:gridCol w="1049383">
                  <a:extLst>
                    <a:ext uri="{9D8B030D-6E8A-4147-A177-3AD203B41FA5}">
                      <a16:colId xmlns:a16="http://schemas.microsoft.com/office/drawing/2014/main" val="2236681754"/>
                    </a:ext>
                  </a:extLst>
                </a:gridCol>
                <a:gridCol w="996474">
                  <a:extLst>
                    <a:ext uri="{9D8B030D-6E8A-4147-A177-3AD203B41FA5}">
                      <a16:colId xmlns:a16="http://schemas.microsoft.com/office/drawing/2014/main" val="3195366694"/>
                    </a:ext>
                  </a:extLst>
                </a:gridCol>
                <a:gridCol w="996474">
                  <a:extLst>
                    <a:ext uri="{9D8B030D-6E8A-4147-A177-3AD203B41FA5}">
                      <a16:colId xmlns:a16="http://schemas.microsoft.com/office/drawing/2014/main" val="1579723729"/>
                    </a:ext>
                  </a:extLst>
                </a:gridCol>
                <a:gridCol w="546739">
                  <a:extLst>
                    <a:ext uri="{9D8B030D-6E8A-4147-A177-3AD203B41FA5}">
                      <a16:colId xmlns:a16="http://schemas.microsoft.com/office/drawing/2014/main" val="1220156936"/>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57206474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28917442"/>
                  </a:ext>
                </a:extLst>
              </a:tr>
              <a:tr h="110163">
                <a:tc gridSpan="11">
                  <a:txBody>
                    <a:bodyPr/>
                    <a:lstStyle/>
                    <a:p>
                      <a:pPr algn="ctr" fontAlgn="ctr"/>
                      <a:r>
                        <a:rPr lang="es-PE" sz="1200" b="1" i="0" u="none" strike="noStrike" dirty="0">
                          <a:effectLst/>
                          <a:latin typeface="Calibri" panose="020F0502020204030204" pitchFamily="34" charset="0"/>
                        </a:rPr>
                        <a:t>CULTURA Y DEPORTE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001602329"/>
                  </a:ext>
                </a:extLst>
              </a:tr>
              <a:tr h="220327">
                <a:tc>
                  <a:txBody>
                    <a:bodyPr/>
                    <a:lstStyle/>
                    <a:p>
                      <a:pPr algn="ctr" fontAlgn="ctr"/>
                      <a:r>
                        <a:rPr lang="es-PE" sz="900" b="0" i="0" u="none" strike="noStrike">
                          <a:effectLst/>
                          <a:latin typeface="Calibri" panose="020F0502020204030204" pitchFamily="34" charset="0"/>
                        </a:rPr>
                        <a:t>2446533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CREACION DEL COLISEO MULTIUSO  MUNICIPAL CHUQUIBAMBILLA DEL DISTRITO DE CHUQUIBAMBILLA - PROVINCIA DE GRAU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9,276,356.76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20/05/2019</a:t>
                      </a:r>
                      <a:endParaRPr lang="es-PE" sz="9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1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CHUQUIBAMBILLA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CHUQUIBAMBILLA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3692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685228"/>
                  </a:ext>
                </a:extLst>
              </a:tr>
            </a:tbl>
          </a:graphicData>
        </a:graphic>
      </p:graphicFrame>
    </p:spTree>
    <p:extLst>
      <p:ext uri="{BB962C8B-B14F-4D97-AF65-F5344CB8AC3E}">
        <p14:creationId xmlns:p14="http://schemas.microsoft.com/office/powerpoint/2010/main" val="38153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68B71177-911A-4447-8563-7C3014B0046D}"/>
              </a:ext>
            </a:extLst>
          </p:cNvPr>
          <p:cNvGraphicFramePr>
            <a:graphicFrameLocks noGrp="1"/>
          </p:cNvGraphicFramePr>
          <p:nvPr>
            <p:extLst>
              <p:ext uri="{D42A27DB-BD31-4B8C-83A1-F6EECF244321}">
                <p14:modId xmlns:p14="http://schemas.microsoft.com/office/powerpoint/2010/main" val="3268656274"/>
              </p:ext>
            </p:extLst>
          </p:nvPr>
        </p:nvGraphicFramePr>
        <p:xfrm>
          <a:off x="308919" y="1128360"/>
          <a:ext cx="11442356" cy="4518010"/>
        </p:xfrm>
        <a:graphic>
          <a:graphicData uri="http://schemas.openxmlformats.org/drawingml/2006/table">
            <a:tbl>
              <a:tblPr>
                <a:tableStyleId>{616DA210-FB5B-4158-B5E0-FEB733F419BA}</a:tableStyleId>
              </a:tblPr>
              <a:tblGrid>
                <a:gridCol w="529028">
                  <a:extLst>
                    <a:ext uri="{9D8B030D-6E8A-4147-A177-3AD203B41FA5}">
                      <a16:colId xmlns:a16="http://schemas.microsoft.com/office/drawing/2014/main" val="3361741449"/>
                    </a:ext>
                  </a:extLst>
                </a:gridCol>
                <a:gridCol w="3993304">
                  <a:extLst>
                    <a:ext uri="{9D8B030D-6E8A-4147-A177-3AD203B41FA5}">
                      <a16:colId xmlns:a16="http://schemas.microsoft.com/office/drawing/2014/main" val="131949959"/>
                    </a:ext>
                  </a:extLst>
                </a:gridCol>
                <a:gridCol w="815787">
                  <a:extLst>
                    <a:ext uri="{9D8B030D-6E8A-4147-A177-3AD203B41FA5}">
                      <a16:colId xmlns:a16="http://schemas.microsoft.com/office/drawing/2014/main" val="1118720397"/>
                    </a:ext>
                  </a:extLst>
                </a:gridCol>
                <a:gridCol w="741405">
                  <a:extLst>
                    <a:ext uri="{9D8B030D-6E8A-4147-A177-3AD203B41FA5}">
                      <a16:colId xmlns:a16="http://schemas.microsoft.com/office/drawing/2014/main" val="4129054395"/>
                    </a:ext>
                  </a:extLst>
                </a:gridCol>
                <a:gridCol w="874630">
                  <a:extLst>
                    <a:ext uri="{9D8B030D-6E8A-4147-A177-3AD203B41FA5}">
                      <a16:colId xmlns:a16="http://schemas.microsoft.com/office/drawing/2014/main" val="1936356444"/>
                    </a:ext>
                  </a:extLst>
                </a:gridCol>
                <a:gridCol w="540219">
                  <a:extLst>
                    <a:ext uri="{9D8B030D-6E8A-4147-A177-3AD203B41FA5}">
                      <a16:colId xmlns:a16="http://schemas.microsoft.com/office/drawing/2014/main" val="3702062776"/>
                    </a:ext>
                  </a:extLst>
                </a:gridCol>
                <a:gridCol w="982362">
                  <a:extLst>
                    <a:ext uri="{9D8B030D-6E8A-4147-A177-3AD203B41FA5}">
                      <a16:colId xmlns:a16="http://schemas.microsoft.com/office/drawing/2014/main" val="3570835148"/>
                    </a:ext>
                  </a:extLst>
                </a:gridCol>
                <a:gridCol w="976184">
                  <a:extLst>
                    <a:ext uri="{9D8B030D-6E8A-4147-A177-3AD203B41FA5}">
                      <a16:colId xmlns:a16="http://schemas.microsoft.com/office/drawing/2014/main" val="1881241217"/>
                    </a:ext>
                  </a:extLst>
                </a:gridCol>
                <a:gridCol w="815546">
                  <a:extLst>
                    <a:ext uri="{9D8B030D-6E8A-4147-A177-3AD203B41FA5}">
                      <a16:colId xmlns:a16="http://schemas.microsoft.com/office/drawing/2014/main" val="1761532213"/>
                    </a:ext>
                  </a:extLst>
                </a:gridCol>
                <a:gridCol w="644863">
                  <a:extLst>
                    <a:ext uri="{9D8B030D-6E8A-4147-A177-3AD203B41FA5}">
                      <a16:colId xmlns:a16="http://schemas.microsoft.com/office/drawing/2014/main" val="2863618340"/>
                    </a:ext>
                  </a:extLst>
                </a:gridCol>
                <a:gridCol w="529028">
                  <a:extLst>
                    <a:ext uri="{9D8B030D-6E8A-4147-A177-3AD203B41FA5}">
                      <a16:colId xmlns:a16="http://schemas.microsoft.com/office/drawing/2014/main" val="3838100000"/>
                    </a:ext>
                  </a:extLst>
                </a:gridCol>
              </a:tblGrid>
              <a:tr h="110163">
                <a:tc rowSpan="2">
                  <a:txBody>
                    <a:bodyPr/>
                    <a:lstStyle/>
                    <a:p>
                      <a:pPr algn="ctr" fontAlgn="ctr"/>
                      <a:r>
                        <a:rPr lang="es-PE" sz="900" b="1" u="none" strike="noStrike">
                          <a:solidFill>
                            <a:srgbClr val="FFFFFF"/>
                          </a:solidFill>
                          <a:effectLst/>
                        </a:rPr>
                        <a:t>CUI</a:t>
                      </a:r>
                      <a:endParaRPr lang="es-PE" sz="900" b="1" i="0" u="none" strike="noStrike">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a:solidFill>
                            <a:srgbClr val="FFFFFF"/>
                          </a:solidFill>
                          <a:effectLst/>
                        </a:rPr>
                        <a:t>Proyecto</a:t>
                      </a:r>
                      <a:endParaRPr lang="es-PE" sz="900" b="1" i="0" u="none" strike="noStrike">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dirty="0">
                          <a:solidFill>
                            <a:srgbClr val="FFFFFF"/>
                          </a:solidFill>
                          <a:effectLst/>
                        </a:rPr>
                        <a:t>Monto de Inversión</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dirty="0">
                          <a:solidFill>
                            <a:srgbClr val="FFFFFF"/>
                          </a:solidFill>
                          <a:effectLst/>
                        </a:rPr>
                        <a:t>fecha de viabilidad</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dirty="0">
                          <a:solidFill>
                            <a:srgbClr val="FFFFFF"/>
                          </a:solidFill>
                          <a:effectLst/>
                        </a:rPr>
                        <a:t>tiempo transcurrido</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dirty="0">
                          <a:solidFill>
                            <a:srgbClr val="FFFFFF"/>
                          </a:solidFill>
                          <a:effectLst/>
                        </a:rPr>
                        <a:t>estado situacional</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gridSpan="4">
                  <a:txBody>
                    <a:bodyPr/>
                    <a:lstStyle/>
                    <a:p>
                      <a:pPr algn="ctr"/>
                      <a:r>
                        <a:rPr lang="es-PE" sz="900" b="1" u="none" strike="noStrike">
                          <a:solidFill>
                            <a:srgbClr val="FFFFFF"/>
                          </a:solidFill>
                          <a:effectLst/>
                        </a:rPr>
                        <a:t>Ambito Territorial</a:t>
                      </a:r>
                      <a:endParaRPr lang="es-PE"/>
                    </a:p>
                  </a:txBody>
                  <a:tcPr marL="4790" marR="4790" marT="4790" marB="0" anchor="ctr">
                    <a:solidFill>
                      <a:schemeClr val="tx1">
                        <a:lumMod val="50000"/>
                        <a:lumOff val="50000"/>
                      </a:schemeClr>
                    </a:solidFil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900" b="1" i="0" u="none" strike="noStrike">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u="none" strike="noStrike" dirty="0">
                          <a:solidFill>
                            <a:srgbClr val="FFFFFF"/>
                          </a:solidFill>
                          <a:effectLst/>
                        </a:rPr>
                        <a:t>N° Beneficiarios</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extLst>
                  <a:ext uri="{0D108BD9-81ED-4DB2-BD59-A6C34878D82A}">
                    <a16:rowId xmlns:a16="http://schemas.microsoft.com/office/drawing/2014/main" val="174601774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u="none" strike="noStrike" dirty="0">
                          <a:solidFill>
                            <a:srgbClr val="FFFFFF"/>
                          </a:solidFill>
                          <a:effectLst/>
                        </a:rPr>
                        <a:t>departamento</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a:txBody>
                    <a:bodyPr/>
                    <a:lstStyle/>
                    <a:p>
                      <a:pPr algn="ctr" fontAlgn="ctr"/>
                      <a:r>
                        <a:rPr lang="es-PE" sz="900" b="1" u="none" strike="noStrike" dirty="0">
                          <a:solidFill>
                            <a:srgbClr val="FFFFFF"/>
                          </a:solidFill>
                          <a:effectLst/>
                        </a:rPr>
                        <a:t>Provincia</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a:txBody>
                    <a:bodyPr/>
                    <a:lstStyle/>
                    <a:p>
                      <a:pPr algn="ctr" fontAlgn="ctr"/>
                      <a:r>
                        <a:rPr lang="es-PE" sz="900" b="1" u="none" strike="noStrike" dirty="0">
                          <a:solidFill>
                            <a:srgbClr val="FFFFFF"/>
                          </a:solidFill>
                          <a:effectLst/>
                        </a:rPr>
                        <a:t>Distrito</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a:txBody>
                    <a:bodyPr/>
                    <a:lstStyle/>
                    <a:p>
                      <a:pPr algn="ctr" fontAlgn="ctr"/>
                      <a:r>
                        <a:rPr lang="es-PE" sz="900" b="1" u="none" strike="noStrike" dirty="0">
                          <a:solidFill>
                            <a:srgbClr val="FFFFFF"/>
                          </a:solidFill>
                          <a:effectLst/>
                        </a:rPr>
                        <a:t>Localidad</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vMerge="1">
                  <a:txBody>
                    <a:bodyPr/>
                    <a:lstStyle/>
                    <a:p>
                      <a:endParaRPr lang="es-PE"/>
                    </a:p>
                  </a:txBody>
                  <a:tcPr/>
                </a:tc>
                <a:extLst>
                  <a:ext uri="{0D108BD9-81ED-4DB2-BD59-A6C34878D82A}">
                    <a16:rowId xmlns:a16="http://schemas.microsoft.com/office/drawing/2014/main" val="1291223077"/>
                  </a:ext>
                </a:extLst>
              </a:tr>
              <a:tr h="110163">
                <a:tc gridSpan="11">
                  <a:txBody>
                    <a:bodyPr/>
                    <a:lstStyle/>
                    <a:p>
                      <a:pPr algn="ctr" fontAlgn="ctr"/>
                      <a:r>
                        <a:rPr lang="es-PE" sz="1400" b="1" u="none" strike="noStrike" dirty="0">
                          <a:effectLst/>
                        </a:rPr>
                        <a:t>PLANEAMIENTO, GESTIÓN Y RESERVA DE CONTINGENCIA</a:t>
                      </a:r>
                      <a:endParaRPr lang="es-PE" sz="1400" b="1" i="0" u="none" strike="noStrike" dirty="0">
                        <a:effectLst/>
                        <a:latin typeface="Calibri" panose="020F0502020204030204" pitchFamily="34" charset="0"/>
                      </a:endParaRPr>
                    </a:p>
                  </a:txBody>
                  <a:tcPr marL="4790" marR="4790" marT="4790" marB="0" anchor="ctr">
                    <a:solidFill>
                      <a:schemeClr val="bg1">
                        <a:lumMod val="75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3194734541"/>
                  </a:ext>
                </a:extLst>
              </a:tr>
              <a:tr h="220327">
                <a:tc>
                  <a:txBody>
                    <a:bodyPr/>
                    <a:lstStyle/>
                    <a:p>
                      <a:pPr algn="ctr" fontAlgn="ctr"/>
                      <a:r>
                        <a:rPr lang="es-PE" sz="900" b="0" u="none" strike="noStrike">
                          <a:effectLst/>
                        </a:rPr>
                        <a:t>2462399</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COMPETITIVIDAD DE LA CADENA DE VALOR DE LA PAPA EN LAS 7 PROVINCIAS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31,603,109.84</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14/11/2019</a:t>
                      </a:r>
                      <a:endParaRPr lang="es-PE"/>
                    </a:p>
                  </a:txBody>
                  <a:tcPr marL="4790" marR="4790" marT="4790" marB="0" anchor="ctr"/>
                </a:tc>
                <a:tc>
                  <a:txBody>
                    <a:bodyPr/>
                    <a:lstStyle/>
                    <a:p>
                      <a:pPr algn="ctr"/>
                      <a:r>
                        <a:rPr lang="es-PE" sz="900" b="0" u="none" strike="noStrike">
                          <a:effectLst/>
                        </a:rPr>
                        <a:t>0 años 8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07 provincias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7595</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729300875"/>
                  </a:ext>
                </a:extLst>
              </a:tr>
              <a:tr h="330490">
                <a:tc>
                  <a:txBody>
                    <a:bodyPr/>
                    <a:lstStyle/>
                    <a:p>
                      <a:pPr algn="ctr" fontAlgn="ctr"/>
                      <a:r>
                        <a:rPr lang="es-PE" sz="900" b="0" u="none" strike="noStrike">
                          <a:effectLst/>
                        </a:rPr>
                        <a:t>2467981</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dirty="0">
                          <a:effectLst/>
                        </a:rPr>
                        <a:t>MEJORAMIENTO DEL SERVICIO DE GESTIÓN PEDAGÓGICA Y ADMINISTRATIVA DE LAS REDES EDUCATIVAS CON ENFOQUE DE INNOVACIÓN E INVESTIGACIÓN PARA LA MEJORA DE LOS APRENDIZAJES EN LA UGEL DE LAS PROVINCIAS DE COTABAMBAS Y GRAU DEL  DEPARTAMENTO DE APURÍMAC</a:t>
                      </a:r>
                      <a:endParaRPr lang="es-PE" sz="900" b="0" i="0" u="none" strike="noStrike" dirty="0">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13,103,362.94</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01/11/2019</a:t>
                      </a:r>
                      <a:endParaRPr lang="es-PE"/>
                    </a:p>
                  </a:txBody>
                  <a:tcPr marL="4790" marR="4790" marT="4790" marB="0" anchor="ctr"/>
                </a:tc>
                <a:tc>
                  <a:txBody>
                    <a:bodyPr/>
                    <a:lstStyle/>
                    <a:p>
                      <a:pPr algn="ctr"/>
                      <a:r>
                        <a:rPr lang="es-PE" sz="900" b="0" u="none" strike="noStrike">
                          <a:effectLst/>
                        </a:rPr>
                        <a:t>0 años 8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COTABAMBAS, GRAU</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1049</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78165078"/>
                  </a:ext>
                </a:extLst>
              </a:tr>
              <a:tr h="220327">
                <a:tc>
                  <a:txBody>
                    <a:bodyPr/>
                    <a:lstStyle/>
                    <a:p>
                      <a:pPr algn="ctr" fontAlgn="ctr"/>
                      <a:r>
                        <a:rPr lang="es-PE" sz="900" b="0" u="none" strike="noStrike">
                          <a:effectLst/>
                        </a:rPr>
                        <a:t>2471009</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COMPETITIVIDAD DE LA CADENA PRODUCTIVA DE LA MIEL DE ABEJAS EN LAS 7 PROVINCIAS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12,533,519.83</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05/12/2019</a:t>
                      </a:r>
                      <a:endParaRPr lang="es-PE"/>
                    </a:p>
                  </a:txBody>
                  <a:tcPr marL="4790" marR="4790" marT="4790" marB="0" anchor="ctr"/>
                </a:tc>
                <a:tc>
                  <a:txBody>
                    <a:bodyPr/>
                    <a:lstStyle/>
                    <a:p>
                      <a:pPr algn="ctr"/>
                      <a:r>
                        <a:rPr lang="es-PE" sz="900" b="0" u="none" strike="noStrike">
                          <a:effectLst/>
                        </a:rPr>
                        <a:t>0 años 7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07 PROVINCIAS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2450</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1522354336"/>
                  </a:ext>
                </a:extLst>
              </a:tr>
              <a:tr h="220327">
                <a:tc>
                  <a:txBody>
                    <a:bodyPr/>
                    <a:lstStyle/>
                    <a:p>
                      <a:pPr algn="ctr" fontAlgn="ctr"/>
                      <a:r>
                        <a:rPr lang="es-PE" sz="900" b="0" u="none" strike="noStrike">
                          <a:effectLst/>
                        </a:rPr>
                        <a:t>2456536</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CADENA PRODUCTIVA DEL CULTIVO DE MAÍZ AMILÁCEO, EN LOS VALLES INTERANDINOS DE LAS PROVINCIAS DE ANDAHUAYLAS Y CHINCHEROS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8,642,226.47</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15/08/2019</a:t>
                      </a:r>
                      <a:endParaRPr lang="es-PE"/>
                    </a:p>
                  </a:txBody>
                  <a:tcPr marL="4790" marR="4790" marT="4790" marB="0" anchor="ctr"/>
                </a:tc>
                <a:tc>
                  <a:txBody>
                    <a:bodyPr/>
                    <a:lstStyle/>
                    <a:p>
                      <a:pPr algn="ctr"/>
                      <a:r>
                        <a:rPr lang="es-PE" sz="900" b="0" u="none" strike="noStrike">
                          <a:effectLst/>
                        </a:rPr>
                        <a:t>0 años 11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CHINCHEROS, ANDAHUAYLAS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3162</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297111633"/>
                  </a:ext>
                </a:extLst>
              </a:tr>
              <a:tr h="330490">
                <a:tc>
                  <a:txBody>
                    <a:bodyPr/>
                    <a:lstStyle/>
                    <a:p>
                      <a:pPr algn="ctr" fontAlgn="ctr"/>
                      <a:r>
                        <a:rPr lang="es-PE" sz="900" b="0" u="none" strike="noStrike">
                          <a:effectLst/>
                        </a:rPr>
                        <a:t>2487933</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dirty="0">
                          <a:effectLst/>
                        </a:rPr>
                        <a:t>MEJORAMIENTO DE LA PRODUCCIÓN AGROPECUARIA DE LA CAMPAÑA CHICA DE LAS UNIDADES PRODUCTIVAS FAMILIARES EN EL CONTEXTO DE EMERGENCIA DEBIDO AL </a:t>
                      </a:r>
                      <a:r>
                        <a:rPr lang="es-PE" sz="900" b="0" u="none" strike="noStrike" dirty="0" err="1">
                          <a:effectLst/>
                        </a:rPr>
                        <a:t>COVID</a:t>
                      </a:r>
                      <a:r>
                        <a:rPr lang="es-PE" sz="900" b="0" u="none" strike="noStrike" dirty="0">
                          <a:effectLst/>
                        </a:rPr>
                        <a:t> 19 EN 5 PROVINCIAS DEL DEPARTAMENTO DE APURÍMAC</a:t>
                      </a:r>
                      <a:endParaRPr lang="es-PE" sz="900" b="0" i="0" u="none" strike="noStrike" dirty="0">
                        <a:effectLst/>
                        <a:latin typeface="Calibri" panose="020F0502020204030204" pitchFamily="34" charset="0"/>
                      </a:endParaRPr>
                    </a:p>
                  </a:txBody>
                  <a:tcPr marL="4790" marR="4790" marT="4790" marB="0" anchor="ctr"/>
                </a:tc>
                <a:tc>
                  <a:txBody>
                    <a:bodyPr/>
                    <a:lstStyle/>
                    <a:p>
                      <a:pPr algn="r" fontAlgn="ctr"/>
                      <a:r>
                        <a:rPr lang="es-PE" sz="900" b="0" u="none" strike="noStrike" dirty="0">
                          <a:effectLst/>
                        </a:rPr>
                        <a:t>5,814,488.89</a:t>
                      </a:r>
                      <a:endParaRPr lang="es-PE" sz="900" b="0" i="0" u="none" strike="noStrike" dirty="0">
                        <a:effectLst/>
                        <a:latin typeface="Calibri" panose="020F0502020204030204" pitchFamily="34" charset="0"/>
                      </a:endParaRPr>
                    </a:p>
                  </a:txBody>
                  <a:tcPr marL="4790" marR="4790" marT="4790" marB="0" anchor="ctr"/>
                </a:tc>
                <a:tc>
                  <a:txBody>
                    <a:bodyPr/>
                    <a:lstStyle/>
                    <a:p>
                      <a:pPr algn="ctr"/>
                      <a:r>
                        <a:rPr lang="es-PE" sz="900" b="0" u="none" strike="noStrike">
                          <a:effectLst/>
                        </a:rPr>
                        <a:t>11/06/2020</a:t>
                      </a:r>
                      <a:endParaRPr lang="es-PE"/>
                    </a:p>
                  </a:txBody>
                  <a:tcPr marL="4790" marR="4790" marT="4790" marB="0" anchor="ctr"/>
                </a:tc>
                <a:tc>
                  <a:txBody>
                    <a:bodyPr/>
                    <a:lstStyle/>
                    <a:p>
                      <a:pPr algn="ctr"/>
                      <a:r>
                        <a:rPr lang="es-PE" sz="900" b="0" u="none" strike="noStrike">
                          <a:effectLst/>
                        </a:rPr>
                        <a:t>0 años 1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a:t>
                      </a:r>
                      <a:endParaRPr lang="es-PE"/>
                    </a:p>
                  </a:txBody>
                  <a:tcPr marL="4790" marR="4790" marT="4790" marB="0" anchor="ctr"/>
                </a:tc>
                <a:tc>
                  <a:txBody>
                    <a:bodyPr/>
                    <a:lstStyle/>
                    <a:p>
                      <a:r>
                        <a:rPr lang="es-PE" sz="900" b="0" u="none" strike="noStrike">
                          <a:effectLst/>
                        </a:rPr>
                        <a:t>05 PROVINCIAS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8003</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3811884063"/>
                  </a:ext>
                </a:extLst>
              </a:tr>
              <a:tr h="330490">
                <a:tc>
                  <a:txBody>
                    <a:bodyPr/>
                    <a:lstStyle/>
                    <a:p>
                      <a:pPr algn="ctr" fontAlgn="ctr"/>
                      <a:r>
                        <a:rPr lang="es-PE" sz="900" b="0" u="none" strike="noStrike">
                          <a:effectLst/>
                        </a:rPr>
                        <a:t>2234328</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dirty="0">
                          <a:effectLst/>
                        </a:rPr>
                        <a:t>MEJORAMIENTO DEL SERVICIO DE APOYO A LA CADENA PRODUCTIVA DEL GANADO OVINO EN 23 COMUNIDADES CAMPESINAS DE 14 DISTRITOS DE LAS PROVINCIAS DE ANDAHUAYLAS Y CHINCHEROS, REGIÓN APURÍMAC</a:t>
                      </a:r>
                      <a:endParaRPr lang="es-PE" sz="900" b="0" i="0" u="none" strike="noStrike" dirty="0">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5,526,977.00</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17/05/2017</a:t>
                      </a:r>
                      <a:endParaRPr lang="es-PE"/>
                    </a:p>
                  </a:txBody>
                  <a:tcPr marL="4790" marR="4790" marT="4790" marB="0" anchor="ctr"/>
                </a:tc>
                <a:tc>
                  <a:txBody>
                    <a:bodyPr/>
                    <a:lstStyle/>
                    <a:p>
                      <a:pPr algn="ctr"/>
                      <a:r>
                        <a:rPr lang="es-PE" sz="900" b="0" u="none" strike="noStrike">
                          <a:effectLst/>
                        </a:rPr>
                        <a:t>3 años 2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2130</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165092489"/>
                  </a:ext>
                </a:extLst>
              </a:tr>
              <a:tr h="330490">
                <a:tc>
                  <a:txBody>
                    <a:bodyPr/>
                    <a:lstStyle/>
                    <a:p>
                      <a:pPr algn="ctr" fontAlgn="ctr"/>
                      <a:r>
                        <a:rPr lang="es-PE" sz="900" b="0" u="none" strike="noStrike">
                          <a:effectLst/>
                        </a:rPr>
                        <a:t>2473534</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LOS SERVICIOS DE EMPRENDIMIENTO, CREATIVIDAD, INNOVACIÓN TECNOLÓGICA PRODUCTIVA PARA LOS ADOLESCENTES Y JÓVENES DEL ÁREA RURAL  EN LAS PROVINCIAS DE ANDAHUAYLAS Y CHINCHEROS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5,084,884.64</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28/12/2019</a:t>
                      </a:r>
                      <a:endParaRPr lang="es-PE"/>
                    </a:p>
                  </a:txBody>
                  <a:tcPr marL="4790" marR="4790" marT="4790" marB="0" anchor="ctr"/>
                </a:tc>
                <a:tc>
                  <a:txBody>
                    <a:bodyPr/>
                    <a:lstStyle/>
                    <a:p>
                      <a:pPr algn="ctr"/>
                      <a:r>
                        <a:rPr lang="es-PE" sz="900" b="0" u="none" strike="noStrike">
                          <a:effectLst/>
                        </a:rPr>
                        <a:t>0 años 6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a:t>
                      </a:r>
                      <a:endParaRPr lang="es-PE"/>
                    </a:p>
                  </a:txBody>
                  <a:tcPr marL="4790" marR="4790" marT="4790" marB="0" anchor="ctr"/>
                </a:tc>
                <a:tc>
                  <a:txBody>
                    <a:bodyPr/>
                    <a:lstStyle/>
                    <a:p>
                      <a:r>
                        <a:rPr lang="es-PE" sz="900" b="0" u="none" strike="noStrike">
                          <a:effectLst/>
                        </a:rPr>
                        <a:t>ANDAHUAYLAS, CHINCHEROS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8894</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1034272398"/>
                  </a:ext>
                </a:extLst>
              </a:tr>
              <a:tr h="330490">
                <a:tc>
                  <a:txBody>
                    <a:bodyPr/>
                    <a:lstStyle/>
                    <a:p>
                      <a:pPr algn="ctr" fontAlgn="ctr"/>
                      <a:r>
                        <a:rPr lang="es-PE" sz="900" b="0" u="none" strike="noStrike">
                          <a:effectLst/>
                        </a:rPr>
                        <a:t>2489718</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PRODUCCIÓN AGROPECUARIA DE LA CAMPAÑA CHICA DE LAS UNIDADES PRODUCTIVAS FAMILIARES EN EL CONTEXTO DE EMERGENCIA DEBIDO AL COVID 19 EN LAS PROVINCIAS DE ANDAHUAYLAS Y CHINCHEROS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4,735,856.00</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19/06/2020</a:t>
                      </a:r>
                      <a:endParaRPr lang="es-PE"/>
                    </a:p>
                  </a:txBody>
                  <a:tcPr marL="4790" marR="4790" marT="4790" marB="0" anchor="ctr"/>
                </a:tc>
                <a:tc>
                  <a:txBody>
                    <a:bodyPr/>
                    <a:lstStyle/>
                    <a:p>
                      <a:pPr algn="ctr"/>
                      <a:r>
                        <a:rPr lang="es-PE" sz="900" b="0" u="none" strike="noStrike">
                          <a:effectLst/>
                        </a:rPr>
                        <a:t>0 años 1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a:t>
                      </a:r>
                      <a:endParaRPr lang="es-PE"/>
                    </a:p>
                  </a:txBody>
                  <a:tcPr marL="4790" marR="4790" marT="4790" marB="0" anchor="ctr"/>
                </a:tc>
                <a:tc>
                  <a:txBody>
                    <a:bodyPr/>
                    <a:lstStyle/>
                    <a:p>
                      <a:r>
                        <a:rPr lang="es-PE" sz="900" b="0" u="none" strike="noStrike">
                          <a:effectLst/>
                        </a:rPr>
                        <a:t>ANDAHUAYLAS, CHINCHEROS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6100</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829322390"/>
                  </a:ext>
                </a:extLst>
              </a:tr>
              <a:tr h="220327">
                <a:tc>
                  <a:txBody>
                    <a:bodyPr/>
                    <a:lstStyle/>
                    <a:p>
                      <a:pPr algn="ctr" fontAlgn="ctr"/>
                      <a:r>
                        <a:rPr lang="es-PE" sz="900" b="0" u="none" strike="noStrike">
                          <a:effectLst/>
                        </a:rPr>
                        <a:t>2462401</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PRESTACIÓN DE SERVICIOS DE LA DIRECCIÓN REGIONAL DE TRABAJO Y PROMOCIÓN DEL EMPLEO EN LAS 7 PROVINCIAS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3,839,134.33</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dirty="0">
                          <a:effectLst/>
                        </a:rPr>
                        <a:t>19/11/2019</a:t>
                      </a:r>
                      <a:endParaRPr lang="es-PE" dirty="0"/>
                    </a:p>
                  </a:txBody>
                  <a:tcPr marL="4790" marR="4790" marT="4790" marB="0" anchor="ctr"/>
                </a:tc>
                <a:tc>
                  <a:txBody>
                    <a:bodyPr/>
                    <a:lstStyle/>
                    <a:p>
                      <a:pPr algn="ctr"/>
                      <a:r>
                        <a:rPr lang="es-PE" sz="900" b="0" u="none" strike="noStrike" dirty="0">
                          <a:effectLst/>
                        </a:rPr>
                        <a:t>0 años 8 meses</a:t>
                      </a:r>
                      <a:endParaRPr lang="es-PE" dirty="0"/>
                    </a:p>
                  </a:txBody>
                  <a:tcPr marL="4790" marR="4790" marT="4790" marB="0" anchor="ctr"/>
                </a:tc>
                <a:tc>
                  <a:txBody>
                    <a:bodyPr/>
                    <a:lstStyle/>
                    <a:p>
                      <a:pPr algn="ctr" fontAlgn="ctr"/>
                      <a:r>
                        <a:rPr lang="es-PE" sz="900" b="0" u="none" strike="noStrike" dirty="0">
                          <a:effectLst/>
                        </a:rPr>
                        <a:t>ACTIVO</a:t>
                      </a:r>
                      <a:endParaRPr lang="es-PE" sz="900" b="0" i="0" u="none" strike="noStrike" dirty="0">
                        <a:effectLst/>
                        <a:latin typeface="Calibri" panose="020F0502020204030204" pitchFamily="34" charset="0"/>
                      </a:endParaRPr>
                    </a:p>
                  </a:txBody>
                  <a:tcPr marL="4790" marR="4790" marT="4790" marB="0" anchor="ctr"/>
                </a:tc>
                <a:tc>
                  <a:txBody>
                    <a:bodyPr/>
                    <a:lstStyle/>
                    <a:p>
                      <a:r>
                        <a:rPr lang="es-PE" sz="900" b="0" u="none" strike="noStrike" dirty="0" err="1">
                          <a:effectLst/>
                        </a:rPr>
                        <a:t>APURIMAC</a:t>
                      </a:r>
                      <a:endParaRPr lang="es-PE" dirty="0"/>
                    </a:p>
                  </a:txBody>
                  <a:tcPr marL="4790" marR="4790" marT="4790" marB="0" anchor="ctr"/>
                </a:tc>
                <a:tc>
                  <a:txBody>
                    <a:bodyPr/>
                    <a:lstStyle/>
                    <a:p>
                      <a:r>
                        <a:rPr lang="es-PE" sz="900" b="0" u="none" strike="noStrike" dirty="0">
                          <a:effectLst/>
                        </a:rPr>
                        <a:t>07 PROVINCIAS</a:t>
                      </a:r>
                      <a:endParaRPr lang="es-PE" dirty="0"/>
                    </a:p>
                  </a:txBody>
                  <a:tcPr marL="4790" marR="4790" marT="4790" marB="0" anchor="ctr"/>
                </a:tc>
                <a:tc>
                  <a:txBody>
                    <a:bodyPr/>
                    <a:lstStyle/>
                    <a:p>
                      <a:r>
                        <a:rPr lang="es-PE" sz="900" b="0" u="none" strike="noStrike" dirty="0">
                          <a:effectLst/>
                        </a:rPr>
                        <a:t> </a:t>
                      </a:r>
                      <a:endParaRPr lang="es-PE" dirty="0"/>
                    </a:p>
                  </a:txBody>
                  <a:tcPr marL="4790" marR="4790" marT="4790" marB="0" anchor="ctr"/>
                </a:tc>
                <a:tc>
                  <a:txBody>
                    <a:bodyPr/>
                    <a:lstStyle/>
                    <a:p>
                      <a:pPr algn="l" fontAlgn="ctr"/>
                      <a:r>
                        <a:rPr lang="es-PE" sz="900" b="0" u="none" strike="noStrike" dirty="0">
                          <a:effectLst/>
                        </a:rPr>
                        <a:t> </a:t>
                      </a:r>
                      <a:endParaRPr lang="es-PE" sz="900" b="0" i="0" u="none" strike="noStrike" dirty="0">
                        <a:effectLst/>
                        <a:latin typeface="Calibri" panose="020F0502020204030204" pitchFamily="34" charset="0"/>
                      </a:endParaRPr>
                    </a:p>
                  </a:txBody>
                  <a:tcPr marL="4790" marR="4790" marT="4790" marB="0" anchor="ctr"/>
                </a:tc>
                <a:tc>
                  <a:txBody>
                    <a:bodyPr/>
                    <a:lstStyle/>
                    <a:p>
                      <a:pPr algn="ctr" fontAlgn="ctr"/>
                      <a:r>
                        <a:rPr lang="es-PE" sz="900" b="0" u="none" strike="noStrike" dirty="0">
                          <a:effectLst/>
                        </a:rPr>
                        <a:t>316035</a:t>
                      </a:r>
                      <a:endParaRPr lang="es-PE" sz="900" b="0" i="0" u="none" strike="noStrike" dirty="0">
                        <a:effectLst/>
                        <a:latin typeface="Calibri" panose="020F0502020204030204" pitchFamily="34" charset="0"/>
                      </a:endParaRPr>
                    </a:p>
                  </a:txBody>
                  <a:tcPr marL="4790" marR="4790" marT="4790" marB="0" anchor="ctr"/>
                </a:tc>
                <a:extLst>
                  <a:ext uri="{0D108BD9-81ED-4DB2-BD59-A6C34878D82A}">
                    <a16:rowId xmlns:a16="http://schemas.microsoft.com/office/drawing/2014/main" val="4058986958"/>
                  </a:ext>
                </a:extLst>
              </a:tr>
            </a:tbl>
          </a:graphicData>
        </a:graphic>
      </p:graphicFrame>
    </p:spTree>
    <p:extLst>
      <p:ext uri="{BB962C8B-B14F-4D97-AF65-F5344CB8AC3E}">
        <p14:creationId xmlns:p14="http://schemas.microsoft.com/office/powerpoint/2010/main" val="164727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E26D2D99-29A6-48A2-AEB7-B1E88A598909}"/>
              </a:ext>
            </a:extLst>
          </p:cNvPr>
          <p:cNvGraphicFramePr>
            <a:graphicFrameLocks noGrp="1"/>
          </p:cNvGraphicFramePr>
          <p:nvPr>
            <p:extLst>
              <p:ext uri="{D42A27DB-BD31-4B8C-83A1-F6EECF244321}">
                <p14:modId xmlns:p14="http://schemas.microsoft.com/office/powerpoint/2010/main" val="2941642383"/>
              </p:ext>
            </p:extLst>
          </p:nvPr>
        </p:nvGraphicFramePr>
        <p:xfrm>
          <a:off x="179174" y="325696"/>
          <a:ext cx="11800704" cy="5736340"/>
        </p:xfrm>
        <a:graphic>
          <a:graphicData uri="http://schemas.openxmlformats.org/drawingml/2006/table">
            <a:tbl>
              <a:tblPr/>
              <a:tblGrid>
                <a:gridCol w="545596">
                  <a:extLst>
                    <a:ext uri="{9D8B030D-6E8A-4147-A177-3AD203B41FA5}">
                      <a16:colId xmlns:a16="http://schemas.microsoft.com/office/drawing/2014/main" val="3731469012"/>
                    </a:ext>
                  </a:extLst>
                </a:gridCol>
                <a:gridCol w="4118366">
                  <a:extLst>
                    <a:ext uri="{9D8B030D-6E8A-4147-A177-3AD203B41FA5}">
                      <a16:colId xmlns:a16="http://schemas.microsoft.com/office/drawing/2014/main" val="1646071204"/>
                    </a:ext>
                  </a:extLst>
                </a:gridCol>
                <a:gridCol w="1013967">
                  <a:extLst>
                    <a:ext uri="{9D8B030D-6E8A-4147-A177-3AD203B41FA5}">
                      <a16:colId xmlns:a16="http://schemas.microsoft.com/office/drawing/2014/main" val="4029030670"/>
                    </a:ext>
                  </a:extLst>
                </a:gridCol>
                <a:gridCol w="948417">
                  <a:extLst>
                    <a:ext uri="{9D8B030D-6E8A-4147-A177-3AD203B41FA5}">
                      <a16:colId xmlns:a16="http://schemas.microsoft.com/office/drawing/2014/main" val="1299800907"/>
                    </a:ext>
                  </a:extLst>
                </a:gridCol>
                <a:gridCol w="545596">
                  <a:extLst>
                    <a:ext uri="{9D8B030D-6E8A-4147-A177-3AD203B41FA5}">
                      <a16:colId xmlns:a16="http://schemas.microsoft.com/office/drawing/2014/main" val="360203954"/>
                    </a:ext>
                  </a:extLst>
                </a:gridCol>
                <a:gridCol w="458354">
                  <a:extLst>
                    <a:ext uri="{9D8B030D-6E8A-4147-A177-3AD203B41FA5}">
                      <a16:colId xmlns:a16="http://schemas.microsoft.com/office/drawing/2014/main" val="4021422059"/>
                    </a:ext>
                  </a:extLst>
                </a:gridCol>
                <a:gridCol w="588837">
                  <a:extLst>
                    <a:ext uri="{9D8B030D-6E8A-4147-A177-3AD203B41FA5}">
                      <a16:colId xmlns:a16="http://schemas.microsoft.com/office/drawing/2014/main" val="876286088"/>
                    </a:ext>
                  </a:extLst>
                </a:gridCol>
                <a:gridCol w="1047191">
                  <a:extLst>
                    <a:ext uri="{9D8B030D-6E8A-4147-A177-3AD203B41FA5}">
                      <a16:colId xmlns:a16="http://schemas.microsoft.com/office/drawing/2014/main" val="125523361"/>
                    </a:ext>
                  </a:extLst>
                </a:gridCol>
                <a:gridCol w="994392">
                  <a:extLst>
                    <a:ext uri="{9D8B030D-6E8A-4147-A177-3AD203B41FA5}">
                      <a16:colId xmlns:a16="http://schemas.microsoft.com/office/drawing/2014/main" val="1181055994"/>
                    </a:ext>
                  </a:extLst>
                </a:gridCol>
                <a:gridCol w="994392">
                  <a:extLst>
                    <a:ext uri="{9D8B030D-6E8A-4147-A177-3AD203B41FA5}">
                      <a16:colId xmlns:a16="http://schemas.microsoft.com/office/drawing/2014/main" val="2997156227"/>
                    </a:ext>
                  </a:extLst>
                </a:gridCol>
                <a:gridCol w="545596">
                  <a:extLst>
                    <a:ext uri="{9D8B030D-6E8A-4147-A177-3AD203B41FA5}">
                      <a16:colId xmlns:a16="http://schemas.microsoft.com/office/drawing/2014/main" val="921019109"/>
                    </a:ext>
                  </a:extLst>
                </a:gridCol>
              </a:tblGrid>
              <a:tr h="110163">
                <a:tc rowSpan="2">
                  <a:txBody>
                    <a:bodyPr/>
                    <a:lstStyle/>
                    <a:p>
                      <a:pPr algn="ctr" fontAlgn="ctr"/>
                      <a:r>
                        <a:rPr lang="es-PE" sz="1000" b="1" i="0" u="none" strike="noStrike" dirty="0">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a:r>
                        <a:rPr lang="es-PE" sz="1000" b="1" i="0" u="none" strike="noStrike" dirty="0">
                          <a:solidFill>
                            <a:srgbClr val="FFFFFF"/>
                          </a:solidFill>
                          <a:effectLst/>
                          <a:latin typeface="Calibri" panose="020F0502020204030204" pitchFamily="34" charset="0"/>
                        </a:rPr>
                        <a:t>Ámbito Territorial</a:t>
                      </a:r>
                      <a:endParaRPr lang="es-PE" sz="1800"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dirty="0">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435922921"/>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r>
                        <a:rPr lang="es-PE" sz="1000" b="1" i="0" u="none" strike="noStrike" dirty="0">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389059956"/>
                  </a:ext>
                </a:extLst>
              </a:tr>
              <a:tr h="110163">
                <a:tc gridSpan="11">
                  <a:txBody>
                    <a:bodyPr/>
                    <a:lstStyle/>
                    <a:p>
                      <a:pPr algn="ctr" fontAlgn="ctr"/>
                      <a:r>
                        <a:rPr lang="es-PE" sz="1400" b="1" i="0" u="none" strike="noStrike" dirty="0">
                          <a:effectLst/>
                          <a:latin typeface="Calibri" panose="020F0502020204030204" pitchFamily="34" charset="0"/>
                        </a:rPr>
                        <a:t>SALUD</a:t>
                      </a:r>
                      <a:endParaRPr lang="es-PE" sz="1200" b="1"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810770827"/>
                  </a:ext>
                </a:extLst>
              </a:tr>
              <a:tr h="220327">
                <a:tc>
                  <a:txBody>
                    <a:bodyPr/>
                    <a:lstStyle/>
                    <a:p>
                      <a:pPr algn="ctr" fontAlgn="ctr"/>
                      <a:r>
                        <a:rPr lang="es-PE" sz="1000" b="0" i="0" u="none" strike="noStrike">
                          <a:effectLst/>
                          <a:latin typeface="Calibri" panose="020F0502020204030204" pitchFamily="34" charset="0"/>
                        </a:rPr>
                        <a:t>2234314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DIAGNOSTICA Y RESOLUTIVA DE LOS SERVICIOS DE ATENCIÓN DE LA SALUD DEL HOSPITAL GUILLERMO DÍAZ DE LA VEGA DE ABANCAY -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302,282,974.00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10/08/2017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7542423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931738"/>
                  </a:ext>
                </a:extLst>
              </a:tr>
              <a:tr h="220327">
                <a:tc>
                  <a:txBody>
                    <a:bodyPr/>
                    <a:lstStyle/>
                    <a:p>
                      <a:pPr algn="ctr" fontAlgn="ctr"/>
                      <a:r>
                        <a:rPr lang="es-PE" sz="1000" b="0" i="0" u="none" strike="noStrike">
                          <a:effectLst/>
                          <a:latin typeface="Calibri" panose="020F0502020204030204" pitchFamily="34" charset="0"/>
                        </a:rPr>
                        <a:t>2344910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Y AMPLIACION DE SERVICIOS DE SALUD DEL HOSPITAL DE CHINCHEROS II-1, RED DE SALUD VIRGEN DE COCHARCAS - PROVINCIA CHINCHEROS -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114,376,239.00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24/04/2017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3 años 3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58390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0859244"/>
                  </a:ext>
                </a:extLst>
              </a:tr>
              <a:tr h="220327">
                <a:tc>
                  <a:txBody>
                    <a:bodyPr/>
                    <a:lstStyle/>
                    <a:p>
                      <a:pPr algn="ctr" fontAlgn="ctr"/>
                      <a:r>
                        <a:rPr lang="es-PE" sz="1000" b="0" i="0" u="none" strike="noStrike">
                          <a:effectLst/>
                          <a:latin typeface="Calibri" panose="020F0502020204030204" pitchFamily="34" charset="0"/>
                        </a:rPr>
                        <a:t>2416816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TAMBURCO,  DISTRITO DE TAMBURCO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35,299,523.25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19/12/2018</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105615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924049"/>
                  </a:ext>
                </a:extLst>
              </a:tr>
              <a:tr h="220327">
                <a:tc>
                  <a:txBody>
                    <a:bodyPr/>
                    <a:lstStyle/>
                    <a:p>
                      <a:pPr algn="ctr" fontAlgn="ctr"/>
                      <a:r>
                        <a:rPr lang="es-PE" sz="1000" b="0" i="0" u="none" strike="noStrike">
                          <a:effectLst/>
                          <a:latin typeface="Calibri" panose="020F0502020204030204" pitchFamily="34" charset="0"/>
                        </a:rPr>
                        <a:t>2415520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URIPA DEL DISTRITO DE ANCO_HUALLO - PROVINCIA DE CHINCHEROS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33,394,836.26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dirty="0">
                          <a:effectLst/>
                          <a:latin typeface="Calibri" panose="020F0502020204030204" pitchFamily="34" charset="0"/>
                        </a:rPr>
                        <a:t>02/08/2018</a:t>
                      </a:r>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CHINCHEROS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ANCO_HUALLO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MIRAFLORES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109702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347924"/>
                  </a:ext>
                </a:extLst>
              </a:tr>
              <a:tr h="220327">
                <a:tc>
                  <a:txBody>
                    <a:bodyPr/>
                    <a:lstStyle/>
                    <a:p>
                      <a:pPr algn="ctr" fontAlgn="ctr"/>
                      <a:r>
                        <a:rPr lang="es-PE" sz="1000" b="0" i="0" u="none" strike="noStrike">
                          <a:effectLst/>
                          <a:latin typeface="Calibri" panose="020F0502020204030204" pitchFamily="34" charset="0"/>
                        </a:rPr>
                        <a:t>2416809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HUANCARAY,  DISTRITO DE HUANCARAY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30,616,532.16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19/12/2018</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99682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035973"/>
                  </a:ext>
                </a:extLst>
              </a:tr>
              <a:tr h="220327">
                <a:tc>
                  <a:txBody>
                    <a:bodyPr/>
                    <a:lstStyle/>
                    <a:p>
                      <a:pPr algn="ctr" fontAlgn="ctr"/>
                      <a:r>
                        <a:rPr lang="es-PE" sz="1000" b="0" i="0" u="none" strike="noStrike">
                          <a:effectLst/>
                          <a:latin typeface="Calibri" panose="020F0502020204030204" pitchFamily="34" charset="0"/>
                        </a:rPr>
                        <a:t>2445283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HUANCARAMA DEL DISTRITO DE HUANCARAMA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28,581,016.69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01/11/2019</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90630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670990"/>
                  </a:ext>
                </a:extLst>
              </a:tr>
              <a:tr h="220327">
                <a:tc>
                  <a:txBody>
                    <a:bodyPr/>
                    <a:lstStyle/>
                    <a:p>
                      <a:pPr algn="ctr" fontAlgn="ctr"/>
                      <a:r>
                        <a:rPr lang="es-PE" sz="1000" b="0" i="0" u="none" strike="noStrike">
                          <a:effectLst/>
                          <a:latin typeface="Calibri" panose="020F0502020204030204" pitchFamily="34" charset="0"/>
                        </a:rPr>
                        <a:t>2416814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TOTORA OROPESA,  DISTRITO DE OROPESA - PROVINCIA DE ANTABAMBA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26,273,928.93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18/12/2018</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err="1">
                          <a:effectLst/>
                          <a:latin typeface="Calibri" panose="020F0502020204030204" pitchFamily="34" charset="0"/>
                        </a:rPr>
                        <a:t>ANTABAMBA</a:t>
                      </a:r>
                      <a:r>
                        <a:rPr lang="es-PE" sz="1000" b="0" i="0" u="none" strike="noStrike" dirty="0">
                          <a:effectLst/>
                          <a:latin typeface="Calibri" panose="020F0502020204030204" pitchFamily="34" charset="0"/>
                        </a:rPr>
                        <a:t>, 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06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23946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5897117"/>
                  </a:ext>
                </a:extLst>
              </a:tr>
              <a:tr h="220327">
                <a:tc>
                  <a:txBody>
                    <a:bodyPr/>
                    <a:lstStyle/>
                    <a:p>
                      <a:pPr algn="ctr" fontAlgn="ctr"/>
                      <a:r>
                        <a:rPr lang="es-PE" sz="1000" b="0" i="0" u="none" strike="noStrike">
                          <a:effectLst/>
                          <a:latin typeface="Calibri" panose="020F0502020204030204" pitchFamily="34" charset="0"/>
                        </a:rPr>
                        <a:t>2383051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SERVICIOS DE SALUD DEL CENTRO DE SALUD COTARUSE, DISTRITO DE COTARUSE, PROVINCIA DE AYMARAES,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7,785,671.00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22/09/2017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10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COTARUSE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COTARUSE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881478"/>
                  </a:ext>
                </a:extLst>
              </a:tr>
              <a:tr h="220327">
                <a:tc>
                  <a:txBody>
                    <a:bodyPr/>
                    <a:lstStyle/>
                    <a:p>
                      <a:pPr algn="ctr" fontAlgn="ctr"/>
                      <a:r>
                        <a:rPr lang="es-PE" sz="1000" b="0" i="0" u="none" strike="noStrike">
                          <a:effectLst/>
                          <a:latin typeface="Calibri" panose="020F0502020204030204" pitchFamily="34" charset="0"/>
                        </a:rPr>
                        <a:t>2312943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DE ATENCIÓN NEONATAL DE LOS ESTABLECIMIENTOS DE SALUD CATEGORÍA I-4 Y II-1, DEL AMBITO DE LA DIRESA,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5,513,817.00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18/03/2016</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4 años 4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8341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69584"/>
                  </a:ext>
                </a:extLst>
              </a:tr>
              <a:tr h="330490">
                <a:tc>
                  <a:txBody>
                    <a:bodyPr/>
                    <a:lstStyle/>
                    <a:p>
                      <a:pPr algn="ctr" fontAlgn="ctr"/>
                      <a:r>
                        <a:rPr lang="es-PE" sz="1000" b="0" i="0" u="none" strike="noStrike">
                          <a:effectLst/>
                          <a:latin typeface="Calibri" panose="020F0502020204030204" pitchFamily="34" charset="0"/>
                        </a:rPr>
                        <a:t>2249752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DEL ALMACÉN ESPECIALIZADO DE PRODUCTOS FARMACEUTICOS, DISPOSITIVOS MEDICOS Y PRODUCTOS SANITARIOS DE LA RED VIRGEN DE COCHARCAS DE LA DIRECCIÓN DE SALUD APURÍMAC II, EN EL DISTRITO - PROVINCIA DE CHINCHEROS - DEPARTAMENTO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3,430,464.00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30/08/2017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72409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698156"/>
                  </a:ext>
                </a:extLst>
              </a:tr>
              <a:tr h="292173">
                <a:tc>
                  <a:txBody>
                    <a:bodyPr/>
                    <a:lstStyle/>
                    <a:p>
                      <a:pPr algn="ctr" fontAlgn="ctr"/>
                      <a:r>
                        <a:rPr lang="es-PE" sz="1000" b="0" i="0" u="none" strike="noStrike">
                          <a:effectLst/>
                          <a:latin typeface="Calibri" panose="020F0502020204030204" pitchFamily="34" charset="0"/>
                        </a:rPr>
                        <a:t>2313519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DE ATENCIÓN NEONATAL DE LOS ESTABLECIMIENTOS DE SALUD CATEGORÍA I-4, DEL AMBITO DE LA DIRECCIÓN SUB REGIONAL DE SALUD ANDAHUAYLAS,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2,608,606.00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dirty="0">
                          <a:effectLst/>
                          <a:latin typeface="Calibri" panose="020F0502020204030204" pitchFamily="34" charset="0"/>
                        </a:rPr>
                        <a:t>18/03/2016</a:t>
                      </a:r>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4 años 4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3235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91417"/>
                  </a:ext>
                </a:extLst>
              </a:tr>
            </a:tbl>
          </a:graphicData>
        </a:graphic>
      </p:graphicFrame>
    </p:spTree>
    <p:extLst>
      <p:ext uri="{BB962C8B-B14F-4D97-AF65-F5344CB8AC3E}">
        <p14:creationId xmlns:p14="http://schemas.microsoft.com/office/powerpoint/2010/main" val="161899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8EBADCB-9DEA-43AE-83EF-44F6A383C58B}"/>
              </a:ext>
            </a:extLst>
          </p:cNvPr>
          <p:cNvGraphicFramePr>
            <a:graphicFrameLocks noGrp="1"/>
          </p:cNvGraphicFramePr>
          <p:nvPr>
            <p:extLst>
              <p:ext uri="{D42A27DB-BD31-4B8C-83A1-F6EECF244321}">
                <p14:modId xmlns:p14="http://schemas.microsoft.com/office/powerpoint/2010/main" val="1231223519"/>
              </p:ext>
            </p:extLst>
          </p:nvPr>
        </p:nvGraphicFramePr>
        <p:xfrm>
          <a:off x="166816" y="2744462"/>
          <a:ext cx="11695670" cy="3290100"/>
        </p:xfrm>
        <a:graphic>
          <a:graphicData uri="http://schemas.openxmlformats.org/drawingml/2006/table">
            <a:tbl>
              <a:tblPr/>
              <a:tblGrid>
                <a:gridCol w="540740">
                  <a:extLst>
                    <a:ext uri="{9D8B030D-6E8A-4147-A177-3AD203B41FA5}">
                      <a16:colId xmlns:a16="http://schemas.microsoft.com/office/drawing/2014/main" val="356532083"/>
                    </a:ext>
                  </a:extLst>
                </a:gridCol>
                <a:gridCol w="3784125">
                  <a:extLst>
                    <a:ext uri="{9D8B030D-6E8A-4147-A177-3AD203B41FA5}">
                      <a16:colId xmlns:a16="http://schemas.microsoft.com/office/drawing/2014/main" val="1858765359"/>
                    </a:ext>
                  </a:extLst>
                </a:gridCol>
                <a:gridCol w="934260">
                  <a:extLst>
                    <a:ext uri="{9D8B030D-6E8A-4147-A177-3AD203B41FA5}">
                      <a16:colId xmlns:a16="http://schemas.microsoft.com/office/drawing/2014/main" val="1019951528"/>
                    </a:ext>
                  </a:extLst>
                </a:gridCol>
                <a:gridCol w="540740">
                  <a:extLst>
                    <a:ext uri="{9D8B030D-6E8A-4147-A177-3AD203B41FA5}">
                      <a16:colId xmlns:a16="http://schemas.microsoft.com/office/drawing/2014/main" val="2173877188"/>
                    </a:ext>
                  </a:extLst>
                </a:gridCol>
                <a:gridCol w="767501">
                  <a:extLst>
                    <a:ext uri="{9D8B030D-6E8A-4147-A177-3AD203B41FA5}">
                      <a16:colId xmlns:a16="http://schemas.microsoft.com/office/drawing/2014/main" val="497055057"/>
                    </a:ext>
                  </a:extLst>
                </a:gridCol>
                <a:gridCol w="540740">
                  <a:extLst>
                    <a:ext uri="{9D8B030D-6E8A-4147-A177-3AD203B41FA5}">
                      <a16:colId xmlns:a16="http://schemas.microsoft.com/office/drawing/2014/main" val="3765561862"/>
                    </a:ext>
                  </a:extLst>
                </a:gridCol>
                <a:gridCol w="1037871">
                  <a:extLst>
                    <a:ext uri="{9D8B030D-6E8A-4147-A177-3AD203B41FA5}">
                      <a16:colId xmlns:a16="http://schemas.microsoft.com/office/drawing/2014/main" val="4069503140"/>
                    </a:ext>
                  </a:extLst>
                </a:gridCol>
                <a:gridCol w="1037871">
                  <a:extLst>
                    <a:ext uri="{9D8B030D-6E8A-4147-A177-3AD203B41FA5}">
                      <a16:colId xmlns:a16="http://schemas.microsoft.com/office/drawing/2014/main" val="5766977"/>
                    </a:ext>
                  </a:extLst>
                </a:gridCol>
                <a:gridCol w="985541">
                  <a:extLst>
                    <a:ext uri="{9D8B030D-6E8A-4147-A177-3AD203B41FA5}">
                      <a16:colId xmlns:a16="http://schemas.microsoft.com/office/drawing/2014/main" val="3020033998"/>
                    </a:ext>
                  </a:extLst>
                </a:gridCol>
                <a:gridCol w="985541">
                  <a:extLst>
                    <a:ext uri="{9D8B030D-6E8A-4147-A177-3AD203B41FA5}">
                      <a16:colId xmlns:a16="http://schemas.microsoft.com/office/drawing/2014/main" val="243818080"/>
                    </a:ext>
                  </a:extLst>
                </a:gridCol>
                <a:gridCol w="540740">
                  <a:extLst>
                    <a:ext uri="{9D8B030D-6E8A-4147-A177-3AD203B41FA5}">
                      <a16:colId xmlns:a16="http://schemas.microsoft.com/office/drawing/2014/main" val="4100179038"/>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121099800"/>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401446981"/>
                  </a:ext>
                </a:extLst>
              </a:tr>
              <a:tr h="110163">
                <a:tc gridSpan="11">
                  <a:txBody>
                    <a:bodyPr/>
                    <a:lstStyle/>
                    <a:p>
                      <a:pPr algn="ctr" fontAlgn="ctr"/>
                      <a:r>
                        <a:rPr lang="es-PE" sz="1400" b="1" i="0" u="none" strike="noStrike" dirty="0">
                          <a:effectLst/>
                          <a:latin typeface="Calibri" panose="020F0502020204030204" pitchFamily="34" charset="0"/>
                        </a:rPr>
                        <a:t>TRANSPORTE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606153731"/>
                  </a:ext>
                </a:extLst>
              </a:tr>
              <a:tr h="330490">
                <a:tc>
                  <a:txBody>
                    <a:bodyPr/>
                    <a:lstStyle/>
                    <a:p>
                      <a:pPr algn="ctr" fontAlgn="ctr"/>
                      <a:r>
                        <a:rPr lang="es-PE" sz="1000" b="0" i="0" u="none" strike="noStrike">
                          <a:effectLst/>
                          <a:latin typeface="Calibri" panose="020F0502020204030204" pitchFamily="34" charset="0"/>
                        </a:rPr>
                        <a:t>2415547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MEJORAMIENTO Y CREACIÓN DEL SERVICIO DE </a:t>
                      </a:r>
                      <a:r>
                        <a:rPr lang="es-PE" sz="1000" b="0" i="0" u="none" strike="noStrike" dirty="0" err="1">
                          <a:effectLst/>
                          <a:latin typeface="Calibri" panose="020F0502020204030204" pitchFamily="34" charset="0"/>
                        </a:rPr>
                        <a:t>TRANSITABILIDAD</a:t>
                      </a:r>
                      <a:r>
                        <a:rPr lang="es-PE" sz="1000" b="0" i="0" u="none" strike="noStrike" dirty="0">
                          <a:effectLst/>
                          <a:latin typeface="Calibri" panose="020F0502020204030204" pitchFamily="34" charset="0"/>
                        </a:rPr>
                        <a:t> VEHICULAR DE LA CARRETERA </a:t>
                      </a:r>
                      <a:r>
                        <a:rPr lang="es-PE" sz="1000" b="0" i="0" u="none" strike="noStrike" dirty="0" err="1">
                          <a:effectLst/>
                          <a:latin typeface="Calibri" panose="020F0502020204030204" pitchFamily="34" charset="0"/>
                        </a:rPr>
                        <a:t>MOLLOCO</a:t>
                      </a:r>
                      <a:r>
                        <a:rPr lang="es-PE" sz="1000" b="0" i="0" u="none" strike="noStrike" dirty="0">
                          <a:effectLst/>
                          <a:latin typeface="Calibri" panose="020F0502020204030204" pitchFamily="34" charset="0"/>
                        </a:rPr>
                        <a:t> (</a:t>
                      </a:r>
                      <a:r>
                        <a:rPr lang="es-PE" sz="1000" b="0" i="0" u="none" strike="noStrike" dirty="0" err="1">
                          <a:effectLst/>
                          <a:latin typeface="Calibri" panose="020F0502020204030204" pitchFamily="34" charset="0"/>
                        </a:rPr>
                        <a:t>CHAPICIRCA</a:t>
                      </a:r>
                      <a:r>
                        <a:rPr lang="es-PE" sz="1000" b="0" i="0" u="none" strike="noStrike" dirty="0">
                          <a:effectLst/>
                          <a:latin typeface="Calibri" panose="020F0502020204030204" pitchFamily="34" charset="0"/>
                        </a:rPr>
                        <a:t>) -</a:t>
                      </a:r>
                      <a:r>
                        <a:rPr lang="es-PE" sz="1000" b="0" i="0" u="none" strike="noStrike" dirty="0" err="1">
                          <a:effectLst/>
                          <a:latin typeface="Calibri" panose="020F0502020204030204" pitchFamily="34" charset="0"/>
                        </a:rPr>
                        <a:t>CHUNCHUMAYO</a:t>
                      </a:r>
                      <a:r>
                        <a:rPr lang="es-PE" sz="1000" b="0" i="0" u="none" strike="noStrike" dirty="0">
                          <a:effectLst/>
                          <a:latin typeface="Calibri" panose="020F0502020204030204" pitchFamily="34" charset="0"/>
                        </a:rPr>
                        <a:t> DEL DISTRITO DE </a:t>
                      </a:r>
                      <a:r>
                        <a:rPr lang="es-PE" sz="1000" b="0" i="0" u="none" strike="noStrike" dirty="0" err="1">
                          <a:effectLst/>
                          <a:latin typeface="Calibri" panose="020F0502020204030204" pitchFamily="34" charset="0"/>
                        </a:rPr>
                        <a:t>ANTABAMBA</a:t>
                      </a:r>
                      <a:r>
                        <a:rPr lang="es-PE" sz="1000" b="0" i="0" u="none" strike="noStrike" dirty="0">
                          <a:effectLst/>
                          <a:latin typeface="Calibri" panose="020F0502020204030204" pitchFamily="34" charset="0"/>
                        </a:rPr>
                        <a:t> Y EL  DISTRITO DE JUAN ESPINOZA MEDRANO - PROVINCIA DE </a:t>
                      </a:r>
                      <a:r>
                        <a:rPr lang="es-PE" sz="1000" b="0" i="0" u="none" strike="noStrike" dirty="0" err="1">
                          <a:effectLst/>
                          <a:latin typeface="Calibri" panose="020F0502020204030204" pitchFamily="34" charset="0"/>
                        </a:rPr>
                        <a:t>ANTABAMBA</a:t>
                      </a:r>
                      <a:r>
                        <a:rPr lang="es-PE" sz="1000" b="0" i="0" u="none" strike="noStrike" dirty="0">
                          <a:effectLst/>
                          <a:latin typeface="Calibri" panose="020F0502020204030204" pitchFamily="34" charset="0"/>
                        </a:rPr>
                        <a:t>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50,614,325.43</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a:effectLst/>
                          <a:latin typeface="Calibri" panose="020F0502020204030204" pitchFamily="34" charset="0"/>
                        </a:rPr>
                        <a:t>23/05/2018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8803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901878"/>
                  </a:ext>
                </a:extLst>
              </a:tr>
              <a:tr h="330490">
                <a:tc>
                  <a:txBody>
                    <a:bodyPr/>
                    <a:lstStyle/>
                    <a:p>
                      <a:pPr algn="ctr" fontAlgn="ctr"/>
                      <a:r>
                        <a:rPr lang="es-PE" sz="1000" b="0" i="0" u="none" strike="noStrike">
                          <a:effectLst/>
                          <a:latin typeface="Calibri" panose="020F0502020204030204" pitchFamily="34" charset="0"/>
                        </a:rPr>
                        <a:t>2448020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CARRETERA TRAMO PACUCHA, SANTA ELENA, SONDOR Y TRAMO DESVIO SECTOR LAMBRASHUAYCCO, LAGUNA ALTA, DV. POMAPATA,  DISTRITO DE PACUCHA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29,744,170.40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a:effectLst/>
                          <a:latin typeface="Calibri" panose="020F0502020204030204" pitchFamily="34" charset="0"/>
                        </a:rPr>
                        <a:t>06/11/2019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PACUCHA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PACUCHA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7989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055831"/>
                  </a:ext>
                </a:extLst>
              </a:tr>
              <a:tr h="330490">
                <a:tc>
                  <a:txBody>
                    <a:bodyPr/>
                    <a:lstStyle/>
                    <a:p>
                      <a:pPr algn="ctr" fontAlgn="ctr"/>
                      <a:r>
                        <a:rPr lang="es-PE" sz="1000" b="0" i="0" u="none" strike="noStrike">
                          <a:effectLst/>
                          <a:latin typeface="Calibri" panose="020F0502020204030204" pitchFamily="34" charset="0"/>
                        </a:rPr>
                        <a:t>2440588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CREACION DEL SERVICIO DE TRANSITABILIDAD VIAL RUTA AP-110 TRAMO: OSCCOCCA - HUICHIHUA - QUEROBAMBA, DISTRITOS DE CHUQUIBAMBILLA Y HUAQUIRCA DE LAS PROVINCIAS DE ANTABAMBA Y GRAU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17,934,687.55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24/05/2019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 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8232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752396"/>
                  </a:ext>
                </a:extLst>
              </a:tr>
              <a:tr h="330490">
                <a:tc>
                  <a:txBody>
                    <a:bodyPr/>
                    <a:lstStyle/>
                    <a:p>
                      <a:pPr algn="ctr" fontAlgn="ctr"/>
                      <a:r>
                        <a:rPr lang="es-PE" sz="1000" b="0" i="0" u="none" strike="noStrike">
                          <a:effectLst/>
                          <a:latin typeface="Calibri" panose="020F0502020204030204" pitchFamily="34" charset="0"/>
                        </a:rPr>
                        <a:t>2462592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MEJORAMIENTO DE  LA </a:t>
                      </a:r>
                      <a:r>
                        <a:rPr lang="es-PE" sz="1000" b="0" i="0" u="none" strike="noStrike" dirty="0" err="1">
                          <a:effectLst/>
                          <a:latin typeface="Calibri" panose="020F0502020204030204" pitchFamily="34" charset="0"/>
                        </a:rPr>
                        <a:t>TRANSITABILIDAD</a:t>
                      </a:r>
                      <a:r>
                        <a:rPr lang="es-PE" sz="1000" b="0" i="0" u="none" strike="noStrike" dirty="0">
                          <a:effectLst/>
                          <a:latin typeface="Calibri" panose="020F0502020204030204" pitchFamily="34" charset="0"/>
                        </a:rPr>
                        <a:t> VEHICULAR Y PEATONAL EN EL SECTOR DE   </a:t>
                      </a:r>
                      <a:r>
                        <a:rPr lang="es-PE" sz="1000" b="0" i="0" u="none" strike="noStrike" dirty="0" err="1">
                          <a:effectLst/>
                          <a:latin typeface="Calibri" panose="020F0502020204030204" pitchFamily="34" charset="0"/>
                        </a:rPr>
                        <a:t>NIÑOPAMPA</a:t>
                      </a:r>
                      <a:r>
                        <a:rPr lang="es-PE" sz="1000" b="0" i="0" u="none" strike="noStrike" dirty="0">
                          <a:effectLst/>
                          <a:latin typeface="Calibri" panose="020F0502020204030204" pitchFamily="34" charset="0"/>
                        </a:rPr>
                        <a:t>, COMUNIDAD DE </a:t>
                      </a:r>
                      <a:r>
                        <a:rPr lang="es-PE" sz="1000" b="0" i="0" u="none" strike="noStrike" dirty="0" err="1">
                          <a:effectLst/>
                          <a:latin typeface="Calibri" panose="020F0502020204030204" pitchFamily="34" charset="0"/>
                        </a:rPr>
                        <a:t>CHUQUINGA</a:t>
                      </a:r>
                      <a:r>
                        <a:rPr lang="es-PE" sz="1000" b="0" i="0" u="none" strike="noStrike" dirty="0">
                          <a:effectLst/>
                          <a:latin typeface="Calibri" panose="020F0502020204030204" pitchFamily="34" charset="0"/>
                        </a:rPr>
                        <a:t> DEL  DISTRITO DE </a:t>
                      </a:r>
                      <a:r>
                        <a:rPr lang="es-PE" sz="1000" b="0" i="0" u="none" strike="noStrike" dirty="0" err="1">
                          <a:effectLst/>
                          <a:latin typeface="Calibri" panose="020F0502020204030204" pitchFamily="34" charset="0"/>
                        </a:rPr>
                        <a:t>CHALHUANCA</a:t>
                      </a:r>
                      <a:r>
                        <a:rPr lang="es-PE" sz="1000" b="0" i="0" u="none" strike="noStrike" dirty="0">
                          <a:effectLst/>
                          <a:latin typeface="Calibri" panose="020F0502020204030204" pitchFamily="34" charset="0"/>
                        </a:rPr>
                        <a:t> - PROVINCIA DE AYMARAES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5,193,409.80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27/11/2019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0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err="1">
                          <a:effectLst/>
                          <a:latin typeface="Calibri" panose="020F0502020204030204" pitchFamily="34" charset="0"/>
                        </a:rPr>
                        <a:t>APURIMAC</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CHALHUANCA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536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394150"/>
                  </a:ext>
                </a:extLst>
              </a:tr>
            </a:tbl>
          </a:graphicData>
        </a:graphic>
      </p:graphicFrame>
      <p:graphicFrame>
        <p:nvGraphicFramePr>
          <p:cNvPr id="5" name="Tabla 4">
            <a:extLst>
              <a:ext uri="{FF2B5EF4-FFF2-40B4-BE49-F238E27FC236}">
                <a16:creationId xmlns:a16="http://schemas.microsoft.com/office/drawing/2014/main" id="{91A94DC3-D249-4ABE-867E-DA3E31488067}"/>
              </a:ext>
            </a:extLst>
          </p:cNvPr>
          <p:cNvGraphicFramePr>
            <a:graphicFrameLocks noGrp="1"/>
          </p:cNvGraphicFramePr>
          <p:nvPr>
            <p:extLst>
              <p:ext uri="{D42A27DB-BD31-4B8C-83A1-F6EECF244321}">
                <p14:modId xmlns:p14="http://schemas.microsoft.com/office/powerpoint/2010/main" val="3514293518"/>
              </p:ext>
            </p:extLst>
          </p:nvPr>
        </p:nvGraphicFramePr>
        <p:xfrm>
          <a:off x="166816" y="1243406"/>
          <a:ext cx="11695670" cy="1294530"/>
        </p:xfrm>
        <a:graphic>
          <a:graphicData uri="http://schemas.openxmlformats.org/drawingml/2006/table">
            <a:tbl>
              <a:tblPr/>
              <a:tblGrid>
                <a:gridCol w="540740">
                  <a:extLst>
                    <a:ext uri="{9D8B030D-6E8A-4147-A177-3AD203B41FA5}">
                      <a16:colId xmlns:a16="http://schemas.microsoft.com/office/drawing/2014/main" val="4137455355"/>
                    </a:ext>
                  </a:extLst>
                </a:gridCol>
                <a:gridCol w="3796482">
                  <a:extLst>
                    <a:ext uri="{9D8B030D-6E8A-4147-A177-3AD203B41FA5}">
                      <a16:colId xmlns:a16="http://schemas.microsoft.com/office/drawing/2014/main" val="1739392274"/>
                    </a:ext>
                  </a:extLst>
                </a:gridCol>
                <a:gridCol w="921903">
                  <a:extLst>
                    <a:ext uri="{9D8B030D-6E8A-4147-A177-3AD203B41FA5}">
                      <a16:colId xmlns:a16="http://schemas.microsoft.com/office/drawing/2014/main" val="4050352870"/>
                    </a:ext>
                  </a:extLst>
                </a:gridCol>
                <a:gridCol w="540740">
                  <a:extLst>
                    <a:ext uri="{9D8B030D-6E8A-4147-A177-3AD203B41FA5}">
                      <a16:colId xmlns:a16="http://schemas.microsoft.com/office/drawing/2014/main" val="1709620558"/>
                    </a:ext>
                  </a:extLst>
                </a:gridCol>
                <a:gridCol w="767501">
                  <a:extLst>
                    <a:ext uri="{9D8B030D-6E8A-4147-A177-3AD203B41FA5}">
                      <a16:colId xmlns:a16="http://schemas.microsoft.com/office/drawing/2014/main" val="2949377856"/>
                    </a:ext>
                  </a:extLst>
                </a:gridCol>
                <a:gridCol w="540740">
                  <a:extLst>
                    <a:ext uri="{9D8B030D-6E8A-4147-A177-3AD203B41FA5}">
                      <a16:colId xmlns:a16="http://schemas.microsoft.com/office/drawing/2014/main" val="3955083169"/>
                    </a:ext>
                  </a:extLst>
                </a:gridCol>
                <a:gridCol w="1037871">
                  <a:extLst>
                    <a:ext uri="{9D8B030D-6E8A-4147-A177-3AD203B41FA5}">
                      <a16:colId xmlns:a16="http://schemas.microsoft.com/office/drawing/2014/main" val="3976872609"/>
                    </a:ext>
                  </a:extLst>
                </a:gridCol>
                <a:gridCol w="1037871">
                  <a:extLst>
                    <a:ext uri="{9D8B030D-6E8A-4147-A177-3AD203B41FA5}">
                      <a16:colId xmlns:a16="http://schemas.microsoft.com/office/drawing/2014/main" val="1251220807"/>
                    </a:ext>
                  </a:extLst>
                </a:gridCol>
                <a:gridCol w="985541">
                  <a:extLst>
                    <a:ext uri="{9D8B030D-6E8A-4147-A177-3AD203B41FA5}">
                      <a16:colId xmlns:a16="http://schemas.microsoft.com/office/drawing/2014/main" val="652466221"/>
                    </a:ext>
                  </a:extLst>
                </a:gridCol>
                <a:gridCol w="985541">
                  <a:extLst>
                    <a:ext uri="{9D8B030D-6E8A-4147-A177-3AD203B41FA5}">
                      <a16:colId xmlns:a16="http://schemas.microsoft.com/office/drawing/2014/main" val="203177723"/>
                    </a:ext>
                  </a:extLst>
                </a:gridCol>
                <a:gridCol w="540740">
                  <a:extLst>
                    <a:ext uri="{9D8B030D-6E8A-4147-A177-3AD203B41FA5}">
                      <a16:colId xmlns:a16="http://schemas.microsoft.com/office/drawing/2014/main" val="1097693662"/>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80862080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589057282"/>
                  </a:ext>
                </a:extLst>
              </a:tr>
              <a:tr h="110163">
                <a:tc gridSpan="11">
                  <a:txBody>
                    <a:bodyPr/>
                    <a:lstStyle/>
                    <a:p>
                      <a:pPr algn="ctr" fontAlgn="ctr"/>
                      <a:r>
                        <a:rPr lang="es-PE" sz="1400" b="1" i="0" u="none" strike="noStrike" dirty="0">
                          <a:effectLst/>
                          <a:latin typeface="Calibri" panose="020F0502020204030204" pitchFamily="34" charset="0"/>
                        </a:rPr>
                        <a:t>PROTECCIÓN SOCIAL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58020541"/>
                  </a:ext>
                </a:extLst>
              </a:tr>
              <a:tr h="330490">
                <a:tc>
                  <a:txBody>
                    <a:bodyPr/>
                    <a:lstStyle/>
                    <a:p>
                      <a:pPr algn="ctr" fontAlgn="ctr"/>
                      <a:r>
                        <a:rPr lang="es-PE" sz="1000" b="0" i="0" u="none" strike="noStrike">
                          <a:effectLst/>
                          <a:latin typeface="Calibri" panose="020F0502020204030204" pitchFamily="34" charset="0"/>
                        </a:rPr>
                        <a:t>2415944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CREACIÓN DE UN CENTRO DE ACOGIDA RESIDENCIAL PARA NIÑO, NIÑAS  Y ADOLESCENTES CON DISCAPACIDAD EN EL CENTRO POBLADO DE LAMBRAMA DEL DISTRITO DE LAMBRAMA - PROVINCIA DE ABANCAY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19,032,429.23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10/01/2020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6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060130"/>
                  </a:ext>
                </a:extLst>
              </a:tr>
            </a:tbl>
          </a:graphicData>
        </a:graphic>
      </p:graphicFrame>
    </p:spTree>
    <p:extLst>
      <p:ext uri="{BB962C8B-B14F-4D97-AF65-F5344CB8AC3E}">
        <p14:creationId xmlns:p14="http://schemas.microsoft.com/office/powerpoint/2010/main" val="141587585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407</TotalTime>
  <Words>2845</Words>
  <Application>Microsoft Office PowerPoint</Application>
  <PresentationFormat>Panorámica</PresentationFormat>
  <Paragraphs>790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Agency FB</vt:lpstr>
      <vt:lpstr>Bahnschrift</vt:lpstr>
      <vt:lpstr>Bahnschrift Condensed</vt:lpstr>
      <vt:lpstr>Calibri</vt:lpstr>
      <vt:lpstr>Calibri Light</vt:lpstr>
      <vt:lpstr>Retrospección</vt:lpstr>
      <vt:lpstr>Oficina Regional de Formulación y Evaluación de Inversiones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ORFEI880</dc:creator>
  <cp:lastModifiedBy>ORFEI880</cp:lastModifiedBy>
  <cp:revision>27</cp:revision>
  <dcterms:created xsi:type="dcterms:W3CDTF">2020-07-20T17:45:12Z</dcterms:created>
  <dcterms:modified xsi:type="dcterms:W3CDTF">2020-07-24T13:34:43Z</dcterms:modified>
</cp:coreProperties>
</file>