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351" r:id="rId2"/>
    <p:sldId id="339" r:id="rId3"/>
    <p:sldId id="363" r:id="rId4"/>
    <p:sldId id="361" r:id="rId5"/>
    <p:sldId id="365" r:id="rId6"/>
    <p:sldId id="366" r:id="rId7"/>
    <p:sldId id="369" r:id="rId8"/>
    <p:sldId id="367" r:id="rId9"/>
    <p:sldId id="368" r:id="rId10"/>
    <p:sldId id="370" r:id="rId11"/>
    <p:sldId id="371" r:id="rId12"/>
    <p:sldId id="372" r:id="rId13"/>
    <p:sldId id="3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slide" Target="../slides/slide6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4C9080-6280-4592-883E-A280556C23D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45333FF6-CF7B-4719-8639-4CCEB91F7691}">
      <dgm:prSet phldrT="[Texto]"/>
      <dgm:spPr/>
      <dgm:t>
        <a:bodyPr/>
        <a:lstStyle/>
        <a:p>
          <a:r>
            <a:rPr lang="es-MX" dirty="0"/>
            <a:t>Salud</a:t>
          </a:r>
          <a:endParaRPr lang="es-PE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94F46F35-62F7-4C8E-9678-A4069976C1C8}" type="parTrans" cxnId="{DE20BB49-A699-4292-A289-0E7242D2C946}">
      <dgm:prSet/>
      <dgm:spPr/>
      <dgm:t>
        <a:bodyPr/>
        <a:lstStyle/>
        <a:p>
          <a:endParaRPr lang="es-PE"/>
        </a:p>
      </dgm:t>
    </dgm:pt>
    <dgm:pt modelId="{B1C9193E-E925-47A5-9520-217903A6A816}" type="sibTrans" cxnId="{DE20BB49-A699-4292-A289-0E7242D2C946}">
      <dgm:prSet/>
      <dgm:spPr/>
      <dgm:t>
        <a:bodyPr/>
        <a:lstStyle/>
        <a:p>
          <a:endParaRPr lang="es-PE"/>
        </a:p>
      </dgm:t>
    </dgm:pt>
    <dgm:pt modelId="{EB7A9B9B-6EF4-4026-96D1-1487B5405E2D}">
      <dgm:prSet phldrT="[Texto]"/>
      <dgm:spPr/>
      <dgm:t>
        <a:bodyPr/>
        <a:lstStyle/>
        <a:p>
          <a:r>
            <a:rPr lang="es-PE" dirty="0"/>
            <a:t>Comunicaciones</a:t>
          </a:r>
        </a:p>
      </dgm:t>
    </dgm:pt>
    <dgm:pt modelId="{0248D90B-8CD5-4ED5-80AC-0C894E4F554C}" type="parTrans" cxnId="{BAFF49CC-5611-4A42-A60B-8FD88A9F51E9}">
      <dgm:prSet/>
      <dgm:spPr/>
      <dgm:t>
        <a:bodyPr/>
        <a:lstStyle/>
        <a:p>
          <a:endParaRPr lang="es-PE"/>
        </a:p>
      </dgm:t>
    </dgm:pt>
    <dgm:pt modelId="{907216C6-A689-46D5-8EA3-320E0D576717}" type="sibTrans" cxnId="{BAFF49CC-5611-4A42-A60B-8FD88A9F51E9}">
      <dgm:prSet/>
      <dgm:spPr/>
      <dgm:t>
        <a:bodyPr/>
        <a:lstStyle/>
        <a:p>
          <a:endParaRPr lang="es-PE"/>
        </a:p>
      </dgm:t>
    </dgm:pt>
    <dgm:pt modelId="{45502192-C009-4F52-903A-F852AC202123}">
      <dgm:prSet phldrT="[Texto]"/>
      <dgm:spPr/>
      <dgm:t>
        <a:bodyPr/>
        <a:lstStyle/>
        <a:p>
          <a:r>
            <a:rPr lang="es-PE" dirty="0"/>
            <a:t>Protección Social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21341B93-F6BF-4E50-AE0E-8CE3AB6D0428}" type="parTrans" cxnId="{E05C499B-584D-4F62-A96E-0EF8CA5EEB0D}">
      <dgm:prSet/>
      <dgm:spPr/>
      <dgm:t>
        <a:bodyPr/>
        <a:lstStyle/>
        <a:p>
          <a:endParaRPr lang="es-PE"/>
        </a:p>
      </dgm:t>
    </dgm:pt>
    <dgm:pt modelId="{80907CCD-2B5D-4775-963A-33574001D009}" type="sibTrans" cxnId="{E05C499B-584D-4F62-A96E-0EF8CA5EEB0D}">
      <dgm:prSet/>
      <dgm:spPr/>
      <dgm:t>
        <a:bodyPr/>
        <a:lstStyle/>
        <a:p>
          <a:endParaRPr lang="es-PE"/>
        </a:p>
      </dgm:t>
    </dgm:pt>
    <dgm:pt modelId="{16AD70FA-C670-42FB-92F1-AB81B7A00CAF}">
      <dgm:prSet phldrT="[Texto]"/>
      <dgm:spPr>
        <a:solidFill>
          <a:srgbClr val="92D050"/>
        </a:solidFill>
      </dgm:spPr>
      <dgm:t>
        <a:bodyPr/>
        <a:lstStyle/>
        <a:p>
          <a:r>
            <a:rPr lang="es-PE" dirty="0"/>
            <a:t>Ambiente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FF86EA0D-DC7B-460C-AF4C-5DB96CDB0FA7}" type="parTrans" cxnId="{D647D496-18CA-43D6-97CE-4223AC72476F}">
      <dgm:prSet/>
      <dgm:spPr/>
      <dgm:t>
        <a:bodyPr/>
        <a:lstStyle/>
        <a:p>
          <a:endParaRPr lang="es-PE"/>
        </a:p>
      </dgm:t>
    </dgm:pt>
    <dgm:pt modelId="{8C5BFBD5-C73F-4C79-88C5-85EEAF117AC7}" type="sibTrans" cxnId="{D647D496-18CA-43D6-97CE-4223AC72476F}">
      <dgm:prSet/>
      <dgm:spPr/>
      <dgm:t>
        <a:bodyPr/>
        <a:lstStyle/>
        <a:p>
          <a:endParaRPr lang="es-PE"/>
        </a:p>
      </dgm:t>
    </dgm:pt>
    <dgm:pt modelId="{7DFF6E4C-B2C0-44DA-A1D0-E981EE887E3A}">
      <dgm:prSet phldrT="[Texto]"/>
      <dgm:spPr/>
      <dgm:t>
        <a:bodyPr/>
        <a:lstStyle/>
        <a:p>
          <a:r>
            <a:rPr lang="es-PE" dirty="0"/>
            <a:t>Educación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4AC14E4-EC0D-477E-BB6A-212E2DB5B975}" type="parTrans" cxnId="{0EE32790-6B00-4772-996E-C14E98AB33E2}">
      <dgm:prSet/>
      <dgm:spPr/>
      <dgm:t>
        <a:bodyPr/>
        <a:lstStyle/>
        <a:p>
          <a:endParaRPr lang="es-PE"/>
        </a:p>
      </dgm:t>
    </dgm:pt>
    <dgm:pt modelId="{E9CA37F1-AB94-4EC0-AE60-5FEB4A1043E8}" type="sibTrans" cxnId="{0EE32790-6B00-4772-996E-C14E98AB33E2}">
      <dgm:prSet/>
      <dgm:spPr/>
      <dgm:t>
        <a:bodyPr/>
        <a:lstStyle/>
        <a:p>
          <a:endParaRPr lang="es-PE"/>
        </a:p>
      </dgm:t>
    </dgm:pt>
    <dgm:pt modelId="{FFD8B8D7-6A19-4EEA-8359-A5988280A2D1}">
      <dgm:prSet phldrT="[Texto]"/>
      <dgm:spPr/>
      <dgm:t>
        <a:bodyPr/>
        <a:lstStyle/>
        <a:p>
          <a:r>
            <a:rPr lang="es-PE" dirty="0"/>
            <a:t>Agropecuaria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3C4258E6-8181-4CBB-A9D9-64F11A837E26}" type="parTrans" cxnId="{68662E51-636A-4310-BFC1-08F6779768E2}">
      <dgm:prSet/>
      <dgm:spPr/>
      <dgm:t>
        <a:bodyPr/>
        <a:lstStyle/>
        <a:p>
          <a:endParaRPr lang="es-PE"/>
        </a:p>
      </dgm:t>
    </dgm:pt>
    <dgm:pt modelId="{A0E43648-F3EC-446F-A16A-89137B738861}" type="sibTrans" cxnId="{68662E51-636A-4310-BFC1-08F6779768E2}">
      <dgm:prSet/>
      <dgm:spPr/>
      <dgm:t>
        <a:bodyPr/>
        <a:lstStyle/>
        <a:p>
          <a:endParaRPr lang="es-PE"/>
        </a:p>
      </dgm:t>
    </dgm:pt>
    <dgm:pt modelId="{DD5B43BF-F186-4461-9026-0B072E2D914A}">
      <dgm:prSet phldrT="[Texto]"/>
      <dgm:spPr/>
      <dgm:t>
        <a:bodyPr/>
        <a:lstStyle/>
        <a:p>
          <a:r>
            <a:rPr lang="es-PE" dirty="0"/>
            <a:t>Transporte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D3273FCC-C66E-4F59-851F-A8A1F1F1951F}" type="parTrans" cxnId="{1F70DAAB-6790-489E-A348-70E3FE6181C8}">
      <dgm:prSet/>
      <dgm:spPr/>
      <dgm:t>
        <a:bodyPr/>
        <a:lstStyle/>
        <a:p>
          <a:endParaRPr lang="es-PE"/>
        </a:p>
      </dgm:t>
    </dgm:pt>
    <dgm:pt modelId="{E6AEA455-0E9A-4C46-9D7C-5C3440EFD8B1}" type="sibTrans" cxnId="{1F70DAAB-6790-489E-A348-70E3FE6181C8}">
      <dgm:prSet/>
      <dgm:spPr/>
      <dgm:t>
        <a:bodyPr/>
        <a:lstStyle/>
        <a:p>
          <a:endParaRPr lang="es-PE"/>
        </a:p>
      </dgm:t>
    </dgm:pt>
    <dgm:pt modelId="{87169D4B-5D36-4AE1-8E58-69D13E8D3081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PE" dirty="0"/>
            <a:t>Turismo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EB31B220-1A6E-4CE3-B3A6-192D1844FFDB}" type="parTrans" cxnId="{8CD23134-67F2-46FE-BBAE-4C0A9A9C046A}">
      <dgm:prSet/>
      <dgm:spPr/>
      <dgm:t>
        <a:bodyPr/>
        <a:lstStyle/>
        <a:p>
          <a:endParaRPr lang="es-PE"/>
        </a:p>
      </dgm:t>
    </dgm:pt>
    <dgm:pt modelId="{467D9D71-6355-4836-BBD6-07B1C95E9B8E}" type="sibTrans" cxnId="{8CD23134-67F2-46FE-BBAE-4C0A9A9C046A}">
      <dgm:prSet/>
      <dgm:spPr/>
      <dgm:t>
        <a:bodyPr/>
        <a:lstStyle/>
        <a:p>
          <a:endParaRPr lang="es-PE"/>
        </a:p>
      </dgm:t>
    </dgm:pt>
    <dgm:pt modelId="{86499F5B-924F-46CA-A042-F98A01565F2B}">
      <dgm:prSet phldrT="[Texto]"/>
      <dgm:spPr/>
      <dgm:t>
        <a:bodyPr/>
        <a:lstStyle/>
        <a:p>
          <a:r>
            <a:rPr lang="es-PE" dirty="0"/>
            <a:t>Planeamiento y Gestión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0C173B61-EF64-4A9E-94D3-25A3CE5EB2A7}" type="parTrans" cxnId="{FF6F2F30-0908-4BC4-9E3A-B7C23E6C2DFD}">
      <dgm:prSet/>
      <dgm:spPr/>
      <dgm:t>
        <a:bodyPr/>
        <a:lstStyle/>
        <a:p>
          <a:endParaRPr lang="es-PE"/>
        </a:p>
      </dgm:t>
    </dgm:pt>
    <dgm:pt modelId="{47503B37-4D9B-4E87-95B6-BE651D12FD40}" type="sibTrans" cxnId="{FF6F2F30-0908-4BC4-9E3A-B7C23E6C2DFD}">
      <dgm:prSet/>
      <dgm:spPr/>
      <dgm:t>
        <a:bodyPr/>
        <a:lstStyle/>
        <a:p>
          <a:endParaRPr lang="es-PE"/>
        </a:p>
      </dgm:t>
    </dgm:pt>
    <dgm:pt modelId="{99CB3487-4378-4B51-AF02-21C62CBB3895}">
      <dgm:prSet phldrT="[Texto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s-PE" dirty="0"/>
            <a:t>Cultura y Deporte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DB59910F-2296-4CF3-8FA4-B9B54BF9F36D}" type="parTrans" cxnId="{0D0F075D-AF96-4C47-BFBB-1970FF7E006D}">
      <dgm:prSet/>
      <dgm:spPr/>
      <dgm:t>
        <a:bodyPr/>
        <a:lstStyle/>
        <a:p>
          <a:endParaRPr lang="es-PE"/>
        </a:p>
      </dgm:t>
    </dgm:pt>
    <dgm:pt modelId="{4E228986-69FC-456E-A5A7-C403D22A34DA}" type="sibTrans" cxnId="{0D0F075D-AF96-4C47-BFBB-1970FF7E006D}">
      <dgm:prSet/>
      <dgm:spPr/>
      <dgm:t>
        <a:bodyPr/>
        <a:lstStyle/>
        <a:p>
          <a:endParaRPr lang="es-PE"/>
        </a:p>
      </dgm:t>
    </dgm:pt>
    <dgm:pt modelId="{4A9FBD1A-7AE2-4B48-A37C-D9163D9299B3}">
      <dgm:prSet phldrT="[Texto]"/>
      <dgm:spPr/>
      <dgm:t>
        <a:bodyPr/>
        <a:lstStyle/>
        <a:p>
          <a:r>
            <a:rPr lang="es-PE" dirty="0"/>
            <a:t>Orden Publico y Seguridad</a:t>
          </a:r>
        </a:p>
      </dgm:t>
    </dgm:pt>
    <dgm:pt modelId="{3122722B-958C-40C3-B9F9-537438E6C8CF}" type="parTrans" cxnId="{AA3CE7F3-4FE6-42D7-9EF2-A4AAC08A5165}">
      <dgm:prSet/>
      <dgm:spPr/>
      <dgm:t>
        <a:bodyPr/>
        <a:lstStyle/>
        <a:p>
          <a:endParaRPr lang="es-PE"/>
        </a:p>
      </dgm:t>
    </dgm:pt>
    <dgm:pt modelId="{6D765ED9-91FA-47DC-80CD-6DE9D2649292}" type="sibTrans" cxnId="{AA3CE7F3-4FE6-42D7-9EF2-A4AAC08A5165}">
      <dgm:prSet/>
      <dgm:spPr/>
      <dgm:t>
        <a:bodyPr/>
        <a:lstStyle/>
        <a:p>
          <a:endParaRPr lang="es-PE"/>
        </a:p>
      </dgm:t>
    </dgm:pt>
    <dgm:pt modelId="{C81E1C0E-669A-49E8-9AC2-8AC9FBEF26DC}" type="pres">
      <dgm:prSet presAssocID="{FD4C9080-6280-4592-883E-A280556C23D8}" presName="diagram" presStyleCnt="0">
        <dgm:presLayoutVars>
          <dgm:dir/>
          <dgm:resizeHandles val="exact"/>
        </dgm:presLayoutVars>
      </dgm:prSet>
      <dgm:spPr/>
    </dgm:pt>
    <dgm:pt modelId="{9211C764-FBA0-4109-B9E5-DCCC12F81F65}" type="pres">
      <dgm:prSet presAssocID="{45333FF6-CF7B-4719-8639-4CCEB91F7691}" presName="node" presStyleLbl="node1" presStyleIdx="0" presStyleCnt="11">
        <dgm:presLayoutVars>
          <dgm:bulletEnabled val="1"/>
        </dgm:presLayoutVars>
      </dgm:prSet>
      <dgm:spPr/>
    </dgm:pt>
    <dgm:pt modelId="{619522E5-0567-4F64-B6DC-2EAF56D5F519}" type="pres">
      <dgm:prSet presAssocID="{B1C9193E-E925-47A5-9520-217903A6A816}" presName="sibTrans" presStyleCnt="0"/>
      <dgm:spPr/>
    </dgm:pt>
    <dgm:pt modelId="{03FCC1DE-AC6F-46C7-BB20-A036B000229A}" type="pres">
      <dgm:prSet presAssocID="{7DFF6E4C-B2C0-44DA-A1D0-E981EE887E3A}" presName="node" presStyleLbl="node1" presStyleIdx="1" presStyleCnt="11">
        <dgm:presLayoutVars>
          <dgm:bulletEnabled val="1"/>
        </dgm:presLayoutVars>
      </dgm:prSet>
      <dgm:spPr/>
    </dgm:pt>
    <dgm:pt modelId="{B76C04E9-096B-4905-A84C-0ADB8A37DE84}" type="pres">
      <dgm:prSet presAssocID="{E9CA37F1-AB94-4EC0-AE60-5FEB4A1043E8}" presName="sibTrans" presStyleCnt="0"/>
      <dgm:spPr/>
    </dgm:pt>
    <dgm:pt modelId="{32A38258-28C9-4D69-9541-48ECC6CAE66A}" type="pres">
      <dgm:prSet presAssocID="{FFD8B8D7-6A19-4EEA-8359-A5988280A2D1}" presName="node" presStyleLbl="node1" presStyleIdx="2" presStyleCnt="11">
        <dgm:presLayoutVars>
          <dgm:bulletEnabled val="1"/>
        </dgm:presLayoutVars>
      </dgm:prSet>
      <dgm:spPr/>
    </dgm:pt>
    <dgm:pt modelId="{B823A7AC-E7FC-4517-8FCB-B1C1A897395D}" type="pres">
      <dgm:prSet presAssocID="{A0E43648-F3EC-446F-A16A-89137B738861}" presName="sibTrans" presStyleCnt="0"/>
      <dgm:spPr/>
    </dgm:pt>
    <dgm:pt modelId="{50F41F6D-BF30-4A8B-A89E-F13E7717D71F}" type="pres">
      <dgm:prSet presAssocID="{DD5B43BF-F186-4461-9026-0B072E2D914A}" presName="node" presStyleLbl="node1" presStyleIdx="3" presStyleCnt="11">
        <dgm:presLayoutVars>
          <dgm:bulletEnabled val="1"/>
        </dgm:presLayoutVars>
      </dgm:prSet>
      <dgm:spPr/>
    </dgm:pt>
    <dgm:pt modelId="{0FD4A88D-CB4C-496F-BE2B-85267BEEA616}" type="pres">
      <dgm:prSet presAssocID="{E6AEA455-0E9A-4C46-9D7C-5C3440EFD8B1}" presName="sibTrans" presStyleCnt="0"/>
      <dgm:spPr/>
    </dgm:pt>
    <dgm:pt modelId="{2E3CB47E-44AA-4537-B84A-18491554318B}" type="pres">
      <dgm:prSet presAssocID="{45502192-C009-4F52-903A-F852AC202123}" presName="node" presStyleLbl="node1" presStyleIdx="4" presStyleCnt="11">
        <dgm:presLayoutVars>
          <dgm:bulletEnabled val="1"/>
        </dgm:presLayoutVars>
      </dgm:prSet>
      <dgm:spPr/>
    </dgm:pt>
    <dgm:pt modelId="{865EED06-37C4-4F44-9A43-C96CC02B18EE}" type="pres">
      <dgm:prSet presAssocID="{80907CCD-2B5D-4775-963A-33574001D009}" presName="sibTrans" presStyleCnt="0"/>
      <dgm:spPr/>
    </dgm:pt>
    <dgm:pt modelId="{4317E0DE-383F-4C64-958F-DAFF18147D2A}" type="pres">
      <dgm:prSet presAssocID="{16AD70FA-C670-42FB-92F1-AB81B7A00CAF}" presName="node" presStyleLbl="node1" presStyleIdx="5" presStyleCnt="11">
        <dgm:presLayoutVars>
          <dgm:bulletEnabled val="1"/>
        </dgm:presLayoutVars>
      </dgm:prSet>
      <dgm:spPr/>
    </dgm:pt>
    <dgm:pt modelId="{0A3ABC20-86EF-4DFA-9116-CA3BF4E66771}" type="pres">
      <dgm:prSet presAssocID="{8C5BFBD5-C73F-4C79-88C5-85EEAF117AC7}" presName="sibTrans" presStyleCnt="0"/>
      <dgm:spPr/>
    </dgm:pt>
    <dgm:pt modelId="{0ACA5609-CD00-47B0-8CA5-BCDCA5113795}" type="pres">
      <dgm:prSet presAssocID="{87169D4B-5D36-4AE1-8E58-69D13E8D3081}" presName="node" presStyleLbl="node1" presStyleIdx="6" presStyleCnt="11">
        <dgm:presLayoutVars>
          <dgm:bulletEnabled val="1"/>
        </dgm:presLayoutVars>
      </dgm:prSet>
      <dgm:spPr/>
    </dgm:pt>
    <dgm:pt modelId="{5FE99E29-6B26-403A-B668-7A3790CFF09A}" type="pres">
      <dgm:prSet presAssocID="{467D9D71-6355-4836-BBD6-07B1C95E9B8E}" presName="sibTrans" presStyleCnt="0"/>
      <dgm:spPr/>
    </dgm:pt>
    <dgm:pt modelId="{2256CFCA-3A90-42D9-BAD5-0D56AD39EEFD}" type="pres">
      <dgm:prSet presAssocID="{86499F5B-924F-46CA-A042-F98A01565F2B}" presName="node" presStyleLbl="node1" presStyleIdx="7" presStyleCnt="11">
        <dgm:presLayoutVars>
          <dgm:bulletEnabled val="1"/>
        </dgm:presLayoutVars>
      </dgm:prSet>
      <dgm:spPr/>
    </dgm:pt>
    <dgm:pt modelId="{5E383154-4F2A-49C9-B8A8-06A898E7DCD7}" type="pres">
      <dgm:prSet presAssocID="{47503B37-4D9B-4E87-95B6-BE651D12FD40}" presName="sibTrans" presStyleCnt="0"/>
      <dgm:spPr/>
    </dgm:pt>
    <dgm:pt modelId="{666CF90A-F537-4705-8651-80CFE86E77F7}" type="pres">
      <dgm:prSet presAssocID="{99CB3487-4378-4B51-AF02-21C62CBB3895}" presName="node" presStyleLbl="node1" presStyleIdx="8" presStyleCnt="11">
        <dgm:presLayoutVars>
          <dgm:bulletEnabled val="1"/>
        </dgm:presLayoutVars>
      </dgm:prSet>
      <dgm:spPr/>
    </dgm:pt>
    <dgm:pt modelId="{951E3FF2-A18C-4C72-A518-EF2B4387E71C}" type="pres">
      <dgm:prSet presAssocID="{4E228986-69FC-456E-A5A7-C403D22A34DA}" presName="sibTrans" presStyleCnt="0"/>
      <dgm:spPr/>
    </dgm:pt>
    <dgm:pt modelId="{D94480B1-0BE8-4A47-BF27-EB29D4ED41AB}" type="pres">
      <dgm:prSet presAssocID="{EB7A9B9B-6EF4-4026-96D1-1487B5405E2D}" presName="node" presStyleLbl="node1" presStyleIdx="9" presStyleCnt="11">
        <dgm:presLayoutVars>
          <dgm:bulletEnabled val="1"/>
        </dgm:presLayoutVars>
      </dgm:prSet>
      <dgm:spPr/>
    </dgm:pt>
    <dgm:pt modelId="{E54962A6-0E71-401F-9FE9-42A4307E0398}" type="pres">
      <dgm:prSet presAssocID="{907216C6-A689-46D5-8EA3-320E0D576717}" presName="sibTrans" presStyleCnt="0"/>
      <dgm:spPr/>
    </dgm:pt>
    <dgm:pt modelId="{8265EDAF-ED3A-4D29-BD81-54034FF2785F}" type="pres">
      <dgm:prSet presAssocID="{4A9FBD1A-7AE2-4B48-A37C-D9163D9299B3}" presName="node" presStyleLbl="node1" presStyleIdx="10" presStyleCnt="11">
        <dgm:presLayoutVars>
          <dgm:bulletEnabled val="1"/>
        </dgm:presLayoutVars>
      </dgm:prSet>
      <dgm:spPr/>
    </dgm:pt>
  </dgm:ptLst>
  <dgm:cxnLst>
    <dgm:cxn modelId="{FF6F2F30-0908-4BC4-9E3A-B7C23E6C2DFD}" srcId="{FD4C9080-6280-4592-883E-A280556C23D8}" destId="{86499F5B-924F-46CA-A042-F98A01565F2B}" srcOrd="7" destOrd="0" parTransId="{0C173B61-EF64-4A9E-94D3-25A3CE5EB2A7}" sibTransId="{47503B37-4D9B-4E87-95B6-BE651D12FD40}"/>
    <dgm:cxn modelId="{120FE931-5CFF-4825-9296-83046CF3BB4C}" type="presOf" srcId="{99CB3487-4378-4B51-AF02-21C62CBB3895}" destId="{666CF90A-F537-4705-8651-80CFE86E77F7}" srcOrd="0" destOrd="0" presId="urn:microsoft.com/office/officeart/2005/8/layout/default"/>
    <dgm:cxn modelId="{8CD23134-67F2-46FE-BBAE-4C0A9A9C046A}" srcId="{FD4C9080-6280-4592-883E-A280556C23D8}" destId="{87169D4B-5D36-4AE1-8E58-69D13E8D3081}" srcOrd="6" destOrd="0" parTransId="{EB31B220-1A6E-4CE3-B3A6-192D1844FFDB}" sibTransId="{467D9D71-6355-4836-BBD6-07B1C95E9B8E}"/>
    <dgm:cxn modelId="{BF391F3F-3BFD-4E79-8379-0675BEE00898}" type="presOf" srcId="{16AD70FA-C670-42FB-92F1-AB81B7A00CAF}" destId="{4317E0DE-383F-4C64-958F-DAFF18147D2A}" srcOrd="0" destOrd="0" presId="urn:microsoft.com/office/officeart/2005/8/layout/default"/>
    <dgm:cxn modelId="{0D0F075D-AF96-4C47-BFBB-1970FF7E006D}" srcId="{FD4C9080-6280-4592-883E-A280556C23D8}" destId="{99CB3487-4378-4B51-AF02-21C62CBB3895}" srcOrd="8" destOrd="0" parTransId="{DB59910F-2296-4CF3-8FA4-B9B54BF9F36D}" sibTransId="{4E228986-69FC-456E-A5A7-C403D22A34DA}"/>
    <dgm:cxn modelId="{205A8668-AB82-4FEF-862E-5299E4CB89BA}" type="presOf" srcId="{DD5B43BF-F186-4461-9026-0B072E2D914A}" destId="{50F41F6D-BF30-4A8B-A89E-F13E7717D71F}" srcOrd="0" destOrd="0" presId="urn:microsoft.com/office/officeart/2005/8/layout/default"/>
    <dgm:cxn modelId="{DE20BB49-A699-4292-A289-0E7242D2C946}" srcId="{FD4C9080-6280-4592-883E-A280556C23D8}" destId="{45333FF6-CF7B-4719-8639-4CCEB91F7691}" srcOrd="0" destOrd="0" parTransId="{94F46F35-62F7-4C8E-9678-A4069976C1C8}" sibTransId="{B1C9193E-E925-47A5-9520-217903A6A816}"/>
    <dgm:cxn modelId="{97F6D370-C986-48BB-A83B-20F6074A8EBD}" type="presOf" srcId="{FFD8B8D7-6A19-4EEA-8359-A5988280A2D1}" destId="{32A38258-28C9-4D69-9541-48ECC6CAE66A}" srcOrd="0" destOrd="0" presId="urn:microsoft.com/office/officeart/2005/8/layout/default"/>
    <dgm:cxn modelId="{68662E51-636A-4310-BFC1-08F6779768E2}" srcId="{FD4C9080-6280-4592-883E-A280556C23D8}" destId="{FFD8B8D7-6A19-4EEA-8359-A5988280A2D1}" srcOrd="2" destOrd="0" parTransId="{3C4258E6-8181-4CBB-A9D9-64F11A837E26}" sibTransId="{A0E43648-F3EC-446F-A16A-89137B738861}"/>
    <dgm:cxn modelId="{B3156F57-AFE0-44EE-9624-F5D40EA0CEFA}" type="presOf" srcId="{FD4C9080-6280-4592-883E-A280556C23D8}" destId="{C81E1C0E-669A-49E8-9AC2-8AC9FBEF26DC}" srcOrd="0" destOrd="0" presId="urn:microsoft.com/office/officeart/2005/8/layout/default"/>
    <dgm:cxn modelId="{0EE32790-6B00-4772-996E-C14E98AB33E2}" srcId="{FD4C9080-6280-4592-883E-A280556C23D8}" destId="{7DFF6E4C-B2C0-44DA-A1D0-E981EE887E3A}" srcOrd="1" destOrd="0" parTransId="{94AC14E4-EC0D-477E-BB6A-212E2DB5B975}" sibTransId="{E9CA37F1-AB94-4EC0-AE60-5FEB4A1043E8}"/>
    <dgm:cxn modelId="{D647D496-18CA-43D6-97CE-4223AC72476F}" srcId="{FD4C9080-6280-4592-883E-A280556C23D8}" destId="{16AD70FA-C670-42FB-92F1-AB81B7A00CAF}" srcOrd="5" destOrd="0" parTransId="{FF86EA0D-DC7B-460C-AF4C-5DB96CDB0FA7}" sibTransId="{8C5BFBD5-C73F-4C79-88C5-85EEAF117AC7}"/>
    <dgm:cxn modelId="{E05C499B-584D-4F62-A96E-0EF8CA5EEB0D}" srcId="{FD4C9080-6280-4592-883E-A280556C23D8}" destId="{45502192-C009-4F52-903A-F852AC202123}" srcOrd="4" destOrd="0" parTransId="{21341B93-F6BF-4E50-AE0E-8CE3AB6D0428}" sibTransId="{80907CCD-2B5D-4775-963A-33574001D009}"/>
    <dgm:cxn modelId="{8CC5E9A2-2977-489B-BDC1-936C02F533C7}" type="presOf" srcId="{EB7A9B9B-6EF4-4026-96D1-1487B5405E2D}" destId="{D94480B1-0BE8-4A47-BF27-EB29D4ED41AB}" srcOrd="0" destOrd="0" presId="urn:microsoft.com/office/officeart/2005/8/layout/default"/>
    <dgm:cxn modelId="{A8B3E1A3-DB99-436D-B64D-AF69B179BE81}" type="presOf" srcId="{45502192-C009-4F52-903A-F852AC202123}" destId="{2E3CB47E-44AA-4537-B84A-18491554318B}" srcOrd="0" destOrd="0" presId="urn:microsoft.com/office/officeart/2005/8/layout/default"/>
    <dgm:cxn modelId="{1F70DAAB-6790-489E-A348-70E3FE6181C8}" srcId="{FD4C9080-6280-4592-883E-A280556C23D8}" destId="{DD5B43BF-F186-4461-9026-0B072E2D914A}" srcOrd="3" destOrd="0" parTransId="{D3273FCC-C66E-4F59-851F-A8A1F1F1951F}" sibTransId="{E6AEA455-0E9A-4C46-9D7C-5C3440EFD8B1}"/>
    <dgm:cxn modelId="{992301B2-92A4-4089-B391-D20B97EEF66F}" type="presOf" srcId="{87169D4B-5D36-4AE1-8E58-69D13E8D3081}" destId="{0ACA5609-CD00-47B0-8CA5-BCDCA5113795}" srcOrd="0" destOrd="0" presId="urn:microsoft.com/office/officeart/2005/8/layout/default"/>
    <dgm:cxn modelId="{10A3F0B7-FE98-4A1B-9C85-C65C459D549D}" type="presOf" srcId="{45333FF6-CF7B-4719-8639-4CCEB91F7691}" destId="{9211C764-FBA0-4109-B9E5-DCCC12F81F65}" srcOrd="0" destOrd="0" presId="urn:microsoft.com/office/officeart/2005/8/layout/default"/>
    <dgm:cxn modelId="{F7CFB0C0-21E2-465F-8ABF-82BEBF0C9318}" type="presOf" srcId="{7DFF6E4C-B2C0-44DA-A1D0-E981EE887E3A}" destId="{03FCC1DE-AC6F-46C7-BB20-A036B000229A}" srcOrd="0" destOrd="0" presId="urn:microsoft.com/office/officeart/2005/8/layout/default"/>
    <dgm:cxn modelId="{A188D3CB-EC82-4BC0-92C2-ECD6DFFE63F8}" type="presOf" srcId="{86499F5B-924F-46CA-A042-F98A01565F2B}" destId="{2256CFCA-3A90-42D9-BAD5-0D56AD39EEFD}" srcOrd="0" destOrd="0" presId="urn:microsoft.com/office/officeart/2005/8/layout/default"/>
    <dgm:cxn modelId="{BAFF49CC-5611-4A42-A60B-8FD88A9F51E9}" srcId="{FD4C9080-6280-4592-883E-A280556C23D8}" destId="{EB7A9B9B-6EF4-4026-96D1-1487B5405E2D}" srcOrd="9" destOrd="0" parTransId="{0248D90B-8CD5-4ED5-80AC-0C894E4F554C}" sibTransId="{907216C6-A689-46D5-8EA3-320E0D576717}"/>
    <dgm:cxn modelId="{49B566F0-E784-44CA-9E4F-050CFDBA8423}" type="presOf" srcId="{4A9FBD1A-7AE2-4B48-A37C-D9163D9299B3}" destId="{8265EDAF-ED3A-4D29-BD81-54034FF2785F}" srcOrd="0" destOrd="0" presId="urn:microsoft.com/office/officeart/2005/8/layout/default"/>
    <dgm:cxn modelId="{AA3CE7F3-4FE6-42D7-9EF2-A4AAC08A5165}" srcId="{FD4C9080-6280-4592-883E-A280556C23D8}" destId="{4A9FBD1A-7AE2-4B48-A37C-D9163D9299B3}" srcOrd="10" destOrd="0" parTransId="{3122722B-958C-40C3-B9F9-537438E6C8CF}" sibTransId="{6D765ED9-91FA-47DC-80CD-6DE9D2649292}"/>
    <dgm:cxn modelId="{103F596E-18E9-4D6C-8683-418F4BFE7A75}" type="presParOf" srcId="{C81E1C0E-669A-49E8-9AC2-8AC9FBEF26DC}" destId="{9211C764-FBA0-4109-B9E5-DCCC12F81F65}" srcOrd="0" destOrd="0" presId="urn:microsoft.com/office/officeart/2005/8/layout/default"/>
    <dgm:cxn modelId="{C5B3F9F1-3000-4432-913E-F305B994B5A9}" type="presParOf" srcId="{C81E1C0E-669A-49E8-9AC2-8AC9FBEF26DC}" destId="{619522E5-0567-4F64-B6DC-2EAF56D5F519}" srcOrd="1" destOrd="0" presId="urn:microsoft.com/office/officeart/2005/8/layout/default"/>
    <dgm:cxn modelId="{DFEE4554-9D2A-4F1A-B96A-DD17178C7EC0}" type="presParOf" srcId="{C81E1C0E-669A-49E8-9AC2-8AC9FBEF26DC}" destId="{03FCC1DE-AC6F-46C7-BB20-A036B000229A}" srcOrd="2" destOrd="0" presId="urn:microsoft.com/office/officeart/2005/8/layout/default"/>
    <dgm:cxn modelId="{BEC202A0-7A73-46A3-B059-144EF1581650}" type="presParOf" srcId="{C81E1C0E-669A-49E8-9AC2-8AC9FBEF26DC}" destId="{B76C04E9-096B-4905-A84C-0ADB8A37DE84}" srcOrd="3" destOrd="0" presId="urn:microsoft.com/office/officeart/2005/8/layout/default"/>
    <dgm:cxn modelId="{816E5265-72F4-467D-9007-36A36173A3FC}" type="presParOf" srcId="{C81E1C0E-669A-49E8-9AC2-8AC9FBEF26DC}" destId="{32A38258-28C9-4D69-9541-48ECC6CAE66A}" srcOrd="4" destOrd="0" presId="urn:microsoft.com/office/officeart/2005/8/layout/default"/>
    <dgm:cxn modelId="{DB9CA8AD-E919-440D-AD8C-B01AB8E6A4FD}" type="presParOf" srcId="{C81E1C0E-669A-49E8-9AC2-8AC9FBEF26DC}" destId="{B823A7AC-E7FC-4517-8FCB-B1C1A897395D}" srcOrd="5" destOrd="0" presId="urn:microsoft.com/office/officeart/2005/8/layout/default"/>
    <dgm:cxn modelId="{B9A5B879-7764-43DF-AF5C-DAD6DAF7A6D6}" type="presParOf" srcId="{C81E1C0E-669A-49E8-9AC2-8AC9FBEF26DC}" destId="{50F41F6D-BF30-4A8B-A89E-F13E7717D71F}" srcOrd="6" destOrd="0" presId="urn:microsoft.com/office/officeart/2005/8/layout/default"/>
    <dgm:cxn modelId="{E9C4849B-2A0D-4B25-8CFA-6F6871AEA4A9}" type="presParOf" srcId="{C81E1C0E-669A-49E8-9AC2-8AC9FBEF26DC}" destId="{0FD4A88D-CB4C-496F-BE2B-85267BEEA616}" srcOrd="7" destOrd="0" presId="urn:microsoft.com/office/officeart/2005/8/layout/default"/>
    <dgm:cxn modelId="{373FF7F5-6CB8-4595-995E-D6E6068987C5}" type="presParOf" srcId="{C81E1C0E-669A-49E8-9AC2-8AC9FBEF26DC}" destId="{2E3CB47E-44AA-4537-B84A-18491554318B}" srcOrd="8" destOrd="0" presId="urn:microsoft.com/office/officeart/2005/8/layout/default"/>
    <dgm:cxn modelId="{C844763F-0AAB-4A65-9CB2-E01E39000F37}" type="presParOf" srcId="{C81E1C0E-669A-49E8-9AC2-8AC9FBEF26DC}" destId="{865EED06-37C4-4F44-9A43-C96CC02B18EE}" srcOrd="9" destOrd="0" presId="urn:microsoft.com/office/officeart/2005/8/layout/default"/>
    <dgm:cxn modelId="{EDEA67D9-68FD-4262-ADA1-9929E6E26953}" type="presParOf" srcId="{C81E1C0E-669A-49E8-9AC2-8AC9FBEF26DC}" destId="{4317E0DE-383F-4C64-958F-DAFF18147D2A}" srcOrd="10" destOrd="0" presId="urn:microsoft.com/office/officeart/2005/8/layout/default"/>
    <dgm:cxn modelId="{3F24602F-93B9-4D99-84AB-955F2626E7F3}" type="presParOf" srcId="{C81E1C0E-669A-49E8-9AC2-8AC9FBEF26DC}" destId="{0A3ABC20-86EF-4DFA-9116-CA3BF4E66771}" srcOrd="11" destOrd="0" presId="urn:microsoft.com/office/officeart/2005/8/layout/default"/>
    <dgm:cxn modelId="{D4AE7B76-49BD-4093-AF30-F62C437F2602}" type="presParOf" srcId="{C81E1C0E-669A-49E8-9AC2-8AC9FBEF26DC}" destId="{0ACA5609-CD00-47B0-8CA5-BCDCA5113795}" srcOrd="12" destOrd="0" presId="urn:microsoft.com/office/officeart/2005/8/layout/default"/>
    <dgm:cxn modelId="{20834594-86F5-435D-82C9-CFE70DEFDBD4}" type="presParOf" srcId="{C81E1C0E-669A-49E8-9AC2-8AC9FBEF26DC}" destId="{5FE99E29-6B26-403A-B668-7A3790CFF09A}" srcOrd="13" destOrd="0" presId="urn:microsoft.com/office/officeart/2005/8/layout/default"/>
    <dgm:cxn modelId="{52308D62-00B8-4CF3-9141-B6E02773E4C8}" type="presParOf" srcId="{C81E1C0E-669A-49E8-9AC2-8AC9FBEF26DC}" destId="{2256CFCA-3A90-42D9-BAD5-0D56AD39EEFD}" srcOrd="14" destOrd="0" presId="urn:microsoft.com/office/officeart/2005/8/layout/default"/>
    <dgm:cxn modelId="{73E3A270-C211-4227-BEDF-568EF38EA6F5}" type="presParOf" srcId="{C81E1C0E-669A-49E8-9AC2-8AC9FBEF26DC}" destId="{5E383154-4F2A-49C9-B8A8-06A898E7DCD7}" srcOrd="15" destOrd="0" presId="urn:microsoft.com/office/officeart/2005/8/layout/default"/>
    <dgm:cxn modelId="{7F691DDF-FE86-4FE9-879C-8A577F6A9552}" type="presParOf" srcId="{C81E1C0E-669A-49E8-9AC2-8AC9FBEF26DC}" destId="{666CF90A-F537-4705-8651-80CFE86E77F7}" srcOrd="16" destOrd="0" presId="urn:microsoft.com/office/officeart/2005/8/layout/default"/>
    <dgm:cxn modelId="{9CEC648B-5B47-442D-B919-DF86449E96FE}" type="presParOf" srcId="{C81E1C0E-669A-49E8-9AC2-8AC9FBEF26DC}" destId="{951E3FF2-A18C-4C72-A518-EF2B4387E71C}" srcOrd="17" destOrd="0" presId="urn:microsoft.com/office/officeart/2005/8/layout/default"/>
    <dgm:cxn modelId="{2627E9CC-99ED-496C-B304-53792A6BABEC}" type="presParOf" srcId="{C81E1C0E-669A-49E8-9AC2-8AC9FBEF26DC}" destId="{D94480B1-0BE8-4A47-BF27-EB29D4ED41AB}" srcOrd="18" destOrd="0" presId="urn:microsoft.com/office/officeart/2005/8/layout/default"/>
    <dgm:cxn modelId="{257F6DFC-4114-4062-8798-A9C118CC04A4}" type="presParOf" srcId="{C81E1C0E-669A-49E8-9AC2-8AC9FBEF26DC}" destId="{E54962A6-0E71-401F-9FE9-42A4307E0398}" srcOrd="19" destOrd="0" presId="urn:microsoft.com/office/officeart/2005/8/layout/default"/>
    <dgm:cxn modelId="{924E9222-B668-48FA-A39A-F753CB0248E1}" type="presParOf" srcId="{C81E1C0E-669A-49E8-9AC2-8AC9FBEF26DC}" destId="{8265EDAF-ED3A-4D29-BD81-54034FF2785F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1C764-FBA0-4109-B9E5-DCCC12F81F65}">
      <dsp:nvSpPr>
        <dsp:cNvPr id="0" name=""/>
        <dsp:cNvSpPr/>
      </dsp:nvSpPr>
      <dsp:spPr>
        <a:xfrm>
          <a:off x="1861" y="410541"/>
          <a:ext cx="1476693" cy="8860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Salud</a:t>
          </a:r>
          <a:endParaRPr lang="es-PE" sz="1600" kern="1200" dirty="0"/>
        </a:p>
      </dsp:txBody>
      <dsp:txXfrm>
        <a:off x="1861" y="410541"/>
        <a:ext cx="1476693" cy="886015"/>
      </dsp:txXfrm>
    </dsp:sp>
    <dsp:sp modelId="{03FCC1DE-AC6F-46C7-BB20-A036B000229A}">
      <dsp:nvSpPr>
        <dsp:cNvPr id="0" name=""/>
        <dsp:cNvSpPr/>
      </dsp:nvSpPr>
      <dsp:spPr>
        <a:xfrm>
          <a:off x="1626223" y="410541"/>
          <a:ext cx="1476693" cy="8860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kern="1200" dirty="0"/>
            <a:t>Educación</a:t>
          </a:r>
        </a:p>
      </dsp:txBody>
      <dsp:txXfrm>
        <a:off x="1626223" y="410541"/>
        <a:ext cx="1476693" cy="886015"/>
      </dsp:txXfrm>
    </dsp:sp>
    <dsp:sp modelId="{32A38258-28C9-4D69-9541-48ECC6CAE66A}">
      <dsp:nvSpPr>
        <dsp:cNvPr id="0" name=""/>
        <dsp:cNvSpPr/>
      </dsp:nvSpPr>
      <dsp:spPr>
        <a:xfrm>
          <a:off x="3250586" y="410541"/>
          <a:ext cx="1476693" cy="88601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kern="1200" dirty="0"/>
            <a:t>Agropecuaria</a:t>
          </a:r>
        </a:p>
      </dsp:txBody>
      <dsp:txXfrm>
        <a:off x="3250586" y="410541"/>
        <a:ext cx="1476693" cy="886015"/>
      </dsp:txXfrm>
    </dsp:sp>
    <dsp:sp modelId="{50F41F6D-BF30-4A8B-A89E-F13E7717D71F}">
      <dsp:nvSpPr>
        <dsp:cNvPr id="0" name=""/>
        <dsp:cNvSpPr/>
      </dsp:nvSpPr>
      <dsp:spPr>
        <a:xfrm>
          <a:off x="4874948" y="410541"/>
          <a:ext cx="1476693" cy="88601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kern="1200" dirty="0"/>
            <a:t>Transporte</a:t>
          </a:r>
        </a:p>
      </dsp:txBody>
      <dsp:txXfrm>
        <a:off x="4874948" y="410541"/>
        <a:ext cx="1476693" cy="886015"/>
      </dsp:txXfrm>
    </dsp:sp>
    <dsp:sp modelId="{2E3CB47E-44AA-4537-B84A-18491554318B}">
      <dsp:nvSpPr>
        <dsp:cNvPr id="0" name=""/>
        <dsp:cNvSpPr/>
      </dsp:nvSpPr>
      <dsp:spPr>
        <a:xfrm>
          <a:off x="1861" y="1444227"/>
          <a:ext cx="1476693" cy="88601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kern="1200" dirty="0"/>
            <a:t>Protección Social</a:t>
          </a:r>
        </a:p>
      </dsp:txBody>
      <dsp:txXfrm>
        <a:off x="1861" y="1444227"/>
        <a:ext cx="1476693" cy="886015"/>
      </dsp:txXfrm>
    </dsp:sp>
    <dsp:sp modelId="{4317E0DE-383F-4C64-958F-DAFF18147D2A}">
      <dsp:nvSpPr>
        <dsp:cNvPr id="0" name=""/>
        <dsp:cNvSpPr/>
      </dsp:nvSpPr>
      <dsp:spPr>
        <a:xfrm>
          <a:off x="1626223" y="1444227"/>
          <a:ext cx="1476693" cy="886015"/>
        </a:xfrm>
        <a:prstGeom prst="rect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kern="1200" dirty="0"/>
            <a:t>Ambiente</a:t>
          </a:r>
        </a:p>
      </dsp:txBody>
      <dsp:txXfrm>
        <a:off x="1626223" y="1444227"/>
        <a:ext cx="1476693" cy="886015"/>
      </dsp:txXfrm>
    </dsp:sp>
    <dsp:sp modelId="{0ACA5609-CD00-47B0-8CA5-BCDCA5113795}">
      <dsp:nvSpPr>
        <dsp:cNvPr id="0" name=""/>
        <dsp:cNvSpPr/>
      </dsp:nvSpPr>
      <dsp:spPr>
        <a:xfrm>
          <a:off x="3250586" y="1444227"/>
          <a:ext cx="1476693" cy="886015"/>
        </a:xfrm>
        <a:prstGeom prst="rect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kern="1200" dirty="0"/>
            <a:t>Turismo</a:t>
          </a:r>
        </a:p>
      </dsp:txBody>
      <dsp:txXfrm>
        <a:off x="3250586" y="1444227"/>
        <a:ext cx="1476693" cy="886015"/>
      </dsp:txXfrm>
    </dsp:sp>
    <dsp:sp modelId="{2256CFCA-3A90-42D9-BAD5-0D56AD39EEFD}">
      <dsp:nvSpPr>
        <dsp:cNvPr id="0" name=""/>
        <dsp:cNvSpPr/>
      </dsp:nvSpPr>
      <dsp:spPr>
        <a:xfrm>
          <a:off x="4874948" y="1444227"/>
          <a:ext cx="1476693" cy="88601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kern="1200" dirty="0"/>
            <a:t>Planeamiento y Gestión</a:t>
          </a:r>
        </a:p>
      </dsp:txBody>
      <dsp:txXfrm>
        <a:off x="4874948" y="1444227"/>
        <a:ext cx="1476693" cy="886015"/>
      </dsp:txXfrm>
    </dsp:sp>
    <dsp:sp modelId="{666CF90A-F537-4705-8651-80CFE86E77F7}">
      <dsp:nvSpPr>
        <dsp:cNvPr id="0" name=""/>
        <dsp:cNvSpPr/>
      </dsp:nvSpPr>
      <dsp:spPr>
        <a:xfrm>
          <a:off x="814042" y="2477912"/>
          <a:ext cx="1476693" cy="886015"/>
        </a:xfrm>
        <a:prstGeom prst="rect">
          <a:avLst/>
        </a:prstGeom>
        <a:solidFill>
          <a:schemeClr val="bg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kern="1200" dirty="0"/>
            <a:t>Cultura y Deporte</a:t>
          </a:r>
        </a:p>
      </dsp:txBody>
      <dsp:txXfrm>
        <a:off x="814042" y="2477912"/>
        <a:ext cx="1476693" cy="886015"/>
      </dsp:txXfrm>
    </dsp:sp>
    <dsp:sp modelId="{D94480B1-0BE8-4A47-BF27-EB29D4ED41AB}">
      <dsp:nvSpPr>
        <dsp:cNvPr id="0" name=""/>
        <dsp:cNvSpPr/>
      </dsp:nvSpPr>
      <dsp:spPr>
        <a:xfrm>
          <a:off x="2438404" y="2477912"/>
          <a:ext cx="1476693" cy="88601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kern="1200" dirty="0"/>
            <a:t>Comunicaciones</a:t>
          </a:r>
        </a:p>
      </dsp:txBody>
      <dsp:txXfrm>
        <a:off x="2438404" y="2477912"/>
        <a:ext cx="1476693" cy="886015"/>
      </dsp:txXfrm>
    </dsp:sp>
    <dsp:sp modelId="{8265EDAF-ED3A-4D29-BD81-54034FF2785F}">
      <dsp:nvSpPr>
        <dsp:cNvPr id="0" name=""/>
        <dsp:cNvSpPr/>
      </dsp:nvSpPr>
      <dsp:spPr>
        <a:xfrm>
          <a:off x="4062767" y="2477912"/>
          <a:ext cx="1476693" cy="8860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kern="1200" dirty="0"/>
            <a:t>Orden Publico y Seguridad</a:t>
          </a:r>
        </a:p>
      </dsp:txBody>
      <dsp:txXfrm>
        <a:off x="4062767" y="2477912"/>
        <a:ext cx="1476693" cy="886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985F4-B8CC-48A5-B619-C986ABA454E5}" type="datetimeFigureOut">
              <a:rPr lang="es-PE" smtClean="0"/>
              <a:t>9/07/2020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E7B85-5F2A-4388-B62F-8365DA627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9603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9813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5243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3597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4279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0199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6302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2307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987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552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9/07/2020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45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9/07/2020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62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9/07/2020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5652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983800" y="690033"/>
            <a:ext cx="8046000" cy="9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983800" y="1967600"/>
            <a:ext cx="3855600" cy="39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◦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5274639" y="1967600"/>
            <a:ext cx="3855600" cy="39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◦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137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9/07/2020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1764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9/07/2020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05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9/07/2020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410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9/07/2020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76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9/07/2020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611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9/07/2020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858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DE248C-07F7-42E3-8283-42E2516C9C01}" type="datetimeFigureOut">
              <a:rPr lang="es-PE" smtClean="0"/>
              <a:t>9/07/2020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54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9/07/2020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214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DE248C-07F7-42E3-8283-42E2516C9C01}" type="datetimeFigureOut">
              <a:rPr lang="es-PE" smtClean="0"/>
              <a:t>9/07/2020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9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3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22F56-3E99-476A-8691-3C1D0F023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31" y="5225749"/>
            <a:ext cx="10113264" cy="822960"/>
          </a:xfrm>
        </p:spPr>
        <p:txBody>
          <a:bodyPr/>
          <a:lstStyle/>
          <a:p>
            <a:pPr algn="ctr"/>
            <a:r>
              <a:rPr lang="es-ES" dirty="0"/>
              <a:t>Oficina Regional de Formulación y Evaluación de Inversiones </a:t>
            </a:r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EB009D-EAC7-49F9-BA06-28FB8637F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41811" y="5573499"/>
            <a:ext cx="3261433" cy="822960"/>
          </a:xfrm>
        </p:spPr>
        <p:txBody>
          <a:bodyPr>
            <a:normAutofit/>
          </a:bodyPr>
          <a:lstStyle/>
          <a:p>
            <a:r>
              <a:rPr lang="es-ES" sz="4400" b="1" dirty="0"/>
              <a:t>ORFEI</a:t>
            </a:r>
            <a:endParaRPr lang="es-PE" sz="4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7CE0F0-7D9D-4B2E-8794-6F1F910A9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6" y="19468"/>
            <a:ext cx="9355068" cy="489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68EBFD7-5FC2-4A48-907C-BCCBEE33A7CA}"/>
              </a:ext>
            </a:extLst>
          </p:cNvPr>
          <p:cNvSpPr txBox="1"/>
          <p:nvPr/>
        </p:nvSpPr>
        <p:spPr>
          <a:xfrm>
            <a:off x="9285876" y="362673"/>
            <a:ext cx="2893242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Gobierno Regional de Apurímac</a:t>
            </a:r>
            <a:endParaRPr lang="es-PE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Picture 2" descr="Resultado de imagen para GOBIERNO REGIONAL DE APURIMAC">
            <a:extLst>
              <a:ext uri="{FF2B5EF4-FFF2-40B4-BE49-F238E27FC236}">
                <a16:creationId xmlns:a16="http://schemas.microsoft.com/office/drawing/2014/main" id="{6734D16A-DC4A-48B1-B32C-72B57BD8E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221" y="2306338"/>
            <a:ext cx="916323" cy="1002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1637941-86BF-4EAB-9477-04A0791F2B35}"/>
              </a:ext>
            </a:extLst>
          </p:cNvPr>
          <p:cNvSpPr txBox="1"/>
          <p:nvPr/>
        </p:nvSpPr>
        <p:spPr>
          <a:xfrm>
            <a:off x="9385236" y="4221991"/>
            <a:ext cx="2694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Ing. Juan F. Cisneros </a:t>
            </a:r>
            <a:r>
              <a:rPr lang="es-ES" sz="1400" dirty="0" err="1"/>
              <a:t>Sullcahuaman</a:t>
            </a:r>
            <a:endParaRPr lang="es-PE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D76A2CA-C625-4216-BDCA-99DD242F6451}"/>
              </a:ext>
            </a:extLst>
          </p:cNvPr>
          <p:cNvSpPr txBox="1"/>
          <p:nvPr/>
        </p:nvSpPr>
        <p:spPr>
          <a:xfrm>
            <a:off x="9367950" y="4562929"/>
            <a:ext cx="778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Director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1568298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4C4138B-B401-4748-909C-EE555351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3A21DDF-B030-44CF-9330-A9AC58051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914093"/>
              </p:ext>
            </p:extLst>
          </p:nvPr>
        </p:nvGraphicFramePr>
        <p:xfrm>
          <a:off x="172995" y="197707"/>
          <a:ext cx="11874842" cy="6054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047">
                  <a:extLst>
                    <a:ext uri="{9D8B030D-6E8A-4147-A177-3AD203B41FA5}">
                      <a16:colId xmlns:a16="http://schemas.microsoft.com/office/drawing/2014/main" val="2353309979"/>
                    </a:ext>
                  </a:extLst>
                </a:gridCol>
                <a:gridCol w="1059338">
                  <a:extLst>
                    <a:ext uri="{9D8B030D-6E8A-4147-A177-3AD203B41FA5}">
                      <a16:colId xmlns:a16="http://schemas.microsoft.com/office/drawing/2014/main" val="370710239"/>
                    </a:ext>
                  </a:extLst>
                </a:gridCol>
                <a:gridCol w="5347951">
                  <a:extLst>
                    <a:ext uri="{9D8B030D-6E8A-4147-A177-3AD203B41FA5}">
                      <a16:colId xmlns:a16="http://schemas.microsoft.com/office/drawing/2014/main" val="1577536443"/>
                    </a:ext>
                  </a:extLst>
                </a:gridCol>
                <a:gridCol w="1281458">
                  <a:extLst>
                    <a:ext uri="{9D8B030D-6E8A-4147-A177-3AD203B41FA5}">
                      <a16:colId xmlns:a16="http://schemas.microsoft.com/office/drawing/2014/main" val="2721659820"/>
                    </a:ext>
                  </a:extLst>
                </a:gridCol>
                <a:gridCol w="1264372">
                  <a:extLst>
                    <a:ext uri="{9D8B030D-6E8A-4147-A177-3AD203B41FA5}">
                      <a16:colId xmlns:a16="http://schemas.microsoft.com/office/drawing/2014/main" val="1059931155"/>
                    </a:ext>
                  </a:extLst>
                </a:gridCol>
                <a:gridCol w="1059338">
                  <a:extLst>
                    <a:ext uri="{9D8B030D-6E8A-4147-A177-3AD203B41FA5}">
                      <a16:colId xmlns:a16="http://schemas.microsoft.com/office/drawing/2014/main" val="2292083819"/>
                    </a:ext>
                  </a:extLst>
                </a:gridCol>
                <a:gridCol w="1059338">
                  <a:extLst>
                    <a:ext uri="{9D8B030D-6E8A-4147-A177-3AD203B41FA5}">
                      <a16:colId xmlns:a16="http://schemas.microsoft.com/office/drawing/2014/main" val="2065754499"/>
                    </a:ext>
                  </a:extLst>
                </a:gridCol>
              </a:tblGrid>
              <a:tr h="126033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6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2489421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ADQUISICION DE MONITOR MULTI PARAMETRO, CAMA CLINICA RODABLE, ASPIRADOR DE SECRECIONES Y PULSIOXIMETRO; ADEMÁS DE OTROS ACTIVOS EN EL(LA) EESS CHALHUANCA - CHALHUANCA DISTRITO DE CHALHUANCA, PROVINCIA AYMARAES, DEPARTAMENTO APURIMAC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11/06/2020 10:40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316,500.00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APROBADO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ACTIVO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3229723"/>
                  </a:ext>
                </a:extLst>
              </a:tr>
              <a:tr h="126033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7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2489378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ADQUISICION DE MONITOR MULTI PARAMETRO, CAMA CLINICA RODABLE, ASPIRADOR DE SECRECIONES Y PULSIOXIMETRO; ADEMÁS DE OTROS ACTIVOS EN EL(LA) EESS HUACCANA - HUACCANA DISTRITO DE HUACCANA, PROVINCIA CHINCHEROS, DEPARTAMENTO APURIMAC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10/06/2020 18:41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316,500.00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APROBADO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ACTIVO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4328054"/>
                  </a:ext>
                </a:extLst>
              </a:tr>
              <a:tr h="126033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8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2489374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ADQUISICION DE MONITOR MULTI PARAMETRO, CAMA CLINICA RODABLE, ASPIRADOR DE SECRECIONES Y PULSIOXIMETRO; ADEMÁS DE OTROS ACTIVOS EN EL(LA) EESS CURAHUASI - CURAHUASI DISTRITO DE CURAHUASI, PROVINCIA ABANCAY, DEPARTAMENTO APURIMAC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10/06/2020 17:53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296,620.00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APROBADO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ACTIVO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9419675"/>
                  </a:ext>
                </a:extLst>
              </a:tr>
              <a:tr h="76659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9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2487291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CONSTRUCCION DE CREMATORIO; EN EL(LA) CEMENTERIO LUIS CESAR PETRICONI EN LA LOCALIDAD ABANCAY, DISTRITO DE ABANCAY, PROVINCIA ABANCAY, DEPARTAMENTO APURIMAC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8/05/2020 13:08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1,247,072.25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EN REGISTRO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ACTIVO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8974939"/>
                  </a:ext>
                </a:extLst>
              </a:tr>
              <a:tr h="150720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10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2479358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CONSTRUCCION DE TALLER; REMODELACION DE TALLER; ADQUISICION DE EQUIPO DE LABORATORIO Y/O TALLER; EN EL(LA) INSTITUTO SUPERIOR TECNOLÓGICO PUBLICO DE CHALLHUAHUACHO EN LA LOCALIDAD CHALLHUAHUACHO, DISTRITO DE CHALLHUAHUACHO, PROVINCIA COTABAMBAS, DEPARTAMENTO APURIMAC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29/01/2020 08:46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11,972,522.28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APROBADO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 dirty="0">
                          <a:effectLst/>
                        </a:rPr>
                        <a:t>ACTIVO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63089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523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4C4138B-B401-4748-909C-EE555351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C1F8C96-9329-4654-AFE2-32176D5A8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905144"/>
              </p:ext>
            </p:extLst>
          </p:nvPr>
        </p:nvGraphicFramePr>
        <p:xfrm>
          <a:off x="234778" y="308919"/>
          <a:ext cx="11788346" cy="59806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2174">
                  <a:extLst>
                    <a:ext uri="{9D8B030D-6E8A-4147-A177-3AD203B41FA5}">
                      <a16:colId xmlns:a16="http://schemas.microsoft.com/office/drawing/2014/main" val="1051708523"/>
                    </a:ext>
                  </a:extLst>
                </a:gridCol>
                <a:gridCol w="925086">
                  <a:extLst>
                    <a:ext uri="{9D8B030D-6E8A-4147-A177-3AD203B41FA5}">
                      <a16:colId xmlns:a16="http://schemas.microsoft.com/office/drawing/2014/main" val="40916820"/>
                    </a:ext>
                  </a:extLst>
                </a:gridCol>
                <a:gridCol w="5814297">
                  <a:extLst>
                    <a:ext uri="{9D8B030D-6E8A-4147-A177-3AD203B41FA5}">
                      <a16:colId xmlns:a16="http://schemas.microsoft.com/office/drawing/2014/main" val="2392871145"/>
                    </a:ext>
                  </a:extLst>
                </a:gridCol>
                <a:gridCol w="1393202">
                  <a:extLst>
                    <a:ext uri="{9D8B030D-6E8A-4147-A177-3AD203B41FA5}">
                      <a16:colId xmlns:a16="http://schemas.microsoft.com/office/drawing/2014/main" val="239349416"/>
                    </a:ext>
                  </a:extLst>
                </a:gridCol>
                <a:gridCol w="1103415">
                  <a:extLst>
                    <a:ext uri="{9D8B030D-6E8A-4147-A177-3AD203B41FA5}">
                      <a16:colId xmlns:a16="http://schemas.microsoft.com/office/drawing/2014/main" val="3953032796"/>
                    </a:ext>
                  </a:extLst>
                </a:gridCol>
                <a:gridCol w="925086">
                  <a:extLst>
                    <a:ext uri="{9D8B030D-6E8A-4147-A177-3AD203B41FA5}">
                      <a16:colId xmlns:a16="http://schemas.microsoft.com/office/drawing/2014/main" val="1271948342"/>
                    </a:ext>
                  </a:extLst>
                </a:gridCol>
                <a:gridCol w="925086">
                  <a:extLst>
                    <a:ext uri="{9D8B030D-6E8A-4147-A177-3AD203B41FA5}">
                      <a16:colId xmlns:a16="http://schemas.microsoft.com/office/drawing/2014/main" val="2700425603"/>
                    </a:ext>
                  </a:extLst>
                </a:gridCol>
              </a:tblGrid>
              <a:tr h="65946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s-MX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LISTADO DE INVERSIONES DE OPTIMIZACIÓN, AMPLIACIÓN MARGINAL, REPOSICIÓN Y REHABILITACIÓN - IOARR PROGRAMADOS AÑO 2020</a:t>
                      </a:r>
                      <a:br>
                        <a:rPr lang="es-MX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s-MX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(EN FORMULACIÓN)</a:t>
                      </a:r>
                      <a:endParaRPr lang="es-MX" sz="1600" b="1" i="0" u="none" strike="noStrike" dirty="0">
                        <a:solidFill>
                          <a:schemeClr val="tx1"/>
                        </a:solidFill>
                        <a:effectLst/>
                        <a:latin typeface="Open Sans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677900"/>
                  </a:ext>
                </a:extLst>
              </a:tr>
              <a:tr h="886868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 dirty="0">
                          <a:effectLst/>
                        </a:rPr>
                        <a:t>11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u="none" strike="noStrike">
                          <a:effectLst/>
                        </a:rPr>
                        <a:t> </a:t>
                      </a:r>
                      <a:endParaRPr lang="es-P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>
                          <a:effectLst/>
                        </a:rPr>
                        <a:t>IOARR. OPTIMIZACIÓN MEDIANTE COBERTURA DE LA LOSA DEPORTIVA MULTIUSO DE LA INSTITUCIÓN EDUCATIVA SECUNDARIA "JOSÉ MARÍA ARGUEDAS" CHUQUIBAMBILLA, DISTRITO - CHUQUIBAMBILLA , PROVINCIA - GRAU, DEPARTAMENTO - APURÍMAC         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u="none" strike="noStrike">
                          <a:effectLst/>
                        </a:rPr>
                        <a:t> </a:t>
                      </a:r>
                      <a:endParaRPr lang="es-P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u="none" strike="noStrike">
                          <a:effectLst/>
                        </a:rPr>
                        <a:t> </a:t>
                      </a:r>
                      <a:endParaRPr lang="es-P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u="none" strike="noStrike">
                          <a:effectLst/>
                        </a:rPr>
                        <a:t> </a:t>
                      </a:r>
                      <a:endParaRPr lang="es-P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u="none" strike="noStrike">
                          <a:effectLst/>
                        </a:rPr>
                        <a:t> </a:t>
                      </a:r>
                      <a:endParaRPr lang="es-P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25316680"/>
                  </a:ext>
                </a:extLst>
              </a:tr>
              <a:tr h="886868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 dirty="0">
                          <a:effectLst/>
                        </a:rPr>
                        <a:t>12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u="none" strike="noStrike">
                          <a:effectLst/>
                        </a:rPr>
                        <a:t> </a:t>
                      </a:r>
                      <a:endParaRPr lang="es-P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>
                          <a:effectLst/>
                        </a:rPr>
                        <a:t>OPTIMIZACIÓN MEDIANTE COBERTURA DE LA LOSA DEPORTIVA MULTIUSO DE LA INSTITUCIÓN EDUCATIVA  PRIMARIA N° 54394  "SEÑOR DE LOS MILAGROS"  DISTRITO - CURPAHUASI, PROVINCIA - GRAU, DEPARTAMENTO - APURÍMAC.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u="none" strike="noStrike">
                          <a:effectLst/>
                        </a:rPr>
                        <a:t> </a:t>
                      </a:r>
                      <a:endParaRPr lang="es-P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u="none" strike="noStrike">
                          <a:effectLst/>
                        </a:rPr>
                        <a:t> </a:t>
                      </a:r>
                      <a:endParaRPr lang="es-P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u="none" strike="noStrike">
                          <a:effectLst/>
                        </a:rPr>
                        <a:t> </a:t>
                      </a:r>
                      <a:endParaRPr lang="es-P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u="none" strike="noStrike">
                          <a:effectLst/>
                        </a:rPr>
                        <a:t> </a:t>
                      </a:r>
                      <a:endParaRPr lang="es-P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0123372"/>
                  </a:ext>
                </a:extLst>
              </a:tr>
              <a:tr h="886868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 dirty="0">
                          <a:effectLst/>
                        </a:rPr>
                        <a:t>13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u="none" strike="noStrike">
                          <a:effectLst/>
                        </a:rPr>
                        <a:t> </a:t>
                      </a:r>
                      <a:endParaRPr lang="es-P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>
                          <a:effectLst/>
                        </a:rPr>
                        <a:t>OPTIMIZACIÓN MEDIANTE COBERTURA DE LA LOSA DEPORTIVA MULTIUSO DE LA INSTITUCIÓN EDUCATIVA  PRIMARIA N° 54411 - SANTA ROSA, DISTRITO - SANTA ROSA, PROVINCIA - GRAU, DEPARTAMENTO - APURÍMAC.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u="none" strike="noStrike">
                          <a:effectLst/>
                        </a:rPr>
                        <a:t> </a:t>
                      </a:r>
                      <a:endParaRPr lang="es-P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u="none" strike="noStrike" dirty="0">
                          <a:effectLst/>
                        </a:rPr>
                        <a:t> 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u="none" strike="noStrike">
                          <a:effectLst/>
                        </a:rPr>
                        <a:t> </a:t>
                      </a:r>
                      <a:endParaRPr lang="es-P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u="none" strike="noStrike">
                          <a:effectLst/>
                        </a:rPr>
                        <a:t> </a:t>
                      </a:r>
                      <a:endParaRPr lang="es-P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89737712"/>
                  </a:ext>
                </a:extLst>
              </a:tr>
              <a:tr h="886868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 dirty="0">
                          <a:effectLst/>
                        </a:rPr>
                        <a:t>14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u="none" strike="noStrike">
                          <a:effectLst/>
                        </a:rPr>
                        <a:t> </a:t>
                      </a:r>
                      <a:endParaRPr lang="es-P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 dirty="0">
                          <a:effectLst/>
                        </a:rPr>
                        <a:t>"OPTIMIZACIÓN MEDIANTE COBERTURA DE LA LOSA DEPORTIVA MULTIUSO DE LA INSTITUCIÓN EDUCATIVA  PRIMARIA </a:t>
                      </a:r>
                      <a:r>
                        <a:rPr lang="es-PE" sz="1400" u="none" strike="noStrike" dirty="0" err="1">
                          <a:effectLst/>
                        </a:rPr>
                        <a:t>N°</a:t>
                      </a:r>
                      <a:r>
                        <a:rPr lang="es-PE" sz="1400" u="none" strike="noStrike" dirty="0">
                          <a:effectLst/>
                        </a:rPr>
                        <a:t> 54408 </a:t>
                      </a:r>
                      <a:r>
                        <a:rPr lang="es-PE" sz="1200" u="none" strike="noStrike" dirty="0">
                          <a:effectLst/>
                        </a:rPr>
                        <a:t>AYRIHUANCA</a:t>
                      </a:r>
                      <a:r>
                        <a:rPr lang="es-PE" sz="1400" u="none" strike="noStrike" dirty="0">
                          <a:effectLst/>
                        </a:rPr>
                        <a:t> , DISTRITO - MICAELA BASTIDAS, PROVINCIA - GRAU, DEPARTAMENTO - APURÍMAC "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u="none" strike="noStrike">
                          <a:effectLst/>
                        </a:rPr>
                        <a:t> </a:t>
                      </a:r>
                      <a:endParaRPr lang="es-P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u="none" strike="noStrike">
                          <a:effectLst/>
                        </a:rPr>
                        <a:t> </a:t>
                      </a:r>
                      <a:endParaRPr lang="es-P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u="none" strike="noStrike">
                          <a:effectLst/>
                        </a:rPr>
                        <a:t> </a:t>
                      </a:r>
                      <a:endParaRPr lang="es-P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u="none" strike="noStrike">
                          <a:effectLst/>
                        </a:rPr>
                        <a:t> </a:t>
                      </a:r>
                      <a:endParaRPr lang="es-P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8320381"/>
                  </a:ext>
                </a:extLst>
              </a:tr>
              <a:tr h="886868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 dirty="0">
                          <a:effectLst/>
                        </a:rPr>
                        <a:t>15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u="none" strike="noStrike">
                          <a:effectLst/>
                        </a:rPr>
                        <a:t> </a:t>
                      </a:r>
                      <a:endParaRPr lang="es-P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>
                          <a:effectLst/>
                        </a:rPr>
                        <a:t>OPTIMIZACIÓN MEDIANTE COBERTURA DE LA LOSA DEPORTIVA MULTIUSO DE LA INSTITUCIÓN EDUCATIVA SECUNDARIA "FRAY DIEGO ORTIZ" PROGRESO, DISTRITO - PROGRESO , PROVINCIA - GRAU, DEPARTAMENTO - APURÍMAC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u="none" strike="noStrike">
                          <a:effectLst/>
                        </a:rPr>
                        <a:t> </a:t>
                      </a:r>
                      <a:endParaRPr lang="es-P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u="none" strike="noStrike">
                          <a:effectLst/>
                        </a:rPr>
                        <a:t> </a:t>
                      </a:r>
                      <a:endParaRPr lang="es-P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u="none" strike="noStrike">
                          <a:effectLst/>
                        </a:rPr>
                        <a:t> </a:t>
                      </a:r>
                      <a:endParaRPr lang="es-P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u="none" strike="noStrike">
                          <a:effectLst/>
                        </a:rPr>
                        <a:t> </a:t>
                      </a:r>
                      <a:endParaRPr lang="es-P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5279979"/>
                  </a:ext>
                </a:extLst>
              </a:tr>
              <a:tr h="886868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 dirty="0">
                          <a:effectLst/>
                        </a:rPr>
                        <a:t>16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u="none" strike="noStrike">
                          <a:effectLst/>
                        </a:rPr>
                        <a:t> </a:t>
                      </a:r>
                      <a:endParaRPr lang="es-P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>
                          <a:effectLst/>
                        </a:rPr>
                        <a:t>OPTIMIZACIÓN MEDIANTE COBERTURA DE LA LOSA DEPORTIVA MULTIUSO DE LA INSTITUCIÓN EDUCATIVA SECUNDARIA "JUAN ESPINOZA MEDRANO" PATAYPAMPA, DISTRITO - PATAYPAMPA , PROVINCIA - GRAU, DEPARTAMENTO - APURÍMAC 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u="none" strike="noStrike">
                          <a:effectLst/>
                        </a:rPr>
                        <a:t> </a:t>
                      </a:r>
                      <a:endParaRPr lang="es-P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u="none" strike="noStrike">
                          <a:effectLst/>
                        </a:rPr>
                        <a:t> </a:t>
                      </a:r>
                      <a:endParaRPr lang="es-P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u="none" strike="noStrike">
                          <a:effectLst/>
                        </a:rPr>
                        <a:t> </a:t>
                      </a:r>
                      <a:endParaRPr lang="es-P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2000" u="none" strike="noStrike" dirty="0">
                          <a:effectLst/>
                        </a:rPr>
                        <a:t> 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093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1877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4C4138B-B401-4748-909C-EE555351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2617951-4DA7-4E3B-BF06-EA47E62B0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215394"/>
              </p:ext>
            </p:extLst>
          </p:nvPr>
        </p:nvGraphicFramePr>
        <p:xfrm>
          <a:off x="234778" y="160638"/>
          <a:ext cx="11850129" cy="59683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1375">
                  <a:extLst>
                    <a:ext uri="{9D8B030D-6E8A-4147-A177-3AD203B41FA5}">
                      <a16:colId xmlns:a16="http://schemas.microsoft.com/office/drawing/2014/main" val="1252474407"/>
                    </a:ext>
                  </a:extLst>
                </a:gridCol>
                <a:gridCol w="1057134">
                  <a:extLst>
                    <a:ext uri="{9D8B030D-6E8A-4147-A177-3AD203B41FA5}">
                      <a16:colId xmlns:a16="http://schemas.microsoft.com/office/drawing/2014/main" val="310570775"/>
                    </a:ext>
                  </a:extLst>
                </a:gridCol>
                <a:gridCol w="5336820">
                  <a:extLst>
                    <a:ext uri="{9D8B030D-6E8A-4147-A177-3AD203B41FA5}">
                      <a16:colId xmlns:a16="http://schemas.microsoft.com/office/drawing/2014/main" val="1882591038"/>
                    </a:ext>
                  </a:extLst>
                </a:gridCol>
                <a:gridCol w="1278791">
                  <a:extLst>
                    <a:ext uri="{9D8B030D-6E8A-4147-A177-3AD203B41FA5}">
                      <a16:colId xmlns:a16="http://schemas.microsoft.com/office/drawing/2014/main" val="388525022"/>
                    </a:ext>
                  </a:extLst>
                </a:gridCol>
                <a:gridCol w="1261741">
                  <a:extLst>
                    <a:ext uri="{9D8B030D-6E8A-4147-A177-3AD203B41FA5}">
                      <a16:colId xmlns:a16="http://schemas.microsoft.com/office/drawing/2014/main" val="3011268787"/>
                    </a:ext>
                  </a:extLst>
                </a:gridCol>
                <a:gridCol w="1057134">
                  <a:extLst>
                    <a:ext uri="{9D8B030D-6E8A-4147-A177-3AD203B41FA5}">
                      <a16:colId xmlns:a16="http://schemas.microsoft.com/office/drawing/2014/main" val="1509887094"/>
                    </a:ext>
                  </a:extLst>
                </a:gridCol>
                <a:gridCol w="1057134">
                  <a:extLst>
                    <a:ext uri="{9D8B030D-6E8A-4147-A177-3AD203B41FA5}">
                      <a16:colId xmlns:a16="http://schemas.microsoft.com/office/drawing/2014/main" val="4266432296"/>
                    </a:ext>
                  </a:extLst>
                </a:gridCol>
              </a:tblGrid>
              <a:tr h="1000371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25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109271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AMPLIACIÓN MARGINAL - ADQUISICION ANTICIPADA DE TERRENOS ADQUISICIÓN DE TERRENO PARA EL CENTRO DE SALUD ANDAHUAYLAS, PROVINCIA DE ANDAHUAYLAS, REGIÓN APURIMAC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10/02/2020 12:08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2,000,000.00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IDEA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57268827"/>
                  </a:ext>
                </a:extLst>
              </a:tr>
              <a:tr h="132252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26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9209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AMPLIACIÓN MARGINAL - ADQUISICION ANTICIPADA DE TERRENOS -ADQUISICIÓN DE TERRENO PARA EDIFICACIÓN PÚBLICA; EN EL(LA) IEI N° 1109 TABLADA ALTA IEP N° 54905 SUR AMÉRICA E IES MUTTER IRENE AMEND, DISTRITO DE ABANCAY, PROVINCIA DE ABANCAY, DEPARTAMENTO APURIMAC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10/02/2020 11:33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7,808,720.00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IDEA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7274628"/>
                  </a:ext>
                </a:extLst>
              </a:tr>
              <a:tr h="1000371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27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109267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AMPLIACIÓN MARGINAL - ADQUISICION ANTICIPADA DE TERRENOS ADQUISICIÓN DE TERRENO PARA EL CENTRO DE SALUD METROPOLITANO, PROVINCIA DE ABANCAY, REGIÓN APURIMAC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10/02/2020 12:05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2,500,000.00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IDEA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6082866"/>
                  </a:ext>
                </a:extLst>
              </a:tr>
              <a:tr h="132252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28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9220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AMPLIACIÓN MARGINAL - ADQUISICION ANTICIPADA DE TERRENOS EN LA INSTITUCIÓN EDUCATIVA SECUNDARIA DE TAPAYA, DISTRITO DE ANDAHUAYLAS, PROVINCIA DE ANDAHUAYLAS, DEPARTAMENTO APURIMAC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10/02/2020 11:42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270,000.00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IDEA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26113606"/>
                  </a:ext>
                </a:extLst>
              </a:tr>
              <a:tr h="132252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u="none" strike="noStrike">
                          <a:effectLst/>
                        </a:rPr>
                        <a:t>29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109191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OPTIMIZACIÓN - ADQUISICION DE EQUIPOS Y SOFTWARE PARA LA IMPLEMENTACIÓN DE GOBIERNO ELECTRÓNICO EN EL GOBIERNO REGIONAL DE APURÍMAC, DISTRITO DE ABANCAY, PROVINCIA ABANCAY, DEPARTAMENTO APURIMAC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10/02/2020 11:19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4,472,015.00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IDEA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 dirty="0">
                          <a:effectLst/>
                        </a:rPr>
                        <a:t> 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9633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2569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C97D-E8E1-46E5-AAB4-F7EEC7775E4F}"/>
              </a:ext>
            </a:extLst>
          </p:cNvPr>
          <p:cNvSpPr txBox="1">
            <a:spLocks/>
          </p:cNvSpPr>
          <p:nvPr/>
        </p:nvSpPr>
        <p:spPr>
          <a:xfrm>
            <a:off x="5125720" y="2824479"/>
            <a:ext cx="1940560" cy="6045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solidFill>
                  <a:schemeClr val="accent1"/>
                </a:solidFill>
                <a:latin typeface="+mn-lt"/>
              </a:rPr>
              <a:t>GRACIAS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496708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1101B-0B8E-40B7-816A-53F35C3CE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2080"/>
            <a:ext cx="12192000" cy="1459628"/>
          </a:xfrm>
          <a:solidFill>
            <a:schemeClr val="accent6">
              <a:lumMod val="75000"/>
            </a:schemeClr>
          </a:solidFill>
          <a:ln>
            <a:noFill/>
          </a:ln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" sz="4800" b="1" dirty="0">
                <a:solidFill>
                  <a:schemeClr val="bg1"/>
                </a:solidFill>
                <a:latin typeface="+mn-lt"/>
              </a:rPr>
              <a:t>PROYECTOS DE INVERSION EN FASE DE FORMULACION </a:t>
            </a:r>
            <a:r>
              <a:rPr lang="es-PE" sz="4800" b="1" dirty="0">
                <a:solidFill>
                  <a:schemeClr val="bg1"/>
                </a:solidFill>
                <a:latin typeface="+mn-lt"/>
              </a:rPr>
              <a:t>POR </a:t>
            </a:r>
            <a:r>
              <a:rPr lang="en" sz="4800" b="1" dirty="0">
                <a:solidFill>
                  <a:schemeClr val="bg1"/>
                </a:solidFill>
                <a:latin typeface="+mn-lt"/>
              </a:rPr>
              <a:t>FUNCIONES</a:t>
            </a:r>
            <a:endParaRPr lang="es-PE" sz="4800" b="1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12D61187-409F-4EC2-B2BB-DE1EBEC70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7337141"/>
              </p:ext>
            </p:extLst>
          </p:nvPr>
        </p:nvGraphicFramePr>
        <p:xfrm>
          <a:off x="2919248" y="1923178"/>
          <a:ext cx="6353503" cy="3774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F6697435-DC8D-4DD1-8368-786C08203221}"/>
              </a:ext>
            </a:extLst>
          </p:cNvPr>
          <p:cNvSpPr/>
          <p:nvPr/>
        </p:nvSpPr>
        <p:spPr>
          <a:xfrm>
            <a:off x="0" y="1584961"/>
            <a:ext cx="12192000" cy="1422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5147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D29D1-BA6F-4C0F-B1F3-9D3EAD212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b="1" dirty="0">
                <a:solidFill>
                  <a:schemeClr val="accent1"/>
                </a:solidFill>
                <a:latin typeface="+mn-lt"/>
              </a:rPr>
              <a:t> </a:t>
            </a:r>
            <a:endParaRPr lang="es-PE" sz="4400" dirty="0"/>
          </a:p>
        </p:txBody>
      </p:sp>
      <p:pic>
        <p:nvPicPr>
          <p:cNvPr id="6" name="Picture 2" descr="Iconos de computadora inicio botón firmar, inicio, firmar, en ...">
            <a:hlinkClick r:id="rId2" action="ppaction://hlinksldjump"/>
            <a:extLst>
              <a:ext uri="{FF2B5EF4-FFF2-40B4-BE49-F238E27FC236}">
                <a16:creationId xmlns:a16="http://schemas.microsoft.com/office/drawing/2014/main" id="{DF8FAFC4-65D4-4246-A0FC-61CAE7D03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107" y="147373"/>
            <a:ext cx="446986" cy="44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266A7EC-F8C2-4373-8B72-ADE98B730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211" y="1025611"/>
            <a:ext cx="3595815" cy="5279593"/>
          </a:xfrm>
        </p:spPr>
        <p:txBody>
          <a:bodyPr>
            <a:normAutofit/>
          </a:bodyPr>
          <a:lstStyle/>
          <a:p>
            <a:pPr algn="ctr"/>
            <a:r>
              <a:rPr lang="es-MX" sz="2000" b="1" dirty="0">
                <a:solidFill>
                  <a:schemeClr val="tx1"/>
                </a:solidFill>
              </a:rPr>
              <a:t>INVERSIONES DE OPTIMIZACIÓN, AMPLIACIÓN MARGINAL, REPOSICIÓN Y REHABILITACIÓN – IOARR</a:t>
            </a:r>
          </a:p>
          <a:p>
            <a:pPr algn="ctr"/>
            <a:endParaRPr lang="es-PE" sz="1800" dirty="0">
              <a:solidFill>
                <a:schemeClr val="tx1"/>
              </a:solidFill>
            </a:endParaRP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757EFB87-FF3D-4B0B-A015-7006D31F0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091798" y="1235676"/>
            <a:ext cx="7310344" cy="392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0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1110504" y="755529"/>
            <a:ext cx="10562741" cy="52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 defTabSz="457200">
              <a:lnSpc>
                <a:spcPct val="100000"/>
              </a:lnSpc>
              <a:buClr>
                <a:schemeClr val="dk1"/>
              </a:buClr>
              <a:buSzPts val="5400"/>
            </a:pPr>
            <a:r>
              <a:rPr lang="en" sz="2800" b="1" dirty="0">
                <a:ln w="0"/>
                <a:solidFill>
                  <a:schemeClr val="tx1"/>
                </a:solidFill>
                <a:latin typeface="+mn-lt"/>
                <a:sym typeface="Lato Black"/>
              </a:rPr>
              <a:t>IOARR PROGRAMADOS  Y APROBADOS - 2019</a:t>
            </a:r>
            <a:endParaRPr sz="2800" b="1" dirty="0">
              <a:ln w="0"/>
              <a:solidFill>
                <a:schemeClr val="tx1"/>
              </a:solidFill>
              <a:latin typeface="+mn-lt"/>
              <a:sym typeface="Lato Black"/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2" name="Google Shape;95;p13">
            <a:extLst>
              <a:ext uri="{FF2B5EF4-FFF2-40B4-BE49-F238E27FC236}">
                <a16:creationId xmlns:a16="http://schemas.microsoft.com/office/drawing/2014/main" id="{DAEB0D2F-2CCF-47D1-94EF-E65610CDEE82}"/>
              </a:ext>
            </a:extLst>
          </p:cNvPr>
          <p:cNvSpPr txBox="1">
            <a:spLocks/>
          </p:cNvSpPr>
          <p:nvPr/>
        </p:nvSpPr>
        <p:spPr>
          <a:xfrm>
            <a:off x="841214" y="258240"/>
            <a:ext cx="10315553" cy="960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400" b="1" dirty="0">
                <a:solidFill>
                  <a:schemeClr val="tx1"/>
                </a:solidFill>
              </a:rPr>
              <a:t>INVERSIONES DE OPTIMIZACIÓN, AMPLIACIÓN MARGINAL, REPOSICIÓN Y REHABILITACIÓN – IOARR</a:t>
            </a:r>
          </a:p>
          <a:p>
            <a:pPr algn="ctr"/>
            <a:endParaRPr lang="es-MX" sz="2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ea typeface="+mj-ea"/>
              <a:cs typeface="+mj-cs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05BB60CE-C8CE-4114-BF03-965B06857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03467"/>
              </p:ext>
            </p:extLst>
          </p:nvPr>
        </p:nvGraphicFramePr>
        <p:xfrm>
          <a:off x="123568" y="1260389"/>
          <a:ext cx="11850129" cy="50070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5931">
                  <a:extLst>
                    <a:ext uri="{9D8B030D-6E8A-4147-A177-3AD203B41FA5}">
                      <a16:colId xmlns:a16="http://schemas.microsoft.com/office/drawing/2014/main" val="1889881851"/>
                    </a:ext>
                  </a:extLst>
                </a:gridCol>
                <a:gridCol w="1115931">
                  <a:extLst>
                    <a:ext uri="{9D8B030D-6E8A-4147-A177-3AD203B41FA5}">
                      <a16:colId xmlns:a16="http://schemas.microsoft.com/office/drawing/2014/main" val="1449894156"/>
                    </a:ext>
                  </a:extLst>
                </a:gridCol>
                <a:gridCol w="4640859">
                  <a:extLst>
                    <a:ext uri="{9D8B030D-6E8A-4147-A177-3AD203B41FA5}">
                      <a16:colId xmlns:a16="http://schemas.microsoft.com/office/drawing/2014/main" val="17678936"/>
                    </a:ext>
                  </a:extLst>
                </a:gridCol>
                <a:gridCol w="1328489">
                  <a:extLst>
                    <a:ext uri="{9D8B030D-6E8A-4147-A177-3AD203B41FA5}">
                      <a16:colId xmlns:a16="http://schemas.microsoft.com/office/drawing/2014/main" val="2301817934"/>
                    </a:ext>
                  </a:extLst>
                </a:gridCol>
                <a:gridCol w="1452483">
                  <a:extLst>
                    <a:ext uri="{9D8B030D-6E8A-4147-A177-3AD203B41FA5}">
                      <a16:colId xmlns:a16="http://schemas.microsoft.com/office/drawing/2014/main" val="1267473359"/>
                    </a:ext>
                  </a:extLst>
                </a:gridCol>
                <a:gridCol w="1098218">
                  <a:extLst>
                    <a:ext uri="{9D8B030D-6E8A-4147-A177-3AD203B41FA5}">
                      <a16:colId xmlns:a16="http://schemas.microsoft.com/office/drawing/2014/main" val="1107562910"/>
                    </a:ext>
                  </a:extLst>
                </a:gridCol>
                <a:gridCol w="1098218">
                  <a:extLst>
                    <a:ext uri="{9D8B030D-6E8A-4147-A177-3AD203B41FA5}">
                      <a16:colId xmlns:a16="http://schemas.microsoft.com/office/drawing/2014/main" val="4292897901"/>
                    </a:ext>
                  </a:extLst>
                </a:gridCol>
              </a:tblGrid>
              <a:tr h="903344">
                <a:tc gridSpan="7">
                  <a:txBody>
                    <a:bodyPr/>
                    <a:lstStyle/>
                    <a:p>
                      <a:pPr algn="ctr" fontAlgn="b"/>
                      <a:br>
                        <a:rPr lang="es-MX" sz="1400" b="1" u="none" strike="noStrike" dirty="0">
                          <a:effectLst/>
                        </a:rPr>
                      </a:br>
                      <a:r>
                        <a:rPr lang="es-MX" sz="1400" b="1" u="none" strike="noStrike" dirty="0">
                          <a:effectLst/>
                        </a:rPr>
                        <a:t>GOBIERNO REGIONAL DE APURÍMAC</a:t>
                      </a:r>
                      <a:br>
                        <a:rPr lang="es-MX" sz="1400" b="1" u="none" strike="noStrike" dirty="0">
                          <a:effectLst/>
                        </a:rPr>
                      </a:br>
                      <a:r>
                        <a:rPr lang="es-MX" sz="1400" b="1" u="none" strike="noStrike" dirty="0">
                          <a:effectLst/>
                        </a:rPr>
                        <a:t>OFICINA REGIONAL DE FORMULACIÓN Y EVALUACIÓN DE INVERSIONES - ORFEI</a:t>
                      </a:r>
                      <a:br>
                        <a:rPr lang="es-MX" sz="1400" b="1" u="none" strike="noStrike" dirty="0">
                          <a:effectLst/>
                        </a:rPr>
                      </a:br>
                      <a:r>
                        <a:rPr lang="es-MX" sz="1400" b="1" u="none" strike="noStrike" dirty="0">
                          <a:effectLst/>
                        </a:rPr>
                        <a:t>LISTADO DE INVERSIONES DE OPTIMIZACIÓN, AMPLIACIÓN MARGINAL, REPOSICIÓN Y REHABILITACIÓN - IOARR FORMULADOS AÑO 2019</a:t>
                      </a:r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68866"/>
                  </a:ext>
                </a:extLst>
              </a:tr>
              <a:tr h="60158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 dirty="0" err="1">
                          <a:effectLst/>
                        </a:rPr>
                        <a:t>N°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 dirty="0">
                          <a:effectLst/>
                        </a:rPr>
                        <a:t>Código único de inversiones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Nombre de la inversión</a:t>
                      </a:r>
                      <a:endParaRPr lang="es-PE" sz="1200" b="1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Fecha de registro</a:t>
                      </a:r>
                      <a:endParaRPr lang="es-PE" sz="1200" b="1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>
                          <a:effectLst/>
                        </a:rPr>
                        <a:t>Monto total de la inversión S/</a:t>
                      </a:r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Situación</a:t>
                      </a:r>
                      <a:endParaRPr lang="es-PE" sz="1200" b="1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Estado</a:t>
                      </a:r>
                      <a:endParaRPr lang="es-PE" sz="1200" b="1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6570758"/>
                  </a:ext>
                </a:extLst>
              </a:tr>
              <a:tr h="223500">
                <a:tc gridSpan="7"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 dirty="0">
                          <a:effectLst/>
                        </a:rPr>
                        <a:t> </a:t>
                      </a:r>
                      <a:endParaRPr lang="es-PE" sz="1200" b="1" i="0" u="none" strike="noStrike" dirty="0">
                        <a:solidFill>
                          <a:srgbClr val="707070"/>
                        </a:solidFill>
                        <a:effectLst/>
                        <a:latin typeface="Open Sans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154150"/>
                  </a:ext>
                </a:extLst>
              </a:tr>
              <a:tr h="772028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1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 dirty="0">
                          <a:effectLst/>
                        </a:rPr>
                        <a:t>2471902</a:t>
                      </a:r>
                      <a:endParaRPr lang="es-PE" sz="1200" b="0" i="0" u="none" strike="noStrike" dirty="0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>
                          <a:effectLst/>
                        </a:rPr>
                        <a:t>CONSTRUCCION DE COBERTURA; EN EL(LA) IE TUPAC AMARU II - GAMARRA EN LA LOCALIDAD PACCAYPATA, DISTRITO DE GAMARRA, PROVINCIA GRAU, DEPARTAMENTO APURIMAC</a:t>
                      </a:r>
                      <a:endParaRPr lang="es-MX" sz="1200" b="0" i="0" u="none" strike="noStrike" dirty="0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4/12/2019 22:40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294,046.04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APROBADO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ACTIVO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79521676"/>
                  </a:ext>
                </a:extLst>
              </a:tr>
              <a:tr h="772028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2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2471252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 dirty="0">
                          <a:effectLst/>
                        </a:rPr>
                        <a:t>CONSTRUCCION DE COBERTURA; EN EL(LA) IE 132 CHUQUIBAMBILLA - CHUQUIBAMBILLA DISTRITO DE CHUQUIBAMBILLA, PROVINCIA GRAU, DEPARTAMENTO APURIMAC</a:t>
                      </a:r>
                      <a:endParaRPr lang="es-PE" sz="1200" b="0" i="0" u="none" strike="noStrike" dirty="0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 dirty="0">
                          <a:effectLst/>
                        </a:rPr>
                        <a:t>29/11/2019 13:26</a:t>
                      </a:r>
                      <a:endParaRPr lang="es-PE" sz="1200" b="0" i="0" u="none" strike="noStrike" dirty="0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 dirty="0">
                          <a:effectLst/>
                        </a:rPr>
                        <a:t>154,443.24</a:t>
                      </a:r>
                      <a:endParaRPr lang="es-PE" sz="1200" b="0" i="0" u="none" strike="noStrike" dirty="0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APROBADO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ACTIVO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35238996"/>
                  </a:ext>
                </a:extLst>
              </a:tr>
              <a:tr h="962529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3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2470601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ADQUISICION DE EQUIPO, ASCENSORES Y MOBILIARIO; REMODELACION DE BLOQUE DE INFRAESTRUCTURA; EN EL(LA) SEDE CENTRAL DEL GOBIERNO REGIONAL DE APURÍMAC DISTRITO DE ABANCAY, PROVINCIA ABANCAY, DEPARTAMENTO APURIMAC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 dirty="0">
                          <a:effectLst/>
                        </a:rPr>
                        <a:t>25/11/2019 12:07</a:t>
                      </a:r>
                      <a:endParaRPr lang="es-PE" sz="1200" b="0" i="0" u="none" strike="noStrike" dirty="0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 dirty="0">
                          <a:effectLst/>
                        </a:rPr>
                        <a:t>5,159,240.57</a:t>
                      </a:r>
                      <a:endParaRPr lang="es-PE" sz="1200" b="0" i="0" u="none" strike="noStrike" dirty="0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 dirty="0">
                          <a:effectLst/>
                        </a:rPr>
                        <a:t>APROBADO</a:t>
                      </a:r>
                      <a:endParaRPr lang="es-PE" sz="1200" b="0" i="0" u="none" strike="noStrike" dirty="0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ACTIVO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4200548"/>
                  </a:ext>
                </a:extLst>
              </a:tr>
              <a:tr h="772028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4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2462102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ADQUISICION DE TERRENO; EN EL(LA) PARA LA DISPOSICIÓN FINAL DE RESIDUOS SÓLIDOS, DISTRITO DE ABANCAY, PROVINCIA ABANCAY, DEPARTAMENTO APURIMAC</a:t>
                      </a:r>
                      <a:endParaRPr lang="es-MX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18/09/2019 20:04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 dirty="0">
                          <a:effectLst/>
                        </a:rPr>
                        <a:t>2,311,500.00</a:t>
                      </a:r>
                      <a:endParaRPr lang="es-PE" sz="1200" b="0" i="0" u="none" strike="noStrike" dirty="0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 dirty="0">
                          <a:effectLst/>
                        </a:rPr>
                        <a:t>APROBADO</a:t>
                      </a:r>
                      <a:endParaRPr lang="es-PE" sz="1200" b="0" i="0" u="none" strike="noStrike" dirty="0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 dirty="0">
                          <a:effectLst/>
                        </a:rPr>
                        <a:t>ACTIVO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615472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4C4138B-B401-4748-909C-EE555351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7BCB5395-C37C-44A5-8D89-A83FAE3AB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574281"/>
              </p:ext>
            </p:extLst>
          </p:nvPr>
        </p:nvGraphicFramePr>
        <p:xfrm>
          <a:off x="234778" y="407773"/>
          <a:ext cx="11714206" cy="57953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3132">
                  <a:extLst>
                    <a:ext uri="{9D8B030D-6E8A-4147-A177-3AD203B41FA5}">
                      <a16:colId xmlns:a16="http://schemas.microsoft.com/office/drawing/2014/main" val="4050046555"/>
                    </a:ext>
                  </a:extLst>
                </a:gridCol>
                <a:gridCol w="1103132">
                  <a:extLst>
                    <a:ext uri="{9D8B030D-6E8A-4147-A177-3AD203B41FA5}">
                      <a16:colId xmlns:a16="http://schemas.microsoft.com/office/drawing/2014/main" val="1841821939"/>
                    </a:ext>
                  </a:extLst>
                </a:gridCol>
                <a:gridCol w="4587626">
                  <a:extLst>
                    <a:ext uri="{9D8B030D-6E8A-4147-A177-3AD203B41FA5}">
                      <a16:colId xmlns:a16="http://schemas.microsoft.com/office/drawing/2014/main" val="2840668082"/>
                    </a:ext>
                  </a:extLst>
                </a:gridCol>
                <a:gridCol w="1313252">
                  <a:extLst>
                    <a:ext uri="{9D8B030D-6E8A-4147-A177-3AD203B41FA5}">
                      <a16:colId xmlns:a16="http://schemas.microsoft.com/office/drawing/2014/main" val="1397821502"/>
                    </a:ext>
                  </a:extLst>
                </a:gridCol>
                <a:gridCol w="1435822">
                  <a:extLst>
                    <a:ext uri="{9D8B030D-6E8A-4147-A177-3AD203B41FA5}">
                      <a16:colId xmlns:a16="http://schemas.microsoft.com/office/drawing/2014/main" val="1147384385"/>
                    </a:ext>
                  </a:extLst>
                </a:gridCol>
                <a:gridCol w="1085621">
                  <a:extLst>
                    <a:ext uri="{9D8B030D-6E8A-4147-A177-3AD203B41FA5}">
                      <a16:colId xmlns:a16="http://schemas.microsoft.com/office/drawing/2014/main" val="3258000907"/>
                    </a:ext>
                  </a:extLst>
                </a:gridCol>
                <a:gridCol w="1085621">
                  <a:extLst>
                    <a:ext uri="{9D8B030D-6E8A-4147-A177-3AD203B41FA5}">
                      <a16:colId xmlns:a16="http://schemas.microsoft.com/office/drawing/2014/main" val="1488096760"/>
                    </a:ext>
                  </a:extLst>
                </a:gridCol>
              </a:tblGrid>
              <a:tr h="100731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2456379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CONSTRUCCION DE COBERTURA; EN EL(LA) IE 54266 JOSE MARIA ARGUEDAS - PACHACONAS EN LA LOCALIDAD PACHACONAS, DISTRITO DE PACHACONAS, PROVINCIA ANTABAMBA, DEPARTAMENTO APURIMAC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31/07/2019 20:26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233,426.00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APROBADO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5950235"/>
                  </a:ext>
                </a:extLst>
              </a:tr>
              <a:tr h="100731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2456377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CONSTRUCCION DE COBERTURA; EN EL(LA) DE LA LOZA DEPORTIVA MULTIUSO DE LA DIRECCIÓN REGIONAL DE EDUCACIÓN DE APURÍMAC DISTRITO DE ABANCAY, PROVINCIA ABANCAY, DEPARTAMENTO APURIMAC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31/07/2019 20:01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301,233.10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APROBADO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2968323"/>
                  </a:ext>
                </a:extLst>
              </a:tr>
              <a:tr h="100731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2456374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CONSTRUCCION DE COBERTURA; EN EL(LA) IE 54269 - SABAINO EN LA LOCALIDAD ANTILLA, DISTRITO DE SABAINO, PROVINCIA ANTABAMBA, DEPARTAMENTO APURIMAC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31/07/2019 19:06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204,646.86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APROBADO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6769703"/>
                  </a:ext>
                </a:extLst>
              </a:tr>
              <a:tr h="100731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2456356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CONSTRUCCION DE COBERTURA; EN EL(LA) IE 54262 - JUAN ESPINOZA MEDRANO EN LA LOCALIDAD CALCAUSO, DISTRITO DE JUAN ESPINOZA MEDRANO, PROVINCIA ANTABAMBA, DEPARTAMENTO APURIMAC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31/07/2019 17:21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229,394.87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APROBADO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1702295"/>
                  </a:ext>
                </a:extLst>
              </a:tr>
              <a:tr h="75875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2456286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CONSTRUCCION DE COBERTURA; EN EL(LA) IE 54333 - YANACA EN LA LOCALIDAD SARAICA, DISTRITO DE YANACA, PROVINCIA AYMARAES, DEPARTAMENTO APURIMAC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31/07/2019 11:30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321,272.74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APROBADO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78207839"/>
                  </a:ext>
                </a:extLst>
              </a:tr>
              <a:tr h="100731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2456271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CONSTRUCCION DE COBERTURA; EN EL(LA) IE 54253 - ANTABAMBA EN LA LOCALIDAD ANTABAMBA, DISTRITO DE ANTABAMBA, PROVINCIA ANTABAMBA, DEPARTAMENTO APURIMAC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31/07/2019 10:48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247,863.26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APROBADO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2700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207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4C4138B-B401-4748-909C-EE555351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18DF608-DA5D-4389-8DB8-D6C5061EE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029793"/>
              </p:ext>
            </p:extLst>
          </p:nvPr>
        </p:nvGraphicFramePr>
        <p:xfrm>
          <a:off x="234778" y="358345"/>
          <a:ext cx="11763633" cy="58571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7785">
                  <a:extLst>
                    <a:ext uri="{9D8B030D-6E8A-4147-A177-3AD203B41FA5}">
                      <a16:colId xmlns:a16="http://schemas.microsoft.com/office/drawing/2014/main" val="97979583"/>
                    </a:ext>
                  </a:extLst>
                </a:gridCol>
                <a:gridCol w="1107785">
                  <a:extLst>
                    <a:ext uri="{9D8B030D-6E8A-4147-A177-3AD203B41FA5}">
                      <a16:colId xmlns:a16="http://schemas.microsoft.com/office/drawing/2014/main" val="2579085968"/>
                    </a:ext>
                  </a:extLst>
                </a:gridCol>
                <a:gridCol w="4606983">
                  <a:extLst>
                    <a:ext uri="{9D8B030D-6E8A-4147-A177-3AD203B41FA5}">
                      <a16:colId xmlns:a16="http://schemas.microsoft.com/office/drawing/2014/main" val="1085803020"/>
                    </a:ext>
                  </a:extLst>
                </a:gridCol>
                <a:gridCol w="1318794">
                  <a:extLst>
                    <a:ext uri="{9D8B030D-6E8A-4147-A177-3AD203B41FA5}">
                      <a16:colId xmlns:a16="http://schemas.microsoft.com/office/drawing/2014/main" val="1412529350"/>
                    </a:ext>
                  </a:extLst>
                </a:gridCol>
                <a:gridCol w="1441880">
                  <a:extLst>
                    <a:ext uri="{9D8B030D-6E8A-4147-A177-3AD203B41FA5}">
                      <a16:colId xmlns:a16="http://schemas.microsoft.com/office/drawing/2014/main" val="2706866946"/>
                    </a:ext>
                  </a:extLst>
                </a:gridCol>
                <a:gridCol w="1090203">
                  <a:extLst>
                    <a:ext uri="{9D8B030D-6E8A-4147-A177-3AD203B41FA5}">
                      <a16:colId xmlns:a16="http://schemas.microsoft.com/office/drawing/2014/main" val="1376575489"/>
                    </a:ext>
                  </a:extLst>
                </a:gridCol>
                <a:gridCol w="1090203">
                  <a:extLst>
                    <a:ext uri="{9D8B030D-6E8A-4147-A177-3AD203B41FA5}">
                      <a16:colId xmlns:a16="http://schemas.microsoft.com/office/drawing/2014/main" val="997179827"/>
                    </a:ext>
                  </a:extLst>
                </a:gridCol>
              </a:tblGrid>
              <a:tr h="127826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11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2456125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ADQUISICION DE INSTRUMENTOS MUSICALES ANTIGUOS, MOBILIARIO DE AMBIENTES DE BIENESTAR UNIVERSITARIO Y HERRAMIENTAS DE EVALUACIÓN PARA EDUCACIÓN FÍSICA; EN EL(LA) PARA LA UNIVERSIDAD NACIONAL MICAELA BASTIDAS DE APURÍMAC, DISTRITO DE TAMBURCO, PROVINCIA ABANCAY, DEPARTAMENTO APURIMAC</a:t>
                      </a:r>
                      <a:endParaRPr lang="es-MX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26/07/2019 19:21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215,756.22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APROBADO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ACTIVO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extLst>
                  <a:ext uri="{0D108BD9-81ED-4DB2-BD59-A6C34878D82A}">
                    <a16:rowId xmlns:a16="http://schemas.microsoft.com/office/drawing/2014/main" val="2381280338"/>
                  </a:ext>
                </a:extLst>
              </a:tr>
              <a:tr h="127826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12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2456117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ADQUISICION DE MOTONIVELADORA, CARGADOR FRONTAL, RODILLO LISO VIBRATORIO, TRACTOR DE ORUGAS, VOLQUETE Y CAMIÓN CISTERNA; EN EL(LA) PARA LA DIRECCIÓN DE TRANSPORTES Y COMUNICACIONES DEL GOBIERNO REGIONAL DE APURIMAC, DISTRITO DE ABANCAY, PROVINCIA ABANCAY, DEPARTAMENTO APURIMAC</a:t>
                      </a:r>
                      <a:endParaRPr lang="es-MX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26/07/2019 16:59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6,799,157.40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APROBADO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ACTIVO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extLst>
                  <a:ext uri="{0D108BD9-81ED-4DB2-BD59-A6C34878D82A}">
                    <a16:rowId xmlns:a16="http://schemas.microsoft.com/office/drawing/2014/main" val="3257787353"/>
                  </a:ext>
                </a:extLst>
              </a:tr>
              <a:tr h="109701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13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2456105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ADQUISICION DE MOTONIVELADORA, CARGADOR FRONTAL, RODILLO LISO VIBRATORIO, TRACTOR DE ORUGAS, RETROEXCAVADORA Y VOLQUETE; EN EL(LA) PARA EL SEM DEL GOBIERNO REGIONAL DEL APURIMAC, DISTRITO DE ABANCAY, PROVINCIA ABANCAY, DEPARTAMENTO APURIMAC</a:t>
                      </a:r>
                      <a:endParaRPr lang="es-MX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26/07/2019 15:47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8,579,344.90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APROBADO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ACTIVO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extLst>
                  <a:ext uri="{0D108BD9-81ED-4DB2-BD59-A6C34878D82A}">
                    <a16:rowId xmlns:a16="http://schemas.microsoft.com/office/drawing/2014/main" val="2136625650"/>
                  </a:ext>
                </a:extLst>
              </a:tr>
              <a:tr h="73452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14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2456098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CONSTRUCCION DE COBERTURA; EN EL(LA) IE EDGAR SEGOVIA CAMPANA - CURAHUASI EN LA LOCALIDAD PALMIRA, DISTRITO DE CURAHUASI, PROVINCIA ABANCAY, DEPARTAMENTO APURIMAC</a:t>
                      </a:r>
                      <a:endParaRPr lang="es-MX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26/07/2019 12:58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280,799.68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APROBADO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ACTIVO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extLst>
                  <a:ext uri="{0D108BD9-81ED-4DB2-BD59-A6C34878D82A}">
                    <a16:rowId xmlns:a16="http://schemas.microsoft.com/office/drawing/2014/main" val="274489075"/>
                  </a:ext>
                </a:extLst>
              </a:tr>
              <a:tr h="73452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15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2454967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CONSTRUCCION DE COBERTURA; EN EL(LA) IE 54315 - CHAPIMARCA EN LA LOCALIDAD SANTA ROSA, DISTRITO DE CHAPIMARCA, PROVINCIA AYMARAES, DEPARTAMENTO APURIMAC</a:t>
                      </a:r>
                      <a:endParaRPr lang="es-MX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17/07/2019 08:43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173,459.84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APROBADO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ACTIVO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extLst>
                  <a:ext uri="{0D108BD9-81ED-4DB2-BD59-A6C34878D82A}">
                    <a16:rowId xmlns:a16="http://schemas.microsoft.com/office/drawing/2014/main" val="256524534"/>
                  </a:ext>
                </a:extLst>
              </a:tr>
              <a:tr h="73452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16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2454902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CONSTRUCCION DE COBERTURA; EN EL(LA) IE SANTA ROSA - CHAPIMARCA EN LA LOCALIDAD SANTA ROSA, DISTRITO DE CHAPIMARCA, PROVINCIA AYMARAES, DEPARTAMENTO APURIMAC</a:t>
                      </a:r>
                      <a:endParaRPr lang="es-MX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16/07/2019 17:05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273,826.97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APROBADO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 dirty="0">
                          <a:effectLst/>
                        </a:rPr>
                        <a:t>ACTIVO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52" marR="6552" marT="6552" marB="0" anchor="b"/>
                </a:tc>
                <a:extLst>
                  <a:ext uri="{0D108BD9-81ED-4DB2-BD59-A6C34878D82A}">
                    <a16:rowId xmlns:a16="http://schemas.microsoft.com/office/drawing/2014/main" val="1159990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059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4C4138B-B401-4748-909C-EE555351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2C43F0B6-A2F7-46BA-AA6B-4307D122C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779349"/>
              </p:ext>
            </p:extLst>
          </p:nvPr>
        </p:nvGraphicFramePr>
        <p:xfrm>
          <a:off x="222422" y="210065"/>
          <a:ext cx="11825415" cy="59930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3604">
                  <a:extLst>
                    <a:ext uri="{9D8B030D-6E8A-4147-A177-3AD203B41FA5}">
                      <a16:colId xmlns:a16="http://schemas.microsoft.com/office/drawing/2014/main" val="3437840607"/>
                    </a:ext>
                  </a:extLst>
                </a:gridCol>
                <a:gridCol w="1113604">
                  <a:extLst>
                    <a:ext uri="{9D8B030D-6E8A-4147-A177-3AD203B41FA5}">
                      <a16:colId xmlns:a16="http://schemas.microsoft.com/office/drawing/2014/main" val="1842353871"/>
                    </a:ext>
                  </a:extLst>
                </a:gridCol>
                <a:gridCol w="4631179">
                  <a:extLst>
                    <a:ext uri="{9D8B030D-6E8A-4147-A177-3AD203B41FA5}">
                      <a16:colId xmlns:a16="http://schemas.microsoft.com/office/drawing/2014/main" val="3223107763"/>
                    </a:ext>
                  </a:extLst>
                </a:gridCol>
                <a:gridCol w="1325719">
                  <a:extLst>
                    <a:ext uri="{9D8B030D-6E8A-4147-A177-3AD203B41FA5}">
                      <a16:colId xmlns:a16="http://schemas.microsoft.com/office/drawing/2014/main" val="1951808692"/>
                    </a:ext>
                  </a:extLst>
                </a:gridCol>
                <a:gridCol w="1449453">
                  <a:extLst>
                    <a:ext uri="{9D8B030D-6E8A-4147-A177-3AD203B41FA5}">
                      <a16:colId xmlns:a16="http://schemas.microsoft.com/office/drawing/2014/main" val="1405736432"/>
                    </a:ext>
                  </a:extLst>
                </a:gridCol>
                <a:gridCol w="1095928">
                  <a:extLst>
                    <a:ext uri="{9D8B030D-6E8A-4147-A177-3AD203B41FA5}">
                      <a16:colId xmlns:a16="http://schemas.microsoft.com/office/drawing/2014/main" val="719836892"/>
                    </a:ext>
                  </a:extLst>
                </a:gridCol>
                <a:gridCol w="1095928">
                  <a:extLst>
                    <a:ext uri="{9D8B030D-6E8A-4147-A177-3AD203B41FA5}">
                      <a16:colId xmlns:a16="http://schemas.microsoft.com/office/drawing/2014/main" val="1650526525"/>
                    </a:ext>
                  </a:extLst>
                </a:gridCol>
              </a:tblGrid>
              <a:tr h="95938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17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2454690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CONSTRUCCION DE COBERTURA; EN EL(LA) IE ANTONIO JOSE DE SUCRE - PICHIRHUA EN LA LOCALIDAD ACCOPAMPA, DISTRITO DE PICHIRHUA, PROVINCIA ABANCAY, DEPARTAMENTO APURIMAC</a:t>
                      </a:r>
                      <a:endParaRPr lang="es-MX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15/07/2019 15:15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263,652.21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>
                          <a:effectLst/>
                        </a:rPr>
                        <a:t>APROBADO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ACTIVO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65726731"/>
                  </a:ext>
                </a:extLst>
              </a:tr>
              <a:tr h="95938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18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2454151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CONSTRUCCION DE COBERTURA; EN EL(LA) IE 54307 VIRGEN COCHARCAS - CARAYBAMBA EN LA LOCALIDAD COLCA, DISTRITO DE CARAYBAMBA, PROVINCIA AYMARAES, DEPARTAMENTO APURIMAC</a:t>
                      </a:r>
                      <a:endParaRPr lang="es-MX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10/07/2019 12:22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268,651.25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>
                          <a:effectLst/>
                        </a:rPr>
                        <a:t>APROBADO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ACTIVO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2114263"/>
                  </a:ext>
                </a:extLst>
              </a:tr>
              <a:tr h="95938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19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2452936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CONSTRUCCION DE COBERTURA; EN EL(LA) IE 54059 - CHACOCHE EN LA LOCALIDAD CASINCHIHUA, DISTRITO DE CHACOCHE, PROVINCIA ABANCAY, DEPARTAMENTO APURIMAC</a:t>
                      </a:r>
                      <a:endParaRPr lang="es-MX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28/06/2019 09:08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223,536.70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>
                          <a:effectLst/>
                        </a:rPr>
                        <a:t>APROBADO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ACTIVO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9498814"/>
                  </a:ext>
                </a:extLst>
              </a:tr>
              <a:tr h="72265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20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2451690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CONSTRUCCION DE COBERTURA; EN EL(LA) IE 150 - ABANCAY DISTRITO DE ABANCAY, PROVINCIA ABANCAY, DEPARTAMENTO APURIMAC</a:t>
                      </a:r>
                      <a:endParaRPr lang="es-MX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18/06/2019 17:40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96,551.91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>
                          <a:effectLst/>
                        </a:rPr>
                        <a:t>APROBADO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ACTIVO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8007346"/>
                  </a:ext>
                </a:extLst>
              </a:tr>
              <a:tr h="95938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21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2447501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ADQUISICION DE TERRENO; EN EL(LA) IE LA SALLE - ABANCAY EN LA LOCALIDAD ABANCAY, DISTRITO DE ABANCAY, PROVINCIA ABANCAY, DEPARTAMENTO APURIMAC</a:t>
                      </a:r>
                      <a:endParaRPr lang="es-MX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14/05/2019 03:55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5,597,150.00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>
                          <a:effectLst/>
                        </a:rPr>
                        <a:t>APROBADO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ACTIVO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9872644"/>
                  </a:ext>
                </a:extLst>
              </a:tr>
              <a:tr h="143284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22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2444409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ADQUISICION DE TOMOGRAFO COMPUTARIZADO MULTICORTE Y EQUIPAMIENTO DE AMBIENTES COMPLEMENTARIOS; REMODELACION DE BLOQUE DE INFRAESTRUCTURA; EN LA LOCALIDAD ABANCAY, DISTRITO DE ABANCAY, PROVINCIA ABANCAY, DEPARTAMENTO APURIMAC</a:t>
                      </a:r>
                      <a:endParaRPr lang="es-MX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15/04/2019 05:52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3,941,553.56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>
                          <a:effectLst/>
                        </a:rPr>
                        <a:t>APROBADO</a:t>
                      </a:r>
                      <a:endParaRPr lang="es-PE" sz="14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>
                          <a:effectLst/>
                        </a:rPr>
                        <a:t>ACTIVO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0798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751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4C4138B-B401-4748-909C-EE555351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29C0795-F1D4-4EA2-806F-FA43C460D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031713"/>
              </p:ext>
            </p:extLst>
          </p:nvPr>
        </p:nvGraphicFramePr>
        <p:xfrm>
          <a:off x="197708" y="210066"/>
          <a:ext cx="11825415" cy="59683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3603">
                  <a:extLst>
                    <a:ext uri="{9D8B030D-6E8A-4147-A177-3AD203B41FA5}">
                      <a16:colId xmlns:a16="http://schemas.microsoft.com/office/drawing/2014/main" val="3070112720"/>
                    </a:ext>
                  </a:extLst>
                </a:gridCol>
                <a:gridCol w="1113603">
                  <a:extLst>
                    <a:ext uri="{9D8B030D-6E8A-4147-A177-3AD203B41FA5}">
                      <a16:colId xmlns:a16="http://schemas.microsoft.com/office/drawing/2014/main" val="1960157944"/>
                    </a:ext>
                  </a:extLst>
                </a:gridCol>
                <a:gridCol w="4631178">
                  <a:extLst>
                    <a:ext uri="{9D8B030D-6E8A-4147-A177-3AD203B41FA5}">
                      <a16:colId xmlns:a16="http://schemas.microsoft.com/office/drawing/2014/main" val="2609451561"/>
                    </a:ext>
                  </a:extLst>
                </a:gridCol>
                <a:gridCol w="1325720">
                  <a:extLst>
                    <a:ext uri="{9D8B030D-6E8A-4147-A177-3AD203B41FA5}">
                      <a16:colId xmlns:a16="http://schemas.microsoft.com/office/drawing/2014/main" val="1598388017"/>
                    </a:ext>
                  </a:extLst>
                </a:gridCol>
                <a:gridCol w="1449453">
                  <a:extLst>
                    <a:ext uri="{9D8B030D-6E8A-4147-A177-3AD203B41FA5}">
                      <a16:colId xmlns:a16="http://schemas.microsoft.com/office/drawing/2014/main" val="4208114609"/>
                    </a:ext>
                  </a:extLst>
                </a:gridCol>
                <a:gridCol w="1095929">
                  <a:extLst>
                    <a:ext uri="{9D8B030D-6E8A-4147-A177-3AD203B41FA5}">
                      <a16:colId xmlns:a16="http://schemas.microsoft.com/office/drawing/2014/main" val="301085099"/>
                    </a:ext>
                  </a:extLst>
                </a:gridCol>
                <a:gridCol w="1095929">
                  <a:extLst>
                    <a:ext uri="{9D8B030D-6E8A-4147-A177-3AD203B41FA5}">
                      <a16:colId xmlns:a16="http://schemas.microsoft.com/office/drawing/2014/main" val="214918531"/>
                    </a:ext>
                  </a:extLst>
                </a:gridCol>
              </a:tblGrid>
              <a:tr h="143840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23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2444408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REMODELACION DE BLOQUE DE INFRAESTRUCTURA; ADQUISICION DE EQUIPO DE HEMODIALISIS Y EQUIPAMIENTO DE CENTRO DE CONTROL Y MONITOREO; EN EL(LA) EESS HOSPITAL REGIONAL GUILLERMO DIAZ DE LA VEGA - ABANCAY EN LA LOCALIDAD ABANCAY, DISTRITO DE ABANCAY, PROVINCIA ABANCAY, DEPARTAMENTO APURIMAC</a:t>
                      </a:r>
                      <a:endParaRPr lang="es-MX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15/04/2019 05:45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397,024.58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APROBADO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ACTIVO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extLst>
                  <a:ext uri="{0D108BD9-81ED-4DB2-BD59-A6C34878D82A}">
                    <a16:rowId xmlns:a16="http://schemas.microsoft.com/office/drawing/2014/main" val="1749235151"/>
                  </a:ext>
                </a:extLst>
              </a:tr>
              <a:tr h="143840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24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2444407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ADQUISICION DE KITS DE TRAUMA PARA SERVICIOS MÉDICOS DE EMERGENCIA Y KITS DE TRAUMA PARA SERVICIOS MÉDICOS DE EMERGENCIA; EN EL(LA) EESS HOSPITAL REGIONAL GUILLERMO DIAZ DE LA VEGA - ABANCAY EN LA LOCALIDAD ABANCAY, DISTRITO DE ABANCAY, PROVINCIA ABANCAY, DEPARTAMENTO APURIMAC</a:t>
                      </a:r>
                      <a:endParaRPr lang="es-MX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15/04/2019 05:07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1,741,629.01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APROBADO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ACTIVO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extLst>
                  <a:ext uri="{0D108BD9-81ED-4DB2-BD59-A6C34878D82A}">
                    <a16:rowId xmlns:a16="http://schemas.microsoft.com/office/drawing/2014/main" val="23935287"/>
                  </a:ext>
                </a:extLst>
              </a:tr>
              <a:tr h="62259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25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2444071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ADQUISICIÓN DE TERRENO; EN EL(LA) CENTRO DE EQUIPO MECÁNICO DISTRITO DE ABANCAY, PROVINCIA ABANCAY, DEPARTAMENTO APURIMAC</a:t>
                      </a:r>
                      <a:endParaRPr lang="es-MX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12/04/2019 08:55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10,055,337.51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APROBADO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ACTIVO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extLst>
                  <a:ext uri="{0D108BD9-81ED-4DB2-BD59-A6C34878D82A}">
                    <a16:rowId xmlns:a16="http://schemas.microsoft.com/office/drawing/2014/main" val="2111306264"/>
                  </a:ext>
                </a:extLst>
              </a:tr>
              <a:tr h="123445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26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2443596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RENOVACIÓN DE TECHADO PREARMADO Y SISTEMAS DE CIELO RASO; REPARACIÓN DE AMBIENTE PARA COMEDOR; CONSTRUCCIÓN DE COBERTURA; EN EL(LA) IE FRANCISCO BOLOGNESI - ABANCAY EN LA LOCALIDAD ABANCAY, DISTRITO DE ABANCAY, PROVINCIA ABANCAY, DEPARTAMENTO APURIMAC</a:t>
                      </a:r>
                      <a:endParaRPr lang="es-MX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9/04/2019 16:43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283,526.72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APROBADO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ACTIVO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extLst>
                  <a:ext uri="{0D108BD9-81ED-4DB2-BD59-A6C34878D82A}">
                    <a16:rowId xmlns:a16="http://schemas.microsoft.com/office/drawing/2014/main" val="4067118578"/>
                  </a:ext>
                </a:extLst>
              </a:tr>
              <a:tr h="123445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27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2443542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>
                          <a:effectLst/>
                        </a:rPr>
                        <a:t>RENOVACIÓN DE TECHADO PREARMADO; ADQUISICIÓN DE MESAS; CONSTRUCCIÓN DE COBERTURA Y CERCO PERIMÉTRICO; EN EL(LA) ALDEA INFANTIL VIRGEN DEL ROSARIO EN LA LOCALIDAD ABANCAY, DISTRITO DE ABANCAY, PROVINCIA ABANCAY, DEPARTAMENTO APURIMAC</a:t>
                      </a:r>
                      <a:endParaRPr lang="es-MX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9/04/2019 12:41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200" u="none" strike="noStrike">
                          <a:effectLst/>
                        </a:rPr>
                        <a:t>975,214.00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effectLst/>
                        </a:rPr>
                        <a:t>APROBADO</a:t>
                      </a:r>
                      <a:endParaRPr lang="es-PE" sz="1200" b="0" i="0" u="none" strike="noStrike">
                        <a:solidFill>
                          <a:srgbClr val="39393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 dirty="0">
                          <a:effectLst/>
                        </a:rPr>
                        <a:t>ACTIVO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5" marR="7235" marT="7235" marB="0" anchor="b"/>
                </a:tc>
                <a:extLst>
                  <a:ext uri="{0D108BD9-81ED-4DB2-BD59-A6C34878D82A}">
                    <a16:rowId xmlns:a16="http://schemas.microsoft.com/office/drawing/2014/main" val="410240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9270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4C4138B-B401-4748-909C-EE555351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EF875B-0C6E-4490-93BB-A64DDABDF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576541"/>
              </p:ext>
            </p:extLst>
          </p:nvPr>
        </p:nvGraphicFramePr>
        <p:xfrm>
          <a:off x="98855" y="0"/>
          <a:ext cx="11920154" cy="65282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6111">
                  <a:extLst>
                    <a:ext uri="{9D8B030D-6E8A-4147-A177-3AD203B41FA5}">
                      <a16:colId xmlns:a16="http://schemas.microsoft.com/office/drawing/2014/main" val="4281443454"/>
                    </a:ext>
                  </a:extLst>
                </a:gridCol>
                <a:gridCol w="1063382">
                  <a:extLst>
                    <a:ext uri="{9D8B030D-6E8A-4147-A177-3AD203B41FA5}">
                      <a16:colId xmlns:a16="http://schemas.microsoft.com/office/drawing/2014/main" val="381201571"/>
                    </a:ext>
                  </a:extLst>
                </a:gridCol>
                <a:gridCol w="5368354">
                  <a:extLst>
                    <a:ext uri="{9D8B030D-6E8A-4147-A177-3AD203B41FA5}">
                      <a16:colId xmlns:a16="http://schemas.microsoft.com/office/drawing/2014/main" val="45384937"/>
                    </a:ext>
                  </a:extLst>
                </a:gridCol>
                <a:gridCol w="1286347">
                  <a:extLst>
                    <a:ext uri="{9D8B030D-6E8A-4147-A177-3AD203B41FA5}">
                      <a16:colId xmlns:a16="http://schemas.microsoft.com/office/drawing/2014/main" val="990525806"/>
                    </a:ext>
                  </a:extLst>
                </a:gridCol>
                <a:gridCol w="1269196">
                  <a:extLst>
                    <a:ext uri="{9D8B030D-6E8A-4147-A177-3AD203B41FA5}">
                      <a16:colId xmlns:a16="http://schemas.microsoft.com/office/drawing/2014/main" val="2579055010"/>
                    </a:ext>
                  </a:extLst>
                </a:gridCol>
                <a:gridCol w="1063382">
                  <a:extLst>
                    <a:ext uri="{9D8B030D-6E8A-4147-A177-3AD203B41FA5}">
                      <a16:colId xmlns:a16="http://schemas.microsoft.com/office/drawing/2014/main" val="754520666"/>
                    </a:ext>
                  </a:extLst>
                </a:gridCol>
                <a:gridCol w="1063382">
                  <a:extLst>
                    <a:ext uri="{9D8B030D-6E8A-4147-A177-3AD203B41FA5}">
                      <a16:colId xmlns:a16="http://schemas.microsoft.com/office/drawing/2014/main" val="136098166"/>
                    </a:ext>
                  </a:extLst>
                </a:gridCol>
              </a:tblGrid>
              <a:tr h="852554">
                <a:tc gridSpan="7">
                  <a:txBody>
                    <a:bodyPr/>
                    <a:lstStyle/>
                    <a:p>
                      <a:pPr algn="ctr" fontAlgn="b"/>
                      <a:br>
                        <a:rPr lang="es-MX" sz="1600" u="none" strike="noStrike" dirty="0">
                          <a:effectLst/>
                        </a:rPr>
                      </a:br>
                      <a:r>
                        <a:rPr lang="es-MX" sz="1600" b="1" u="none" strike="noStrike" dirty="0">
                          <a:effectLst/>
                        </a:rPr>
                        <a:t>GOBIERNO REGIONAL DE APURÍMAC</a:t>
                      </a:r>
                      <a:br>
                        <a:rPr lang="es-MX" sz="1600" b="1" u="none" strike="noStrike" dirty="0">
                          <a:effectLst/>
                        </a:rPr>
                      </a:br>
                      <a:r>
                        <a:rPr lang="es-MX" sz="1600" b="1" u="none" strike="noStrike" dirty="0">
                          <a:effectLst/>
                        </a:rPr>
                        <a:t>OFICINA REGIONAL DE FORMULACIÓN Y EVALUACIÓN DE INVERSIONES - ORFEI</a:t>
                      </a:r>
                      <a:br>
                        <a:rPr lang="es-MX" sz="1600" b="1" u="none" strike="noStrike" dirty="0">
                          <a:effectLst/>
                        </a:rPr>
                      </a:br>
                      <a:r>
                        <a:rPr lang="es-MX" sz="1600" b="1" u="none" strike="noStrike" dirty="0">
                          <a:effectLst/>
                        </a:rPr>
                        <a:t>LISTADO DE INVERSIONES DE OPTIMIZACIÓN, AMPLIACIÓN MARGINAL, REPOSICIÓN Y REHABILITACIÓN - IOARR PROGRAMADOS AÑO 2020 (APROBADOS)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0" marR="6660" marT="6660" marB="0" anchor="b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854334"/>
                  </a:ext>
                </a:extLst>
              </a:tr>
              <a:tr h="333183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N°</a:t>
                      </a:r>
                      <a:endParaRPr lang="es-PE" sz="1200" b="1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6660" marR="6660" marT="6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Código único de inversiones</a:t>
                      </a:r>
                      <a:endParaRPr lang="es-PE" sz="1200" b="1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6660" marR="6660" marT="6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Nombre de la inversión</a:t>
                      </a:r>
                      <a:endParaRPr lang="es-PE" sz="1200" b="1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6660" marR="6660" marT="6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Fecha de registro</a:t>
                      </a:r>
                      <a:endParaRPr lang="es-PE" sz="1200" b="1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6660" marR="6660" marT="6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u="none" strike="noStrike">
                          <a:effectLst/>
                        </a:rPr>
                        <a:t>Monto total de la inversión S/</a:t>
                      </a:r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6660" marR="6660" marT="6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Situación</a:t>
                      </a:r>
                      <a:endParaRPr lang="es-PE" sz="1200" b="1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6660" marR="6660" marT="666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200" u="none" strike="noStrike">
                          <a:effectLst/>
                        </a:rPr>
                        <a:t>Estado</a:t>
                      </a:r>
                      <a:endParaRPr lang="es-PE" sz="1200" b="1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6660" marR="6660" marT="6660" marB="0" anchor="ctr"/>
                </a:tc>
                <a:extLst>
                  <a:ext uri="{0D108BD9-81ED-4DB2-BD59-A6C34878D82A}">
                    <a16:rowId xmlns:a16="http://schemas.microsoft.com/office/drawing/2014/main" val="2356593556"/>
                  </a:ext>
                </a:extLst>
              </a:tr>
              <a:tr h="235187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s-PE" sz="1200" u="none" strike="noStrike">
                          <a:effectLst/>
                        </a:rPr>
                        <a:t> </a:t>
                      </a:r>
                      <a:endParaRPr lang="es-PE" sz="1200" b="1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6660" marR="6660" marT="6660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528133"/>
                  </a:ext>
                </a:extLst>
              </a:tr>
              <a:tr h="76436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1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491841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CONSTRUCCION DE COBERTURA; EN EL(LA) IE JOSE MARIA ARGUEDAS - CHUQUIBAMBILLA EN LA LOCALIDAD CHUQUIBAMBILLA, DISTRITO DE CHUQUIBAMBILLA, PROVINCIA GRAU, DEPARTAMENTO APURIMAC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9/07/2020 11:12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0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>
                          <a:effectLst/>
                        </a:rPr>
                        <a:t>EN REGISTRO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ACTIVO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extLst>
                  <a:ext uri="{0D108BD9-81ED-4DB2-BD59-A6C34878D82A}">
                    <a16:rowId xmlns:a16="http://schemas.microsoft.com/office/drawing/2014/main" val="3479835350"/>
                  </a:ext>
                </a:extLst>
              </a:tr>
              <a:tr h="578169"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2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2491815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>
                          <a:effectLst/>
                        </a:rPr>
                        <a:t>CONSTRUCCION DE COBERTURA; EN EL(LA) IE RAFAEL GRAU - MAMARA EN LA LOCALIDAD MAMARA, DISTRITO DE MAMARA, PROVINCIA GRAU, DEPARTAMENTO APURIMAC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9/07/2020 08:20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405,566.69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>
                          <a:effectLst/>
                        </a:rPr>
                        <a:t>EN REGISTRO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ACTIVO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extLst>
                  <a:ext uri="{0D108BD9-81ED-4DB2-BD59-A6C34878D82A}">
                    <a16:rowId xmlns:a16="http://schemas.microsoft.com/office/drawing/2014/main" val="1775952952"/>
                  </a:ext>
                </a:extLst>
              </a:tr>
              <a:tr h="1136739"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3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2489444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ADQUISICION DE MONITOR MULTI PARAMETRO, CAMA CLINICA RODABLE, ASPIRADOR DE SECRECIONES Y PULSIOXIMETRO; ADEMÁS DE OTROS ACTIVOS EN EL(LA) EESS SAN CAMILO DE LELIS (CHUQUIBAMBILLA) - CHUQUIBAMBILLA EN LA LOCALIDAD CHUQUIBAMBILLA, DISTRITO DE CHUQUIBAMBILLA, PROVINCIA GRAU, DEPARTAMENTO APURIMAC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11/06/2020 13:42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316,500.00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>
                          <a:effectLst/>
                        </a:rPr>
                        <a:t>APROBADO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ACTIVO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extLst>
                  <a:ext uri="{0D108BD9-81ED-4DB2-BD59-A6C34878D82A}">
                    <a16:rowId xmlns:a16="http://schemas.microsoft.com/office/drawing/2014/main" val="2529918291"/>
                  </a:ext>
                </a:extLst>
              </a:tr>
              <a:tr h="106814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4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2489443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ADQUISICION DE MONITOR MULTI PARAMETRO, CAMA CLINICA RODABLE, ASPIRADOR DE SECRECIONES Y PULSIOXIMETRO; ADEMÁS DE OTROS ACTIVOS EN EL(LA) EESS CENTRO DE SALUD ANTABAMBA - ANTABAMBA EN LA LOCALIDAD ANTABAMBA, DISTRITO DE ANTABAMBA, PROVINCIA ANTABAMBA, DEPARTAMENTO APURIMAC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11/06/2020 13:12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316,500.00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>
                          <a:effectLst/>
                        </a:rPr>
                        <a:t>APROBADO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ACTIVO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extLst>
                  <a:ext uri="{0D108BD9-81ED-4DB2-BD59-A6C34878D82A}">
                    <a16:rowId xmlns:a16="http://schemas.microsoft.com/office/drawing/2014/main" val="3108787797"/>
                  </a:ext>
                </a:extLst>
              </a:tr>
              <a:tr h="9505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5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effectLst/>
                        </a:rPr>
                        <a:t>2489428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>
                          <a:effectLst/>
                        </a:rPr>
                        <a:t>ADQUISICION DE MONITOR MULTI PARAMETRO, CAMA CLINICA RODABLE, ASPIRADOR DE SECRECIONES Y PULSIOXIMETRO; ADEMÁS DE OTROS ACTIVOS EN EL(LA) EESS TAMBOBAMBA - TAMBOBAMBA DISTRITO DE TAMBOBAMBA, PROVINCIA COTABAMBAS, DEPARTAMENTO APURIMAC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11/06/2020 11:11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400" u="none" strike="noStrike">
                          <a:effectLst/>
                        </a:rPr>
                        <a:t>391,660.00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u="none" strike="noStrike">
                          <a:effectLst/>
                        </a:rPr>
                        <a:t>APROBADO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>
                          <a:effectLst/>
                        </a:rPr>
                        <a:t>ACTIVO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60" marR="6660" marT="6660" marB="0" anchor="b"/>
                </a:tc>
                <a:extLst>
                  <a:ext uri="{0D108BD9-81ED-4DB2-BD59-A6C34878D82A}">
                    <a16:rowId xmlns:a16="http://schemas.microsoft.com/office/drawing/2014/main" val="550764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490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Retrospección</Template>
  <TotalTime>460</TotalTime>
  <Words>2154</Words>
  <Application>Microsoft Office PowerPoint</Application>
  <PresentationFormat>Panorámica</PresentationFormat>
  <Paragraphs>386</Paragraphs>
  <Slides>13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Lato Black</vt:lpstr>
      <vt:lpstr>Open Sans</vt:lpstr>
      <vt:lpstr>Retrospección</vt:lpstr>
      <vt:lpstr>Oficina Regional de Formulación y Evaluación de Inversiones </vt:lpstr>
      <vt:lpstr>PROYECTOS DE INVERSION EN FASE DE FORMULACION POR FUNCIONES</vt:lpstr>
      <vt:lpstr> </vt:lpstr>
      <vt:lpstr>IOARR PROGRAMADOS  Y APROBADOS - 2019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ORFEI DIRE</dc:creator>
  <cp:lastModifiedBy>ORFEI_735</cp:lastModifiedBy>
  <cp:revision>63</cp:revision>
  <dcterms:created xsi:type="dcterms:W3CDTF">2020-07-08T18:01:31Z</dcterms:created>
  <dcterms:modified xsi:type="dcterms:W3CDTF">2020-07-09T16:55:16Z</dcterms:modified>
</cp:coreProperties>
</file>