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51" r:id="rId2"/>
    <p:sldId id="365" r:id="rId3"/>
    <p:sldId id="366" r:id="rId4"/>
    <p:sldId id="368" r:id="rId5"/>
    <p:sldId id="369" r:id="rId6"/>
    <p:sldId id="370" r:id="rId7"/>
    <p:sldId id="371" r:id="rId8"/>
    <p:sldId id="373" r:id="rId9"/>
    <p:sldId id="374" r:id="rId10"/>
    <p:sldId id="3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RFEI880" initials="O" lastIdx="1" clrIdx="0">
    <p:extLst>
      <p:ext uri="{19B8F6BF-5375-455C-9EA6-DF929625EA0E}">
        <p15:presenceInfo xmlns:p15="http://schemas.microsoft.com/office/powerpoint/2012/main" userId="ORFEI880"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2" autoAdjust="0"/>
    <p:restoredTop sz="94660"/>
  </p:normalViewPr>
  <p:slideViewPr>
    <p:cSldViewPr snapToGrid="0">
      <p:cViewPr>
        <p:scale>
          <a:sx n="100" d="100"/>
          <a:sy n="100" d="100"/>
        </p:scale>
        <p:origin x="1018" y="6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A741E1F-0F29-468D-A28C-75FDF4DFC476}" type="datetimeFigureOut">
              <a:rPr lang="es-PE" smtClean="0"/>
              <a:t>mar. 21/07/2020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F60E585-CC79-4426-8F67-C6F80A3CE630}"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631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A741E1F-0F29-468D-A28C-75FDF4DFC476}" type="datetimeFigureOut">
              <a:rPr lang="es-PE" smtClean="0"/>
              <a:t>mar. 21/07/2020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129131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A741E1F-0F29-468D-A28C-75FDF4DFC476}" type="datetimeFigureOut">
              <a:rPr lang="es-PE" smtClean="0"/>
              <a:t>mar. 21/07/2020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142384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A741E1F-0F29-468D-A28C-75FDF4DFC476}" type="datetimeFigureOut">
              <a:rPr lang="es-PE" smtClean="0"/>
              <a:t>mar. 21/07/2020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1636863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A741E1F-0F29-468D-A28C-75FDF4DFC476}" type="datetimeFigureOut">
              <a:rPr lang="es-PE" smtClean="0"/>
              <a:t>mar. 21/07/2020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F60E585-CC79-4426-8F67-C6F80A3CE630}"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083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A741E1F-0F29-468D-A28C-75FDF4DFC476}" type="datetimeFigureOut">
              <a:rPr lang="es-PE" smtClean="0"/>
              <a:t>mar. 21/07/2020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97401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A741E1F-0F29-468D-A28C-75FDF4DFC476}" type="datetimeFigureOut">
              <a:rPr lang="es-PE" smtClean="0"/>
              <a:t>mar. 21/07/2020</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3557150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A741E1F-0F29-468D-A28C-75FDF4DFC476}" type="datetimeFigureOut">
              <a:rPr lang="es-PE" smtClean="0"/>
              <a:t>mar. 21/07/2020</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2785074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A741E1F-0F29-468D-A28C-75FDF4DFC476}" type="datetimeFigureOut">
              <a:rPr lang="es-PE" smtClean="0"/>
              <a:t>mar. 21/07/2020</a:t>
            </a:fld>
            <a:endParaRPr lang="es-P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PE"/>
          </a:p>
        </p:txBody>
      </p:sp>
      <p:sp>
        <p:nvSpPr>
          <p:cNvPr id="9" name="Slide Number Placeholder 8"/>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3626568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A741E1F-0F29-468D-A28C-75FDF4DFC476}" type="datetimeFigureOut">
              <a:rPr lang="es-PE" smtClean="0"/>
              <a:t>mar. 21/07/2020</a:t>
            </a:fld>
            <a:endParaRPr lang="es-P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60E585-CC79-4426-8F67-C6F80A3CE630}" type="slidenum">
              <a:rPr lang="es-PE" smtClean="0"/>
              <a:t>‹Nº›</a:t>
            </a:fld>
            <a:endParaRPr lang="es-PE"/>
          </a:p>
        </p:txBody>
      </p:sp>
    </p:spTree>
    <p:extLst>
      <p:ext uri="{BB962C8B-B14F-4D97-AF65-F5344CB8AC3E}">
        <p14:creationId xmlns:p14="http://schemas.microsoft.com/office/powerpoint/2010/main" val="2668452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A741E1F-0F29-468D-A28C-75FDF4DFC476}" type="datetimeFigureOut">
              <a:rPr lang="es-PE" smtClean="0"/>
              <a:t>mar. 21/07/2020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F60E585-CC79-4426-8F67-C6F80A3CE630}" type="slidenum">
              <a:rPr lang="es-PE" smtClean="0"/>
              <a:t>‹Nº›</a:t>
            </a:fld>
            <a:endParaRPr lang="es-PE"/>
          </a:p>
        </p:txBody>
      </p:sp>
    </p:spTree>
    <p:extLst>
      <p:ext uri="{BB962C8B-B14F-4D97-AF65-F5344CB8AC3E}">
        <p14:creationId xmlns:p14="http://schemas.microsoft.com/office/powerpoint/2010/main" val="175863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A741E1F-0F29-468D-A28C-75FDF4DFC476}" type="datetimeFigureOut">
              <a:rPr lang="es-PE" smtClean="0"/>
              <a:t>mar. 21/07/2020</a:t>
            </a:fld>
            <a:endParaRPr lang="es-P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P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60E585-CC79-4426-8F67-C6F80A3CE630}" type="slidenum">
              <a:rPr lang="es-PE" smtClean="0"/>
              <a:t>‹Nº›</a:t>
            </a:fld>
            <a:endParaRPr lang="es-P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71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822F56-3E99-476A-8691-3C1D0F02363D}"/>
              </a:ext>
            </a:extLst>
          </p:cNvPr>
          <p:cNvSpPr>
            <a:spLocks noGrp="1"/>
          </p:cNvSpPr>
          <p:nvPr>
            <p:ph type="title"/>
          </p:nvPr>
        </p:nvSpPr>
        <p:spPr>
          <a:xfrm>
            <a:off x="632331" y="5225749"/>
            <a:ext cx="10113264" cy="822960"/>
          </a:xfrm>
        </p:spPr>
        <p:txBody>
          <a:bodyPr/>
          <a:lstStyle/>
          <a:p>
            <a:r>
              <a:rPr lang="es-ES" dirty="0"/>
              <a:t>Oficina Regional de Formulación y Evaluación de Inversiones </a:t>
            </a:r>
            <a:endParaRPr lang="es-PE" dirty="0"/>
          </a:p>
        </p:txBody>
      </p:sp>
      <p:sp>
        <p:nvSpPr>
          <p:cNvPr id="4" name="Marcador de texto 3">
            <a:extLst>
              <a:ext uri="{FF2B5EF4-FFF2-40B4-BE49-F238E27FC236}">
                <a16:creationId xmlns:a16="http://schemas.microsoft.com/office/drawing/2014/main" id="{A2EB009D-EAC7-49F9-BA06-28FB8637F860}"/>
              </a:ext>
            </a:extLst>
          </p:cNvPr>
          <p:cNvSpPr>
            <a:spLocks noGrp="1"/>
          </p:cNvSpPr>
          <p:nvPr>
            <p:ph type="body" sz="half" idx="2"/>
          </p:nvPr>
        </p:nvSpPr>
        <p:spPr>
          <a:xfrm>
            <a:off x="5076838" y="5479576"/>
            <a:ext cx="2238362" cy="1254957"/>
          </a:xfrm>
        </p:spPr>
        <p:txBody>
          <a:bodyPr anchor="ctr">
            <a:normAutofit fontScale="92500"/>
          </a:bodyPr>
          <a:lstStyle/>
          <a:p>
            <a:r>
              <a:rPr lang="es-ES" sz="6600" b="1" dirty="0"/>
              <a:t>ORFEI</a:t>
            </a:r>
            <a:endParaRPr lang="es-PE" sz="6600" b="1" dirty="0"/>
          </a:p>
        </p:txBody>
      </p:sp>
      <p:sp>
        <p:nvSpPr>
          <p:cNvPr id="6" name="CuadroTexto 5">
            <a:extLst>
              <a:ext uri="{FF2B5EF4-FFF2-40B4-BE49-F238E27FC236}">
                <a16:creationId xmlns:a16="http://schemas.microsoft.com/office/drawing/2014/main" id="{768EBFD7-5FC2-4A48-907C-BCCBEE33A7CA}"/>
              </a:ext>
            </a:extLst>
          </p:cNvPr>
          <p:cNvSpPr txBox="1"/>
          <p:nvPr/>
        </p:nvSpPr>
        <p:spPr>
          <a:xfrm>
            <a:off x="9285876" y="362673"/>
            <a:ext cx="2893242" cy="156966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s-ES" sz="3200" dirty="0">
                <a:ln w="0"/>
                <a:solidFill>
                  <a:schemeClr val="accent1"/>
                </a:solidFill>
                <a:effectLst>
                  <a:outerShdw blurRad="38100" dist="25400" dir="5400000" algn="ctr" rotWithShape="0">
                    <a:srgbClr val="6E747A">
                      <a:alpha val="43000"/>
                    </a:srgbClr>
                  </a:outerShdw>
                </a:effectLst>
              </a:rPr>
              <a:t>Gobierno Regional de Apurímac</a:t>
            </a:r>
            <a:endParaRPr lang="es-PE" sz="3200" dirty="0">
              <a:ln w="0"/>
              <a:solidFill>
                <a:schemeClr val="accent1"/>
              </a:solidFill>
              <a:effectLst>
                <a:outerShdw blurRad="38100" dist="25400" dir="5400000" algn="ctr" rotWithShape="0">
                  <a:srgbClr val="6E747A">
                    <a:alpha val="43000"/>
                  </a:srgbClr>
                </a:outerShdw>
              </a:effectLst>
            </a:endParaRPr>
          </a:p>
        </p:txBody>
      </p:sp>
      <p:pic>
        <p:nvPicPr>
          <p:cNvPr id="8" name="Picture 2" descr="Resultado de imagen para GOBIERNO REGIONAL DE APURIMAC">
            <a:extLst>
              <a:ext uri="{FF2B5EF4-FFF2-40B4-BE49-F238E27FC236}">
                <a16:creationId xmlns:a16="http://schemas.microsoft.com/office/drawing/2014/main" id="{6734D16A-DC4A-48B1-B32C-72B57BD8E3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33701" y="2030919"/>
            <a:ext cx="1423788" cy="155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a:extLst>
              <a:ext uri="{FF2B5EF4-FFF2-40B4-BE49-F238E27FC236}">
                <a16:creationId xmlns:a16="http://schemas.microsoft.com/office/drawing/2014/main" id="{81637941-86BF-4EAB-9477-04A0791F2B35}"/>
              </a:ext>
            </a:extLst>
          </p:cNvPr>
          <p:cNvSpPr txBox="1"/>
          <p:nvPr/>
        </p:nvSpPr>
        <p:spPr>
          <a:xfrm>
            <a:off x="9385236" y="4221991"/>
            <a:ext cx="2694520" cy="307777"/>
          </a:xfrm>
          <a:prstGeom prst="rect">
            <a:avLst/>
          </a:prstGeom>
          <a:noFill/>
        </p:spPr>
        <p:txBody>
          <a:bodyPr wrap="none" rtlCol="0">
            <a:spAutoFit/>
          </a:bodyPr>
          <a:lstStyle/>
          <a:p>
            <a:r>
              <a:rPr lang="es-ES" sz="1400" dirty="0"/>
              <a:t>Ing. Juan F. Cisneros </a:t>
            </a:r>
            <a:r>
              <a:rPr lang="es-ES" sz="1400" dirty="0" err="1"/>
              <a:t>Sullcahuaman</a:t>
            </a:r>
            <a:endParaRPr lang="es-PE" sz="1400" dirty="0"/>
          </a:p>
        </p:txBody>
      </p:sp>
      <p:sp>
        <p:nvSpPr>
          <p:cNvPr id="10" name="CuadroTexto 9">
            <a:extLst>
              <a:ext uri="{FF2B5EF4-FFF2-40B4-BE49-F238E27FC236}">
                <a16:creationId xmlns:a16="http://schemas.microsoft.com/office/drawing/2014/main" id="{1D76A2CA-C625-4216-BDCA-99DD242F6451}"/>
              </a:ext>
            </a:extLst>
          </p:cNvPr>
          <p:cNvSpPr txBox="1"/>
          <p:nvPr/>
        </p:nvSpPr>
        <p:spPr>
          <a:xfrm>
            <a:off x="9367950" y="4562929"/>
            <a:ext cx="778483" cy="307777"/>
          </a:xfrm>
          <a:prstGeom prst="rect">
            <a:avLst/>
          </a:prstGeom>
          <a:noFill/>
        </p:spPr>
        <p:txBody>
          <a:bodyPr wrap="none" rtlCol="0">
            <a:spAutoFit/>
          </a:bodyPr>
          <a:lstStyle/>
          <a:p>
            <a:r>
              <a:rPr lang="es-ES" sz="1400" dirty="0"/>
              <a:t>Director</a:t>
            </a:r>
            <a:endParaRPr lang="es-PE" sz="1400" dirty="0"/>
          </a:p>
        </p:txBody>
      </p:sp>
      <p:sp>
        <p:nvSpPr>
          <p:cNvPr id="11" name="CuadroTexto 10">
            <a:extLst>
              <a:ext uri="{FF2B5EF4-FFF2-40B4-BE49-F238E27FC236}">
                <a16:creationId xmlns:a16="http://schemas.microsoft.com/office/drawing/2014/main" id="{E6069117-527F-4CCD-81D2-2B9A91ED81A8}"/>
              </a:ext>
            </a:extLst>
          </p:cNvPr>
          <p:cNvSpPr txBox="1"/>
          <p:nvPr/>
        </p:nvSpPr>
        <p:spPr>
          <a:xfrm>
            <a:off x="880281" y="655092"/>
            <a:ext cx="4503762" cy="3416320"/>
          </a:xfrm>
          <a:prstGeom prst="rect">
            <a:avLst/>
          </a:prstGeom>
          <a:noFill/>
        </p:spPr>
        <p:txBody>
          <a:bodyPr wrap="square" rtlCol="0">
            <a:spAutoFit/>
          </a:bodyPr>
          <a:lstStyle/>
          <a:p>
            <a:r>
              <a:rPr lang="es-PE" sz="5400" dirty="0">
                <a:solidFill>
                  <a:schemeClr val="accent1"/>
                </a:solidFill>
                <a:latin typeface="Bahnschrift Condensed" panose="020B0502040204020203" pitchFamily="34" charset="0"/>
              </a:rPr>
              <a:t>Reporte de Proyectos de Inversión por Función</a:t>
            </a:r>
          </a:p>
        </p:txBody>
      </p:sp>
    </p:spTree>
    <p:extLst>
      <p:ext uri="{BB962C8B-B14F-4D97-AF65-F5344CB8AC3E}">
        <p14:creationId xmlns:p14="http://schemas.microsoft.com/office/powerpoint/2010/main" val="1568298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DC97D-E8E1-46E5-AAB4-F7EEC7775E4F}"/>
              </a:ext>
            </a:extLst>
          </p:cNvPr>
          <p:cNvSpPr txBox="1">
            <a:spLocks/>
          </p:cNvSpPr>
          <p:nvPr/>
        </p:nvSpPr>
        <p:spPr>
          <a:xfrm>
            <a:off x="5125720" y="2824479"/>
            <a:ext cx="1940560" cy="60452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600" b="1" dirty="0">
                <a:solidFill>
                  <a:schemeClr val="accent1"/>
                </a:solidFill>
                <a:latin typeface="+mn-lt"/>
              </a:rPr>
              <a:t>GRACIAS</a:t>
            </a:r>
            <a:endParaRPr lang="es-PE" dirty="0"/>
          </a:p>
        </p:txBody>
      </p:sp>
    </p:spTree>
    <p:extLst>
      <p:ext uri="{BB962C8B-B14F-4D97-AF65-F5344CB8AC3E}">
        <p14:creationId xmlns:p14="http://schemas.microsoft.com/office/powerpoint/2010/main" val="949670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82165652-F6E0-4CB6-B8F4-CD537F93AB2F}"/>
              </a:ext>
            </a:extLst>
          </p:cNvPr>
          <p:cNvGraphicFramePr>
            <a:graphicFrameLocks noGrp="1"/>
          </p:cNvGraphicFramePr>
          <p:nvPr>
            <p:extLst>
              <p:ext uri="{D42A27DB-BD31-4B8C-83A1-F6EECF244321}">
                <p14:modId xmlns:p14="http://schemas.microsoft.com/office/powerpoint/2010/main" val="4073466123"/>
              </p:ext>
            </p:extLst>
          </p:nvPr>
        </p:nvGraphicFramePr>
        <p:xfrm>
          <a:off x="638537" y="978661"/>
          <a:ext cx="10914925" cy="4990450"/>
        </p:xfrm>
        <a:graphic>
          <a:graphicData uri="http://schemas.openxmlformats.org/drawingml/2006/table">
            <a:tbl>
              <a:tblPr/>
              <a:tblGrid>
                <a:gridCol w="504643">
                  <a:extLst>
                    <a:ext uri="{9D8B030D-6E8A-4147-A177-3AD203B41FA5}">
                      <a16:colId xmlns:a16="http://schemas.microsoft.com/office/drawing/2014/main" val="773048199"/>
                    </a:ext>
                  </a:extLst>
                </a:gridCol>
                <a:gridCol w="3809235">
                  <a:extLst>
                    <a:ext uri="{9D8B030D-6E8A-4147-A177-3AD203B41FA5}">
                      <a16:colId xmlns:a16="http://schemas.microsoft.com/office/drawing/2014/main" val="15999120"/>
                    </a:ext>
                  </a:extLst>
                </a:gridCol>
                <a:gridCol w="594176">
                  <a:extLst>
                    <a:ext uri="{9D8B030D-6E8A-4147-A177-3AD203B41FA5}">
                      <a16:colId xmlns:a16="http://schemas.microsoft.com/office/drawing/2014/main" val="1807729923"/>
                    </a:ext>
                  </a:extLst>
                </a:gridCol>
                <a:gridCol w="694189">
                  <a:extLst>
                    <a:ext uri="{9D8B030D-6E8A-4147-A177-3AD203B41FA5}">
                      <a16:colId xmlns:a16="http://schemas.microsoft.com/office/drawing/2014/main" val="3465571985"/>
                    </a:ext>
                  </a:extLst>
                </a:gridCol>
                <a:gridCol w="754380">
                  <a:extLst>
                    <a:ext uri="{9D8B030D-6E8A-4147-A177-3AD203B41FA5}">
                      <a16:colId xmlns:a16="http://schemas.microsoft.com/office/drawing/2014/main" val="204513257"/>
                    </a:ext>
                  </a:extLst>
                </a:gridCol>
                <a:gridCol w="548640">
                  <a:extLst>
                    <a:ext uri="{9D8B030D-6E8A-4147-A177-3AD203B41FA5}">
                      <a16:colId xmlns:a16="http://schemas.microsoft.com/office/drawing/2014/main" val="260800706"/>
                    </a:ext>
                  </a:extLst>
                </a:gridCol>
                <a:gridCol w="696930">
                  <a:extLst>
                    <a:ext uri="{9D8B030D-6E8A-4147-A177-3AD203B41FA5}">
                      <a16:colId xmlns:a16="http://schemas.microsoft.com/office/drawing/2014/main" val="3092857081"/>
                    </a:ext>
                  </a:extLst>
                </a:gridCol>
                <a:gridCol w="968587">
                  <a:extLst>
                    <a:ext uri="{9D8B030D-6E8A-4147-A177-3AD203B41FA5}">
                      <a16:colId xmlns:a16="http://schemas.microsoft.com/office/drawing/2014/main" val="4109860586"/>
                    </a:ext>
                  </a:extLst>
                </a:gridCol>
                <a:gridCol w="919751">
                  <a:extLst>
                    <a:ext uri="{9D8B030D-6E8A-4147-A177-3AD203B41FA5}">
                      <a16:colId xmlns:a16="http://schemas.microsoft.com/office/drawing/2014/main" val="3060133691"/>
                    </a:ext>
                  </a:extLst>
                </a:gridCol>
                <a:gridCol w="919751">
                  <a:extLst>
                    <a:ext uri="{9D8B030D-6E8A-4147-A177-3AD203B41FA5}">
                      <a16:colId xmlns:a16="http://schemas.microsoft.com/office/drawing/2014/main" val="2961662793"/>
                    </a:ext>
                  </a:extLst>
                </a:gridCol>
                <a:gridCol w="504643">
                  <a:extLst>
                    <a:ext uri="{9D8B030D-6E8A-4147-A177-3AD203B41FA5}">
                      <a16:colId xmlns:a16="http://schemas.microsoft.com/office/drawing/2014/main" val="933895437"/>
                    </a:ext>
                  </a:extLst>
                </a:gridCol>
              </a:tblGrid>
              <a:tr h="110163">
                <a:tc rowSpan="2">
                  <a:txBody>
                    <a:bodyPr/>
                    <a:lstStyle/>
                    <a:p>
                      <a:pPr algn="ctr" fontAlgn="ctr"/>
                      <a:r>
                        <a:rPr lang="es-PE" sz="1000" b="1" i="0" u="none" strike="noStrike">
                          <a:solidFill>
                            <a:srgbClr val="FFFFFF"/>
                          </a:solidFill>
                          <a:effectLst/>
                          <a:latin typeface="Agency FB" panose="020B0503020202020204"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Agency FB" panose="020B0503020202020204"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Agency FB" panose="020B0503020202020204" pitchFamily="34" charset="0"/>
                        </a:rPr>
                        <a:t>Monto de Inversion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Agency FB" panose="020B0503020202020204"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Agency FB" panose="020B0503020202020204"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Agency FB" panose="020B0503020202020204"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r>
                        <a:rPr lang="es-PE" sz="1000" b="1" i="0" u="none" strike="noStrike" dirty="0" err="1">
                          <a:solidFill>
                            <a:srgbClr val="FFFFFF"/>
                          </a:solidFill>
                          <a:effectLst/>
                          <a:latin typeface="Agency FB" panose="020B0503020202020204" pitchFamily="34" charset="0"/>
                        </a:rPr>
                        <a:t>Ambito</a:t>
                      </a:r>
                      <a:r>
                        <a:rPr lang="es-PE" sz="1000" b="1" i="0" u="none" strike="noStrike" dirty="0">
                          <a:solidFill>
                            <a:srgbClr val="FFFFFF"/>
                          </a:solidFill>
                          <a:effectLst/>
                          <a:latin typeface="Agency FB" panose="020B0503020202020204" pitchFamily="34" charset="0"/>
                        </a:rPr>
                        <a:t> Territorial</a:t>
                      </a:r>
                      <a:endParaRPr lang="es-PE" dirty="0"/>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pPr algn="ctr" fontAlgn="ctr"/>
                      <a:r>
                        <a:rPr lang="es-PE" sz="1000" b="1" i="0" u="none" strike="noStrike">
                          <a:solidFill>
                            <a:srgbClr val="FFFFFF"/>
                          </a:solidFill>
                          <a:effectLst/>
                          <a:latin typeface="Agency FB" panose="020B0503020202020204"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3279224955"/>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1000" b="1" i="0" u="none" strike="noStrike" dirty="0">
                          <a:solidFill>
                            <a:srgbClr val="FFFFFF"/>
                          </a:solidFill>
                          <a:effectLst/>
                          <a:latin typeface="Agency FB" panose="020B050302020202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dirty="0">
                          <a:solidFill>
                            <a:srgbClr val="FFFFFF"/>
                          </a:solidFill>
                          <a:effectLst/>
                          <a:latin typeface="Agency FB" panose="020B0503020202020204"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a:solidFill>
                            <a:srgbClr val="FFFFFF"/>
                          </a:solidFill>
                          <a:effectLst/>
                          <a:latin typeface="Agency FB" panose="020B0503020202020204"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1000" b="1" i="0" u="none" strike="noStrike">
                          <a:solidFill>
                            <a:srgbClr val="FFFFFF"/>
                          </a:solidFill>
                          <a:effectLst/>
                          <a:latin typeface="Agency FB" panose="020B0503020202020204"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2684375907"/>
                  </a:ext>
                </a:extLst>
              </a:tr>
              <a:tr h="110163">
                <a:tc gridSpan="11">
                  <a:txBody>
                    <a:bodyPr/>
                    <a:lstStyle/>
                    <a:p>
                      <a:pPr algn="ctr" fontAlgn="ctr"/>
                      <a:r>
                        <a:rPr lang="es-PE" sz="1400" b="1" i="0" u="none" strike="noStrike" dirty="0">
                          <a:effectLst/>
                          <a:latin typeface="Agency FB" panose="020B0503020202020204" pitchFamily="34" charset="0"/>
                        </a:rPr>
                        <a:t>AGROPECUARIA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555353757"/>
                  </a:ext>
                </a:extLst>
              </a:tr>
              <a:tr h="330490">
                <a:tc>
                  <a:txBody>
                    <a:bodyPr/>
                    <a:lstStyle/>
                    <a:p>
                      <a:pPr algn="ctr" fontAlgn="ctr"/>
                      <a:r>
                        <a:rPr lang="es-PE" sz="1000" b="0" i="0" u="none" strike="noStrike">
                          <a:effectLst/>
                          <a:latin typeface="Agency FB" panose="020B0503020202020204" pitchFamily="34" charset="0"/>
                        </a:rPr>
                        <a:t>2415540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Y AMPLIACION DEL SERVICIO DE AGUA PARA RIEGO EN LAS COMUNIDADES  DE MARJUNI, SANTA ISABEL DE CAYPE Y CRUZPATA DEL  DISTRITO DE LAMBRAMA - PROVINCIA DE ABANCAY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21,065,069.17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04/12/2018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Agency FB" panose="020B0503020202020204" pitchFamily="34" charset="0"/>
                        </a:rPr>
                        <a:t>1 años 7 meses</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Agency FB" panose="020B0503020202020204" pitchFamily="34" charset="0"/>
                        </a:rPr>
                        <a:t>ACTIVO</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ABANCAY</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LAMBRAMA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678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9960411"/>
                  </a:ext>
                </a:extLst>
              </a:tr>
              <a:tr h="330490">
                <a:tc>
                  <a:txBody>
                    <a:bodyPr/>
                    <a:lstStyle/>
                    <a:p>
                      <a:pPr algn="ctr" fontAlgn="ctr"/>
                      <a:r>
                        <a:rPr lang="es-PE" sz="1000" b="0" i="0" u="none" strike="noStrike">
                          <a:effectLst/>
                          <a:latin typeface="Agency FB" panose="020B0503020202020204" pitchFamily="34" charset="0"/>
                        </a:rPr>
                        <a:t>2415535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CREACION DEL SERVICIO DE AGUA PARA RIEGO CON REPRESAMIENTO EN LAS COMUNIDADES DE HATUNRUMIYOC, HUANCA UMUYTO, CCOSAMA E ICMAPATA DEL  DISTRITO DE HAQUIRA - PROVINCIA DE COTABAMBAS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14,402,513.05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19/12/2018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Agency FB" panose="020B0503020202020204" pitchFamily="34" charset="0"/>
                        </a:rPr>
                        <a:t>1 años 7 meses</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Agency FB" panose="020B0503020202020204" pitchFamily="34" charset="0"/>
                        </a:rPr>
                        <a:t>ACTIVO</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COTABAMBAS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HAQUIRA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245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9435058"/>
                  </a:ext>
                </a:extLst>
              </a:tr>
              <a:tr h="387967">
                <a:tc>
                  <a:txBody>
                    <a:bodyPr/>
                    <a:lstStyle/>
                    <a:p>
                      <a:pPr algn="ctr" fontAlgn="ctr"/>
                      <a:r>
                        <a:rPr lang="es-PE" sz="1000" b="0" i="0" u="none" strike="noStrike">
                          <a:effectLst/>
                          <a:latin typeface="Agency FB" panose="020B0503020202020204" pitchFamily="34" charset="0"/>
                        </a:rPr>
                        <a:t>2479355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 LOS CANALES DE RIEGO SECTOR TABLINA ALTA Y BAJA, SECTOR OCCOLLO UNO, TAPAYA BAJA Y ALTA, TAPAYA BAJA RUMI RUMI, CHACCARA Y CHAULLHUA PUQUIO HUMANILLA, DEL CENTRO POBLADO DE  DISTRITO DE ANDAHUAYLAS - PROVINCIA DE ANDAHUAYLAS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6,992,948.86</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dirty="0">
                          <a:effectLst/>
                          <a:latin typeface="Agency FB" panose="020B0503020202020204" pitchFamily="34" charset="0"/>
                        </a:rPr>
                        <a:t>29/01/2020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Agency FB" panose="020B0503020202020204" pitchFamily="34" charset="0"/>
                        </a:rPr>
                        <a:t>0 años 5 meses</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Agency FB" panose="020B0503020202020204" pitchFamily="34" charset="0"/>
                        </a:rPr>
                        <a:t>ACTIVO</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932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0474462"/>
                  </a:ext>
                </a:extLst>
              </a:tr>
              <a:tr h="220327">
                <a:tc>
                  <a:txBody>
                    <a:bodyPr/>
                    <a:lstStyle/>
                    <a:p>
                      <a:pPr algn="ctr" fontAlgn="ctr"/>
                      <a:r>
                        <a:rPr lang="es-PE" sz="1000" b="0" i="0" u="none" strike="noStrike">
                          <a:effectLst/>
                          <a:latin typeface="Agency FB" panose="020B0503020202020204" pitchFamily="34" charset="0"/>
                        </a:rPr>
                        <a:t>2344525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DEL SERVICIO DE AGUA PARA RIEGO EN LOS SECTORES DE ANTAPATA, TROJAPATA Y HUAYHUACA, DEL DISTRITO DE ANDAHUAYLAS, PROVINCIA DE ANDAHUAYLAS-REGION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3,770,233.00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11/07/2017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Agency FB" panose="020B0503020202020204" pitchFamily="34" charset="0"/>
                        </a:rPr>
                        <a:t>3 años 0 meses</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Agency FB" panose="020B0503020202020204" pitchFamily="34" charset="0"/>
                        </a:rPr>
                        <a:t>ACTIVO</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02 distritos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950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342416"/>
                  </a:ext>
                </a:extLst>
              </a:tr>
              <a:tr h="330490">
                <a:tc>
                  <a:txBody>
                    <a:bodyPr/>
                    <a:lstStyle/>
                    <a:p>
                      <a:pPr algn="ctr" fontAlgn="ctr"/>
                      <a:r>
                        <a:rPr lang="es-PE" sz="1000" b="0" i="0" u="none" strike="noStrike">
                          <a:effectLst/>
                          <a:latin typeface="Agency FB" panose="020B0503020202020204" pitchFamily="34" charset="0"/>
                        </a:rPr>
                        <a:t>2415531</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DEL SERVICIO DE AGUA PARA RIEGO EN LOS SECTORES DE CCOCHAPATA, CCASCCAPAY, ANSAHUAYQUI, TACCACCON, HUACCOTO Y UQUINA,  DISTRITO DE TURPAY - PROVINCIA DE GRAU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2,507,618.91</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12/06/2018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Agency FB" panose="020B0503020202020204" pitchFamily="34" charset="0"/>
                        </a:rPr>
                        <a:t>2 años 1 meses</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Agency FB" panose="020B0503020202020204" pitchFamily="34" charset="0"/>
                        </a:rPr>
                        <a:t>ACTIVO</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GRAU</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TURPAY</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201</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1564682"/>
                  </a:ext>
                </a:extLst>
              </a:tr>
              <a:tr h="330490">
                <a:tc>
                  <a:txBody>
                    <a:bodyPr/>
                    <a:lstStyle/>
                    <a:p>
                      <a:pPr algn="ctr" fontAlgn="ctr"/>
                      <a:r>
                        <a:rPr lang="es-PE" sz="1000" b="0" i="0" u="none" strike="noStrike">
                          <a:effectLst/>
                          <a:latin typeface="Agency FB" panose="020B0503020202020204" pitchFamily="34" charset="0"/>
                        </a:rPr>
                        <a:t>2331477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DEL SERVICIO DE AGUA PARA EL SISTEMA DE RIEGO POR ASPERSIÓN EN LAS COMUNIDADES DE YUNCA HUAYRAPATA, CCANTUPATA Y RUPASCCAMARIA DEL  DISTRITO DE ANDAHUAYLAS - PROVINCIA DE ANDAHUAYLAS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810,152.30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22/03/2018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Agency FB" panose="020B0503020202020204" pitchFamily="34" charset="0"/>
                        </a:rPr>
                        <a:t>2 años 4 meses</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Agency FB" panose="020B0503020202020204" pitchFamily="34" charset="0"/>
                        </a:rPr>
                        <a:t>ACTIVO</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YUNCA ALTA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873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5045351"/>
                  </a:ext>
                </a:extLst>
              </a:tr>
              <a:tr h="220327">
                <a:tc>
                  <a:txBody>
                    <a:bodyPr/>
                    <a:lstStyle/>
                    <a:p>
                      <a:pPr algn="ctr" fontAlgn="ctr"/>
                      <a:r>
                        <a:rPr lang="es-PE" sz="1000" b="0" i="0" u="none" strike="noStrike">
                          <a:effectLst/>
                          <a:latin typeface="Agency FB" panose="020B0503020202020204" pitchFamily="34" charset="0"/>
                        </a:rPr>
                        <a:t>2323060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CREACION DE UN SISTEMA DE RIEGO TECNIFICADO POR ASPERSIÓN PARA EL GRUPO DE GESTIÓN EMPRESARIAL SAN ANTONIO, DISTRITO DE TAMBURCO, PROVINCIA DE ABANCAY, REGIÓN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770,158.69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29/12/2017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Agency FB" panose="020B0503020202020204" pitchFamily="34" charset="0"/>
                        </a:rPr>
                        <a:t>2 años 7 meses</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Agency FB" panose="020B0503020202020204" pitchFamily="34" charset="0"/>
                        </a:rPr>
                        <a:t>ACTIVO</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ABANCAY</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TAMBURCO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SAN ANTONIO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295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3968391"/>
                  </a:ext>
                </a:extLst>
              </a:tr>
              <a:tr h="220327">
                <a:tc>
                  <a:txBody>
                    <a:bodyPr/>
                    <a:lstStyle/>
                    <a:p>
                      <a:pPr algn="ctr" fontAlgn="ctr"/>
                      <a:r>
                        <a:rPr lang="es-PE" sz="1000" b="0" i="0" u="none" strike="noStrike">
                          <a:effectLst/>
                          <a:latin typeface="Agency FB" panose="020B0503020202020204" pitchFamily="34" charset="0"/>
                        </a:rPr>
                        <a:t>2322354</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DEL SERVICIO DE AGUA PARA RIEGO A NIVEL PARCELARIO DEL GRUPO DE GESTION EMPRESARIAL KERAPATA, DISTRITO DE TAMBURCO, PROVINCIA ABANCAY, REGION APURMAC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690,154.66</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29/12/2017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Agency FB" panose="020B0503020202020204" pitchFamily="34" charset="0"/>
                        </a:rPr>
                        <a:t>2 años 7 meses</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a:effectLst/>
                          <a:latin typeface="Agency FB" panose="020B0503020202020204" pitchFamily="34" charset="0"/>
                        </a:rPr>
                        <a:t>ACTIVO</a:t>
                      </a:r>
                      <a:endParaRPr lang="es-PE"/>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ABANCAY</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TAMBURCO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KERAPATA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295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5734141"/>
                  </a:ext>
                </a:extLst>
              </a:tr>
              <a:tr h="330490">
                <a:tc>
                  <a:txBody>
                    <a:bodyPr/>
                    <a:lstStyle/>
                    <a:p>
                      <a:pPr algn="ctr" fontAlgn="ctr"/>
                      <a:r>
                        <a:rPr lang="es-PE" sz="1000" b="0" i="0" u="none" strike="noStrike">
                          <a:effectLst/>
                          <a:latin typeface="Agency FB" panose="020B0503020202020204" pitchFamily="34" charset="0"/>
                        </a:rPr>
                        <a:t>2328348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DEL SERVICIO DE AGUA PARA RIEGO A NIVEL PARCELARIO DEL GRUPO DE GESTIÓN EMPRESARIAL CHULLCUISA, CENTRO POBLADO DE CHULLCUISA - DISTRITO DE SAN JERONIMO - PROVINCIA DE ANDAHUAYLAS - REGIÓN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584,031.61</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dirty="0">
                          <a:effectLst/>
                          <a:latin typeface="Agency FB" panose="020B0503020202020204" pitchFamily="34" charset="0"/>
                        </a:rPr>
                        <a:t>31/01/2018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dirty="0">
                          <a:effectLst/>
                          <a:latin typeface="Agency FB" panose="020B0503020202020204" pitchFamily="34" charset="0"/>
                        </a:rPr>
                        <a:t>2 años 6 meses</a:t>
                      </a:r>
                      <a:endParaRPr lang="es-PE" dirty="0"/>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s-PE" sz="1000" b="0" i="0" u="none" strike="noStrike" dirty="0">
                          <a:effectLst/>
                          <a:latin typeface="Agency FB" panose="020B0503020202020204" pitchFamily="34" charset="0"/>
                        </a:rPr>
                        <a:t>ACTIVO</a:t>
                      </a:r>
                      <a:endParaRPr lang="es-PE" dirty="0"/>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dirty="0">
                          <a:effectLst/>
                          <a:latin typeface="Agency FB" panose="020B0503020202020204" pitchFamily="34" charset="0"/>
                        </a:rPr>
                        <a:t>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SAN JERONIMO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CHULLCUISA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dirty="0">
                          <a:effectLst/>
                          <a:latin typeface="Agency FB" panose="020B0503020202020204" pitchFamily="34" charset="0"/>
                        </a:rPr>
                        <a:t>275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5267455"/>
                  </a:ext>
                </a:extLst>
              </a:tr>
            </a:tbl>
          </a:graphicData>
        </a:graphic>
      </p:graphicFrame>
    </p:spTree>
    <p:extLst>
      <p:ext uri="{BB962C8B-B14F-4D97-AF65-F5344CB8AC3E}">
        <p14:creationId xmlns:p14="http://schemas.microsoft.com/office/powerpoint/2010/main" val="4145656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295CB5E5-3337-4BE4-92CF-CD1DD2D33697}"/>
              </a:ext>
            </a:extLst>
          </p:cNvPr>
          <p:cNvGraphicFramePr>
            <a:graphicFrameLocks noGrp="1"/>
          </p:cNvGraphicFramePr>
          <p:nvPr>
            <p:extLst>
              <p:ext uri="{D42A27DB-BD31-4B8C-83A1-F6EECF244321}">
                <p14:modId xmlns:p14="http://schemas.microsoft.com/office/powerpoint/2010/main" val="3252971298"/>
              </p:ext>
            </p:extLst>
          </p:nvPr>
        </p:nvGraphicFramePr>
        <p:xfrm>
          <a:off x="502920" y="2018817"/>
          <a:ext cx="11407137" cy="2992920"/>
        </p:xfrm>
        <a:graphic>
          <a:graphicData uri="http://schemas.openxmlformats.org/drawingml/2006/table">
            <a:tbl>
              <a:tblPr/>
              <a:tblGrid>
                <a:gridCol w="527400">
                  <a:extLst>
                    <a:ext uri="{9D8B030D-6E8A-4147-A177-3AD203B41FA5}">
                      <a16:colId xmlns:a16="http://schemas.microsoft.com/office/drawing/2014/main" val="2567943981"/>
                    </a:ext>
                  </a:extLst>
                </a:gridCol>
                <a:gridCol w="3981014">
                  <a:extLst>
                    <a:ext uri="{9D8B030D-6E8A-4147-A177-3AD203B41FA5}">
                      <a16:colId xmlns:a16="http://schemas.microsoft.com/office/drawing/2014/main" val="1971740628"/>
                    </a:ext>
                  </a:extLst>
                </a:gridCol>
                <a:gridCol w="970366">
                  <a:extLst>
                    <a:ext uri="{9D8B030D-6E8A-4147-A177-3AD203B41FA5}">
                      <a16:colId xmlns:a16="http://schemas.microsoft.com/office/drawing/2014/main" val="869812625"/>
                    </a:ext>
                  </a:extLst>
                </a:gridCol>
                <a:gridCol w="716280">
                  <a:extLst>
                    <a:ext uri="{9D8B030D-6E8A-4147-A177-3AD203B41FA5}">
                      <a16:colId xmlns:a16="http://schemas.microsoft.com/office/drawing/2014/main" val="172387454"/>
                    </a:ext>
                  </a:extLst>
                </a:gridCol>
                <a:gridCol w="737690">
                  <a:extLst>
                    <a:ext uri="{9D8B030D-6E8A-4147-A177-3AD203B41FA5}">
                      <a16:colId xmlns:a16="http://schemas.microsoft.com/office/drawing/2014/main" val="1708716589"/>
                    </a:ext>
                  </a:extLst>
                </a:gridCol>
                <a:gridCol w="565330">
                  <a:extLst>
                    <a:ext uri="{9D8B030D-6E8A-4147-A177-3AD203B41FA5}">
                      <a16:colId xmlns:a16="http://schemas.microsoft.com/office/drawing/2014/main" val="2243267603"/>
                    </a:ext>
                  </a:extLst>
                </a:gridCol>
                <a:gridCol w="780902">
                  <a:extLst>
                    <a:ext uri="{9D8B030D-6E8A-4147-A177-3AD203B41FA5}">
                      <a16:colId xmlns:a16="http://schemas.microsoft.com/office/drawing/2014/main" val="2687455973"/>
                    </a:ext>
                  </a:extLst>
                </a:gridCol>
                <a:gridCol w="943711">
                  <a:extLst>
                    <a:ext uri="{9D8B030D-6E8A-4147-A177-3AD203B41FA5}">
                      <a16:colId xmlns:a16="http://schemas.microsoft.com/office/drawing/2014/main" val="3206067094"/>
                    </a:ext>
                  </a:extLst>
                </a:gridCol>
                <a:gridCol w="847740">
                  <a:extLst>
                    <a:ext uri="{9D8B030D-6E8A-4147-A177-3AD203B41FA5}">
                      <a16:colId xmlns:a16="http://schemas.microsoft.com/office/drawing/2014/main" val="2902719263"/>
                    </a:ext>
                  </a:extLst>
                </a:gridCol>
                <a:gridCol w="809304">
                  <a:extLst>
                    <a:ext uri="{9D8B030D-6E8A-4147-A177-3AD203B41FA5}">
                      <a16:colId xmlns:a16="http://schemas.microsoft.com/office/drawing/2014/main" val="1275730367"/>
                    </a:ext>
                  </a:extLst>
                </a:gridCol>
                <a:gridCol w="527400">
                  <a:extLst>
                    <a:ext uri="{9D8B030D-6E8A-4147-A177-3AD203B41FA5}">
                      <a16:colId xmlns:a16="http://schemas.microsoft.com/office/drawing/2014/main" val="1921601238"/>
                    </a:ext>
                  </a:extLst>
                </a:gridCol>
              </a:tblGrid>
              <a:tr h="110163">
                <a:tc rowSpan="2">
                  <a:txBody>
                    <a:bodyPr/>
                    <a:lstStyle/>
                    <a:p>
                      <a:pPr algn="ctr" fontAlgn="ctr"/>
                      <a:r>
                        <a:rPr lang="es-PE" sz="1050" b="1" i="0" u="none" strike="noStrike" dirty="0">
                          <a:solidFill>
                            <a:srgbClr val="FFFFFF"/>
                          </a:solidFill>
                          <a:effectLst/>
                          <a:latin typeface="Bahnschrift" panose="020B0502040204020203"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50" b="1" i="0" u="none" strike="noStrike">
                          <a:solidFill>
                            <a:srgbClr val="FFFFFF"/>
                          </a:solidFill>
                          <a:effectLst/>
                          <a:latin typeface="Bahnschrift" panose="020B0502040204020203"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50" b="1" i="0" u="none" strike="noStrike">
                          <a:solidFill>
                            <a:srgbClr val="FFFFFF"/>
                          </a:solidFill>
                          <a:effectLst/>
                          <a:latin typeface="Bahnschrift" panose="020B0502040204020203" pitchFamily="34" charset="0"/>
                        </a:rPr>
                        <a:t>Monto de Inversion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50" b="1" i="0" u="none" strike="noStrike" dirty="0">
                          <a:solidFill>
                            <a:srgbClr val="FFFFFF"/>
                          </a:solidFill>
                          <a:effectLst/>
                          <a:latin typeface="Bahnschrift" panose="020B0502040204020203"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50" b="1" i="0" u="none" strike="noStrike" dirty="0">
                          <a:solidFill>
                            <a:srgbClr val="FFFFFF"/>
                          </a:solidFill>
                          <a:effectLst/>
                          <a:latin typeface="Bahnschrift" panose="020B0502040204020203"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50" b="1" i="0" u="none" strike="noStrike" dirty="0">
                          <a:solidFill>
                            <a:srgbClr val="FFFFFF"/>
                          </a:solidFill>
                          <a:effectLst/>
                          <a:latin typeface="Bahnschrift" panose="020B0502040204020203"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r>
                        <a:rPr lang="es-PE" sz="1050" b="1" i="0" u="none" strike="noStrike">
                          <a:solidFill>
                            <a:srgbClr val="FFFFFF"/>
                          </a:solidFill>
                          <a:effectLst/>
                          <a:latin typeface="Bahnschrift" panose="020B0502040204020203" pitchFamily="34" charset="0"/>
                        </a:rPr>
                        <a:t>Ambito Territorial</a:t>
                      </a:r>
                      <a:endParaRPr lang="es-PE">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lnL w="6350" cap="flat" cmpd="sng" algn="ctr">
                      <a:solidFill>
                        <a:srgbClr val="000000"/>
                      </a:solidFill>
                      <a:prstDash val="solid"/>
                      <a:round/>
                      <a:headEnd type="none" w="med" len="med"/>
                      <a:tailEnd type="none" w="med" len="med"/>
                    </a:lnL>
                  </a:tcPr>
                </a:tc>
                <a:tc hMerge="1">
                  <a:txBody>
                    <a:bodyPr/>
                    <a:lstStyle/>
                    <a:p>
                      <a:endParaRPr lang="es-PE"/>
                    </a:p>
                  </a:txBody>
                  <a:tcPr>
                    <a:lnL w="6350" cap="flat" cmpd="sng" algn="ctr">
                      <a:solidFill>
                        <a:srgbClr val="000000"/>
                      </a:solidFill>
                      <a:prstDash val="solid"/>
                      <a:round/>
                      <a:headEnd type="none" w="med" len="med"/>
                      <a:tailEnd type="none" w="med" len="med"/>
                    </a:lnL>
                  </a:tcPr>
                </a:tc>
                <a:tc hMerge="1">
                  <a:txBody>
                    <a:bodyPr/>
                    <a:lstStyle/>
                    <a:p>
                      <a:pPr algn="ctr" fontAlgn="ctr"/>
                      <a:endParaRPr lang="es-PE" sz="1050" b="1" i="0" u="none" strike="noStrike">
                        <a:solidFill>
                          <a:srgbClr val="FFFFFF"/>
                        </a:solidFill>
                        <a:effectLst/>
                        <a:latin typeface="Calibri" panose="020F050202020403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50" b="1" i="0" u="none" strike="noStrike">
                          <a:solidFill>
                            <a:srgbClr val="FFFFFF"/>
                          </a:solidFill>
                          <a:effectLst/>
                          <a:latin typeface="Bahnschrift" panose="020B0502040204020203"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10212342"/>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pPr algn="ctr" fontAlgn="ctr"/>
                      <a:r>
                        <a:rPr lang="es-PE" sz="1050" b="1" i="0" u="none" strike="noStrike">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50" b="1" i="0" u="none" strike="noStrike" dirty="0">
                          <a:solidFill>
                            <a:srgbClr val="FFFFFF"/>
                          </a:solidFill>
                          <a:effectLst/>
                          <a:latin typeface="Bahnschrift" panose="020B0502040204020203"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50" b="1" i="0" u="none" strike="noStrike" dirty="0">
                          <a:solidFill>
                            <a:srgbClr val="FFFFFF"/>
                          </a:solidFill>
                          <a:effectLst/>
                          <a:latin typeface="Bahnschrift" panose="020B0502040204020203"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50" b="1" i="0" u="none" strike="noStrike" dirty="0">
                          <a:solidFill>
                            <a:srgbClr val="FFFFFF"/>
                          </a:solidFill>
                          <a:effectLst/>
                          <a:latin typeface="Bahnschrift" panose="020B0502040204020203"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1050" b="1" i="0" u="none" strike="noStrike" dirty="0">
                          <a:solidFill>
                            <a:srgbClr val="FFFFFF"/>
                          </a:solidFill>
                          <a:effectLst/>
                          <a:latin typeface="Bahnschrift" panose="020B0502040204020203"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1390499321"/>
                  </a:ext>
                </a:extLst>
              </a:tr>
              <a:tr h="110163">
                <a:tc gridSpan="11">
                  <a:txBody>
                    <a:bodyPr/>
                    <a:lstStyle/>
                    <a:p>
                      <a:pPr algn="ctr" fontAlgn="ctr"/>
                      <a:r>
                        <a:rPr lang="es-PE" sz="1600" b="1" i="0" u="none" strike="noStrike" dirty="0">
                          <a:effectLst/>
                          <a:latin typeface="Bahnschrift" panose="020B0502040204020203" pitchFamily="34" charset="0"/>
                        </a:rPr>
                        <a:t>AMBIENTE</a:t>
                      </a:r>
                      <a:endParaRPr lang="es-PE" sz="1400" b="1" i="0" u="none" strike="noStrike" dirty="0">
                        <a:effectLst/>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extLst>
                  <a:ext uri="{0D108BD9-81ED-4DB2-BD59-A6C34878D82A}">
                    <a16:rowId xmlns:a16="http://schemas.microsoft.com/office/drawing/2014/main" val="1915176859"/>
                  </a:ext>
                </a:extLst>
              </a:tr>
              <a:tr h="330490">
                <a:tc>
                  <a:txBody>
                    <a:bodyPr/>
                    <a:lstStyle/>
                    <a:p>
                      <a:pPr algn="ctr" fontAlgn="ctr"/>
                      <a:r>
                        <a:rPr lang="es-PE" sz="1050" b="0" i="0" u="none" strike="noStrike">
                          <a:effectLst/>
                          <a:latin typeface="Bahnschrift" panose="020B0502040204020203" pitchFamily="34" charset="0"/>
                        </a:rPr>
                        <a:t>2487519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50" b="0" i="0" u="none" strike="noStrike">
                          <a:effectLst/>
                          <a:latin typeface="Bahnschrift" panose="020B0502040204020203" pitchFamily="34" charset="0"/>
                        </a:rPr>
                        <a:t>RECUPERACION DE LOS ECOSISTEMAS DE PAJONAL DE PUNA HÚMEDA, SECA, BOFEDALES, BOSQUE RELICTO MESOANDINO  Y ALTOANDINO DE LAS UNIDADES HIDROGRÁFICAS DE LOS RÍOS CHALHUANCA Y OCOÑA DE 9 DISTRITOS DE LA PROVINCIA DE AYMARAES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50" b="0" i="0" u="none" strike="noStrike">
                          <a:effectLst/>
                          <a:latin typeface="Bahnschrift" panose="020B0502040204020203" pitchFamily="34" charset="0"/>
                        </a:rPr>
                        <a:t>53,097,268.34</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50" b="0" i="0" u="none" strike="noStrike">
                          <a:effectLst/>
                          <a:latin typeface="Bahnschrift" panose="020B0502040204020203" pitchFamily="34" charset="0"/>
                        </a:rPr>
                        <a:t>09/07/2020</a:t>
                      </a:r>
                      <a:endParaRPr lang="es-PE">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r>
                        <a:rPr lang="es-PE" sz="1050" b="0" i="0" u="none" strike="noStrike">
                          <a:effectLst/>
                          <a:latin typeface="Bahnschrift" panose="020B0502040204020203" pitchFamily="34" charset="0"/>
                        </a:rPr>
                        <a:t>0 años 0 meses</a:t>
                      </a:r>
                      <a:endParaRPr lang="es-PE">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ctr"/>
                      <a:r>
                        <a:rPr lang="es-PE" sz="1050" b="0" i="0" u="none" strike="noStrike">
                          <a:effectLst/>
                          <a:latin typeface="Bahnschrift" panose="020B0502040204020203"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r>
                        <a:rPr lang="es-PE" sz="1050" b="0" i="0" u="none" strike="noStrike">
                          <a:effectLst/>
                          <a:latin typeface="Bahnschrift" panose="020B0502040204020203" pitchFamily="34" charset="0"/>
                        </a:rPr>
                        <a:t>APURIMAC</a:t>
                      </a:r>
                      <a:endParaRPr lang="es-PE">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r>
                        <a:rPr lang="es-PE" sz="1050" b="0" i="0" u="none" strike="noStrike">
                          <a:effectLst/>
                          <a:latin typeface="Bahnschrift" panose="020B0502040204020203" pitchFamily="34" charset="0"/>
                        </a:rPr>
                        <a:t>AYMARAES</a:t>
                      </a:r>
                      <a:endParaRPr lang="es-PE">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r>
                        <a:rPr lang="es-PE" sz="1050" b="0" i="0" u="none" strike="noStrike" dirty="0">
                          <a:effectLst/>
                          <a:latin typeface="Bahnschrift" panose="020B0502040204020203" pitchFamily="34" charset="0"/>
                        </a:rPr>
                        <a:t>09 distritos</a:t>
                      </a:r>
                      <a:endParaRPr lang="es-PE" dirty="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ctr"/>
                      <a:r>
                        <a:rPr lang="es-PE" sz="1050" b="0" i="0" u="none" strike="noStrike">
                          <a:effectLst/>
                          <a:latin typeface="Bahnschrift" panose="020B0502040204020203"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r" fontAlgn="ctr"/>
                      <a:r>
                        <a:rPr lang="es-PE" sz="1050" b="0" i="0" u="none" strike="noStrike">
                          <a:effectLst/>
                          <a:latin typeface="Bahnschrift" panose="020B0502040204020203" pitchFamily="34" charset="0"/>
                        </a:rPr>
                        <a:t>7339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8923426"/>
                  </a:ext>
                </a:extLst>
              </a:tr>
              <a:tr h="440654">
                <a:tc>
                  <a:txBody>
                    <a:bodyPr/>
                    <a:lstStyle/>
                    <a:p>
                      <a:pPr algn="ctr" fontAlgn="ctr"/>
                      <a:r>
                        <a:rPr lang="es-PE" sz="1050" b="0" i="0" u="none" strike="noStrike" dirty="0">
                          <a:effectLst/>
                          <a:latin typeface="Bahnschrift" panose="020B0502040204020203" pitchFamily="34" charset="0"/>
                        </a:rPr>
                        <a:t>2471507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50" b="0" i="0" u="none" strike="noStrike">
                          <a:effectLst/>
                          <a:latin typeface="Bahnschrift" panose="020B0502040204020203" pitchFamily="34" charset="0"/>
                        </a:rPr>
                        <a:t>RECUPERACION DE ECOSISTEMAS DE PAJONAL DE PUNA HUMEDA, BODEFAL,  MATORRAL INTERANDINO, BOSQUE RELICTO MESOANDINO Y LAS LAGUNAS DE PACUCHA, CHURRUBAMBA, PUCULLOCCOCHA Y HUAMPICA EN LA MANCOMUNIDAD SONDOR – CURAMBA DE 5 DISTRITOS DE LA PROVINCIA DE ANDAHUAYLAS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50" b="0" i="0" u="none" strike="noStrike">
                          <a:effectLst/>
                          <a:latin typeface="Bahnschrift" panose="020B0502040204020203" pitchFamily="34" charset="0"/>
                        </a:rPr>
                        <a:t>31,509,172.40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50" b="0" i="0" u="none" strike="noStrike">
                          <a:effectLst/>
                          <a:latin typeface="Bahnschrift" panose="020B0502040204020203" pitchFamily="34" charset="0"/>
                        </a:rPr>
                        <a:t>07/12/2019</a:t>
                      </a:r>
                      <a:endParaRPr lang="es-PE">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50" b="0" i="0" u="none" strike="noStrike">
                          <a:effectLst/>
                          <a:latin typeface="Bahnschrift" panose="020B0502040204020203" pitchFamily="34" charset="0"/>
                        </a:rPr>
                        <a:t>0 años 7 meses</a:t>
                      </a:r>
                      <a:endParaRPr lang="es-PE">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50" b="0" i="0" u="none" strike="noStrike">
                          <a:effectLst/>
                          <a:latin typeface="Bahnschrift" panose="020B0502040204020203"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50" b="0" i="0" u="none" strike="noStrike">
                          <a:effectLst/>
                          <a:latin typeface="Bahnschrift" panose="020B0502040204020203" pitchFamily="34" charset="0"/>
                        </a:rPr>
                        <a:t>APURIMAC</a:t>
                      </a:r>
                      <a:endParaRPr lang="es-PE">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50" b="0" i="0" u="none" strike="noStrike">
                          <a:effectLst/>
                          <a:latin typeface="Bahnschrift" panose="020B0502040204020203" pitchFamily="34" charset="0"/>
                        </a:rPr>
                        <a:t>ANDAHUAYLAS</a:t>
                      </a:r>
                      <a:endParaRPr lang="es-PE">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50" b="0" i="0" u="none" strike="noStrike">
                          <a:effectLst/>
                          <a:latin typeface="Bahnschrift" panose="020B0502040204020203" pitchFamily="34" charset="0"/>
                        </a:rPr>
                        <a:t>7 distritos</a:t>
                      </a:r>
                      <a:endParaRPr lang="es-PE">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50" b="0" i="0" u="none" strike="noStrike">
                          <a:effectLst/>
                          <a:latin typeface="Bahnschrift" panose="020B0502040204020203" pitchFamily="34" charset="0"/>
                        </a:rPr>
                        <a:t>22 localidades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50" b="0" i="0" u="none" strike="noStrike">
                          <a:effectLst/>
                          <a:latin typeface="Bahnschrift" panose="020B0502040204020203" pitchFamily="34" charset="0"/>
                        </a:rPr>
                        <a:t>38137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4456464"/>
                  </a:ext>
                </a:extLst>
              </a:tr>
              <a:tr h="220327">
                <a:tc>
                  <a:txBody>
                    <a:bodyPr/>
                    <a:lstStyle/>
                    <a:p>
                      <a:pPr algn="ctr" fontAlgn="ctr"/>
                      <a:r>
                        <a:rPr lang="es-PE" sz="1050" b="0" i="0" u="none" strike="noStrike">
                          <a:effectLst/>
                          <a:latin typeface="Bahnschrift" panose="020B0502040204020203" pitchFamily="34" charset="0"/>
                        </a:rPr>
                        <a:t>2259291</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50" b="0" i="0" u="none" strike="noStrike">
                          <a:effectLst/>
                          <a:latin typeface="Bahnschrift" panose="020B0502040204020203" pitchFamily="34" charset="0"/>
                        </a:rPr>
                        <a:t>MEJORAMIENTO DE LA PRESTACIÓN DEL SERVICIO PÚBLICO DE LA INFORMACIÓN PARA LA GESTIÓN DE LA DIVERSIDAD BIOLÓGICA (FLORA Y FAUNA) EN LA REGIÓN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50" b="0" i="0" u="none" strike="noStrike">
                          <a:effectLst/>
                          <a:latin typeface="Bahnschrift" panose="020B0502040204020203" pitchFamily="34" charset="0"/>
                        </a:rPr>
                        <a:t>2,566,266.00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50" b="0" i="0" u="none" strike="noStrike" dirty="0">
                          <a:effectLst/>
                          <a:latin typeface="Bahnschrift" panose="020B0502040204020203" pitchFamily="34" charset="0"/>
                        </a:rPr>
                        <a:t>24/08/2017</a:t>
                      </a:r>
                      <a:endParaRPr lang="es-PE" dirty="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50" b="0" i="0" u="none" strike="noStrike" dirty="0">
                          <a:effectLst/>
                          <a:latin typeface="Bahnschrift" panose="020B0502040204020203" pitchFamily="34" charset="0"/>
                        </a:rPr>
                        <a:t>2 años 11 meses</a:t>
                      </a:r>
                      <a:endParaRPr lang="es-PE" dirty="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50" b="0" i="0" u="none" strike="noStrike" dirty="0">
                          <a:effectLst/>
                          <a:latin typeface="Bahnschrift" panose="020B0502040204020203"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50" b="0" i="0" u="none" strike="noStrike" dirty="0">
                          <a:effectLst/>
                          <a:latin typeface="Bahnschrift" panose="020B0502040204020203" pitchFamily="34" charset="0"/>
                        </a:rPr>
                        <a:t>APURÍMAC</a:t>
                      </a:r>
                      <a:endParaRPr lang="es-PE" dirty="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50" b="0" i="0" u="none" strike="noStrike" dirty="0">
                          <a:effectLst/>
                          <a:latin typeface="Bahnschrift" panose="020B0502040204020203" pitchFamily="34" charset="0"/>
                        </a:rPr>
                        <a:t>07 provincias</a:t>
                      </a:r>
                      <a:endParaRPr lang="es-PE" dirty="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50" b="0" i="0" u="none" strike="noStrike" dirty="0">
                          <a:effectLst/>
                          <a:latin typeface="Bahnschrift" panose="020B0502040204020203" pitchFamily="34" charset="0"/>
                        </a:rPr>
                        <a:t> </a:t>
                      </a:r>
                      <a:endParaRPr lang="es-PE" dirty="0">
                        <a:latin typeface="Bahnschrift" panose="020B0502040204020203"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50" b="0" i="0" u="none" strike="noStrike" dirty="0">
                          <a:effectLst/>
                          <a:latin typeface="Bahnschrift" panose="020B0502040204020203"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50" b="0" i="0" u="none" strike="noStrike" dirty="0">
                          <a:effectLst/>
                          <a:latin typeface="Bahnschrift" panose="020B0502040204020203" pitchFamily="34" charset="0"/>
                        </a:rPr>
                        <a:t>4290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9901266"/>
                  </a:ext>
                </a:extLst>
              </a:tr>
            </a:tbl>
          </a:graphicData>
        </a:graphic>
      </p:graphicFrame>
    </p:spTree>
    <p:extLst>
      <p:ext uri="{BB962C8B-B14F-4D97-AF65-F5344CB8AC3E}">
        <p14:creationId xmlns:p14="http://schemas.microsoft.com/office/powerpoint/2010/main" val="1487755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D2076BF7-DD4D-42D9-91E3-D4AD78C66E8D}"/>
              </a:ext>
            </a:extLst>
          </p:cNvPr>
          <p:cNvGraphicFramePr>
            <a:graphicFrameLocks noGrp="1"/>
          </p:cNvGraphicFramePr>
          <p:nvPr>
            <p:extLst>
              <p:ext uri="{D42A27DB-BD31-4B8C-83A1-F6EECF244321}">
                <p14:modId xmlns:p14="http://schemas.microsoft.com/office/powerpoint/2010/main" val="476491645"/>
              </p:ext>
            </p:extLst>
          </p:nvPr>
        </p:nvGraphicFramePr>
        <p:xfrm>
          <a:off x="505428" y="82099"/>
          <a:ext cx="11183256" cy="6233205"/>
        </p:xfrm>
        <a:graphic>
          <a:graphicData uri="http://schemas.openxmlformats.org/drawingml/2006/table">
            <a:tbl>
              <a:tblPr/>
              <a:tblGrid>
                <a:gridCol w="516944">
                  <a:extLst>
                    <a:ext uri="{9D8B030D-6E8A-4147-A177-3AD203B41FA5}">
                      <a16:colId xmlns:a16="http://schemas.microsoft.com/office/drawing/2014/main" val="2806888709"/>
                    </a:ext>
                  </a:extLst>
                </a:gridCol>
                <a:gridCol w="4242988">
                  <a:extLst>
                    <a:ext uri="{9D8B030D-6E8A-4147-A177-3AD203B41FA5}">
                      <a16:colId xmlns:a16="http://schemas.microsoft.com/office/drawing/2014/main" val="1862167996"/>
                    </a:ext>
                  </a:extLst>
                </a:gridCol>
                <a:gridCol w="786967">
                  <a:extLst>
                    <a:ext uri="{9D8B030D-6E8A-4147-A177-3AD203B41FA5}">
                      <a16:colId xmlns:a16="http://schemas.microsoft.com/office/drawing/2014/main" val="3076732704"/>
                    </a:ext>
                  </a:extLst>
                </a:gridCol>
                <a:gridCol w="733726">
                  <a:extLst>
                    <a:ext uri="{9D8B030D-6E8A-4147-A177-3AD203B41FA5}">
                      <a16:colId xmlns:a16="http://schemas.microsoft.com/office/drawing/2014/main" val="206800056"/>
                    </a:ext>
                  </a:extLst>
                </a:gridCol>
                <a:gridCol w="759911">
                  <a:extLst>
                    <a:ext uri="{9D8B030D-6E8A-4147-A177-3AD203B41FA5}">
                      <a16:colId xmlns:a16="http://schemas.microsoft.com/office/drawing/2014/main" val="3438737235"/>
                    </a:ext>
                  </a:extLst>
                </a:gridCol>
                <a:gridCol w="749232">
                  <a:extLst>
                    <a:ext uri="{9D8B030D-6E8A-4147-A177-3AD203B41FA5}">
                      <a16:colId xmlns:a16="http://schemas.microsoft.com/office/drawing/2014/main" val="2476744755"/>
                    </a:ext>
                  </a:extLst>
                </a:gridCol>
                <a:gridCol w="569012">
                  <a:extLst>
                    <a:ext uri="{9D8B030D-6E8A-4147-A177-3AD203B41FA5}">
                      <a16:colId xmlns:a16="http://schemas.microsoft.com/office/drawing/2014/main" val="889447755"/>
                    </a:ext>
                  </a:extLst>
                </a:gridCol>
                <a:gridCol w="792471">
                  <a:extLst>
                    <a:ext uri="{9D8B030D-6E8A-4147-A177-3AD203B41FA5}">
                      <a16:colId xmlns:a16="http://schemas.microsoft.com/office/drawing/2014/main" val="3453234021"/>
                    </a:ext>
                  </a:extLst>
                </a:gridCol>
                <a:gridCol w="861049">
                  <a:extLst>
                    <a:ext uri="{9D8B030D-6E8A-4147-A177-3AD203B41FA5}">
                      <a16:colId xmlns:a16="http://schemas.microsoft.com/office/drawing/2014/main" val="2447909730"/>
                    </a:ext>
                  </a:extLst>
                </a:gridCol>
                <a:gridCol w="654012">
                  <a:extLst>
                    <a:ext uri="{9D8B030D-6E8A-4147-A177-3AD203B41FA5}">
                      <a16:colId xmlns:a16="http://schemas.microsoft.com/office/drawing/2014/main" val="796349202"/>
                    </a:ext>
                  </a:extLst>
                </a:gridCol>
                <a:gridCol w="516944">
                  <a:extLst>
                    <a:ext uri="{9D8B030D-6E8A-4147-A177-3AD203B41FA5}">
                      <a16:colId xmlns:a16="http://schemas.microsoft.com/office/drawing/2014/main" val="29806937"/>
                    </a:ext>
                  </a:extLst>
                </a:gridCol>
              </a:tblGrid>
              <a:tr h="103147">
                <a:tc rowSpan="2">
                  <a:txBody>
                    <a:bodyPr/>
                    <a:lstStyle/>
                    <a:p>
                      <a:pPr algn="ctr" fontAlgn="ctr"/>
                      <a:r>
                        <a:rPr lang="es-PE" sz="1000" b="1" i="0" u="none" strike="noStrike">
                          <a:solidFill>
                            <a:srgbClr val="FFFFFF"/>
                          </a:solidFill>
                          <a:effectLst/>
                          <a:latin typeface="Agency FB" panose="020B0503020202020204" pitchFamily="34" charset="0"/>
                        </a:rPr>
                        <a:t>CUI</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Agency FB" panose="020B0503020202020204" pitchFamily="34" charset="0"/>
                        </a:rPr>
                        <a:t>Proyecto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Agency FB" panose="020B0503020202020204" pitchFamily="34" charset="0"/>
                        </a:rPr>
                        <a:t>Monto de Inversión</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Agency FB" panose="020B0503020202020204" pitchFamily="34" charset="0"/>
                        </a:rPr>
                        <a:t>fecha de viabilidad</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Agency FB" panose="020B0503020202020204" pitchFamily="34" charset="0"/>
                        </a:rPr>
                        <a:t>tiempo transcurrido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r>
                        <a:rPr lang="es-PE" sz="1000" b="1" i="0" u="none" strike="noStrike" dirty="0">
                          <a:solidFill>
                            <a:srgbClr val="FFFFFF"/>
                          </a:solidFill>
                          <a:effectLst/>
                          <a:latin typeface="Agency FB" panose="020B0503020202020204" pitchFamily="34" charset="0"/>
                        </a:rPr>
                        <a:t>estado situacional</a:t>
                      </a:r>
                      <a:endParaRPr lang="es-PE" sz="2000" dirty="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r>
                        <a:rPr lang="es-PE" sz="1000" b="1" i="0" u="none" strike="noStrike">
                          <a:solidFill>
                            <a:srgbClr val="FFFFFF"/>
                          </a:solidFill>
                          <a:effectLst/>
                          <a:latin typeface="Agency FB" panose="020B0503020202020204" pitchFamily="34" charset="0"/>
                        </a:rPr>
                        <a:t>Ambito Territorial</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tcPr>
                </a:tc>
                <a:tc hMerge="1">
                  <a:txBody>
                    <a:bodyPr/>
                    <a:lstStyle/>
                    <a:p>
                      <a:pPr algn="ctr" fontAlgn="ctr"/>
                      <a:endParaRPr lang="es-PE" sz="900" b="1" i="0" u="none" strike="noStrike">
                        <a:solidFill>
                          <a:srgbClr val="FFFFFF"/>
                        </a:solidFill>
                        <a:effectLst/>
                        <a:latin typeface="Calibri" panose="020F050202020403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Agency FB" panose="020B0503020202020204" pitchFamily="34" charset="0"/>
                        </a:rPr>
                        <a:t>N° Beneficiarios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3951778898"/>
                  </a:ext>
                </a:extLst>
              </a:tr>
              <a:tr h="206294">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pPr algn="ctr" fontAlgn="ctr"/>
                      <a:endParaRPr lang="es-PE" sz="900" b="1" i="0" u="none" strike="noStrike">
                        <a:solidFill>
                          <a:srgbClr val="FFFFFF"/>
                        </a:solidFill>
                        <a:effectLst/>
                        <a:latin typeface="Calibri" panose="020F050202020403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dirty="0">
                          <a:solidFill>
                            <a:srgbClr val="FFFFFF"/>
                          </a:solidFill>
                          <a:effectLst/>
                          <a:latin typeface="Agency FB" panose="020B0503020202020204" pitchFamily="34" charset="0"/>
                        </a:rPr>
                        <a:t>departamento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dirty="0">
                          <a:solidFill>
                            <a:srgbClr val="FFFFFF"/>
                          </a:solidFill>
                          <a:effectLst/>
                          <a:latin typeface="Agency FB" panose="020B0503020202020204" pitchFamily="34" charset="0"/>
                        </a:rPr>
                        <a:t>Provincia</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dirty="0">
                          <a:solidFill>
                            <a:srgbClr val="FFFFFF"/>
                          </a:solidFill>
                          <a:effectLst/>
                          <a:latin typeface="Agency FB" panose="020B0503020202020204" pitchFamily="34" charset="0"/>
                        </a:rPr>
                        <a:t>Distrito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1000" b="1" i="0" u="none" strike="noStrike" dirty="0">
                          <a:solidFill>
                            <a:srgbClr val="FFFFFF"/>
                          </a:solidFill>
                          <a:effectLst/>
                          <a:latin typeface="Agency FB" panose="020B0503020202020204" pitchFamily="34" charset="0"/>
                        </a:rPr>
                        <a:t>Localidad</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248293455"/>
                  </a:ext>
                </a:extLst>
              </a:tr>
              <a:tr h="103147">
                <a:tc gridSpan="11">
                  <a:txBody>
                    <a:bodyPr/>
                    <a:lstStyle/>
                    <a:p>
                      <a:pPr algn="ctr" fontAlgn="ctr"/>
                      <a:r>
                        <a:rPr lang="es-PE" sz="1400" b="1" i="0" u="none" strike="noStrike" dirty="0">
                          <a:effectLst/>
                          <a:latin typeface="Agency FB" panose="020B0503020202020204" pitchFamily="34" charset="0"/>
                        </a:rPr>
                        <a:t>EDUCACIÓN</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s-PE"/>
                    </a:p>
                  </a:txBody>
                  <a:tcPr/>
                </a:tc>
                <a:extLst>
                  <a:ext uri="{0D108BD9-81ED-4DB2-BD59-A6C34878D82A}">
                    <a16:rowId xmlns:a16="http://schemas.microsoft.com/office/drawing/2014/main" val="4054303578"/>
                  </a:ext>
                </a:extLst>
              </a:tr>
              <a:tr h="206294">
                <a:tc>
                  <a:txBody>
                    <a:bodyPr/>
                    <a:lstStyle/>
                    <a:p>
                      <a:pPr algn="ctr" fontAlgn="ctr"/>
                      <a:r>
                        <a:rPr lang="es-PE" sz="1000" b="0" i="0" u="none" strike="noStrike">
                          <a:effectLst/>
                          <a:latin typeface="Agency FB" panose="020B0503020202020204" pitchFamily="34" charset="0"/>
                        </a:rPr>
                        <a:t>2307713</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Y AMPLIACION DEL SERVICIO EDUCATIVO DE LOS TRES NIVELES DE LA I.E. INTEGRADA LA SALLE DE ABANCAY, DISTRITO DE ABANCAY, PROVINCIA DE ABANCAY - DEPARTAMENTO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54,153,222.00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29/12/2017</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2 años 7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 </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ABANCAY </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ABANCAY </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ABANCAY</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16502</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9714906"/>
                  </a:ext>
                </a:extLst>
              </a:tr>
              <a:tr h="309440">
                <a:tc>
                  <a:txBody>
                    <a:bodyPr/>
                    <a:lstStyle/>
                    <a:p>
                      <a:pPr algn="ctr" fontAlgn="ctr"/>
                      <a:r>
                        <a:rPr lang="es-PE" sz="1000" b="0" i="0" u="none" strike="noStrike">
                          <a:effectLst/>
                          <a:latin typeface="Agency FB" panose="020B0503020202020204" pitchFamily="34" charset="0"/>
                        </a:rPr>
                        <a:t>2475965</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DEL SERVICIO EDUCATIVO DEL INSTITUTO DE EDUCACIÓN SUPERIOR TECNOLÓGICO HERMENEGILDO MIRANDA SEGOVIA Y FILIAL JUAN ESPINOZA MEDRANO,  DISTRITO DE ANTABAMBA - PROVINCIA DE ANTABAMBA - DEPARTAMENTO DE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40,159,160.79</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10/01/2020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0 años 6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ANTABAMBA</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ANTABAMBA</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07 localidades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352</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5350830"/>
                  </a:ext>
                </a:extLst>
              </a:tr>
              <a:tr h="206294">
                <a:tc>
                  <a:txBody>
                    <a:bodyPr/>
                    <a:lstStyle/>
                    <a:p>
                      <a:pPr algn="ctr" fontAlgn="ctr"/>
                      <a:r>
                        <a:rPr lang="es-PE" sz="1000" b="0" i="0" u="none" strike="noStrike">
                          <a:effectLst/>
                          <a:latin typeface="Agency FB" panose="020B0503020202020204" pitchFamily="34" charset="0"/>
                        </a:rPr>
                        <a:t>2230845</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DEL SERVICIO DE EDUCATIVO EN LA INSTITUCIÓN EDUCATIVA INTEGRADA "TABLADA ALTA" - ABANCAY DEL DISTRITO DE ABANCAY - PROVINCIA DE ABANCAY - DEPARTAMENTO DE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37,767,195.50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03/12/2018</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1 años 7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ABANCAY</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ABANCAY</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ABANCAY</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785</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4367146"/>
                  </a:ext>
                </a:extLst>
              </a:tr>
              <a:tr h="206294">
                <a:tc>
                  <a:txBody>
                    <a:bodyPr/>
                    <a:lstStyle/>
                    <a:p>
                      <a:pPr algn="ctr" fontAlgn="ctr"/>
                      <a:r>
                        <a:rPr lang="es-PE" sz="1000" b="0" i="0" u="none" strike="noStrike">
                          <a:effectLst/>
                          <a:latin typeface="Agency FB" panose="020B0503020202020204" pitchFamily="34" charset="0"/>
                        </a:rPr>
                        <a:t>2462394</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DEL SERVICIO EDUCATIVO DEL NIVEL SECUNDARIO IES LIBERTADORES DE AMERICA  DISTRITO DE CHALHUANCA - PROVINCIA DE AYMARAES - DEPARTAMENTO DE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31,411,827.35</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09/01/2020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0 años 6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AYMARAES</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CHALHUANCA</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CHALHUANCA</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514</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5350963"/>
                  </a:ext>
                </a:extLst>
              </a:tr>
              <a:tr h="206294">
                <a:tc>
                  <a:txBody>
                    <a:bodyPr/>
                    <a:lstStyle/>
                    <a:p>
                      <a:pPr algn="ctr" fontAlgn="ctr"/>
                      <a:r>
                        <a:rPr lang="es-PE" sz="1000" b="0" i="0" u="none" strike="noStrike">
                          <a:effectLst/>
                          <a:latin typeface="Agency FB" panose="020B0503020202020204" pitchFamily="34" charset="0"/>
                        </a:rPr>
                        <a:t>2469625</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DEL SERVICIO EDUCATIVO DE LA EDUCACIÓN BÁSICA ALTERNATIVA EN LAS 7 PROVINCIAS DEL DEPARTAMENTO DE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28,336,298.32</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08/12/2019</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0 años 7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07 provincias</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 </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 </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1360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1911010"/>
                  </a:ext>
                </a:extLst>
              </a:tr>
              <a:tr h="309440">
                <a:tc>
                  <a:txBody>
                    <a:bodyPr/>
                    <a:lstStyle/>
                    <a:p>
                      <a:pPr algn="ctr" fontAlgn="ctr"/>
                      <a:r>
                        <a:rPr lang="es-PE" sz="1000" b="0" i="0" u="none" strike="noStrike">
                          <a:effectLst/>
                          <a:latin typeface="Agency FB" panose="020B0503020202020204" pitchFamily="34" charset="0"/>
                        </a:rPr>
                        <a:t>2484532</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 LOS SERVICIOS DE EDUCACION BASICA REGULAR NIVEL SECUNDARIO EN LA I.E. MANUEL VIVANCO ALTAMIRANO DEL  DISTRITO DE ANDAHUAYLAS - PROVINCIA DE ANDAHUAYLAS - DEPARTAMENTO DE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23,332,921.00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12/03/2020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0 años 4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ANDAHUAYLAS</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ANDAHUAYLAS</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ANDAHUAYLAS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954</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0800175"/>
                  </a:ext>
                </a:extLst>
              </a:tr>
              <a:tr h="309440">
                <a:tc>
                  <a:txBody>
                    <a:bodyPr/>
                    <a:lstStyle/>
                    <a:p>
                      <a:pPr algn="ctr" fontAlgn="ctr"/>
                      <a:r>
                        <a:rPr lang="es-PE" sz="1000" b="0" i="0" u="none" strike="noStrike">
                          <a:effectLst/>
                          <a:latin typeface="Agency FB" panose="020B0503020202020204" pitchFamily="34" charset="0"/>
                        </a:rPr>
                        <a:t>2194760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DEL SERVICIO DE EDUCACIÓN PRIMARIA EN LAS I.E N 54289 DE SANTA ROSA DE ANCO, N 54294 DE HUACULLO- DISTRITO DE OROPESA, Y I.E N 54268 DE SABAINO Y N 54269 DE ANTILLA, DISTRITO DE SABAINO, PROVINCIA DE ANTABAMBA -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15,572,284.00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22/09/2017</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2 años 10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 </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ANTABAMBA </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02 distritos</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04 localidades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2488</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333621"/>
                  </a:ext>
                </a:extLst>
              </a:tr>
              <a:tr h="309440">
                <a:tc>
                  <a:txBody>
                    <a:bodyPr/>
                    <a:lstStyle/>
                    <a:p>
                      <a:pPr algn="ctr" fontAlgn="ctr"/>
                      <a:r>
                        <a:rPr lang="es-PE" sz="1000" b="0" i="0" u="none" strike="noStrike">
                          <a:effectLst/>
                          <a:latin typeface="Agency FB" panose="020B0503020202020204" pitchFamily="34" charset="0"/>
                        </a:rPr>
                        <a:t>2382338</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DEL SERVICIO DE EDUCACIÓN INICIAL EN LAS IE.I. N 729 Y N 731, DISTRITO DE HUANIPACA; N 30, N 1097, N 79, N 124 Y  N 807 DEL DISTRITO DE SAN PEDRO DE CACHORA, PROVINCIA DE ABANCAY, REGIÓN APURÍMAC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13,192,562.00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21/09/2017</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2 años 10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 </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ABANCAY </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03 distritos</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07 localidades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1486</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6687648"/>
                  </a:ext>
                </a:extLst>
              </a:tr>
              <a:tr h="309440">
                <a:tc>
                  <a:txBody>
                    <a:bodyPr/>
                    <a:lstStyle/>
                    <a:p>
                      <a:pPr algn="ctr" fontAlgn="ctr"/>
                      <a:r>
                        <a:rPr lang="es-PE" sz="1000" b="0" i="0" u="none" strike="noStrike">
                          <a:effectLst/>
                          <a:latin typeface="Agency FB" panose="020B0503020202020204" pitchFamily="34" charset="0"/>
                        </a:rPr>
                        <a:t>2469801</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DEL SERVICIO EDUCATIVO DEL NIVEL PRIMARIA DE LAS I.E. 55007, I.E. 54255 EN LAS LOCALIDADES DE ANTABAMBA Y CHUÑOHUACHO DEL DISTRITO DE ANTABAMBA - PROVINCIA DE ANTABAMBA - DEPARTAMENTO DE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12,850,304.96</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06/12/2019</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0 años 7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ANTABAMBA</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ANTABAMBA</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ANTABAMBA</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226</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7910190"/>
                  </a:ext>
                </a:extLst>
              </a:tr>
              <a:tr h="309440">
                <a:tc>
                  <a:txBody>
                    <a:bodyPr/>
                    <a:lstStyle/>
                    <a:p>
                      <a:pPr algn="ctr" fontAlgn="ctr"/>
                      <a:r>
                        <a:rPr lang="es-PE" sz="1000" b="0" i="0" u="none" strike="noStrike">
                          <a:effectLst/>
                          <a:latin typeface="Agency FB" panose="020B0503020202020204" pitchFamily="34" charset="0"/>
                        </a:rPr>
                        <a:t>2380729</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DEL SERVICIO DE EDUCACIÓN BÁSICA REGULAR DE NIVEL SECUNDARIO EN LA IE LOS LIBERTADORES DE LA LOCALIDAD DE RANRACANCHA, DISTRITO DE RANRACANCHA, PROVINCIA DE CHINCHEROS - APURÍMAC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11,973,734.00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07/09/2017</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2 años 10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 </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CHINCHEROS </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RANRACANCHA </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RANRACANCHA</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271</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4764624"/>
                  </a:ext>
                </a:extLst>
              </a:tr>
              <a:tr h="206294">
                <a:tc>
                  <a:txBody>
                    <a:bodyPr/>
                    <a:lstStyle/>
                    <a:p>
                      <a:pPr algn="ctr" fontAlgn="ctr"/>
                      <a:r>
                        <a:rPr lang="es-PE" sz="1000" b="0" i="0" u="none" strike="noStrike">
                          <a:effectLst/>
                          <a:latin typeface="Agency FB" panose="020B0503020202020204" pitchFamily="34" charset="0"/>
                        </a:rPr>
                        <a:t>2462393</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DEL SERVICIO EDUCATIVO DEL NIVEL INICIAL CUNA - N°01 Y 02 ANGELITOS DE JESÚS  DISTRITO DE ABANCAY - PROVINCIA DE ABANCAY - DEPARTAMENTO DE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11,115,996.34</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08/01/2020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0 años 6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ABANCAY</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ABANCAY</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 </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254</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9217834"/>
                  </a:ext>
                </a:extLst>
              </a:tr>
              <a:tr h="309440">
                <a:tc>
                  <a:txBody>
                    <a:bodyPr/>
                    <a:lstStyle/>
                    <a:p>
                      <a:pPr algn="ctr" fontAlgn="ctr"/>
                      <a:r>
                        <a:rPr lang="es-PE" sz="1000" b="0" i="0" u="none" strike="noStrike">
                          <a:effectLst/>
                          <a:latin typeface="Agency FB" panose="020B0503020202020204" pitchFamily="34" charset="0"/>
                        </a:rPr>
                        <a:t>2234554</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DEL SERVICIO EDUCATIVO DE LAS INICIALES N37 SANTA ROSITA DE LIMA, N86 ROSA MERINO, DISTRITO DE TINTAY, N38 NIÑO JESUS DE NAZARENO, DISTRITO DE SAN JUAN DE CHACÑA Y N176 SAN AGUSTIN, DISTRITO DE LUCRE, PROVINCIA AYMARAES, REGION APURIMAC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6,545,848.00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31/10/2017</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2 años 9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 </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AYMARAES </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03 provincias</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04 localidades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1316</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656263"/>
                  </a:ext>
                </a:extLst>
              </a:tr>
              <a:tr h="206294">
                <a:tc>
                  <a:txBody>
                    <a:bodyPr/>
                    <a:lstStyle/>
                    <a:p>
                      <a:pPr algn="ctr" fontAlgn="ctr"/>
                      <a:r>
                        <a:rPr lang="es-PE" sz="1000" b="0" i="0" u="none" strike="noStrike">
                          <a:effectLst/>
                          <a:latin typeface="Agency FB" panose="020B0503020202020204" pitchFamily="34" charset="0"/>
                        </a:rPr>
                        <a:t>2401094</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DEL SERVICIO DE EDUCACIÓN EN EL CENTRO DE EDUCACIÓN TÉCNICO PRODUCTIVO CETPRO - URIPA, DISTRITO DE ANCO-HUALLO, PROVINCIA DE CHINCHEROS - APURÍMAC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4,869,630.00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29/11/2017</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2 años 8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APURIMAC </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CHINCHEROS </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a:effectLst/>
                          <a:latin typeface="Agency FB" panose="020B0503020202020204" pitchFamily="34" charset="0"/>
                        </a:rPr>
                        <a:t>ANCO_HUALLO </a:t>
                      </a:r>
                      <a:endParaRPr lang="es-PE" sz="200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AMBITO DISTRITAL ANCO HUALLO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Agency FB" panose="020B0503020202020204" pitchFamily="34" charset="0"/>
                        </a:rPr>
                        <a:t>1800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3453003"/>
                  </a:ext>
                </a:extLst>
              </a:tr>
              <a:tr h="206294">
                <a:tc>
                  <a:txBody>
                    <a:bodyPr/>
                    <a:lstStyle/>
                    <a:p>
                      <a:pPr algn="ctr" fontAlgn="ctr"/>
                      <a:r>
                        <a:rPr lang="es-PE" sz="1000" b="0" i="0" u="none" strike="noStrike">
                          <a:effectLst/>
                          <a:latin typeface="Agency FB" panose="020B0503020202020204" pitchFamily="34" charset="0"/>
                        </a:rPr>
                        <a:t>2340756</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Agency FB" panose="020B0503020202020204" pitchFamily="34" charset="0"/>
                        </a:rPr>
                        <a:t>MEJORAMIENTO DE LOS SERVICIOS DE EDUCACIÓN BÁSICA REGULAR DE LA INSTITUCIÓN EDUCATIVA INICIAL N 277 NIÑO JESÚS DE PRAGA, DEL DISTRITO Y PROVINCIA DE ANDAHUAYLAS - APURÍMAC</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dirty="0">
                          <a:effectLst/>
                          <a:latin typeface="Agency FB" panose="020B0503020202020204" pitchFamily="34" charset="0"/>
                        </a:rPr>
                        <a:t>3,999,858.00</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dirty="0">
                          <a:effectLst/>
                          <a:latin typeface="Agency FB" panose="020B0503020202020204" pitchFamily="34" charset="0"/>
                        </a:rPr>
                        <a:t>10/01/2018</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dirty="0">
                          <a:effectLst/>
                          <a:latin typeface="Agency FB" panose="020B0503020202020204" pitchFamily="34" charset="0"/>
                        </a:rPr>
                        <a:t>2 años 6 meses</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dirty="0">
                          <a:effectLst/>
                          <a:latin typeface="Agency FB" panose="020B0503020202020204" pitchFamily="34" charset="0"/>
                        </a:rPr>
                        <a:t>ACTIVO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dirty="0" err="1">
                          <a:effectLst/>
                          <a:latin typeface="Agency FB" panose="020B0503020202020204" pitchFamily="34" charset="0"/>
                        </a:rPr>
                        <a:t>APURIMAC</a:t>
                      </a:r>
                      <a:r>
                        <a:rPr lang="es-PE" sz="1000" b="0" i="0" u="none" strike="noStrike" dirty="0">
                          <a:effectLst/>
                          <a:latin typeface="Agency FB" panose="020B0503020202020204" pitchFamily="34" charset="0"/>
                        </a:rPr>
                        <a:t> </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dirty="0">
                          <a:effectLst/>
                          <a:latin typeface="Agency FB" panose="020B0503020202020204" pitchFamily="34" charset="0"/>
                        </a:rPr>
                        <a:t>ANDAHUAYLAS </a:t>
                      </a:r>
                      <a:endParaRPr lang="es-PE" sz="2000" dirty="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s-PE" sz="1000" b="0" i="0" u="none" strike="noStrike" dirty="0">
                          <a:effectLst/>
                          <a:latin typeface="Agency FB" panose="020B0503020202020204" pitchFamily="34" charset="0"/>
                        </a:rPr>
                        <a:t>ANDAHUAYLAS </a:t>
                      </a:r>
                      <a:endParaRPr lang="es-PE" sz="2000" dirty="0">
                        <a:latin typeface="Agency FB" panose="020B0503020202020204" pitchFamily="34" charset="0"/>
                      </a:endParaRP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dirty="0">
                          <a:effectLst/>
                          <a:latin typeface="Agency FB" panose="020B0503020202020204" pitchFamily="34" charset="0"/>
                        </a:rPr>
                        <a:t>ANDAHUAYLAS CENTRO</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dirty="0">
                          <a:effectLst/>
                          <a:latin typeface="Agency FB" panose="020B0503020202020204" pitchFamily="34" charset="0"/>
                        </a:rPr>
                        <a:t>1736</a:t>
                      </a:r>
                    </a:p>
                  </a:txBody>
                  <a:tcPr marL="4485" marR="4485" marT="44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0085218"/>
                  </a:ext>
                </a:extLst>
              </a:tr>
            </a:tbl>
          </a:graphicData>
        </a:graphic>
      </p:graphicFrame>
    </p:spTree>
    <p:extLst>
      <p:ext uri="{BB962C8B-B14F-4D97-AF65-F5344CB8AC3E}">
        <p14:creationId xmlns:p14="http://schemas.microsoft.com/office/powerpoint/2010/main" val="1426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30F4B20F-F631-42DE-A33D-02515F2A3067}"/>
              </a:ext>
            </a:extLst>
          </p:cNvPr>
          <p:cNvGraphicFramePr>
            <a:graphicFrameLocks noGrp="1"/>
          </p:cNvGraphicFramePr>
          <p:nvPr>
            <p:extLst>
              <p:ext uri="{D42A27DB-BD31-4B8C-83A1-F6EECF244321}">
                <p14:modId xmlns:p14="http://schemas.microsoft.com/office/powerpoint/2010/main" val="3968080728"/>
              </p:ext>
            </p:extLst>
          </p:nvPr>
        </p:nvGraphicFramePr>
        <p:xfrm>
          <a:off x="632460" y="4687396"/>
          <a:ext cx="11033758" cy="1446930"/>
        </p:xfrm>
        <a:graphic>
          <a:graphicData uri="http://schemas.openxmlformats.org/drawingml/2006/table">
            <a:tbl>
              <a:tblPr/>
              <a:tblGrid>
                <a:gridCol w="510137">
                  <a:extLst>
                    <a:ext uri="{9D8B030D-6E8A-4147-A177-3AD203B41FA5}">
                      <a16:colId xmlns:a16="http://schemas.microsoft.com/office/drawing/2014/main" val="472872026"/>
                    </a:ext>
                  </a:extLst>
                </a:gridCol>
                <a:gridCol w="3850707">
                  <a:extLst>
                    <a:ext uri="{9D8B030D-6E8A-4147-A177-3AD203B41FA5}">
                      <a16:colId xmlns:a16="http://schemas.microsoft.com/office/drawing/2014/main" val="3774548526"/>
                    </a:ext>
                  </a:extLst>
                </a:gridCol>
                <a:gridCol w="600644">
                  <a:extLst>
                    <a:ext uri="{9D8B030D-6E8A-4147-A177-3AD203B41FA5}">
                      <a16:colId xmlns:a16="http://schemas.microsoft.com/office/drawing/2014/main" val="2469951862"/>
                    </a:ext>
                  </a:extLst>
                </a:gridCol>
                <a:gridCol w="510137">
                  <a:extLst>
                    <a:ext uri="{9D8B030D-6E8A-4147-A177-3AD203B41FA5}">
                      <a16:colId xmlns:a16="http://schemas.microsoft.com/office/drawing/2014/main" val="2973699623"/>
                    </a:ext>
                  </a:extLst>
                </a:gridCol>
                <a:gridCol w="724065">
                  <a:extLst>
                    <a:ext uri="{9D8B030D-6E8A-4147-A177-3AD203B41FA5}">
                      <a16:colId xmlns:a16="http://schemas.microsoft.com/office/drawing/2014/main" val="1403018808"/>
                    </a:ext>
                  </a:extLst>
                </a:gridCol>
                <a:gridCol w="510137">
                  <a:extLst>
                    <a:ext uri="{9D8B030D-6E8A-4147-A177-3AD203B41FA5}">
                      <a16:colId xmlns:a16="http://schemas.microsoft.com/office/drawing/2014/main" val="3849572718"/>
                    </a:ext>
                  </a:extLst>
                </a:gridCol>
                <a:gridCol w="979133">
                  <a:extLst>
                    <a:ext uri="{9D8B030D-6E8A-4147-A177-3AD203B41FA5}">
                      <a16:colId xmlns:a16="http://schemas.microsoft.com/office/drawing/2014/main" val="2915365396"/>
                    </a:ext>
                  </a:extLst>
                </a:gridCol>
                <a:gridCol w="979133">
                  <a:extLst>
                    <a:ext uri="{9D8B030D-6E8A-4147-A177-3AD203B41FA5}">
                      <a16:colId xmlns:a16="http://schemas.microsoft.com/office/drawing/2014/main" val="2955436763"/>
                    </a:ext>
                  </a:extLst>
                </a:gridCol>
                <a:gridCol w="929764">
                  <a:extLst>
                    <a:ext uri="{9D8B030D-6E8A-4147-A177-3AD203B41FA5}">
                      <a16:colId xmlns:a16="http://schemas.microsoft.com/office/drawing/2014/main" val="2229401273"/>
                    </a:ext>
                  </a:extLst>
                </a:gridCol>
                <a:gridCol w="929764">
                  <a:extLst>
                    <a:ext uri="{9D8B030D-6E8A-4147-A177-3AD203B41FA5}">
                      <a16:colId xmlns:a16="http://schemas.microsoft.com/office/drawing/2014/main" val="1895712266"/>
                    </a:ext>
                  </a:extLst>
                </a:gridCol>
                <a:gridCol w="510137">
                  <a:extLst>
                    <a:ext uri="{9D8B030D-6E8A-4147-A177-3AD203B41FA5}">
                      <a16:colId xmlns:a16="http://schemas.microsoft.com/office/drawing/2014/main" val="140345414"/>
                    </a:ext>
                  </a:extLst>
                </a:gridCol>
              </a:tblGrid>
              <a:tr h="110163">
                <a:tc rowSpan="2">
                  <a:txBody>
                    <a:bodyPr/>
                    <a:lstStyle/>
                    <a:p>
                      <a:pPr algn="ctr" fontAlgn="ctr"/>
                      <a:r>
                        <a:rPr lang="es-PE" sz="1000" b="1" i="0" u="none" strike="noStrike">
                          <a:solidFill>
                            <a:srgbClr val="FFFFFF"/>
                          </a:solidFill>
                          <a:effectLst/>
                          <a:latin typeface="Calibri" panose="020F0502020204030204"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Monto de Inversion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Calibri" panose="020F0502020204030204"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pPr algn="ctr" fontAlgn="ctr"/>
                      <a:r>
                        <a:rPr lang="es-PE" sz="1000" b="1" i="0" u="none" strike="noStrike">
                          <a:solidFill>
                            <a:srgbClr val="FFFFFF"/>
                          </a:solidFill>
                          <a:effectLst/>
                          <a:latin typeface="Calibri" panose="020F0502020204030204" pitchFamily="34" charset="0"/>
                        </a:rPr>
                        <a:t>Ambito Territorial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pPr algn="ctr" fontAlgn="ctr"/>
                      <a:r>
                        <a:rPr lang="es-PE" sz="1000" b="1" i="0" u="none" strike="noStrike">
                          <a:solidFill>
                            <a:srgbClr val="FFFFFF"/>
                          </a:solidFill>
                          <a:effectLst/>
                          <a:latin typeface="Calibri" panose="020F0502020204030204"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2727859464"/>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1000" b="1" i="0" u="none" strike="noStrike">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a:solidFill>
                            <a:srgbClr val="FFFFFF"/>
                          </a:solidFill>
                          <a:effectLst/>
                          <a:latin typeface="Calibri" panose="020F0502020204030204"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a:solidFill>
                            <a:srgbClr val="FFFFFF"/>
                          </a:solidFill>
                          <a:effectLst/>
                          <a:latin typeface="Calibri" panose="020F0502020204030204"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1000" b="1" i="0" u="none" strike="noStrike">
                          <a:solidFill>
                            <a:srgbClr val="FFFFFF"/>
                          </a:solidFill>
                          <a:effectLst/>
                          <a:latin typeface="Calibri" panose="020F0502020204030204"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4002550585"/>
                  </a:ext>
                </a:extLst>
              </a:tr>
              <a:tr h="110163">
                <a:tc gridSpan="11">
                  <a:txBody>
                    <a:bodyPr/>
                    <a:lstStyle/>
                    <a:p>
                      <a:pPr algn="ctr" fontAlgn="ctr"/>
                      <a:r>
                        <a:rPr lang="es-PE" sz="1400" b="1" i="0" u="none" strike="noStrike" dirty="0">
                          <a:effectLst/>
                          <a:latin typeface="Calibri" panose="020F0502020204030204" pitchFamily="34" charset="0"/>
                        </a:rPr>
                        <a:t>AGROPECUARIA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707740458"/>
                  </a:ext>
                </a:extLst>
              </a:tr>
              <a:tr h="330490">
                <a:tc>
                  <a:txBody>
                    <a:bodyPr/>
                    <a:lstStyle/>
                    <a:p>
                      <a:pPr algn="ctr" fontAlgn="ctr"/>
                      <a:r>
                        <a:rPr lang="es-PE" sz="1000" b="0" i="0" u="none" strike="noStrike">
                          <a:effectLst/>
                          <a:latin typeface="Calibri" panose="020F0502020204030204" pitchFamily="34" charset="0"/>
                        </a:rPr>
                        <a:t>2250942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INSTALACION DEL SISTEMA DE ELECTRIFICACION RURAL DE LAS LOCALIDADES DE HACIENDA PAMPA, TROJA, MOYOC, SAN FRANCISCO, SAN PEDRO, SANTA ISABEL, QUISCAPATA, HUARA QASA, PUNCUTUY DE LA COMUNIDAD DE TAMBOBAMBA DISTRITO DE HUANIPACA, PROVINCIA DE ABANCAY-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dirty="0">
                          <a:effectLst/>
                          <a:latin typeface="Calibri" panose="020F0502020204030204" pitchFamily="34" charset="0"/>
                        </a:rPr>
                        <a:t>1,021,964.05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18/09/2014</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5 años 11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ABANCAY</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HUANIPACA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09 localidades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dirty="0">
                          <a:effectLst/>
                          <a:latin typeface="Calibri" panose="020F0502020204030204" pitchFamily="34" charset="0"/>
                        </a:rPr>
                        <a:t>110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6598270"/>
                  </a:ext>
                </a:extLst>
              </a:tr>
            </a:tbl>
          </a:graphicData>
        </a:graphic>
      </p:graphicFrame>
      <p:graphicFrame>
        <p:nvGraphicFramePr>
          <p:cNvPr id="4" name="Tabla 3">
            <a:extLst>
              <a:ext uri="{FF2B5EF4-FFF2-40B4-BE49-F238E27FC236}">
                <a16:creationId xmlns:a16="http://schemas.microsoft.com/office/drawing/2014/main" id="{2F8EB44B-9F2A-4299-B3D8-AAA3E7929CEE}"/>
              </a:ext>
            </a:extLst>
          </p:cNvPr>
          <p:cNvGraphicFramePr>
            <a:graphicFrameLocks noGrp="1"/>
          </p:cNvGraphicFramePr>
          <p:nvPr>
            <p:extLst>
              <p:ext uri="{D42A27DB-BD31-4B8C-83A1-F6EECF244321}">
                <p14:modId xmlns:p14="http://schemas.microsoft.com/office/powerpoint/2010/main" val="1878450291"/>
              </p:ext>
            </p:extLst>
          </p:nvPr>
        </p:nvGraphicFramePr>
        <p:xfrm>
          <a:off x="632460" y="1684774"/>
          <a:ext cx="11033758" cy="1294530"/>
        </p:xfrm>
        <a:graphic>
          <a:graphicData uri="http://schemas.openxmlformats.org/drawingml/2006/table">
            <a:tbl>
              <a:tblPr/>
              <a:tblGrid>
                <a:gridCol w="510137">
                  <a:extLst>
                    <a:ext uri="{9D8B030D-6E8A-4147-A177-3AD203B41FA5}">
                      <a16:colId xmlns:a16="http://schemas.microsoft.com/office/drawing/2014/main" val="4137455355"/>
                    </a:ext>
                  </a:extLst>
                </a:gridCol>
                <a:gridCol w="3850707">
                  <a:extLst>
                    <a:ext uri="{9D8B030D-6E8A-4147-A177-3AD203B41FA5}">
                      <a16:colId xmlns:a16="http://schemas.microsoft.com/office/drawing/2014/main" val="1739392274"/>
                    </a:ext>
                  </a:extLst>
                </a:gridCol>
                <a:gridCol w="600644">
                  <a:extLst>
                    <a:ext uri="{9D8B030D-6E8A-4147-A177-3AD203B41FA5}">
                      <a16:colId xmlns:a16="http://schemas.microsoft.com/office/drawing/2014/main" val="606270737"/>
                    </a:ext>
                  </a:extLst>
                </a:gridCol>
                <a:gridCol w="510137">
                  <a:extLst>
                    <a:ext uri="{9D8B030D-6E8A-4147-A177-3AD203B41FA5}">
                      <a16:colId xmlns:a16="http://schemas.microsoft.com/office/drawing/2014/main" val="1709620558"/>
                    </a:ext>
                  </a:extLst>
                </a:gridCol>
                <a:gridCol w="724065">
                  <a:extLst>
                    <a:ext uri="{9D8B030D-6E8A-4147-A177-3AD203B41FA5}">
                      <a16:colId xmlns:a16="http://schemas.microsoft.com/office/drawing/2014/main" val="2949377856"/>
                    </a:ext>
                  </a:extLst>
                </a:gridCol>
                <a:gridCol w="510137">
                  <a:extLst>
                    <a:ext uri="{9D8B030D-6E8A-4147-A177-3AD203B41FA5}">
                      <a16:colId xmlns:a16="http://schemas.microsoft.com/office/drawing/2014/main" val="3955083169"/>
                    </a:ext>
                  </a:extLst>
                </a:gridCol>
                <a:gridCol w="979133">
                  <a:extLst>
                    <a:ext uri="{9D8B030D-6E8A-4147-A177-3AD203B41FA5}">
                      <a16:colId xmlns:a16="http://schemas.microsoft.com/office/drawing/2014/main" val="3976872609"/>
                    </a:ext>
                  </a:extLst>
                </a:gridCol>
                <a:gridCol w="979133">
                  <a:extLst>
                    <a:ext uri="{9D8B030D-6E8A-4147-A177-3AD203B41FA5}">
                      <a16:colId xmlns:a16="http://schemas.microsoft.com/office/drawing/2014/main" val="1251220807"/>
                    </a:ext>
                  </a:extLst>
                </a:gridCol>
                <a:gridCol w="929764">
                  <a:extLst>
                    <a:ext uri="{9D8B030D-6E8A-4147-A177-3AD203B41FA5}">
                      <a16:colId xmlns:a16="http://schemas.microsoft.com/office/drawing/2014/main" val="652466221"/>
                    </a:ext>
                  </a:extLst>
                </a:gridCol>
                <a:gridCol w="929764">
                  <a:extLst>
                    <a:ext uri="{9D8B030D-6E8A-4147-A177-3AD203B41FA5}">
                      <a16:colId xmlns:a16="http://schemas.microsoft.com/office/drawing/2014/main" val="203177723"/>
                    </a:ext>
                  </a:extLst>
                </a:gridCol>
                <a:gridCol w="510137">
                  <a:extLst>
                    <a:ext uri="{9D8B030D-6E8A-4147-A177-3AD203B41FA5}">
                      <a16:colId xmlns:a16="http://schemas.microsoft.com/office/drawing/2014/main" val="1097693662"/>
                    </a:ext>
                  </a:extLst>
                </a:gridCol>
              </a:tblGrid>
              <a:tr h="110163">
                <a:tc rowSpan="2">
                  <a:txBody>
                    <a:bodyPr/>
                    <a:lstStyle/>
                    <a:p>
                      <a:pPr algn="ctr" fontAlgn="ctr"/>
                      <a:r>
                        <a:rPr lang="es-PE" sz="1000" b="1" i="0" u="none" strike="noStrike">
                          <a:solidFill>
                            <a:srgbClr val="FFFFFF"/>
                          </a:solidFill>
                          <a:effectLst/>
                          <a:latin typeface="Calibri" panose="020F0502020204030204"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Calibri" panose="020F0502020204030204"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Monto de Inversion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pPr algn="ctr" fontAlgn="ctr"/>
                      <a:r>
                        <a:rPr lang="es-PE" sz="1000" b="1" i="0" u="none" strike="noStrike">
                          <a:solidFill>
                            <a:srgbClr val="FFFFFF"/>
                          </a:solidFill>
                          <a:effectLst/>
                          <a:latin typeface="Calibri" panose="020F0502020204030204" pitchFamily="34" charset="0"/>
                        </a:rPr>
                        <a:t>Ambito Territorial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pPr algn="ctr" fontAlgn="ctr"/>
                      <a:r>
                        <a:rPr lang="es-PE" sz="1000" b="1" i="0" u="none" strike="noStrike">
                          <a:solidFill>
                            <a:srgbClr val="FFFFFF"/>
                          </a:solidFill>
                          <a:effectLst/>
                          <a:latin typeface="Calibri" panose="020F0502020204030204"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1808620805"/>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1000" b="1" i="0" u="none" strike="noStrike">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a:solidFill>
                            <a:srgbClr val="FFFFFF"/>
                          </a:solidFill>
                          <a:effectLst/>
                          <a:latin typeface="Calibri" panose="020F0502020204030204"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a:solidFill>
                            <a:srgbClr val="FFFFFF"/>
                          </a:solidFill>
                          <a:effectLst/>
                          <a:latin typeface="Calibri" panose="020F0502020204030204"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1000" b="1" i="0" u="none" strike="noStrike">
                          <a:solidFill>
                            <a:srgbClr val="FFFFFF"/>
                          </a:solidFill>
                          <a:effectLst/>
                          <a:latin typeface="Calibri" panose="020F0502020204030204"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2589057282"/>
                  </a:ext>
                </a:extLst>
              </a:tr>
              <a:tr h="110163">
                <a:tc gridSpan="11">
                  <a:txBody>
                    <a:bodyPr/>
                    <a:lstStyle/>
                    <a:p>
                      <a:pPr algn="ctr" fontAlgn="ctr"/>
                      <a:r>
                        <a:rPr lang="es-PE" sz="1400" b="1" i="0" u="none" strike="noStrike" dirty="0">
                          <a:effectLst/>
                          <a:latin typeface="Calibri" panose="020F0502020204030204" pitchFamily="34" charset="0"/>
                        </a:rPr>
                        <a:t>PROTECCIÓN SOCIAL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858020541"/>
                  </a:ext>
                </a:extLst>
              </a:tr>
              <a:tr h="330490">
                <a:tc>
                  <a:txBody>
                    <a:bodyPr/>
                    <a:lstStyle/>
                    <a:p>
                      <a:pPr algn="ctr" fontAlgn="ctr"/>
                      <a:r>
                        <a:rPr lang="es-PE" sz="1000" b="0" i="0" u="none" strike="noStrike">
                          <a:effectLst/>
                          <a:latin typeface="Calibri" panose="020F0502020204030204" pitchFamily="34" charset="0"/>
                        </a:rPr>
                        <a:t>2415944</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CREACION DE UN CENTRO DE ACOGIDA RESIDENCIAL PARA NIÑO,NIÑAS  Y ADOLESCENTES CON DISCAPACIDAD EN EL CENTRO POBLADO DE LAMBRAMA DEL DISTRITO DE LAMBRAMA - PROVINCIA DE ABANCAY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19,032,429.23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10/01/2020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0 años 6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07 PROVINCIAS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dirty="0">
                          <a:effectLst/>
                          <a:latin typeface="Calibri" panose="020F0502020204030204" pitchFamily="34" charset="0"/>
                        </a:rPr>
                        <a:t>60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1060130"/>
                  </a:ext>
                </a:extLst>
              </a:tr>
            </a:tbl>
          </a:graphicData>
        </a:graphic>
      </p:graphicFrame>
      <p:graphicFrame>
        <p:nvGraphicFramePr>
          <p:cNvPr id="6" name="Tabla 5">
            <a:extLst>
              <a:ext uri="{FF2B5EF4-FFF2-40B4-BE49-F238E27FC236}">
                <a16:creationId xmlns:a16="http://schemas.microsoft.com/office/drawing/2014/main" id="{928D6372-16CA-48B9-BEFD-460B7DDD6B41}"/>
              </a:ext>
            </a:extLst>
          </p:cNvPr>
          <p:cNvGraphicFramePr>
            <a:graphicFrameLocks noGrp="1"/>
          </p:cNvGraphicFramePr>
          <p:nvPr>
            <p:extLst>
              <p:ext uri="{D42A27DB-BD31-4B8C-83A1-F6EECF244321}">
                <p14:modId xmlns:p14="http://schemas.microsoft.com/office/powerpoint/2010/main" val="2563599466"/>
              </p:ext>
            </p:extLst>
          </p:nvPr>
        </p:nvGraphicFramePr>
        <p:xfrm>
          <a:off x="632460" y="3281954"/>
          <a:ext cx="11033758" cy="1142130"/>
        </p:xfrm>
        <a:graphic>
          <a:graphicData uri="http://schemas.openxmlformats.org/drawingml/2006/table">
            <a:tbl>
              <a:tblPr/>
              <a:tblGrid>
                <a:gridCol w="510137">
                  <a:extLst>
                    <a:ext uri="{9D8B030D-6E8A-4147-A177-3AD203B41FA5}">
                      <a16:colId xmlns:a16="http://schemas.microsoft.com/office/drawing/2014/main" val="2628736494"/>
                    </a:ext>
                  </a:extLst>
                </a:gridCol>
                <a:gridCol w="3850707">
                  <a:extLst>
                    <a:ext uri="{9D8B030D-6E8A-4147-A177-3AD203B41FA5}">
                      <a16:colId xmlns:a16="http://schemas.microsoft.com/office/drawing/2014/main" val="4158960255"/>
                    </a:ext>
                  </a:extLst>
                </a:gridCol>
                <a:gridCol w="600644">
                  <a:extLst>
                    <a:ext uri="{9D8B030D-6E8A-4147-A177-3AD203B41FA5}">
                      <a16:colId xmlns:a16="http://schemas.microsoft.com/office/drawing/2014/main" val="1040628662"/>
                    </a:ext>
                  </a:extLst>
                </a:gridCol>
                <a:gridCol w="510137">
                  <a:extLst>
                    <a:ext uri="{9D8B030D-6E8A-4147-A177-3AD203B41FA5}">
                      <a16:colId xmlns:a16="http://schemas.microsoft.com/office/drawing/2014/main" val="2571235082"/>
                    </a:ext>
                  </a:extLst>
                </a:gridCol>
                <a:gridCol w="724065">
                  <a:extLst>
                    <a:ext uri="{9D8B030D-6E8A-4147-A177-3AD203B41FA5}">
                      <a16:colId xmlns:a16="http://schemas.microsoft.com/office/drawing/2014/main" val="3997750527"/>
                    </a:ext>
                  </a:extLst>
                </a:gridCol>
                <a:gridCol w="510137">
                  <a:extLst>
                    <a:ext uri="{9D8B030D-6E8A-4147-A177-3AD203B41FA5}">
                      <a16:colId xmlns:a16="http://schemas.microsoft.com/office/drawing/2014/main" val="3618462186"/>
                    </a:ext>
                  </a:extLst>
                </a:gridCol>
                <a:gridCol w="979133">
                  <a:extLst>
                    <a:ext uri="{9D8B030D-6E8A-4147-A177-3AD203B41FA5}">
                      <a16:colId xmlns:a16="http://schemas.microsoft.com/office/drawing/2014/main" val="4022007485"/>
                    </a:ext>
                  </a:extLst>
                </a:gridCol>
                <a:gridCol w="979133">
                  <a:extLst>
                    <a:ext uri="{9D8B030D-6E8A-4147-A177-3AD203B41FA5}">
                      <a16:colId xmlns:a16="http://schemas.microsoft.com/office/drawing/2014/main" val="3009771989"/>
                    </a:ext>
                  </a:extLst>
                </a:gridCol>
                <a:gridCol w="929764">
                  <a:extLst>
                    <a:ext uri="{9D8B030D-6E8A-4147-A177-3AD203B41FA5}">
                      <a16:colId xmlns:a16="http://schemas.microsoft.com/office/drawing/2014/main" val="2947703302"/>
                    </a:ext>
                  </a:extLst>
                </a:gridCol>
                <a:gridCol w="929764">
                  <a:extLst>
                    <a:ext uri="{9D8B030D-6E8A-4147-A177-3AD203B41FA5}">
                      <a16:colId xmlns:a16="http://schemas.microsoft.com/office/drawing/2014/main" val="2977749785"/>
                    </a:ext>
                  </a:extLst>
                </a:gridCol>
                <a:gridCol w="510137">
                  <a:extLst>
                    <a:ext uri="{9D8B030D-6E8A-4147-A177-3AD203B41FA5}">
                      <a16:colId xmlns:a16="http://schemas.microsoft.com/office/drawing/2014/main" val="2178222089"/>
                    </a:ext>
                  </a:extLst>
                </a:gridCol>
              </a:tblGrid>
              <a:tr h="110163">
                <a:tc rowSpan="2">
                  <a:txBody>
                    <a:bodyPr/>
                    <a:lstStyle/>
                    <a:p>
                      <a:pPr algn="ctr" fontAlgn="ctr"/>
                      <a:r>
                        <a:rPr lang="es-PE" sz="1000" b="1" i="0" u="none" strike="noStrike">
                          <a:solidFill>
                            <a:srgbClr val="FFFFFF"/>
                          </a:solidFill>
                          <a:effectLst/>
                          <a:latin typeface="Calibri" panose="020F0502020204030204"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Calibri" panose="020F0502020204030204"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Monto de Inversion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pPr algn="ctr" fontAlgn="ctr"/>
                      <a:r>
                        <a:rPr lang="es-PE" sz="1000" b="1" i="0" u="none" strike="noStrike">
                          <a:solidFill>
                            <a:srgbClr val="FFFFFF"/>
                          </a:solidFill>
                          <a:effectLst/>
                          <a:latin typeface="Calibri" panose="020F0502020204030204" pitchFamily="34" charset="0"/>
                        </a:rPr>
                        <a:t>Ambito Territorial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pPr algn="ctr" fontAlgn="ctr"/>
                      <a:r>
                        <a:rPr lang="es-PE" sz="1000" b="1" i="0" u="none" strike="noStrike">
                          <a:solidFill>
                            <a:srgbClr val="FFFFFF"/>
                          </a:solidFill>
                          <a:effectLst/>
                          <a:latin typeface="Calibri" panose="020F0502020204030204"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2183728040"/>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1000" b="1" i="0" u="none" strike="noStrike">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a:solidFill>
                            <a:srgbClr val="FFFFFF"/>
                          </a:solidFill>
                          <a:effectLst/>
                          <a:latin typeface="Calibri" panose="020F0502020204030204"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a:solidFill>
                            <a:srgbClr val="FFFFFF"/>
                          </a:solidFill>
                          <a:effectLst/>
                          <a:latin typeface="Calibri" panose="020F0502020204030204"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1000" b="1" i="0" u="none" strike="noStrike">
                          <a:solidFill>
                            <a:srgbClr val="FFFFFF"/>
                          </a:solidFill>
                          <a:effectLst/>
                          <a:latin typeface="Calibri" panose="020F0502020204030204"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3699176872"/>
                  </a:ext>
                </a:extLst>
              </a:tr>
              <a:tr h="110163">
                <a:tc gridSpan="11">
                  <a:txBody>
                    <a:bodyPr/>
                    <a:lstStyle/>
                    <a:p>
                      <a:pPr algn="ctr" fontAlgn="ctr"/>
                      <a:r>
                        <a:rPr lang="es-PE" sz="1400" b="1" i="0" u="none" strike="noStrike" dirty="0">
                          <a:effectLst/>
                          <a:latin typeface="Calibri" panose="020F0502020204030204" pitchFamily="34" charset="0"/>
                        </a:rPr>
                        <a:t>TURISMO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095587263"/>
                  </a:ext>
                </a:extLst>
              </a:tr>
              <a:tr h="220327">
                <a:tc>
                  <a:txBody>
                    <a:bodyPr/>
                    <a:lstStyle/>
                    <a:p>
                      <a:pPr algn="ctr" fontAlgn="ctr"/>
                      <a:r>
                        <a:rPr lang="es-PE" sz="1000" b="0" i="0" u="none" strike="noStrike">
                          <a:effectLst/>
                          <a:latin typeface="Calibri" panose="020F0502020204030204" pitchFamily="34" charset="0"/>
                        </a:rPr>
                        <a:t>2469927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SERVICIO PARA LA PRODUCTIVIDAD Y LA COMPETITIVIDAD DE LOS ARTESANOS DE LA LINEA ARTESANAL TEXTIL 7 PROVINCIAS DEL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2,966,681.12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08/12/2019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0 años 7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dirty="0">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07 PROVINCIAS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dirty="0">
                          <a:effectLst/>
                          <a:latin typeface="Calibri" panose="020F0502020204030204" pitchFamily="34" charset="0"/>
                        </a:rPr>
                        <a:t>405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6300"/>
                  </a:ext>
                </a:extLst>
              </a:tr>
            </a:tbl>
          </a:graphicData>
        </a:graphic>
      </p:graphicFrame>
    </p:spTree>
    <p:extLst>
      <p:ext uri="{BB962C8B-B14F-4D97-AF65-F5344CB8AC3E}">
        <p14:creationId xmlns:p14="http://schemas.microsoft.com/office/powerpoint/2010/main" val="408657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CDF1DB34-140B-4FD5-92F6-17447A065589}"/>
              </a:ext>
            </a:extLst>
          </p:cNvPr>
          <p:cNvGraphicFramePr>
            <a:graphicFrameLocks noGrp="1"/>
          </p:cNvGraphicFramePr>
          <p:nvPr>
            <p:extLst>
              <p:ext uri="{D42A27DB-BD31-4B8C-83A1-F6EECF244321}">
                <p14:modId xmlns:p14="http://schemas.microsoft.com/office/powerpoint/2010/main" val="1729896074"/>
              </p:ext>
            </p:extLst>
          </p:nvPr>
        </p:nvGraphicFramePr>
        <p:xfrm>
          <a:off x="1096962" y="3306809"/>
          <a:ext cx="10058402" cy="2213720"/>
        </p:xfrm>
        <a:graphic>
          <a:graphicData uri="http://schemas.openxmlformats.org/drawingml/2006/table">
            <a:tbl>
              <a:tblPr/>
              <a:tblGrid>
                <a:gridCol w="465042">
                  <a:extLst>
                    <a:ext uri="{9D8B030D-6E8A-4147-A177-3AD203B41FA5}">
                      <a16:colId xmlns:a16="http://schemas.microsoft.com/office/drawing/2014/main" val="2876892923"/>
                    </a:ext>
                  </a:extLst>
                </a:gridCol>
                <a:gridCol w="3510314">
                  <a:extLst>
                    <a:ext uri="{9D8B030D-6E8A-4147-A177-3AD203B41FA5}">
                      <a16:colId xmlns:a16="http://schemas.microsoft.com/office/drawing/2014/main" val="1384263969"/>
                    </a:ext>
                  </a:extLst>
                </a:gridCol>
                <a:gridCol w="547549">
                  <a:extLst>
                    <a:ext uri="{9D8B030D-6E8A-4147-A177-3AD203B41FA5}">
                      <a16:colId xmlns:a16="http://schemas.microsoft.com/office/drawing/2014/main" val="665970291"/>
                    </a:ext>
                  </a:extLst>
                </a:gridCol>
                <a:gridCol w="465042">
                  <a:extLst>
                    <a:ext uri="{9D8B030D-6E8A-4147-A177-3AD203B41FA5}">
                      <a16:colId xmlns:a16="http://schemas.microsoft.com/office/drawing/2014/main" val="1131378608"/>
                    </a:ext>
                  </a:extLst>
                </a:gridCol>
                <a:gridCol w="660059">
                  <a:extLst>
                    <a:ext uri="{9D8B030D-6E8A-4147-A177-3AD203B41FA5}">
                      <a16:colId xmlns:a16="http://schemas.microsoft.com/office/drawing/2014/main" val="1556445447"/>
                    </a:ext>
                  </a:extLst>
                </a:gridCol>
                <a:gridCol w="465042">
                  <a:extLst>
                    <a:ext uri="{9D8B030D-6E8A-4147-A177-3AD203B41FA5}">
                      <a16:colId xmlns:a16="http://schemas.microsoft.com/office/drawing/2014/main" val="2257636788"/>
                    </a:ext>
                  </a:extLst>
                </a:gridCol>
                <a:gridCol w="892580">
                  <a:extLst>
                    <a:ext uri="{9D8B030D-6E8A-4147-A177-3AD203B41FA5}">
                      <a16:colId xmlns:a16="http://schemas.microsoft.com/office/drawing/2014/main" val="1798306260"/>
                    </a:ext>
                  </a:extLst>
                </a:gridCol>
                <a:gridCol w="892580">
                  <a:extLst>
                    <a:ext uri="{9D8B030D-6E8A-4147-A177-3AD203B41FA5}">
                      <a16:colId xmlns:a16="http://schemas.microsoft.com/office/drawing/2014/main" val="1804425303"/>
                    </a:ext>
                  </a:extLst>
                </a:gridCol>
                <a:gridCol w="847576">
                  <a:extLst>
                    <a:ext uri="{9D8B030D-6E8A-4147-A177-3AD203B41FA5}">
                      <a16:colId xmlns:a16="http://schemas.microsoft.com/office/drawing/2014/main" val="3005167933"/>
                    </a:ext>
                  </a:extLst>
                </a:gridCol>
                <a:gridCol w="847576">
                  <a:extLst>
                    <a:ext uri="{9D8B030D-6E8A-4147-A177-3AD203B41FA5}">
                      <a16:colId xmlns:a16="http://schemas.microsoft.com/office/drawing/2014/main" val="852341745"/>
                    </a:ext>
                  </a:extLst>
                </a:gridCol>
                <a:gridCol w="465042">
                  <a:extLst>
                    <a:ext uri="{9D8B030D-6E8A-4147-A177-3AD203B41FA5}">
                      <a16:colId xmlns:a16="http://schemas.microsoft.com/office/drawing/2014/main" val="3429470930"/>
                    </a:ext>
                  </a:extLst>
                </a:gridCol>
              </a:tblGrid>
              <a:tr h="110163">
                <a:tc rowSpan="2">
                  <a:txBody>
                    <a:bodyPr/>
                    <a:lstStyle/>
                    <a:p>
                      <a:pPr algn="ctr" fontAlgn="ctr"/>
                      <a:r>
                        <a:rPr lang="es-PE" sz="1000" b="1" i="0" u="none" strike="noStrike">
                          <a:solidFill>
                            <a:srgbClr val="FFFFFF"/>
                          </a:solidFill>
                          <a:effectLst/>
                          <a:latin typeface="Calibri" panose="020F0502020204030204"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Monto de Inversion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pPr algn="ctr" fontAlgn="ctr"/>
                      <a:r>
                        <a:rPr lang="es-PE" sz="1000" b="1" i="0" u="none" strike="noStrike">
                          <a:solidFill>
                            <a:srgbClr val="FFFFFF"/>
                          </a:solidFill>
                          <a:effectLst/>
                          <a:latin typeface="Calibri" panose="020F0502020204030204" pitchFamily="34" charset="0"/>
                        </a:rPr>
                        <a:t>Ambito Territorial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pPr algn="ctr" fontAlgn="ctr"/>
                      <a:r>
                        <a:rPr lang="es-PE" sz="1000" b="1" i="0" u="none" strike="noStrike">
                          <a:solidFill>
                            <a:srgbClr val="FFFFFF"/>
                          </a:solidFill>
                          <a:effectLst/>
                          <a:latin typeface="Calibri" panose="020F0502020204030204"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719583798"/>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1000" b="1" i="0" u="none" strike="noStrike">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a:solidFill>
                            <a:srgbClr val="FFFFFF"/>
                          </a:solidFill>
                          <a:effectLst/>
                          <a:latin typeface="Calibri" panose="020F0502020204030204"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a:solidFill>
                            <a:srgbClr val="FFFFFF"/>
                          </a:solidFill>
                          <a:effectLst/>
                          <a:latin typeface="Calibri" panose="020F0502020204030204"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1000" b="1" i="0" u="none" strike="noStrike">
                          <a:solidFill>
                            <a:srgbClr val="FFFFFF"/>
                          </a:solidFill>
                          <a:effectLst/>
                          <a:latin typeface="Calibri" panose="020F0502020204030204"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3874102765"/>
                  </a:ext>
                </a:extLst>
              </a:tr>
              <a:tr h="110163">
                <a:tc gridSpan="11">
                  <a:txBody>
                    <a:bodyPr/>
                    <a:lstStyle/>
                    <a:p>
                      <a:pPr algn="ctr" fontAlgn="ctr"/>
                      <a:r>
                        <a:rPr lang="es-PE" sz="1400" b="1" i="0" u="none" strike="noStrike" dirty="0">
                          <a:effectLst/>
                          <a:latin typeface="Calibri" panose="020F0502020204030204" pitchFamily="34" charset="0"/>
                        </a:rPr>
                        <a:t>ENERGÍA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385940992"/>
                  </a:ext>
                </a:extLst>
              </a:tr>
              <a:tr h="330490">
                <a:tc>
                  <a:txBody>
                    <a:bodyPr/>
                    <a:lstStyle/>
                    <a:p>
                      <a:pPr algn="ctr" fontAlgn="ctr"/>
                      <a:r>
                        <a:rPr lang="es-PE" sz="1000" b="0" i="0" u="none" strike="noStrike">
                          <a:effectLst/>
                          <a:latin typeface="Calibri" panose="020F0502020204030204" pitchFamily="34" charset="0"/>
                        </a:rPr>
                        <a:t>2233835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Y AMPLIACION DEL SERVICIO DE PROTECCION ANTE INUNDACIONES EN LAS LOCALIDADES DE CHALHUANCA, CHUQUINGA Y PAIRACA EN AMBAS MARGENES DEL RIO CHALHUANCA, DISTRITO CHALHUANCA, PROVINCIA AYMARAES, REGION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29,504,252.00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20/06/2017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3 años 1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AYMARAES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CHALHUANCA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02 localidades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763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8973467"/>
                  </a:ext>
                </a:extLst>
              </a:tr>
              <a:tr h="330490">
                <a:tc>
                  <a:txBody>
                    <a:bodyPr/>
                    <a:lstStyle/>
                    <a:p>
                      <a:pPr algn="ctr" fontAlgn="ctr"/>
                      <a:r>
                        <a:rPr lang="es-PE" sz="1000" b="0" i="0" u="none" strike="noStrike">
                          <a:effectLst/>
                          <a:latin typeface="Calibri" panose="020F0502020204030204" pitchFamily="34" charset="0"/>
                        </a:rPr>
                        <a:t>2379420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Y CREACIÓN DE SERVICIO DE PROTECCIÓN FRENTE A PELIGROS DE INUNDACION Y EROSION; SECTORES CHACAPUENTE, PACAYCCA, CHISMAPAMPA, CANUA, CHACAPAMPA, OROYAPAMPA, LUCRE; AMBAS MARGENES DE LOS RÍOS CHALHUANCA, CANUA Y LUCRE - AYMARAES -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5,745,652.00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07/08/2017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2 años 11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AYMARAES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06 distritos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dirty="0">
                          <a:effectLst/>
                          <a:latin typeface="Calibri" panose="020F0502020204030204" pitchFamily="34" charset="0"/>
                        </a:rPr>
                        <a:t>757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00500"/>
                  </a:ext>
                </a:extLst>
              </a:tr>
            </a:tbl>
          </a:graphicData>
        </a:graphic>
      </p:graphicFrame>
      <p:graphicFrame>
        <p:nvGraphicFramePr>
          <p:cNvPr id="4" name="Tabla 3">
            <a:extLst>
              <a:ext uri="{FF2B5EF4-FFF2-40B4-BE49-F238E27FC236}">
                <a16:creationId xmlns:a16="http://schemas.microsoft.com/office/drawing/2014/main" id="{936B26C6-DA02-4EDB-B18D-D419BE012029}"/>
              </a:ext>
            </a:extLst>
          </p:cNvPr>
          <p:cNvGraphicFramePr>
            <a:graphicFrameLocks noGrp="1"/>
          </p:cNvGraphicFramePr>
          <p:nvPr>
            <p:extLst>
              <p:ext uri="{D42A27DB-BD31-4B8C-83A1-F6EECF244321}">
                <p14:modId xmlns:p14="http://schemas.microsoft.com/office/powerpoint/2010/main" val="3986916512"/>
              </p:ext>
            </p:extLst>
          </p:nvPr>
        </p:nvGraphicFramePr>
        <p:xfrm>
          <a:off x="1096962" y="1995515"/>
          <a:ext cx="10058402" cy="1142130"/>
        </p:xfrm>
        <a:graphic>
          <a:graphicData uri="http://schemas.openxmlformats.org/drawingml/2006/table">
            <a:tbl>
              <a:tblPr/>
              <a:tblGrid>
                <a:gridCol w="465042">
                  <a:extLst>
                    <a:ext uri="{9D8B030D-6E8A-4147-A177-3AD203B41FA5}">
                      <a16:colId xmlns:a16="http://schemas.microsoft.com/office/drawing/2014/main" val="889892842"/>
                    </a:ext>
                  </a:extLst>
                </a:gridCol>
                <a:gridCol w="3510314">
                  <a:extLst>
                    <a:ext uri="{9D8B030D-6E8A-4147-A177-3AD203B41FA5}">
                      <a16:colId xmlns:a16="http://schemas.microsoft.com/office/drawing/2014/main" val="3434506653"/>
                    </a:ext>
                  </a:extLst>
                </a:gridCol>
                <a:gridCol w="547549">
                  <a:extLst>
                    <a:ext uri="{9D8B030D-6E8A-4147-A177-3AD203B41FA5}">
                      <a16:colId xmlns:a16="http://schemas.microsoft.com/office/drawing/2014/main" val="2619534648"/>
                    </a:ext>
                  </a:extLst>
                </a:gridCol>
                <a:gridCol w="465042">
                  <a:extLst>
                    <a:ext uri="{9D8B030D-6E8A-4147-A177-3AD203B41FA5}">
                      <a16:colId xmlns:a16="http://schemas.microsoft.com/office/drawing/2014/main" val="2696907399"/>
                    </a:ext>
                  </a:extLst>
                </a:gridCol>
                <a:gridCol w="660059">
                  <a:extLst>
                    <a:ext uri="{9D8B030D-6E8A-4147-A177-3AD203B41FA5}">
                      <a16:colId xmlns:a16="http://schemas.microsoft.com/office/drawing/2014/main" val="525496318"/>
                    </a:ext>
                  </a:extLst>
                </a:gridCol>
                <a:gridCol w="465042">
                  <a:extLst>
                    <a:ext uri="{9D8B030D-6E8A-4147-A177-3AD203B41FA5}">
                      <a16:colId xmlns:a16="http://schemas.microsoft.com/office/drawing/2014/main" val="1940330715"/>
                    </a:ext>
                  </a:extLst>
                </a:gridCol>
                <a:gridCol w="892580">
                  <a:extLst>
                    <a:ext uri="{9D8B030D-6E8A-4147-A177-3AD203B41FA5}">
                      <a16:colId xmlns:a16="http://schemas.microsoft.com/office/drawing/2014/main" val="3707998936"/>
                    </a:ext>
                  </a:extLst>
                </a:gridCol>
                <a:gridCol w="892580">
                  <a:extLst>
                    <a:ext uri="{9D8B030D-6E8A-4147-A177-3AD203B41FA5}">
                      <a16:colId xmlns:a16="http://schemas.microsoft.com/office/drawing/2014/main" val="2236681754"/>
                    </a:ext>
                  </a:extLst>
                </a:gridCol>
                <a:gridCol w="847576">
                  <a:extLst>
                    <a:ext uri="{9D8B030D-6E8A-4147-A177-3AD203B41FA5}">
                      <a16:colId xmlns:a16="http://schemas.microsoft.com/office/drawing/2014/main" val="3195366694"/>
                    </a:ext>
                  </a:extLst>
                </a:gridCol>
                <a:gridCol w="847576">
                  <a:extLst>
                    <a:ext uri="{9D8B030D-6E8A-4147-A177-3AD203B41FA5}">
                      <a16:colId xmlns:a16="http://schemas.microsoft.com/office/drawing/2014/main" val="1579723729"/>
                    </a:ext>
                  </a:extLst>
                </a:gridCol>
                <a:gridCol w="465042">
                  <a:extLst>
                    <a:ext uri="{9D8B030D-6E8A-4147-A177-3AD203B41FA5}">
                      <a16:colId xmlns:a16="http://schemas.microsoft.com/office/drawing/2014/main" val="1220156936"/>
                    </a:ext>
                  </a:extLst>
                </a:gridCol>
              </a:tblGrid>
              <a:tr h="110163">
                <a:tc rowSpan="2">
                  <a:txBody>
                    <a:bodyPr/>
                    <a:lstStyle/>
                    <a:p>
                      <a:pPr algn="ctr" fontAlgn="ctr"/>
                      <a:r>
                        <a:rPr lang="es-PE" sz="1000" b="1" i="0" u="none" strike="noStrike">
                          <a:solidFill>
                            <a:srgbClr val="FFFFFF"/>
                          </a:solidFill>
                          <a:effectLst/>
                          <a:latin typeface="Calibri" panose="020F0502020204030204"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Monto de Inversion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pPr algn="ctr" fontAlgn="ctr"/>
                      <a:r>
                        <a:rPr lang="es-PE" sz="1000" b="1" i="0" u="none" strike="noStrike">
                          <a:solidFill>
                            <a:srgbClr val="FFFFFF"/>
                          </a:solidFill>
                          <a:effectLst/>
                          <a:latin typeface="Calibri" panose="020F0502020204030204" pitchFamily="34" charset="0"/>
                        </a:rPr>
                        <a:t>Ambito Territorial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pPr algn="ctr" fontAlgn="ctr"/>
                      <a:r>
                        <a:rPr lang="es-PE" sz="1000" b="1" i="0" u="none" strike="noStrike">
                          <a:solidFill>
                            <a:srgbClr val="FFFFFF"/>
                          </a:solidFill>
                          <a:effectLst/>
                          <a:latin typeface="Calibri" panose="020F0502020204030204"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3572064744"/>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1000" b="1" i="0" u="none" strike="noStrike">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a:solidFill>
                            <a:srgbClr val="FFFFFF"/>
                          </a:solidFill>
                          <a:effectLst/>
                          <a:latin typeface="Calibri" panose="020F0502020204030204"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a:solidFill>
                            <a:srgbClr val="FFFFFF"/>
                          </a:solidFill>
                          <a:effectLst/>
                          <a:latin typeface="Calibri" panose="020F0502020204030204"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1000" b="1" i="0" u="none" strike="noStrike">
                          <a:solidFill>
                            <a:srgbClr val="FFFFFF"/>
                          </a:solidFill>
                          <a:effectLst/>
                          <a:latin typeface="Calibri" panose="020F0502020204030204"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228917442"/>
                  </a:ext>
                </a:extLst>
              </a:tr>
              <a:tr h="110163">
                <a:tc gridSpan="11">
                  <a:txBody>
                    <a:bodyPr/>
                    <a:lstStyle/>
                    <a:p>
                      <a:pPr algn="ctr" fontAlgn="ctr"/>
                      <a:r>
                        <a:rPr lang="es-PE" sz="1400" b="1" i="0" u="none" strike="noStrike" dirty="0">
                          <a:effectLst/>
                          <a:latin typeface="Calibri" panose="020F0502020204030204" pitchFamily="34" charset="0"/>
                        </a:rPr>
                        <a:t>CULTURA Y DEPORTE</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001602329"/>
                  </a:ext>
                </a:extLst>
              </a:tr>
              <a:tr h="220327">
                <a:tc>
                  <a:txBody>
                    <a:bodyPr/>
                    <a:lstStyle/>
                    <a:p>
                      <a:pPr algn="ctr" fontAlgn="ctr"/>
                      <a:r>
                        <a:rPr lang="es-PE" sz="1000" b="0" i="0" u="none" strike="noStrike">
                          <a:effectLst/>
                          <a:latin typeface="Calibri" panose="020F0502020204030204" pitchFamily="34" charset="0"/>
                        </a:rPr>
                        <a:t>2446533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CREACION DEL COLISEO MULTIUSO  MUNICIPAL CHUQUIBAMBILLA DEL DISTRITO DE CHUQUIBAMBILLA - PROVINCIA DE GRAU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9,276,356.76</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20/05/2019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1 años 2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GRAU</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CHUQUIBAMBILLA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CHUQUIBAMBILLA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dirty="0">
                          <a:effectLst/>
                          <a:latin typeface="Calibri" panose="020F0502020204030204" pitchFamily="34" charset="0"/>
                        </a:rPr>
                        <a:t>3692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7685228"/>
                  </a:ext>
                </a:extLst>
              </a:tr>
            </a:tbl>
          </a:graphicData>
        </a:graphic>
      </p:graphicFrame>
    </p:spTree>
    <p:extLst>
      <p:ext uri="{BB962C8B-B14F-4D97-AF65-F5344CB8AC3E}">
        <p14:creationId xmlns:p14="http://schemas.microsoft.com/office/powerpoint/2010/main" val="38153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68B71177-911A-4447-8563-7C3014B0046D}"/>
              </a:ext>
            </a:extLst>
          </p:cNvPr>
          <p:cNvGraphicFramePr>
            <a:graphicFrameLocks noGrp="1"/>
          </p:cNvGraphicFramePr>
          <p:nvPr>
            <p:extLst>
              <p:ext uri="{D42A27DB-BD31-4B8C-83A1-F6EECF244321}">
                <p14:modId xmlns:p14="http://schemas.microsoft.com/office/powerpoint/2010/main" val="12311591"/>
              </p:ext>
            </p:extLst>
          </p:nvPr>
        </p:nvGraphicFramePr>
        <p:xfrm>
          <a:off x="975042" y="1128360"/>
          <a:ext cx="10058402" cy="4929490"/>
        </p:xfrm>
        <a:graphic>
          <a:graphicData uri="http://schemas.openxmlformats.org/drawingml/2006/table">
            <a:tbl>
              <a:tblPr/>
              <a:tblGrid>
                <a:gridCol w="465042">
                  <a:extLst>
                    <a:ext uri="{9D8B030D-6E8A-4147-A177-3AD203B41FA5}">
                      <a16:colId xmlns:a16="http://schemas.microsoft.com/office/drawing/2014/main" val="3361741449"/>
                    </a:ext>
                  </a:extLst>
                </a:gridCol>
                <a:gridCol w="3510314">
                  <a:extLst>
                    <a:ext uri="{9D8B030D-6E8A-4147-A177-3AD203B41FA5}">
                      <a16:colId xmlns:a16="http://schemas.microsoft.com/office/drawing/2014/main" val="131949959"/>
                    </a:ext>
                  </a:extLst>
                </a:gridCol>
                <a:gridCol w="547549">
                  <a:extLst>
                    <a:ext uri="{9D8B030D-6E8A-4147-A177-3AD203B41FA5}">
                      <a16:colId xmlns:a16="http://schemas.microsoft.com/office/drawing/2014/main" val="1118720397"/>
                    </a:ext>
                  </a:extLst>
                </a:gridCol>
                <a:gridCol w="465042">
                  <a:extLst>
                    <a:ext uri="{9D8B030D-6E8A-4147-A177-3AD203B41FA5}">
                      <a16:colId xmlns:a16="http://schemas.microsoft.com/office/drawing/2014/main" val="3544108850"/>
                    </a:ext>
                  </a:extLst>
                </a:gridCol>
                <a:gridCol w="660059">
                  <a:extLst>
                    <a:ext uri="{9D8B030D-6E8A-4147-A177-3AD203B41FA5}">
                      <a16:colId xmlns:a16="http://schemas.microsoft.com/office/drawing/2014/main" val="728833703"/>
                    </a:ext>
                  </a:extLst>
                </a:gridCol>
                <a:gridCol w="465042">
                  <a:extLst>
                    <a:ext uri="{9D8B030D-6E8A-4147-A177-3AD203B41FA5}">
                      <a16:colId xmlns:a16="http://schemas.microsoft.com/office/drawing/2014/main" val="3805983087"/>
                    </a:ext>
                  </a:extLst>
                </a:gridCol>
                <a:gridCol w="892580">
                  <a:extLst>
                    <a:ext uri="{9D8B030D-6E8A-4147-A177-3AD203B41FA5}">
                      <a16:colId xmlns:a16="http://schemas.microsoft.com/office/drawing/2014/main" val="3702062776"/>
                    </a:ext>
                  </a:extLst>
                </a:gridCol>
                <a:gridCol w="892580">
                  <a:extLst>
                    <a:ext uri="{9D8B030D-6E8A-4147-A177-3AD203B41FA5}">
                      <a16:colId xmlns:a16="http://schemas.microsoft.com/office/drawing/2014/main" val="248337028"/>
                    </a:ext>
                  </a:extLst>
                </a:gridCol>
                <a:gridCol w="847576">
                  <a:extLst>
                    <a:ext uri="{9D8B030D-6E8A-4147-A177-3AD203B41FA5}">
                      <a16:colId xmlns:a16="http://schemas.microsoft.com/office/drawing/2014/main" val="4264764582"/>
                    </a:ext>
                  </a:extLst>
                </a:gridCol>
                <a:gridCol w="847576">
                  <a:extLst>
                    <a:ext uri="{9D8B030D-6E8A-4147-A177-3AD203B41FA5}">
                      <a16:colId xmlns:a16="http://schemas.microsoft.com/office/drawing/2014/main" val="2728084669"/>
                    </a:ext>
                  </a:extLst>
                </a:gridCol>
                <a:gridCol w="465042">
                  <a:extLst>
                    <a:ext uri="{9D8B030D-6E8A-4147-A177-3AD203B41FA5}">
                      <a16:colId xmlns:a16="http://schemas.microsoft.com/office/drawing/2014/main" val="3838100000"/>
                    </a:ext>
                  </a:extLst>
                </a:gridCol>
              </a:tblGrid>
              <a:tr h="110163">
                <a:tc rowSpan="2">
                  <a:txBody>
                    <a:bodyPr/>
                    <a:lstStyle/>
                    <a:p>
                      <a:pPr algn="ctr" fontAlgn="ctr"/>
                      <a:r>
                        <a:rPr lang="es-PE" sz="900" b="1" i="0" u="none" strike="noStrike">
                          <a:solidFill>
                            <a:srgbClr val="FFFFFF"/>
                          </a:solidFill>
                          <a:effectLst/>
                          <a:latin typeface="Calibri" panose="020F0502020204030204"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Monto de Inversion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900" b="1" i="0" u="none" strike="noStrike">
                          <a:solidFill>
                            <a:srgbClr val="FFFFFF"/>
                          </a:solidFill>
                          <a:effectLst/>
                          <a:latin typeface="Calibri" panose="020F0502020204030204"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pPr algn="ctr" fontAlgn="ctr"/>
                      <a:r>
                        <a:rPr lang="es-PE" sz="900" b="1" i="0" u="none" strike="noStrike">
                          <a:solidFill>
                            <a:srgbClr val="FFFFFF"/>
                          </a:solidFill>
                          <a:effectLst/>
                          <a:latin typeface="Calibri" panose="020F0502020204030204" pitchFamily="34" charset="0"/>
                        </a:rPr>
                        <a:t>Ambito Territorial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pPr algn="ctr" fontAlgn="ctr"/>
                      <a:r>
                        <a:rPr lang="es-PE" sz="900" b="1" i="0" u="none" strike="noStrike">
                          <a:solidFill>
                            <a:srgbClr val="FFFFFF"/>
                          </a:solidFill>
                          <a:effectLst/>
                          <a:latin typeface="Calibri" panose="020F0502020204030204"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1746017744"/>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900" b="1" i="0" u="none" strike="noStrike">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Calibri" panose="020F0502020204030204"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900" b="1" i="0" u="none" strike="noStrike">
                          <a:solidFill>
                            <a:srgbClr val="FFFFFF"/>
                          </a:solidFill>
                          <a:effectLst/>
                          <a:latin typeface="Calibri" panose="020F0502020204030204"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900" b="1" i="0" u="none" strike="noStrike">
                          <a:solidFill>
                            <a:srgbClr val="FFFFFF"/>
                          </a:solidFill>
                          <a:effectLst/>
                          <a:latin typeface="Calibri" panose="020F0502020204030204"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1291223077"/>
                  </a:ext>
                </a:extLst>
              </a:tr>
              <a:tr h="110163">
                <a:tc gridSpan="11">
                  <a:txBody>
                    <a:bodyPr/>
                    <a:lstStyle/>
                    <a:p>
                      <a:pPr algn="ctr" fontAlgn="ctr"/>
                      <a:r>
                        <a:rPr lang="es-PE" sz="1400" b="1" i="0" u="none" strike="noStrike" dirty="0">
                          <a:effectLst/>
                          <a:latin typeface="Calibri" panose="020F0502020204030204" pitchFamily="34" charset="0"/>
                        </a:rPr>
                        <a:t>PLANEAMIENTO, GESTIÓN Y RESERVA DE CONTINGENCIA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194734541"/>
                  </a:ext>
                </a:extLst>
              </a:tr>
              <a:tr h="220327">
                <a:tc>
                  <a:txBody>
                    <a:bodyPr/>
                    <a:lstStyle/>
                    <a:p>
                      <a:pPr algn="ctr" fontAlgn="ctr"/>
                      <a:r>
                        <a:rPr lang="es-PE" sz="900" b="0" i="0" u="none" strike="noStrike">
                          <a:effectLst/>
                          <a:latin typeface="Calibri" panose="020F0502020204030204" pitchFamily="34" charset="0"/>
                        </a:rPr>
                        <a:t>2462399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MEJORAMIENTO DE LA COMPETITIVIDAD DE LA CADENA DE VALOR DE LA PAPA EN LAS 7 PROVINCIAS DEL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Calibri" panose="020F0502020204030204" pitchFamily="34" charset="0"/>
                        </a:rPr>
                        <a:t>31,603,109.84</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14/11/2019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0 años 8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APURIMAC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07 provincias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Calibri" panose="020F0502020204030204" pitchFamily="34" charset="0"/>
                        </a:rPr>
                        <a:t>7595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9300875"/>
                  </a:ext>
                </a:extLst>
              </a:tr>
              <a:tr h="330490">
                <a:tc>
                  <a:txBody>
                    <a:bodyPr/>
                    <a:lstStyle/>
                    <a:p>
                      <a:pPr algn="ctr" fontAlgn="ctr"/>
                      <a:r>
                        <a:rPr lang="es-PE" sz="900" b="0" i="0" u="none" strike="noStrike">
                          <a:effectLst/>
                          <a:latin typeface="Calibri" panose="020F0502020204030204" pitchFamily="34" charset="0"/>
                        </a:rPr>
                        <a:t>2467981</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MEJORAMIENTO DEL SERVICIO DE GESTIÓN PEDAGÓGICA Y ADMINISTRATIVA DE LAS REDES EDUCATIVAS CON ENFOQUE DE INNOVACION E INVESTIGACION PARA LA MEJORA DE LOS APRENDIZAJES EN LA UGEL DE LAS PROVINCIAS DE COTABAMBAS Y GRAU DEL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Calibri" panose="020F0502020204030204" pitchFamily="34" charset="0"/>
                        </a:rPr>
                        <a:t>13,103,362.94</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01/11/2019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0 años 8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APURIMAC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COTABAMBAS, GRAU</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Calibri" panose="020F0502020204030204" pitchFamily="34" charset="0"/>
                        </a:rPr>
                        <a:t>1049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165078"/>
                  </a:ext>
                </a:extLst>
              </a:tr>
              <a:tr h="220327">
                <a:tc>
                  <a:txBody>
                    <a:bodyPr/>
                    <a:lstStyle/>
                    <a:p>
                      <a:pPr algn="ctr" fontAlgn="ctr"/>
                      <a:r>
                        <a:rPr lang="es-PE" sz="900" b="0" i="0" u="none" strike="noStrike">
                          <a:effectLst/>
                          <a:latin typeface="Calibri" panose="020F0502020204030204" pitchFamily="34" charset="0"/>
                        </a:rPr>
                        <a:t>2471009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MEJORAMIENTO DE LA COMPETITIVIDAD DE LA CADENA PRODUCTIVA DE LA MIEL DE ABEJAS EN LAS 7 PROVINCIAS DEL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Calibri" panose="020F0502020204030204" pitchFamily="34" charset="0"/>
                        </a:rPr>
                        <a:t>12,533,519.83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05/12/2019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0 años 7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APURIMAC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07 PROVINCIAS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Calibri" panose="020F0502020204030204" pitchFamily="34" charset="0"/>
                        </a:rPr>
                        <a:t>2450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2354336"/>
                  </a:ext>
                </a:extLst>
              </a:tr>
              <a:tr h="220327">
                <a:tc>
                  <a:txBody>
                    <a:bodyPr/>
                    <a:lstStyle/>
                    <a:p>
                      <a:pPr algn="ctr" fontAlgn="ctr"/>
                      <a:r>
                        <a:rPr lang="es-PE" sz="900" b="0" i="0" u="none" strike="noStrike">
                          <a:effectLst/>
                          <a:latin typeface="Calibri" panose="020F0502020204030204" pitchFamily="34" charset="0"/>
                        </a:rPr>
                        <a:t>2456536</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MEJORAMIENTO DE LA CADENA PRODUCTIVA DEL CULTIVO DE MAÍZ AMILÁCEO, EN LOS VALLES INTERANDINOS DE LAS PROVINCIAS DE ANDAHUAYLAS Y CHINCHEROS DEL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Calibri" panose="020F0502020204030204" pitchFamily="34" charset="0"/>
                        </a:rPr>
                        <a:t>8,642,226.47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15/08/2019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0 años 11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APURIMAC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CHINCHEROS, 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Calibri" panose="020F0502020204030204" pitchFamily="34" charset="0"/>
                        </a:rPr>
                        <a:t>3162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7111633"/>
                  </a:ext>
                </a:extLst>
              </a:tr>
              <a:tr h="330490">
                <a:tc>
                  <a:txBody>
                    <a:bodyPr/>
                    <a:lstStyle/>
                    <a:p>
                      <a:pPr algn="ctr" fontAlgn="ctr"/>
                      <a:r>
                        <a:rPr lang="es-PE" sz="900" b="0" i="0" u="none" strike="noStrike">
                          <a:effectLst/>
                          <a:latin typeface="Calibri" panose="020F0502020204030204" pitchFamily="34" charset="0"/>
                        </a:rPr>
                        <a:t>2487933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dirty="0">
                          <a:effectLst/>
                          <a:latin typeface="Calibri" panose="020F0502020204030204" pitchFamily="34" charset="0"/>
                        </a:rPr>
                        <a:t>MEJORAMIENTO DE LA PRODUCCIÓN AGROPECUARIA DE LA CAMPAÑA CHICA DE LAS UNIDADES PRODUCTIVAS FAMILIARES EN EL CONTEXTO DE EMERGENCIA DEBIDO AL </a:t>
                      </a:r>
                      <a:r>
                        <a:rPr lang="es-PE" sz="900" b="0" i="0" u="none" strike="noStrike" dirty="0" err="1">
                          <a:effectLst/>
                          <a:latin typeface="Calibri" panose="020F0502020204030204" pitchFamily="34" charset="0"/>
                        </a:rPr>
                        <a:t>COVID</a:t>
                      </a:r>
                      <a:r>
                        <a:rPr lang="es-PE" sz="900" b="0" i="0" u="none" strike="noStrike" dirty="0">
                          <a:effectLst/>
                          <a:latin typeface="Calibri" panose="020F0502020204030204" pitchFamily="34" charset="0"/>
                        </a:rPr>
                        <a:t> 19 EN 5 PROVINCIAS DEL DEPARTAMENTO DE </a:t>
                      </a:r>
                      <a:r>
                        <a:rPr lang="es-PE" sz="900" b="0" i="0" u="none" strike="noStrike" dirty="0" err="1">
                          <a:effectLst/>
                          <a:latin typeface="Calibri" panose="020F0502020204030204" pitchFamily="34" charset="0"/>
                        </a:rPr>
                        <a:t>APURIMAC</a:t>
                      </a:r>
                      <a:endParaRPr lang="es-PE" sz="900" b="0" i="0" u="none" strike="noStrike" dirty="0">
                        <a:effectLst/>
                        <a:latin typeface="Calibri" panose="020F050202020403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Calibri" panose="020F0502020204030204" pitchFamily="34" charset="0"/>
                        </a:rPr>
                        <a:t>5,814,488.89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11/06/2020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0 años 1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05 PROVINCIAS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Calibri" panose="020F0502020204030204" pitchFamily="34" charset="0"/>
                        </a:rPr>
                        <a:t>8003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1884063"/>
                  </a:ext>
                </a:extLst>
              </a:tr>
              <a:tr h="330490">
                <a:tc>
                  <a:txBody>
                    <a:bodyPr/>
                    <a:lstStyle/>
                    <a:p>
                      <a:pPr algn="ctr" fontAlgn="ctr"/>
                      <a:r>
                        <a:rPr lang="es-PE" sz="900" b="0" i="0" u="none" strike="noStrike">
                          <a:effectLst/>
                          <a:latin typeface="Calibri" panose="020F0502020204030204" pitchFamily="34" charset="0"/>
                        </a:rPr>
                        <a:t>2234328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MEJORAMIENTO DEL SERVICIO DE APOYO A LA CADENA PRODUCTIVA DEL GANADO OVINO EN 23 COMUNIDADES CAMPESINAS DE 14 DISTRITOS DE LAS PROVINCIAS DE ANDAHUAYLAS Y CHINCHEROS, REGIÓN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Calibri" panose="020F0502020204030204" pitchFamily="34" charset="0"/>
                        </a:rPr>
                        <a:t>5,526,977.00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17/05/2017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3 años 2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Calibri" panose="020F0502020204030204" pitchFamily="34" charset="0"/>
                        </a:rPr>
                        <a:t>2130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5092489"/>
                  </a:ext>
                </a:extLst>
              </a:tr>
              <a:tr h="330490">
                <a:tc>
                  <a:txBody>
                    <a:bodyPr/>
                    <a:lstStyle/>
                    <a:p>
                      <a:pPr algn="ctr" fontAlgn="ctr"/>
                      <a:r>
                        <a:rPr lang="es-PE" sz="900" b="0" i="0" u="none" strike="noStrike">
                          <a:effectLst/>
                          <a:latin typeface="Calibri" panose="020F0502020204030204" pitchFamily="34" charset="0"/>
                        </a:rPr>
                        <a:t>2473534</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MEJORAMIENTO DE LOS SERVICIOS DE EMPRENDIMIENTO, CREATIVIDAD, INNOVACIÓN TECNOLÓGICA PRODUCTIVA PARA LOS ADOLESCENTES Y JÓVENES DEL ÁREA RURAL  EN LAS PROVINCIAS DE ANDAHUAYLAS Y CHINCHEROS DEL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Calibri" panose="020F0502020204030204" pitchFamily="34" charset="0"/>
                        </a:rPr>
                        <a:t>5,084,884.64</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28/12/2019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0 años 6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ANDAHUAYLAS, CHINCHEROS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Calibri" panose="020F0502020204030204" pitchFamily="34" charset="0"/>
                        </a:rPr>
                        <a:t>8894</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4272398"/>
                  </a:ext>
                </a:extLst>
              </a:tr>
              <a:tr h="330490">
                <a:tc>
                  <a:txBody>
                    <a:bodyPr/>
                    <a:lstStyle/>
                    <a:p>
                      <a:pPr algn="ctr" fontAlgn="ctr"/>
                      <a:r>
                        <a:rPr lang="es-PE" sz="900" b="0" i="0" u="none" strike="noStrike">
                          <a:effectLst/>
                          <a:latin typeface="Calibri" panose="020F0502020204030204" pitchFamily="34" charset="0"/>
                        </a:rPr>
                        <a:t>2489718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MEJORAMIENTO DE LA PRODUCCIÓN AGROPECUARIA DE LA CAMPAÑA CHICA DE LAS UNIDADES PRODUCTIVAS FAMILIARES EN EL CONTEXTO DE EMERGENCIA DEBIDO AL COVID 19 EN LAS PROVINCIAS DE ANDAHUAYLAS Y CHINCHEROS DEL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Calibri" panose="020F0502020204030204" pitchFamily="34" charset="0"/>
                        </a:rPr>
                        <a:t>4,735,856.00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19/06/2020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0 años 1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ANDAHUAYLAS, CHINCHEROS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Calibri" panose="020F0502020204030204" pitchFamily="34" charset="0"/>
                        </a:rPr>
                        <a:t>6100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322390"/>
                  </a:ext>
                </a:extLst>
              </a:tr>
              <a:tr h="220327">
                <a:tc>
                  <a:txBody>
                    <a:bodyPr/>
                    <a:lstStyle/>
                    <a:p>
                      <a:pPr algn="ctr" fontAlgn="ctr"/>
                      <a:r>
                        <a:rPr lang="es-PE" sz="900" b="0" i="0" u="none" strike="noStrike">
                          <a:effectLst/>
                          <a:latin typeface="Calibri" panose="020F0502020204030204" pitchFamily="34" charset="0"/>
                        </a:rPr>
                        <a:t>2462401</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MEJORAMIENTO DE LA PRESTACIÓN DE SERVICIOS DE LA DIRECCIÓN REGIONAL DE TRABAJO Y PROMOCIÓN DEL EMPLEO EN LAS 7 PROVINCIAS DEL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a:effectLst/>
                          <a:latin typeface="Calibri" panose="020F0502020204030204" pitchFamily="34" charset="0"/>
                        </a:rPr>
                        <a:t>3,839,134.33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19/11/2019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0 años 8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9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07 PROVINCIAS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9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900" b="0" i="0" u="none" strike="noStrike" dirty="0">
                          <a:effectLst/>
                          <a:latin typeface="Calibri" panose="020F0502020204030204" pitchFamily="34" charset="0"/>
                        </a:rPr>
                        <a:t>316035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8986958"/>
                  </a:ext>
                </a:extLst>
              </a:tr>
            </a:tbl>
          </a:graphicData>
        </a:graphic>
      </p:graphicFrame>
    </p:spTree>
    <p:extLst>
      <p:ext uri="{BB962C8B-B14F-4D97-AF65-F5344CB8AC3E}">
        <p14:creationId xmlns:p14="http://schemas.microsoft.com/office/powerpoint/2010/main" val="1647277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E26D2D99-29A6-48A2-AEB7-B1E88A598909}"/>
              </a:ext>
            </a:extLst>
          </p:cNvPr>
          <p:cNvGraphicFramePr>
            <a:graphicFrameLocks noGrp="1"/>
          </p:cNvGraphicFramePr>
          <p:nvPr>
            <p:extLst>
              <p:ext uri="{D42A27DB-BD31-4B8C-83A1-F6EECF244321}">
                <p14:modId xmlns:p14="http://schemas.microsoft.com/office/powerpoint/2010/main" val="630483171"/>
              </p:ext>
            </p:extLst>
          </p:nvPr>
        </p:nvGraphicFramePr>
        <p:xfrm>
          <a:off x="967422" y="109456"/>
          <a:ext cx="10058402" cy="6219230"/>
        </p:xfrm>
        <a:graphic>
          <a:graphicData uri="http://schemas.openxmlformats.org/drawingml/2006/table">
            <a:tbl>
              <a:tblPr/>
              <a:tblGrid>
                <a:gridCol w="465042">
                  <a:extLst>
                    <a:ext uri="{9D8B030D-6E8A-4147-A177-3AD203B41FA5}">
                      <a16:colId xmlns:a16="http://schemas.microsoft.com/office/drawing/2014/main" val="3731469012"/>
                    </a:ext>
                  </a:extLst>
                </a:gridCol>
                <a:gridCol w="3510314">
                  <a:extLst>
                    <a:ext uri="{9D8B030D-6E8A-4147-A177-3AD203B41FA5}">
                      <a16:colId xmlns:a16="http://schemas.microsoft.com/office/drawing/2014/main" val="1646071204"/>
                    </a:ext>
                  </a:extLst>
                </a:gridCol>
                <a:gridCol w="547549">
                  <a:extLst>
                    <a:ext uri="{9D8B030D-6E8A-4147-A177-3AD203B41FA5}">
                      <a16:colId xmlns:a16="http://schemas.microsoft.com/office/drawing/2014/main" val="4029030670"/>
                    </a:ext>
                  </a:extLst>
                </a:gridCol>
                <a:gridCol w="465042">
                  <a:extLst>
                    <a:ext uri="{9D8B030D-6E8A-4147-A177-3AD203B41FA5}">
                      <a16:colId xmlns:a16="http://schemas.microsoft.com/office/drawing/2014/main" val="3701011844"/>
                    </a:ext>
                  </a:extLst>
                </a:gridCol>
                <a:gridCol w="660059">
                  <a:extLst>
                    <a:ext uri="{9D8B030D-6E8A-4147-A177-3AD203B41FA5}">
                      <a16:colId xmlns:a16="http://schemas.microsoft.com/office/drawing/2014/main" val="880194631"/>
                    </a:ext>
                  </a:extLst>
                </a:gridCol>
                <a:gridCol w="465042">
                  <a:extLst>
                    <a:ext uri="{9D8B030D-6E8A-4147-A177-3AD203B41FA5}">
                      <a16:colId xmlns:a16="http://schemas.microsoft.com/office/drawing/2014/main" val="360203954"/>
                    </a:ext>
                  </a:extLst>
                </a:gridCol>
                <a:gridCol w="892580">
                  <a:extLst>
                    <a:ext uri="{9D8B030D-6E8A-4147-A177-3AD203B41FA5}">
                      <a16:colId xmlns:a16="http://schemas.microsoft.com/office/drawing/2014/main" val="4021422059"/>
                    </a:ext>
                  </a:extLst>
                </a:gridCol>
                <a:gridCol w="892580">
                  <a:extLst>
                    <a:ext uri="{9D8B030D-6E8A-4147-A177-3AD203B41FA5}">
                      <a16:colId xmlns:a16="http://schemas.microsoft.com/office/drawing/2014/main" val="125523361"/>
                    </a:ext>
                  </a:extLst>
                </a:gridCol>
                <a:gridCol w="847576">
                  <a:extLst>
                    <a:ext uri="{9D8B030D-6E8A-4147-A177-3AD203B41FA5}">
                      <a16:colId xmlns:a16="http://schemas.microsoft.com/office/drawing/2014/main" val="1181055994"/>
                    </a:ext>
                  </a:extLst>
                </a:gridCol>
                <a:gridCol w="847576">
                  <a:extLst>
                    <a:ext uri="{9D8B030D-6E8A-4147-A177-3AD203B41FA5}">
                      <a16:colId xmlns:a16="http://schemas.microsoft.com/office/drawing/2014/main" val="2997156227"/>
                    </a:ext>
                  </a:extLst>
                </a:gridCol>
                <a:gridCol w="465042">
                  <a:extLst>
                    <a:ext uri="{9D8B030D-6E8A-4147-A177-3AD203B41FA5}">
                      <a16:colId xmlns:a16="http://schemas.microsoft.com/office/drawing/2014/main" val="921019109"/>
                    </a:ext>
                  </a:extLst>
                </a:gridCol>
              </a:tblGrid>
              <a:tr h="110163">
                <a:tc rowSpan="2">
                  <a:txBody>
                    <a:bodyPr/>
                    <a:lstStyle/>
                    <a:p>
                      <a:pPr algn="ctr" fontAlgn="ctr"/>
                      <a:r>
                        <a:rPr lang="es-PE" sz="1000" b="1" i="0" u="none" strike="noStrike" dirty="0">
                          <a:solidFill>
                            <a:srgbClr val="FFFFFF"/>
                          </a:solidFill>
                          <a:effectLst/>
                          <a:latin typeface="Calibri" panose="020F0502020204030204"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Monto de Inversion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pPr algn="ctr" fontAlgn="ctr"/>
                      <a:r>
                        <a:rPr lang="es-PE" sz="1000" b="1" i="0" u="none" strike="noStrike">
                          <a:solidFill>
                            <a:srgbClr val="FFFFFF"/>
                          </a:solidFill>
                          <a:effectLst/>
                          <a:latin typeface="Calibri" panose="020F0502020204030204" pitchFamily="34" charset="0"/>
                        </a:rPr>
                        <a:t>Ambito Territorial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pPr algn="ctr" fontAlgn="ctr"/>
                      <a:r>
                        <a:rPr lang="es-PE" sz="1000" b="1" i="0" u="none" strike="noStrike">
                          <a:solidFill>
                            <a:srgbClr val="FFFFFF"/>
                          </a:solidFill>
                          <a:effectLst/>
                          <a:latin typeface="Calibri" panose="020F0502020204030204"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3435922921"/>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1000" b="1" i="0" u="none" strike="noStrike">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a:solidFill>
                            <a:srgbClr val="FFFFFF"/>
                          </a:solidFill>
                          <a:effectLst/>
                          <a:latin typeface="Calibri" panose="020F0502020204030204"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a:solidFill>
                            <a:srgbClr val="FFFFFF"/>
                          </a:solidFill>
                          <a:effectLst/>
                          <a:latin typeface="Calibri" panose="020F0502020204030204"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1000" b="1" i="0" u="none" strike="noStrike">
                          <a:solidFill>
                            <a:srgbClr val="FFFFFF"/>
                          </a:solidFill>
                          <a:effectLst/>
                          <a:latin typeface="Calibri" panose="020F0502020204030204"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3389059956"/>
                  </a:ext>
                </a:extLst>
              </a:tr>
              <a:tr h="110163">
                <a:tc gridSpan="11">
                  <a:txBody>
                    <a:bodyPr/>
                    <a:lstStyle/>
                    <a:p>
                      <a:pPr algn="ctr" fontAlgn="ctr"/>
                      <a:r>
                        <a:rPr lang="es-PE" sz="1400" b="1" i="0" u="none" strike="noStrike" dirty="0">
                          <a:effectLst/>
                          <a:latin typeface="Calibri" panose="020F0502020204030204" pitchFamily="34" charset="0"/>
                        </a:rPr>
                        <a:t>SALUD</a:t>
                      </a:r>
                      <a:endParaRPr lang="es-PE" sz="1200" b="1" i="0" u="none" strike="noStrike" dirty="0">
                        <a:effectLst/>
                        <a:latin typeface="Calibri" panose="020F050202020403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810770827"/>
                  </a:ext>
                </a:extLst>
              </a:tr>
              <a:tr h="220327">
                <a:tc>
                  <a:txBody>
                    <a:bodyPr/>
                    <a:lstStyle/>
                    <a:p>
                      <a:pPr algn="ctr" fontAlgn="ctr"/>
                      <a:r>
                        <a:rPr lang="es-PE" sz="1000" b="0" i="0" u="none" strike="noStrike">
                          <a:effectLst/>
                          <a:latin typeface="Calibri" panose="020F0502020204030204" pitchFamily="34" charset="0"/>
                        </a:rPr>
                        <a:t>2234314</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 LA CAPACIDAD DIAGNOSTICA Y RESOLUTIVA DE LOS SERVICIOS DE ATENCIÓN DE LA SALUD DEL HOSPITAL GUILLERMO DÍAZ DE LA VEGA DE ABANCAY - REGIÓN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302,282,974.00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10/08/2017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2 años 11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7542423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3931738"/>
                  </a:ext>
                </a:extLst>
              </a:tr>
              <a:tr h="220327">
                <a:tc>
                  <a:txBody>
                    <a:bodyPr/>
                    <a:lstStyle/>
                    <a:p>
                      <a:pPr algn="ctr" fontAlgn="ctr"/>
                      <a:r>
                        <a:rPr lang="es-PE" sz="1000" b="0" i="0" u="none" strike="noStrike">
                          <a:effectLst/>
                          <a:latin typeface="Calibri" panose="020F0502020204030204" pitchFamily="34" charset="0"/>
                        </a:rPr>
                        <a:t>2344910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Y AMPLIACION DE SERVICIOS DE SALUD DEL HOSPITAL DE CHINCHEROS II-1, RED DE SALUD VIRGEN DE COCHARCAS - PROVINCIA CHINCHEROS -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114,376,239.00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24/04/2017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3 años 3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58390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0859244"/>
                  </a:ext>
                </a:extLst>
              </a:tr>
              <a:tr h="220327">
                <a:tc>
                  <a:txBody>
                    <a:bodyPr/>
                    <a:lstStyle/>
                    <a:p>
                      <a:pPr algn="ctr" fontAlgn="ctr"/>
                      <a:r>
                        <a:rPr lang="es-PE" sz="1000" b="0" i="0" u="none" strike="noStrike">
                          <a:effectLst/>
                          <a:latin typeface="Calibri" panose="020F0502020204030204" pitchFamily="34" charset="0"/>
                        </a:rPr>
                        <a:t>2416816</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 LOS SERVICIOS DE SALUD DEL CENTRO DE SALUD TAMBURCO,  DISTRITO DE TAMBURCO - PROVINCIA DE ABANCAY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35,299,523.25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19/12/2018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1 años 7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ABANCAY</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TAMBURCO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TAMBURCO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105615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6924049"/>
                  </a:ext>
                </a:extLst>
              </a:tr>
              <a:tr h="220327">
                <a:tc>
                  <a:txBody>
                    <a:bodyPr/>
                    <a:lstStyle/>
                    <a:p>
                      <a:pPr algn="ctr" fontAlgn="ctr"/>
                      <a:r>
                        <a:rPr lang="es-PE" sz="1000" b="0" i="0" u="none" strike="noStrike">
                          <a:effectLst/>
                          <a:latin typeface="Calibri" panose="020F0502020204030204" pitchFamily="34" charset="0"/>
                        </a:rPr>
                        <a:t>2415520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 LOS SERVICIOS DE SALUD DEL CENTRO DE SALUD URIPA DEL DISTRITO DE ANCO_HUALLO - PROVINCIA DE CHINCHEROS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33,394,836.26</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02/08/2018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1 años 11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CHINCHEROS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ANCO_HUALLO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MIRAFLORES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109702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2347924"/>
                  </a:ext>
                </a:extLst>
              </a:tr>
              <a:tr h="220327">
                <a:tc>
                  <a:txBody>
                    <a:bodyPr/>
                    <a:lstStyle/>
                    <a:p>
                      <a:pPr algn="ctr" fontAlgn="ctr"/>
                      <a:r>
                        <a:rPr lang="es-PE" sz="1000" b="0" i="0" u="none" strike="noStrike">
                          <a:effectLst/>
                          <a:latin typeface="Calibri" panose="020F0502020204030204" pitchFamily="34" charset="0"/>
                        </a:rPr>
                        <a:t>2416809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 LOS SERVICIOS DE SALUD DEL CENTRO DE SALUD HUANCARAY,  DISTRITO DE HUANCARAY - PROVINCIA DE ANDAHUAYLAS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30,616,532.16</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19/12/2018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1 años 7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HUANCARAY</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HUANCARAY</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99682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0035973"/>
                  </a:ext>
                </a:extLst>
              </a:tr>
              <a:tr h="220327">
                <a:tc>
                  <a:txBody>
                    <a:bodyPr/>
                    <a:lstStyle/>
                    <a:p>
                      <a:pPr algn="ctr" fontAlgn="ctr"/>
                      <a:r>
                        <a:rPr lang="es-PE" sz="1000" b="0" i="0" u="none" strike="noStrike">
                          <a:effectLst/>
                          <a:latin typeface="Calibri" panose="020F0502020204030204" pitchFamily="34" charset="0"/>
                        </a:rPr>
                        <a:t>2445283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 LOS SERVICIOS DE SALUD DEL CENTRO DE SALUD HUANCARAMA DEL DISTRITO DE HUANCARAMA - PROVINCIA DE ANDAHUAYLAS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28,581,016.69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01/11/2019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0 años 8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HUANCARAMA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HUANCARAMA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90630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4670990"/>
                  </a:ext>
                </a:extLst>
              </a:tr>
              <a:tr h="220327">
                <a:tc>
                  <a:txBody>
                    <a:bodyPr/>
                    <a:lstStyle/>
                    <a:p>
                      <a:pPr algn="ctr" fontAlgn="ctr"/>
                      <a:r>
                        <a:rPr lang="es-PE" sz="1000" b="0" i="0" u="none" strike="noStrike">
                          <a:effectLst/>
                          <a:latin typeface="Calibri" panose="020F0502020204030204" pitchFamily="34" charset="0"/>
                        </a:rPr>
                        <a:t>2416814</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 LOS SERVICIOS DE SALUD DEL CENTRO DE SALUD TOTORA OROPESA,  DISTRITO DE OROPESA - PROVINCIA DE ANTABAMBA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26,273,928.93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18/12/2018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1 años 7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ANTABAMBA, GRAU</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06 LOCALIDADES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23946</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5897117"/>
                  </a:ext>
                </a:extLst>
              </a:tr>
              <a:tr h="220327">
                <a:tc>
                  <a:txBody>
                    <a:bodyPr/>
                    <a:lstStyle/>
                    <a:p>
                      <a:pPr algn="ctr" fontAlgn="ctr"/>
                      <a:r>
                        <a:rPr lang="es-PE" sz="1000" b="0" i="0" u="none" strike="noStrike">
                          <a:effectLst/>
                          <a:latin typeface="Calibri" panose="020F0502020204030204" pitchFamily="34" charset="0"/>
                        </a:rPr>
                        <a:t>2383051</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SERVICIOS DE SALUD DEL CENTRO DE SALUD COTARUSE, DISTRITO DE COTARUSE, PROVINCIA DE AYMARAES,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7,785,671.00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22/09/2017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2 años 10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AYMARAES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COTARUSE</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COTARUSE</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2881478"/>
                  </a:ext>
                </a:extLst>
              </a:tr>
              <a:tr h="220327">
                <a:tc>
                  <a:txBody>
                    <a:bodyPr/>
                    <a:lstStyle/>
                    <a:p>
                      <a:pPr algn="ctr" fontAlgn="ctr"/>
                      <a:r>
                        <a:rPr lang="es-PE" sz="1000" b="0" i="0" u="none" strike="noStrike">
                          <a:effectLst/>
                          <a:latin typeface="Calibri" panose="020F0502020204030204" pitchFamily="34" charset="0"/>
                        </a:rPr>
                        <a:t>2312943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 LA CAPACIDAD DE ATENCIÓN NEONATAL DE LOS ESTABLECIMIENTOS DE SALUD CATEGORÍA I-4 Y II-1, DEL AMBITO DE LA DIRESA, REGIÓN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5,513,817.00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18/03/2016</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4 años 4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8341</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369584"/>
                  </a:ext>
                </a:extLst>
              </a:tr>
              <a:tr h="330490">
                <a:tc>
                  <a:txBody>
                    <a:bodyPr/>
                    <a:lstStyle/>
                    <a:p>
                      <a:pPr algn="ctr" fontAlgn="ctr"/>
                      <a:r>
                        <a:rPr lang="es-PE" sz="1000" b="0" i="0" u="none" strike="noStrike">
                          <a:effectLst/>
                          <a:latin typeface="Calibri" panose="020F0502020204030204" pitchFamily="34" charset="0"/>
                        </a:rPr>
                        <a:t>2249752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DEL ALMACÉN ESPECIALIZADO DE PRODUCTOS FARMACEUTICOS, DISPOSITIVOS MEDICOS Y PRODUCTOS SANITARIOS DE LA RED VIRGEN DE COCHARCAS DE LA DIRECCIÓN DE SALUD APURÍMAC II, EN EL DISTRITO - PROVINCIA DE CHINCHEROS - DEPARTAMENTO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3,430,464.00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30/08/2017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2 años 11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72409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9698156"/>
                  </a:ext>
                </a:extLst>
              </a:tr>
              <a:tr h="292173">
                <a:tc>
                  <a:txBody>
                    <a:bodyPr/>
                    <a:lstStyle/>
                    <a:p>
                      <a:pPr algn="ctr" fontAlgn="ctr"/>
                      <a:r>
                        <a:rPr lang="es-PE" sz="1000" b="0" i="0" u="none" strike="noStrike">
                          <a:effectLst/>
                          <a:latin typeface="Calibri" panose="020F0502020204030204" pitchFamily="34" charset="0"/>
                        </a:rPr>
                        <a:t>2313519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 LA CAPACIDAD DE ATENCIÓN NEONATAL DE LOS ESTABLECIMIENTOS DE SALUD CATEGORÍA I-4, DEL AMBITO DE LA DIRECCIÓN SUB REGIONAL DE SALUD ANDAHUAYLAS, REGIÓN APURÍMAC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2,608,606.00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18/03/2016</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4 años 4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dirty="0">
                          <a:effectLst/>
                          <a:latin typeface="Calibri" panose="020F0502020204030204" pitchFamily="34" charset="0"/>
                        </a:rPr>
                        <a:t>3235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5591417"/>
                  </a:ext>
                </a:extLst>
              </a:tr>
            </a:tbl>
          </a:graphicData>
        </a:graphic>
      </p:graphicFrame>
    </p:spTree>
    <p:extLst>
      <p:ext uri="{BB962C8B-B14F-4D97-AF65-F5344CB8AC3E}">
        <p14:creationId xmlns:p14="http://schemas.microsoft.com/office/powerpoint/2010/main" val="1618992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28EBADCB-9DEA-43AE-83EF-44F6A383C58B}"/>
              </a:ext>
            </a:extLst>
          </p:cNvPr>
          <p:cNvGraphicFramePr>
            <a:graphicFrameLocks noGrp="1"/>
          </p:cNvGraphicFramePr>
          <p:nvPr>
            <p:extLst>
              <p:ext uri="{D42A27DB-BD31-4B8C-83A1-F6EECF244321}">
                <p14:modId xmlns:p14="http://schemas.microsoft.com/office/powerpoint/2010/main" val="168660598"/>
              </p:ext>
            </p:extLst>
          </p:nvPr>
        </p:nvGraphicFramePr>
        <p:xfrm>
          <a:off x="1177985" y="2744462"/>
          <a:ext cx="10058402" cy="3290100"/>
        </p:xfrm>
        <a:graphic>
          <a:graphicData uri="http://schemas.openxmlformats.org/drawingml/2006/table">
            <a:tbl>
              <a:tblPr/>
              <a:tblGrid>
                <a:gridCol w="465042">
                  <a:extLst>
                    <a:ext uri="{9D8B030D-6E8A-4147-A177-3AD203B41FA5}">
                      <a16:colId xmlns:a16="http://schemas.microsoft.com/office/drawing/2014/main" val="356532083"/>
                    </a:ext>
                  </a:extLst>
                </a:gridCol>
                <a:gridCol w="3510314">
                  <a:extLst>
                    <a:ext uri="{9D8B030D-6E8A-4147-A177-3AD203B41FA5}">
                      <a16:colId xmlns:a16="http://schemas.microsoft.com/office/drawing/2014/main" val="1858765359"/>
                    </a:ext>
                  </a:extLst>
                </a:gridCol>
                <a:gridCol w="547549">
                  <a:extLst>
                    <a:ext uri="{9D8B030D-6E8A-4147-A177-3AD203B41FA5}">
                      <a16:colId xmlns:a16="http://schemas.microsoft.com/office/drawing/2014/main" val="236914005"/>
                    </a:ext>
                  </a:extLst>
                </a:gridCol>
                <a:gridCol w="465042">
                  <a:extLst>
                    <a:ext uri="{9D8B030D-6E8A-4147-A177-3AD203B41FA5}">
                      <a16:colId xmlns:a16="http://schemas.microsoft.com/office/drawing/2014/main" val="2173877188"/>
                    </a:ext>
                  </a:extLst>
                </a:gridCol>
                <a:gridCol w="660059">
                  <a:extLst>
                    <a:ext uri="{9D8B030D-6E8A-4147-A177-3AD203B41FA5}">
                      <a16:colId xmlns:a16="http://schemas.microsoft.com/office/drawing/2014/main" val="497055057"/>
                    </a:ext>
                  </a:extLst>
                </a:gridCol>
                <a:gridCol w="465042">
                  <a:extLst>
                    <a:ext uri="{9D8B030D-6E8A-4147-A177-3AD203B41FA5}">
                      <a16:colId xmlns:a16="http://schemas.microsoft.com/office/drawing/2014/main" val="3765561862"/>
                    </a:ext>
                  </a:extLst>
                </a:gridCol>
                <a:gridCol w="892580">
                  <a:extLst>
                    <a:ext uri="{9D8B030D-6E8A-4147-A177-3AD203B41FA5}">
                      <a16:colId xmlns:a16="http://schemas.microsoft.com/office/drawing/2014/main" val="4069503140"/>
                    </a:ext>
                  </a:extLst>
                </a:gridCol>
                <a:gridCol w="892580">
                  <a:extLst>
                    <a:ext uri="{9D8B030D-6E8A-4147-A177-3AD203B41FA5}">
                      <a16:colId xmlns:a16="http://schemas.microsoft.com/office/drawing/2014/main" val="5766977"/>
                    </a:ext>
                  </a:extLst>
                </a:gridCol>
                <a:gridCol w="847576">
                  <a:extLst>
                    <a:ext uri="{9D8B030D-6E8A-4147-A177-3AD203B41FA5}">
                      <a16:colId xmlns:a16="http://schemas.microsoft.com/office/drawing/2014/main" val="3020033998"/>
                    </a:ext>
                  </a:extLst>
                </a:gridCol>
                <a:gridCol w="847576">
                  <a:extLst>
                    <a:ext uri="{9D8B030D-6E8A-4147-A177-3AD203B41FA5}">
                      <a16:colId xmlns:a16="http://schemas.microsoft.com/office/drawing/2014/main" val="243818080"/>
                    </a:ext>
                  </a:extLst>
                </a:gridCol>
                <a:gridCol w="465042">
                  <a:extLst>
                    <a:ext uri="{9D8B030D-6E8A-4147-A177-3AD203B41FA5}">
                      <a16:colId xmlns:a16="http://schemas.microsoft.com/office/drawing/2014/main" val="4100179038"/>
                    </a:ext>
                  </a:extLst>
                </a:gridCol>
              </a:tblGrid>
              <a:tr h="110163">
                <a:tc rowSpan="2">
                  <a:txBody>
                    <a:bodyPr/>
                    <a:lstStyle/>
                    <a:p>
                      <a:pPr algn="ctr" fontAlgn="ctr"/>
                      <a:r>
                        <a:rPr lang="es-PE" sz="1000" b="1" i="0" u="none" strike="noStrike">
                          <a:solidFill>
                            <a:srgbClr val="FFFFFF"/>
                          </a:solidFill>
                          <a:effectLst/>
                          <a:latin typeface="Calibri" panose="020F0502020204030204"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Monto de Inversion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pPr algn="ctr" fontAlgn="ctr"/>
                      <a:r>
                        <a:rPr lang="es-PE" sz="1000" b="1" i="0" u="none" strike="noStrike">
                          <a:solidFill>
                            <a:srgbClr val="FFFFFF"/>
                          </a:solidFill>
                          <a:effectLst/>
                          <a:latin typeface="Calibri" panose="020F0502020204030204" pitchFamily="34" charset="0"/>
                        </a:rPr>
                        <a:t>Ambito Territorial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pPr algn="ctr" fontAlgn="ctr"/>
                      <a:r>
                        <a:rPr lang="es-PE" sz="1000" b="1" i="0" u="none" strike="noStrike">
                          <a:solidFill>
                            <a:srgbClr val="FFFFFF"/>
                          </a:solidFill>
                          <a:effectLst/>
                          <a:latin typeface="Calibri" panose="020F0502020204030204"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2121099800"/>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1000" b="1" i="0" u="none" strike="noStrike">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a:solidFill>
                            <a:srgbClr val="FFFFFF"/>
                          </a:solidFill>
                          <a:effectLst/>
                          <a:latin typeface="Calibri" panose="020F0502020204030204"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a:solidFill>
                            <a:srgbClr val="FFFFFF"/>
                          </a:solidFill>
                          <a:effectLst/>
                          <a:latin typeface="Calibri" panose="020F0502020204030204"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1000" b="1" i="0" u="none" strike="noStrike">
                          <a:solidFill>
                            <a:srgbClr val="FFFFFF"/>
                          </a:solidFill>
                          <a:effectLst/>
                          <a:latin typeface="Calibri" panose="020F0502020204030204"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2401446981"/>
                  </a:ext>
                </a:extLst>
              </a:tr>
              <a:tr h="110163">
                <a:tc gridSpan="11">
                  <a:txBody>
                    <a:bodyPr/>
                    <a:lstStyle/>
                    <a:p>
                      <a:pPr algn="ctr" fontAlgn="ctr"/>
                      <a:r>
                        <a:rPr lang="es-PE" sz="1400" b="1" i="0" u="none" strike="noStrike" dirty="0">
                          <a:effectLst/>
                          <a:latin typeface="Calibri" panose="020F0502020204030204" pitchFamily="34" charset="0"/>
                        </a:rPr>
                        <a:t>TRANSPORTE</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606153731"/>
                  </a:ext>
                </a:extLst>
              </a:tr>
              <a:tr h="330490">
                <a:tc>
                  <a:txBody>
                    <a:bodyPr/>
                    <a:lstStyle/>
                    <a:p>
                      <a:pPr algn="ctr" fontAlgn="ctr"/>
                      <a:r>
                        <a:rPr lang="es-PE" sz="1000" b="0" i="0" u="none" strike="noStrike">
                          <a:effectLst/>
                          <a:latin typeface="Calibri" panose="020F0502020204030204" pitchFamily="34" charset="0"/>
                        </a:rPr>
                        <a:t>2415547</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Y CREACIÓN DEL SERVICIO DE TRANSITABILIDAD VEHICULAR DE LA CARRETERA MOLLOCO (CHAPICIRCA) -CHUNCHUMAYO DEL DISTRITO DE ANTABAMBA Y EL  DISTRITO DE JUAN ESPINOZA MEDRANO - PROVINCIA DE ANTABAMBA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50,614,325.43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23/05/2018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2 años 2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ANTABAMBA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8803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0901878"/>
                  </a:ext>
                </a:extLst>
              </a:tr>
              <a:tr h="330490">
                <a:tc>
                  <a:txBody>
                    <a:bodyPr/>
                    <a:lstStyle/>
                    <a:p>
                      <a:pPr algn="ctr" fontAlgn="ctr"/>
                      <a:r>
                        <a:rPr lang="es-PE" sz="1000" b="0" i="0" u="none" strike="noStrike">
                          <a:effectLst/>
                          <a:latin typeface="Calibri" panose="020F0502020204030204" pitchFamily="34" charset="0"/>
                        </a:rPr>
                        <a:t>2448020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MEJORAMIENTO DE LA CARRETERA TRAMO PACUCHA, SANTA ELENA, SONDOR Y TRAMO DESVIO SECTOR LAMBRASHUAYCCO, LAGUNA ALTA, DV. POMAPATA,  DISTRITO DE PACUCHA - PROVINCIA DE ANDAHUAYLAS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29,744,170.40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06/11/2019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0 años 8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ANDAHUAYLAS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PACUCHA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PACUCHA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7989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9055831"/>
                  </a:ext>
                </a:extLst>
              </a:tr>
              <a:tr h="330490">
                <a:tc>
                  <a:txBody>
                    <a:bodyPr/>
                    <a:lstStyle/>
                    <a:p>
                      <a:pPr algn="ctr" fontAlgn="ctr"/>
                      <a:r>
                        <a:rPr lang="es-PE" sz="1000" b="0" i="0" u="none" strike="noStrike">
                          <a:effectLst/>
                          <a:latin typeface="Calibri" panose="020F0502020204030204" pitchFamily="34" charset="0"/>
                        </a:rPr>
                        <a:t>2440588</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CREACION DEL SERVICIO DE TRANSITABILIDAD VIAL RUTA AP-110 TRAMO: OSCCOCCA - HUICHIHUA - QUEROBAMBA, DISTRITOS DE CHUQUIBAMBILLA Y HUAQUIRCA DE LAS PROVINCIAS DE ANTABAMBA Y GRAU DEL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17,934,687.55</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24/05/2019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1 años 2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ANTABAMBA, GRAU</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8232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7752396"/>
                  </a:ext>
                </a:extLst>
              </a:tr>
              <a:tr h="330490">
                <a:tc>
                  <a:txBody>
                    <a:bodyPr/>
                    <a:lstStyle/>
                    <a:p>
                      <a:pPr algn="ctr" fontAlgn="ctr"/>
                      <a:r>
                        <a:rPr lang="es-PE" sz="1000" b="0" i="0" u="none" strike="noStrike">
                          <a:effectLst/>
                          <a:latin typeface="Calibri" panose="020F0502020204030204" pitchFamily="34" charset="0"/>
                        </a:rPr>
                        <a:t>2462592</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dirty="0">
                          <a:effectLst/>
                          <a:latin typeface="Calibri" panose="020F0502020204030204" pitchFamily="34" charset="0"/>
                        </a:rPr>
                        <a:t>MEJORAMIENTO DE  LA </a:t>
                      </a:r>
                      <a:r>
                        <a:rPr lang="es-PE" sz="1000" b="0" i="0" u="none" strike="noStrike" dirty="0" err="1">
                          <a:effectLst/>
                          <a:latin typeface="Calibri" panose="020F0502020204030204" pitchFamily="34" charset="0"/>
                        </a:rPr>
                        <a:t>TRANSITABILIDAD</a:t>
                      </a:r>
                      <a:r>
                        <a:rPr lang="es-PE" sz="1000" b="0" i="0" u="none" strike="noStrike" dirty="0">
                          <a:effectLst/>
                          <a:latin typeface="Calibri" panose="020F0502020204030204" pitchFamily="34" charset="0"/>
                        </a:rPr>
                        <a:t> VEHICULAR Y PEATONAL EN EL SECTOR DE   </a:t>
                      </a:r>
                      <a:r>
                        <a:rPr lang="es-PE" sz="1000" b="0" i="0" u="none" strike="noStrike" dirty="0" err="1">
                          <a:effectLst/>
                          <a:latin typeface="Calibri" panose="020F0502020204030204" pitchFamily="34" charset="0"/>
                        </a:rPr>
                        <a:t>NIÑOPAMPA</a:t>
                      </a:r>
                      <a:r>
                        <a:rPr lang="es-PE" sz="1000" b="0" i="0" u="none" strike="noStrike" dirty="0">
                          <a:effectLst/>
                          <a:latin typeface="Calibri" panose="020F0502020204030204" pitchFamily="34" charset="0"/>
                        </a:rPr>
                        <a:t>, COMUNIDAD DE </a:t>
                      </a:r>
                      <a:r>
                        <a:rPr lang="es-PE" sz="1000" b="0" i="0" u="none" strike="noStrike" dirty="0" err="1">
                          <a:effectLst/>
                          <a:latin typeface="Calibri" panose="020F0502020204030204" pitchFamily="34" charset="0"/>
                        </a:rPr>
                        <a:t>CHUQUINGA</a:t>
                      </a:r>
                      <a:r>
                        <a:rPr lang="es-PE" sz="1000" b="0" i="0" u="none" strike="noStrike" dirty="0">
                          <a:effectLst/>
                          <a:latin typeface="Calibri" panose="020F0502020204030204" pitchFamily="34" charset="0"/>
                        </a:rPr>
                        <a:t> DEL  DISTRITO DE </a:t>
                      </a:r>
                      <a:r>
                        <a:rPr lang="es-PE" sz="1000" b="0" i="0" u="none" strike="noStrike" dirty="0" err="1">
                          <a:effectLst/>
                          <a:latin typeface="Calibri" panose="020F0502020204030204" pitchFamily="34" charset="0"/>
                        </a:rPr>
                        <a:t>CHALHUANCA</a:t>
                      </a:r>
                      <a:r>
                        <a:rPr lang="es-PE" sz="1000" b="0" i="0" u="none" strike="noStrike" dirty="0">
                          <a:effectLst/>
                          <a:latin typeface="Calibri" panose="020F0502020204030204" pitchFamily="34" charset="0"/>
                        </a:rPr>
                        <a:t> - PROVINCIA DE AYMARAES - DEPARTAMENTO DE </a:t>
                      </a:r>
                      <a:r>
                        <a:rPr lang="es-PE" sz="1000" b="0" i="0" u="none" strike="noStrike" dirty="0" err="1">
                          <a:effectLst/>
                          <a:latin typeface="Calibri" panose="020F0502020204030204" pitchFamily="34" charset="0"/>
                        </a:rPr>
                        <a:t>APURIMAC</a:t>
                      </a:r>
                      <a:endParaRPr lang="es-PE" sz="1000" b="0" i="0" u="none" strike="noStrike" dirty="0">
                        <a:effectLst/>
                        <a:latin typeface="Calibri" panose="020F0502020204030204" pitchFamily="34" charset="0"/>
                      </a:endParaRP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a:effectLst/>
                          <a:latin typeface="Calibri" panose="020F0502020204030204" pitchFamily="34" charset="0"/>
                        </a:rPr>
                        <a:t>5,193,409.80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27/11/2019</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dirty="0">
                          <a:effectLst/>
                          <a:latin typeface="Calibri" panose="020F0502020204030204" pitchFamily="34" charset="0"/>
                        </a:rPr>
                        <a:t>0 años 7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AYMARAES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CHALHUANCA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dirty="0">
                          <a:effectLst/>
                          <a:latin typeface="Calibri" panose="020F0502020204030204" pitchFamily="34" charset="0"/>
                        </a:rPr>
                        <a:t>536</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3394150"/>
                  </a:ext>
                </a:extLst>
              </a:tr>
            </a:tbl>
          </a:graphicData>
        </a:graphic>
      </p:graphicFrame>
      <p:graphicFrame>
        <p:nvGraphicFramePr>
          <p:cNvPr id="5" name="Tabla 4">
            <a:extLst>
              <a:ext uri="{FF2B5EF4-FFF2-40B4-BE49-F238E27FC236}">
                <a16:creationId xmlns:a16="http://schemas.microsoft.com/office/drawing/2014/main" id="{91A94DC3-D249-4ABE-867E-DA3E31488067}"/>
              </a:ext>
            </a:extLst>
          </p:cNvPr>
          <p:cNvGraphicFramePr>
            <a:graphicFrameLocks noGrp="1"/>
          </p:cNvGraphicFramePr>
          <p:nvPr>
            <p:extLst>
              <p:ext uri="{D42A27DB-BD31-4B8C-83A1-F6EECF244321}">
                <p14:modId xmlns:p14="http://schemas.microsoft.com/office/powerpoint/2010/main" val="1317449397"/>
              </p:ext>
            </p:extLst>
          </p:nvPr>
        </p:nvGraphicFramePr>
        <p:xfrm>
          <a:off x="1177985" y="1243406"/>
          <a:ext cx="10058402" cy="1294530"/>
        </p:xfrm>
        <a:graphic>
          <a:graphicData uri="http://schemas.openxmlformats.org/drawingml/2006/table">
            <a:tbl>
              <a:tblPr/>
              <a:tblGrid>
                <a:gridCol w="465042">
                  <a:extLst>
                    <a:ext uri="{9D8B030D-6E8A-4147-A177-3AD203B41FA5}">
                      <a16:colId xmlns:a16="http://schemas.microsoft.com/office/drawing/2014/main" val="4137455355"/>
                    </a:ext>
                  </a:extLst>
                </a:gridCol>
                <a:gridCol w="3510314">
                  <a:extLst>
                    <a:ext uri="{9D8B030D-6E8A-4147-A177-3AD203B41FA5}">
                      <a16:colId xmlns:a16="http://schemas.microsoft.com/office/drawing/2014/main" val="1739392274"/>
                    </a:ext>
                  </a:extLst>
                </a:gridCol>
                <a:gridCol w="547549">
                  <a:extLst>
                    <a:ext uri="{9D8B030D-6E8A-4147-A177-3AD203B41FA5}">
                      <a16:colId xmlns:a16="http://schemas.microsoft.com/office/drawing/2014/main" val="606270737"/>
                    </a:ext>
                  </a:extLst>
                </a:gridCol>
                <a:gridCol w="465042">
                  <a:extLst>
                    <a:ext uri="{9D8B030D-6E8A-4147-A177-3AD203B41FA5}">
                      <a16:colId xmlns:a16="http://schemas.microsoft.com/office/drawing/2014/main" val="1709620558"/>
                    </a:ext>
                  </a:extLst>
                </a:gridCol>
                <a:gridCol w="660059">
                  <a:extLst>
                    <a:ext uri="{9D8B030D-6E8A-4147-A177-3AD203B41FA5}">
                      <a16:colId xmlns:a16="http://schemas.microsoft.com/office/drawing/2014/main" val="2949377856"/>
                    </a:ext>
                  </a:extLst>
                </a:gridCol>
                <a:gridCol w="465042">
                  <a:extLst>
                    <a:ext uri="{9D8B030D-6E8A-4147-A177-3AD203B41FA5}">
                      <a16:colId xmlns:a16="http://schemas.microsoft.com/office/drawing/2014/main" val="3955083169"/>
                    </a:ext>
                  </a:extLst>
                </a:gridCol>
                <a:gridCol w="892580">
                  <a:extLst>
                    <a:ext uri="{9D8B030D-6E8A-4147-A177-3AD203B41FA5}">
                      <a16:colId xmlns:a16="http://schemas.microsoft.com/office/drawing/2014/main" val="3976872609"/>
                    </a:ext>
                  </a:extLst>
                </a:gridCol>
                <a:gridCol w="892580">
                  <a:extLst>
                    <a:ext uri="{9D8B030D-6E8A-4147-A177-3AD203B41FA5}">
                      <a16:colId xmlns:a16="http://schemas.microsoft.com/office/drawing/2014/main" val="1251220807"/>
                    </a:ext>
                  </a:extLst>
                </a:gridCol>
                <a:gridCol w="847576">
                  <a:extLst>
                    <a:ext uri="{9D8B030D-6E8A-4147-A177-3AD203B41FA5}">
                      <a16:colId xmlns:a16="http://schemas.microsoft.com/office/drawing/2014/main" val="652466221"/>
                    </a:ext>
                  </a:extLst>
                </a:gridCol>
                <a:gridCol w="847576">
                  <a:extLst>
                    <a:ext uri="{9D8B030D-6E8A-4147-A177-3AD203B41FA5}">
                      <a16:colId xmlns:a16="http://schemas.microsoft.com/office/drawing/2014/main" val="203177723"/>
                    </a:ext>
                  </a:extLst>
                </a:gridCol>
                <a:gridCol w="465042">
                  <a:extLst>
                    <a:ext uri="{9D8B030D-6E8A-4147-A177-3AD203B41FA5}">
                      <a16:colId xmlns:a16="http://schemas.microsoft.com/office/drawing/2014/main" val="1097693662"/>
                    </a:ext>
                  </a:extLst>
                </a:gridCol>
              </a:tblGrid>
              <a:tr h="110163">
                <a:tc rowSpan="2">
                  <a:txBody>
                    <a:bodyPr/>
                    <a:lstStyle/>
                    <a:p>
                      <a:pPr algn="ctr" fontAlgn="ctr"/>
                      <a:r>
                        <a:rPr lang="es-PE" sz="1000" b="1" i="0" u="none" strike="noStrike">
                          <a:solidFill>
                            <a:srgbClr val="FFFFFF"/>
                          </a:solidFill>
                          <a:effectLst/>
                          <a:latin typeface="Calibri" panose="020F0502020204030204" pitchFamily="34" charset="0"/>
                        </a:rPr>
                        <a:t>CUI</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dirty="0">
                          <a:solidFill>
                            <a:srgbClr val="FFFFFF"/>
                          </a:solidFill>
                          <a:effectLst/>
                          <a:latin typeface="Calibri" panose="020F0502020204030204" pitchFamily="34" charset="0"/>
                        </a:rPr>
                        <a:t>Proyecto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Monto de Inversion</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fecha de viabilidad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tiempo transcurrido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a:txBody>
                    <a:bodyPr/>
                    <a:lstStyle/>
                    <a:p>
                      <a:pPr algn="ctr" fontAlgn="ctr"/>
                      <a:r>
                        <a:rPr lang="es-PE" sz="1000" b="1" i="0" u="none" strike="noStrike">
                          <a:solidFill>
                            <a:srgbClr val="FFFFFF"/>
                          </a:solidFill>
                          <a:effectLst/>
                          <a:latin typeface="Calibri" panose="020F0502020204030204" pitchFamily="34" charset="0"/>
                        </a:rPr>
                        <a:t>estado situacional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gridSpan="4">
                  <a:txBody>
                    <a:bodyPr/>
                    <a:lstStyle/>
                    <a:p>
                      <a:pPr algn="ctr" fontAlgn="ctr"/>
                      <a:r>
                        <a:rPr lang="es-PE" sz="1000" b="1" i="0" u="none" strike="noStrike">
                          <a:solidFill>
                            <a:srgbClr val="FFFFFF"/>
                          </a:solidFill>
                          <a:effectLst/>
                          <a:latin typeface="Calibri" panose="020F0502020204030204" pitchFamily="34" charset="0"/>
                        </a:rPr>
                        <a:t>Ambito Territorial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hMerge="1">
                  <a:txBody>
                    <a:bodyPr/>
                    <a:lstStyle/>
                    <a:p>
                      <a:endParaRPr lang="es-PE"/>
                    </a:p>
                  </a:txBody>
                  <a:tcPr/>
                </a:tc>
                <a:tc hMerge="1">
                  <a:txBody>
                    <a:bodyPr/>
                    <a:lstStyle/>
                    <a:p>
                      <a:endParaRPr lang="es-PE"/>
                    </a:p>
                  </a:txBody>
                  <a:tcPr/>
                </a:tc>
                <a:tc hMerge="1">
                  <a:txBody>
                    <a:bodyPr/>
                    <a:lstStyle/>
                    <a:p>
                      <a:endParaRPr lang="es-PE"/>
                    </a:p>
                  </a:txBody>
                  <a:tcPr/>
                </a:tc>
                <a:tc rowSpan="2">
                  <a:txBody>
                    <a:bodyPr/>
                    <a:lstStyle/>
                    <a:p>
                      <a:pPr algn="ctr" fontAlgn="ctr"/>
                      <a:r>
                        <a:rPr lang="es-PE" sz="1000" b="1" i="0" u="none" strike="noStrike">
                          <a:solidFill>
                            <a:srgbClr val="FFFFFF"/>
                          </a:solidFill>
                          <a:effectLst/>
                          <a:latin typeface="Calibri" panose="020F0502020204030204" pitchFamily="34" charset="0"/>
                        </a:rPr>
                        <a:t>N° Beneficiarios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1808620805"/>
                  </a:ext>
                </a:extLst>
              </a:tr>
              <a:tr h="220327">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algn="ctr" fontAlgn="ctr"/>
                      <a:r>
                        <a:rPr lang="es-PE" sz="1000" b="1" i="0" u="none" strike="noStrike">
                          <a:solidFill>
                            <a:srgbClr val="FFFFFF"/>
                          </a:solidFill>
                          <a:effectLst/>
                          <a:latin typeface="Calibri" panose="020F0502020204030204" pitchFamily="34" charset="0"/>
                        </a:rPr>
                        <a:t>departamento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a:solidFill>
                            <a:srgbClr val="FFFFFF"/>
                          </a:solidFill>
                          <a:effectLst/>
                          <a:latin typeface="Calibri" panose="020F0502020204030204" pitchFamily="34" charset="0"/>
                        </a:rPr>
                        <a:t>Provincia</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s-PE" sz="1000" b="1" i="0" u="none" strike="noStrike">
                          <a:solidFill>
                            <a:srgbClr val="FFFFFF"/>
                          </a:solidFill>
                          <a:effectLst/>
                          <a:latin typeface="Calibri" panose="020F0502020204030204" pitchFamily="34" charset="0"/>
                        </a:rPr>
                        <a:t>Distrito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s-PE" sz="1000" b="1" i="0" u="none" strike="noStrike">
                          <a:solidFill>
                            <a:srgbClr val="FFFFFF"/>
                          </a:solidFill>
                          <a:effectLst/>
                          <a:latin typeface="Calibri" panose="020F0502020204030204" pitchFamily="34" charset="0"/>
                        </a:rPr>
                        <a:t>Localidad</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vMerge="1">
                  <a:txBody>
                    <a:bodyPr/>
                    <a:lstStyle/>
                    <a:p>
                      <a:endParaRPr lang="es-PE"/>
                    </a:p>
                  </a:txBody>
                  <a:tcPr/>
                </a:tc>
                <a:extLst>
                  <a:ext uri="{0D108BD9-81ED-4DB2-BD59-A6C34878D82A}">
                    <a16:rowId xmlns:a16="http://schemas.microsoft.com/office/drawing/2014/main" val="2589057282"/>
                  </a:ext>
                </a:extLst>
              </a:tr>
              <a:tr h="110163">
                <a:tc gridSpan="11">
                  <a:txBody>
                    <a:bodyPr/>
                    <a:lstStyle/>
                    <a:p>
                      <a:pPr algn="ctr" fontAlgn="ctr"/>
                      <a:r>
                        <a:rPr lang="es-PE" sz="1400" b="1" i="0" u="none" strike="noStrike" dirty="0">
                          <a:effectLst/>
                          <a:latin typeface="Calibri" panose="020F0502020204030204" pitchFamily="34" charset="0"/>
                        </a:rPr>
                        <a:t>PROTECCIÓN SOCIAL</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3858020541"/>
                  </a:ext>
                </a:extLst>
              </a:tr>
              <a:tr h="330490">
                <a:tc>
                  <a:txBody>
                    <a:bodyPr/>
                    <a:lstStyle/>
                    <a:p>
                      <a:pPr algn="ctr" fontAlgn="ctr"/>
                      <a:r>
                        <a:rPr lang="es-PE" sz="1000" b="0" i="0" u="none" strike="noStrike">
                          <a:effectLst/>
                          <a:latin typeface="Calibri" panose="020F0502020204030204" pitchFamily="34" charset="0"/>
                        </a:rPr>
                        <a:t>2415944</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CREACION DE UN CENTRO DE ACOGIDA RESIDENCIAL PARA NIÑO,NIÑAS  Y ADOLESCENTES CON DISCAPACIDAD EN EL CENTRO POBLADO DE LAMBRAMA DEL DISTRITO DE LAMBRAMA - PROVINCIA DE ABANCAY - DEPARTAMENTO DE 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dirty="0">
                          <a:effectLst/>
                          <a:latin typeface="Calibri" panose="020F0502020204030204" pitchFamily="34" charset="0"/>
                        </a:rPr>
                        <a:t>19,032,429.23</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10/01/2020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0 años 6 meses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PE" sz="1000" b="0" i="0" u="none" strike="noStrike">
                          <a:effectLst/>
                          <a:latin typeface="Calibri" panose="020F0502020204030204" pitchFamily="34" charset="0"/>
                        </a:rPr>
                        <a:t>ACTIVO</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APURIMAC</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07 PROVINCIAS</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s-PE" sz="1000" b="0" i="0" u="none" strike="noStrike">
                          <a:effectLst/>
                          <a:latin typeface="Calibri" panose="020F0502020204030204" pitchFamily="34" charset="0"/>
                        </a:rPr>
                        <a:t> </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s-PE" sz="1000" b="0" i="0" u="none" strike="noStrike" dirty="0">
                          <a:effectLst/>
                          <a:latin typeface="Calibri" panose="020F0502020204030204" pitchFamily="34" charset="0"/>
                        </a:rPr>
                        <a:t>60</a:t>
                      </a:r>
                    </a:p>
                  </a:txBody>
                  <a:tcPr marL="4790" marR="4790" marT="479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1060130"/>
                  </a:ext>
                </a:extLst>
              </a:tr>
            </a:tbl>
          </a:graphicData>
        </a:graphic>
      </p:graphicFrame>
    </p:spTree>
    <p:extLst>
      <p:ext uri="{BB962C8B-B14F-4D97-AF65-F5344CB8AC3E}">
        <p14:creationId xmlns:p14="http://schemas.microsoft.com/office/powerpoint/2010/main" val="1415875855"/>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380</TotalTime>
  <Words>2845</Words>
  <Application>Microsoft Office PowerPoint</Application>
  <PresentationFormat>Panorámica</PresentationFormat>
  <Paragraphs>790</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Agency FB</vt:lpstr>
      <vt:lpstr>Bahnschrift</vt:lpstr>
      <vt:lpstr>Bahnschrift Condensed</vt:lpstr>
      <vt:lpstr>Calibri</vt:lpstr>
      <vt:lpstr>Calibri Light</vt:lpstr>
      <vt:lpstr>Retrospección</vt:lpstr>
      <vt:lpstr>Oficina Regional de Formulación y Evaluación de Inversiones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ORFEI880</dc:creator>
  <cp:lastModifiedBy>ORFEI880</cp:lastModifiedBy>
  <cp:revision>21</cp:revision>
  <dcterms:created xsi:type="dcterms:W3CDTF">2020-07-20T17:45:12Z</dcterms:created>
  <dcterms:modified xsi:type="dcterms:W3CDTF">2020-07-21T17:41:50Z</dcterms:modified>
</cp:coreProperties>
</file>