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379" r:id="rId2"/>
    <p:sldId id="354" r:id="rId3"/>
    <p:sldId id="269" r:id="rId4"/>
    <p:sldId id="360" r:id="rId5"/>
    <p:sldId id="267" r:id="rId6"/>
    <p:sldId id="367" r:id="rId7"/>
    <p:sldId id="3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0" autoAdjust="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E7B85-5F2A-4388-B62F-8365DA6271C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2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06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50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086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9067" y="2111133"/>
            <a:ext cx="8457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9067" y="3786736"/>
            <a:ext cx="8457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5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07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6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3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5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50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2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32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940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21/07/2020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2">
            <a:extLst>
              <a:ext uri="{FF2B5EF4-FFF2-40B4-BE49-F238E27FC236}">
                <a16:creationId xmlns:a16="http://schemas.microsoft.com/office/drawing/2014/main" id="{93CBBC6E-2F85-4EB0-BB33-3C591360B386}"/>
              </a:ext>
            </a:extLst>
          </p:cNvPr>
          <p:cNvSpPr txBox="1">
            <a:spLocks/>
          </p:cNvSpPr>
          <p:nvPr/>
        </p:nvSpPr>
        <p:spPr>
          <a:xfrm>
            <a:off x="921360" y="640747"/>
            <a:ext cx="10427957" cy="456774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6600" b="1" dirty="0">
                <a:solidFill>
                  <a:schemeClr val="tx1"/>
                </a:solidFill>
              </a:rPr>
              <a:t>Proyectos de inversión Función – Planeamiento Gestión y Reserva de la Contingencia y Turismo</a:t>
            </a:r>
            <a:br>
              <a:rPr lang="es-PE" sz="4000" b="1" dirty="0">
                <a:solidFill>
                  <a:schemeClr val="tx1"/>
                </a:solidFill>
              </a:rPr>
            </a:br>
            <a:endParaRPr lang="es-PE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928D-9FFC-4E8A-9ADE-10137435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  <a:latin typeface="+mn-lt"/>
              </a:rPr>
              <a:t>Función Turismo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990E7-A1D8-497C-8C5A-3BCEDCED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E7C3E0-321A-409D-A84E-F0A46236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646679"/>
          </a:xfrm>
        </p:spPr>
        <p:txBody>
          <a:bodyPr/>
          <a:lstStyle/>
          <a:p>
            <a:r>
              <a:rPr lang="es-ES" dirty="0"/>
              <a:t>02 </a:t>
            </a:r>
            <a:r>
              <a:rPr lang="es-PE" dirty="0"/>
              <a:t>Proyectos de Inversión </a:t>
            </a:r>
            <a:r>
              <a:rPr lang="es-ES" dirty="0"/>
              <a:t>Concluidos</a:t>
            </a:r>
            <a:r>
              <a:rPr lang="es-PE" dirty="0"/>
              <a:t>. </a:t>
            </a:r>
          </a:p>
        </p:txBody>
      </p:sp>
      <p:pic>
        <p:nvPicPr>
          <p:cNvPr id="20482" name="Picture 2" descr="Imagen relacionada">
            <a:extLst>
              <a:ext uri="{FF2B5EF4-FFF2-40B4-BE49-F238E27FC236}">
                <a16:creationId xmlns:a16="http://schemas.microsoft.com/office/drawing/2014/main" id="{8FA0C225-B893-4AC1-A737-6F39CBA49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2"/>
          <a:stretch/>
        </p:blipFill>
        <p:spPr bwMode="auto">
          <a:xfrm>
            <a:off x="4083834" y="0"/>
            <a:ext cx="81081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onos de computadora inicio botón firmar, inicio, firmar, en ...">
            <a:hlinkClick r:id="rId3" action="ppaction://hlinksldjump"/>
            <a:extLst>
              <a:ext uri="{FF2B5EF4-FFF2-40B4-BE49-F238E27FC236}">
                <a16:creationId xmlns:a16="http://schemas.microsoft.com/office/drawing/2014/main" id="{801C1F75-79E0-45A8-ADBC-6E77BC89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31" y="284534"/>
            <a:ext cx="446986" cy="4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168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326333" y="311277"/>
            <a:ext cx="11351006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b="1" dirty="0">
                <a:ln w="0"/>
                <a:solidFill>
                  <a:schemeClr val="accent6">
                    <a:lumMod val="75000"/>
                  </a:schemeClr>
                </a:solidFill>
                <a:latin typeface="+mn-lt"/>
              </a:rPr>
              <a:t>Proyectos de Inversión en Proceso de Formulación – </a:t>
            </a:r>
            <a:r>
              <a:rPr lang="es-MX" sz="2800" b="1" dirty="0">
                <a:ln w="0"/>
                <a:solidFill>
                  <a:schemeClr val="accent6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2020</a:t>
            </a:r>
          </a:p>
        </p:txBody>
      </p:sp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E238AB2-6E8E-465D-8FC4-44CF13696221}"/>
              </a:ext>
            </a:extLst>
          </p:cNvPr>
          <p:cNvSpPr txBox="1">
            <a:spLocks/>
          </p:cNvSpPr>
          <p:nvPr/>
        </p:nvSpPr>
        <p:spPr>
          <a:xfrm>
            <a:off x="4175151" y="837218"/>
            <a:ext cx="3841697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Función Turismo</a:t>
            </a:r>
          </a:p>
        </p:txBody>
      </p:sp>
      <p:pic>
        <p:nvPicPr>
          <p:cNvPr id="6" name="Picture 2" descr="Iconos de computadora inicio botón firmar, inicio, firmar, en ...">
            <a:hlinkClick r:id="rId3" action="ppaction://hlinksldjump"/>
            <a:extLst>
              <a:ext uri="{FF2B5EF4-FFF2-40B4-BE49-F238E27FC236}">
                <a16:creationId xmlns:a16="http://schemas.microsoft.com/office/drawing/2014/main" id="{E960BF2E-0CCD-4AE3-A631-3B954F50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527" y="534995"/>
            <a:ext cx="446986" cy="4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A1D2958-F8A9-4985-9643-6A00F7B39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93747"/>
              </p:ext>
            </p:extLst>
          </p:nvPr>
        </p:nvGraphicFramePr>
        <p:xfrm>
          <a:off x="590189" y="1904753"/>
          <a:ext cx="11087150" cy="4082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770">
                  <a:extLst>
                    <a:ext uri="{9D8B030D-6E8A-4147-A177-3AD203B41FA5}">
                      <a16:colId xmlns:a16="http://schemas.microsoft.com/office/drawing/2014/main" val="2295425636"/>
                    </a:ext>
                  </a:extLst>
                </a:gridCol>
                <a:gridCol w="821770">
                  <a:extLst>
                    <a:ext uri="{9D8B030D-6E8A-4147-A177-3AD203B41FA5}">
                      <a16:colId xmlns:a16="http://schemas.microsoft.com/office/drawing/2014/main" val="1373555936"/>
                    </a:ext>
                  </a:extLst>
                </a:gridCol>
                <a:gridCol w="1805199">
                  <a:extLst>
                    <a:ext uri="{9D8B030D-6E8A-4147-A177-3AD203B41FA5}">
                      <a16:colId xmlns:a16="http://schemas.microsoft.com/office/drawing/2014/main" val="3912978355"/>
                    </a:ext>
                  </a:extLst>
                </a:gridCol>
                <a:gridCol w="1050786">
                  <a:extLst>
                    <a:ext uri="{9D8B030D-6E8A-4147-A177-3AD203B41FA5}">
                      <a16:colId xmlns:a16="http://schemas.microsoft.com/office/drawing/2014/main" val="2243966637"/>
                    </a:ext>
                  </a:extLst>
                </a:gridCol>
                <a:gridCol w="1081098">
                  <a:extLst>
                    <a:ext uri="{9D8B030D-6E8A-4147-A177-3AD203B41FA5}">
                      <a16:colId xmlns:a16="http://schemas.microsoft.com/office/drawing/2014/main" val="3268264877"/>
                    </a:ext>
                  </a:extLst>
                </a:gridCol>
                <a:gridCol w="808298">
                  <a:extLst>
                    <a:ext uri="{9D8B030D-6E8A-4147-A177-3AD203B41FA5}">
                      <a16:colId xmlns:a16="http://schemas.microsoft.com/office/drawing/2014/main" val="3361902195"/>
                    </a:ext>
                  </a:extLst>
                </a:gridCol>
                <a:gridCol w="1081098">
                  <a:extLst>
                    <a:ext uri="{9D8B030D-6E8A-4147-A177-3AD203B41FA5}">
                      <a16:colId xmlns:a16="http://schemas.microsoft.com/office/drawing/2014/main" val="3059890218"/>
                    </a:ext>
                  </a:extLst>
                </a:gridCol>
                <a:gridCol w="1242757">
                  <a:extLst>
                    <a:ext uri="{9D8B030D-6E8A-4147-A177-3AD203B41FA5}">
                      <a16:colId xmlns:a16="http://schemas.microsoft.com/office/drawing/2014/main" val="3431367910"/>
                    </a:ext>
                  </a:extLst>
                </a:gridCol>
                <a:gridCol w="1050786">
                  <a:extLst>
                    <a:ext uri="{9D8B030D-6E8A-4147-A177-3AD203B41FA5}">
                      <a16:colId xmlns:a16="http://schemas.microsoft.com/office/drawing/2014/main" val="1914422735"/>
                    </a:ext>
                  </a:extLst>
                </a:gridCol>
                <a:gridCol w="1323588">
                  <a:extLst>
                    <a:ext uri="{9D8B030D-6E8A-4147-A177-3AD203B41FA5}">
                      <a16:colId xmlns:a16="http://schemas.microsoft.com/office/drawing/2014/main" val="2201503780"/>
                    </a:ext>
                  </a:extLst>
                </a:gridCol>
              </a:tblGrid>
              <a:tr h="5077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 err="1">
                          <a:effectLst/>
                        </a:rPr>
                        <a:t>N°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CUI / IDEA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NOMBRE DEL PROYECTO DE INVERSIÓN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FECHA DE INICIO DE FORMULACIÓN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CONCLUSIÓN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Estado Situacional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TIEMPO TRANSCURRIDO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MONTO DE INVERSIÓN S/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ALCANCE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OBSERVACIONES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0875"/>
                  </a:ext>
                </a:extLst>
              </a:tr>
              <a:tr h="1622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49488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000" u="none" strike="noStrike" dirty="0">
                          <a:effectLst/>
                        </a:rPr>
                        <a:t>"Mejoramiento y creación de servicios turísticos públicos en el cañón del Apurímac, distritos de Curahuasi, san pedro de Cachora, Huanipaca, Tamburco y Abancay - región Apurímac” 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01/10/2019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>
                          <a:effectLst/>
                        </a:rPr>
                        <a:t>31/04/2020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>
                          <a:effectLst/>
                        </a:rPr>
                        <a:t>Concluido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>
                          <a:effectLst/>
                        </a:rPr>
                        <a:t>10 Meses.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u="none" strike="noStrike" dirty="0">
                          <a:effectLst/>
                        </a:rPr>
                        <a:t>50,000,000.00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00"/>
                        <a:buFont typeface="Arial Narrow" panose="020B0606020202030204" pitchFamily="34" charset="0"/>
                        <a:buNone/>
                      </a:pPr>
                      <a:r>
                        <a:rPr lang="es-PE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05 distritos</a:t>
                      </a:r>
                    </a:p>
                  </a:txBody>
                  <a:tcPr marL="165193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Arial Narrow" panose="020B0606020202030204" pitchFamily="34" charset="0"/>
                        <a:buNone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• A la fecha en proceso de registro, aprobación y viabilidad.         </a:t>
                      </a:r>
                    </a:p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Arial Narrow" panose="020B0606020202030204" pitchFamily="34" charset="0"/>
                        <a:buNone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•  El tiempo transcurrido fue por el  levantamiento de observaciones y trámites de donaciones de terrenos de las comunidades beneficiarias. 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64256"/>
                  </a:ext>
                </a:extLst>
              </a:tr>
              <a:tr h="1951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>
                          <a:effectLst/>
                        </a:rPr>
                        <a:t>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>
                          <a:effectLst/>
                        </a:rPr>
                        <a:t>75659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000" u="none" strike="noStrike">
                          <a:effectLst/>
                        </a:rPr>
                        <a:t>“Mejoramiento de los servicios turísticos en el conjunto arqueológico de Saywite, distrito de Curahuasi, provincia de Abancay, región Apurímac” 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01/06/2020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08/07/2020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Concluido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1.5 Meses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u="none" strike="noStrike" dirty="0">
                          <a:effectLst/>
                        </a:rPr>
                        <a:t>2,875,615.78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000"/>
                        <a:buFont typeface="Arial Narrow" panose="020B0606020202030204" pitchFamily="34" charset="0"/>
                        <a:buNone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01 distrito</a:t>
                      </a:r>
                    </a:p>
                  </a:txBody>
                  <a:tcPr marL="165193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Arial Narrow" panose="020B0606020202030204" pitchFamily="34" charset="0"/>
                        <a:buNone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• Proceso de evaluación, registro, aprobación y viabilidad.  </a:t>
                      </a:r>
                    </a:p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Arial Narrow" panose="020B0606020202030204" pitchFamily="34" charset="0"/>
                        <a:buNone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• A la fecha esta pendiente la formalización de donación de terreno por parte de la comunidad de </a:t>
                      </a:r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Saywite</a:t>
                      </a: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74B00-F710-4A2E-8268-624B575D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solidFill>
                  <a:schemeClr val="accent1"/>
                </a:solidFill>
                <a:latin typeface="+mn-lt"/>
              </a:rPr>
              <a:t>Función Planeamiento y Gestión</a:t>
            </a:r>
            <a:endParaRPr lang="es-PE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53CEADB-17FA-40B7-804E-7549A7357E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8" r="10740"/>
          <a:stretch/>
        </p:blipFill>
        <p:spPr bwMode="auto">
          <a:xfrm>
            <a:off x="4110086" y="3524"/>
            <a:ext cx="8081913" cy="68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71CE6-E422-41AE-9D05-EF51CEE2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92299"/>
            <a:ext cx="3200400" cy="3379124"/>
          </a:xfrm>
        </p:spPr>
        <p:txBody>
          <a:bodyPr/>
          <a:lstStyle/>
          <a:p>
            <a:r>
              <a:rPr lang="es-PE" dirty="0"/>
              <a:t>03 Proyectos Concluidos.</a:t>
            </a:r>
          </a:p>
          <a:p>
            <a:r>
              <a:rPr lang="es-PE" dirty="0"/>
              <a:t>02 En Idea.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Picture 2" descr="Iconos de computadora inicio botón firmar, inicio, firmar, en ...">
            <a:hlinkClick r:id="rId3" action="ppaction://hlinksldjump"/>
            <a:extLst>
              <a:ext uri="{FF2B5EF4-FFF2-40B4-BE49-F238E27FC236}">
                <a16:creationId xmlns:a16="http://schemas.microsoft.com/office/drawing/2014/main" id="{4FEF1FE5-7D8F-4058-9B8D-85BDA55A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87" y="358926"/>
            <a:ext cx="446986" cy="4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6C0F00E2-765C-4B44-BEE0-055B291C14BB}"/>
              </a:ext>
            </a:extLst>
          </p:cNvPr>
          <p:cNvSpPr txBox="1">
            <a:spLocks/>
          </p:cNvSpPr>
          <p:nvPr/>
        </p:nvSpPr>
        <p:spPr>
          <a:xfrm>
            <a:off x="1148007" y="290346"/>
            <a:ext cx="10670224" cy="77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 – 2020 </a:t>
            </a:r>
            <a:r>
              <a:rPr lang="es-PE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Función Planeamiento gestión y Reserva de la Contingencia</a:t>
            </a:r>
            <a:endParaRPr lang="es-MX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5E9DF3-52E4-4BCD-BF18-C4825A4915F1}"/>
              </a:ext>
            </a:extLst>
          </p:cNvPr>
          <p:cNvSpPr txBox="1"/>
          <p:nvPr/>
        </p:nvSpPr>
        <p:spPr>
          <a:xfrm>
            <a:off x="11319871" y="5964290"/>
            <a:ext cx="99671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333" dirty="0">
                <a:solidFill>
                  <a:srgbClr val="0000CC"/>
                </a:solidFill>
              </a:rPr>
              <a:t>…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981FE68-FFEE-4185-96E8-9429CD6B5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8521"/>
              </p:ext>
            </p:extLst>
          </p:nvPr>
        </p:nvGraphicFramePr>
        <p:xfrm>
          <a:off x="528918" y="1762404"/>
          <a:ext cx="11134164" cy="4521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254">
                  <a:extLst>
                    <a:ext uri="{9D8B030D-6E8A-4147-A177-3AD203B41FA5}">
                      <a16:colId xmlns:a16="http://schemas.microsoft.com/office/drawing/2014/main" val="562827258"/>
                    </a:ext>
                  </a:extLst>
                </a:gridCol>
                <a:gridCol w="825254">
                  <a:extLst>
                    <a:ext uri="{9D8B030D-6E8A-4147-A177-3AD203B41FA5}">
                      <a16:colId xmlns:a16="http://schemas.microsoft.com/office/drawing/2014/main" val="2625096202"/>
                    </a:ext>
                  </a:extLst>
                </a:gridCol>
                <a:gridCol w="1812852">
                  <a:extLst>
                    <a:ext uri="{9D8B030D-6E8A-4147-A177-3AD203B41FA5}">
                      <a16:colId xmlns:a16="http://schemas.microsoft.com/office/drawing/2014/main" val="2547481261"/>
                    </a:ext>
                  </a:extLst>
                </a:gridCol>
                <a:gridCol w="1055242">
                  <a:extLst>
                    <a:ext uri="{9D8B030D-6E8A-4147-A177-3AD203B41FA5}">
                      <a16:colId xmlns:a16="http://schemas.microsoft.com/office/drawing/2014/main" val="3713959904"/>
                    </a:ext>
                  </a:extLst>
                </a:gridCol>
                <a:gridCol w="1085684">
                  <a:extLst>
                    <a:ext uri="{9D8B030D-6E8A-4147-A177-3AD203B41FA5}">
                      <a16:colId xmlns:a16="http://schemas.microsoft.com/office/drawing/2014/main" val="2856061627"/>
                    </a:ext>
                  </a:extLst>
                </a:gridCol>
                <a:gridCol w="811726">
                  <a:extLst>
                    <a:ext uri="{9D8B030D-6E8A-4147-A177-3AD203B41FA5}">
                      <a16:colId xmlns:a16="http://schemas.microsoft.com/office/drawing/2014/main" val="2811025133"/>
                    </a:ext>
                  </a:extLst>
                </a:gridCol>
                <a:gridCol w="1085684">
                  <a:extLst>
                    <a:ext uri="{9D8B030D-6E8A-4147-A177-3AD203B41FA5}">
                      <a16:colId xmlns:a16="http://schemas.microsoft.com/office/drawing/2014/main" val="2148152452"/>
                    </a:ext>
                  </a:extLst>
                </a:gridCol>
                <a:gridCol w="1248026">
                  <a:extLst>
                    <a:ext uri="{9D8B030D-6E8A-4147-A177-3AD203B41FA5}">
                      <a16:colId xmlns:a16="http://schemas.microsoft.com/office/drawing/2014/main" val="1315150897"/>
                    </a:ext>
                  </a:extLst>
                </a:gridCol>
                <a:gridCol w="1055242">
                  <a:extLst>
                    <a:ext uri="{9D8B030D-6E8A-4147-A177-3AD203B41FA5}">
                      <a16:colId xmlns:a16="http://schemas.microsoft.com/office/drawing/2014/main" val="1915352711"/>
                    </a:ext>
                  </a:extLst>
                </a:gridCol>
                <a:gridCol w="1329200">
                  <a:extLst>
                    <a:ext uri="{9D8B030D-6E8A-4147-A177-3AD203B41FA5}">
                      <a16:colId xmlns:a16="http://schemas.microsoft.com/office/drawing/2014/main" val="285421813"/>
                    </a:ext>
                  </a:extLst>
                </a:gridCol>
              </a:tblGrid>
              <a:tr h="398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N°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CUI / IDEA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NOMBRE DEL PROYECTO DE INVERSIÓN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FECHA DE INICIO DE FORMULACIÓN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CONCLUSIÓN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Estado Situacional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TIEMPO TRANSCURRIDO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MONTO DE INVERSIÓN S/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ALCANCE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dirty="0">
                          <a:effectLst/>
                        </a:rPr>
                        <a:t>OBSERVACIONES</a:t>
                      </a:r>
                      <a:endParaRPr lang="es-PE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75796"/>
                  </a:ext>
                </a:extLst>
              </a:tr>
              <a:tr h="12386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1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49512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900" u="none" strike="noStrike" dirty="0">
                          <a:effectLst/>
                        </a:rPr>
                        <a:t>“MEJORAMIENTO DE LA PRESTACIÓN DE LOS SERVICIO DE LA DIRECCIÓN REGIONAL DE PESQUERÍA/DIREPRO EN 22 DISTRITOS DE LAS 7 PROVINCIAS DE LA REGIÓN APURÍMAC” 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01/08/2020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31/12/2020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CONCLUIDO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10 Meses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900" u="none" strike="noStrike">
                          <a:effectLst/>
                        </a:rPr>
                        <a:t>3,433,062.38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>
                          <a:effectLst/>
                        </a:rPr>
                        <a:t>7 PROVINCIAS (22 DISTRITOS)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6874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900" u="none" strike="noStrike" dirty="0">
                          <a:effectLst/>
                        </a:rPr>
                        <a:t>• En registro para su viabilidad.                           •  El tiempo transcurrido fue por la culminación del año fiscal.   </a:t>
                      </a:r>
                    </a:p>
                    <a:p>
                      <a:pPr algn="just" rtl="0" fontAlgn="ctr"/>
                      <a:r>
                        <a:rPr lang="es-PE" sz="900" u="none" strike="noStrike" dirty="0">
                          <a:effectLst/>
                        </a:rPr>
                        <a:t>•  El personal no estuvo presente y no hubo continuidad.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45319"/>
                  </a:ext>
                </a:extLst>
              </a:tr>
              <a:tr h="14421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2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49546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900" u="none" strike="noStrike">
                          <a:effectLst/>
                        </a:rPr>
                        <a:t>"MEJORAMIENTO Y AMPLIACIÓN DE LOS SERVICIOS DE LA DIRECCION REGIONAL DE LA PRODUCCION - DIRECCION DE INDUSTRIA, DE LA PROVINCIA DE ABANCAY DEL DEPARTAMENTO DE APURÍMAC"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15/08/2019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31/12/2019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CONCLUIDO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 dirty="0">
                          <a:effectLst/>
                        </a:rPr>
                        <a:t>10 MESES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900" u="none" strike="noStrike" dirty="0">
                          <a:effectLst/>
                        </a:rPr>
                        <a:t>11,042,405.06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 dirty="0">
                          <a:effectLst/>
                        </a:rPr>
                        <a:t>PROVINCIA DE ABANCAY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6874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900" u="none" strike="noStrike" dirty="0">
                          <a:effectLst/>
                        </a:rPr>
                        <a:t>• A la fecha en proceso de registro, aprobación y viabilidad.            </a:t>
                      </a:r>
                    </a:p>
                    <a:p>
                      <a:pPr algn="just" rtl="0" fontAlgn="ctr"/>
                      <a:r>
                        <a:rPr lang="es-PE" sz="900" u="none" strike="noStrike" dirty="0">
                          <a:effectLst/>
                        </a:rPr>
                        <a:t> • El tiempo transcurrido fue por la espera del convenio DREA - GORE para la transferencia del terreno en sesión de uso a favor del GORE.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191606"/>
                  </a:ext>
                </a:extLst>
              </a:tr>
              <a:tr h="14421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3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49521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900" u="none" strike="noStrike">
                          <a:effectLst/>
                        </a:rPr>
                        <a:t>“MEJORAMIENTO DE LOS SERVICIOS DE ASISTENCIA TÉCNICA Y PROMOCIÓN DE LA CADENA PRODUCTIVA DE LECHE DE CABRA EN 4 PROVINCIAS DEL DEPARTAMENTO DE APURIMAC”.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01/10/2019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31/12/2019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u="none" strike="noStrike">
                          <a:effectLst/>
                        </a:rPr>
                        <a:t>CONCLUIDO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u="none" strike="noStrike">
                          <a:effectLst/>
                        </a:rPr>
                        <a:t>09 MESES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u="none" strike="noStrike">
                          <a:effectLst/>
                        </a:rPr>
                        <a:t>3,606,589.76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900" u="none" strike="noStrike" dirty="0">
                          <a:effectLst/>
                        </a:rPr>
                        <a:t>LAS PROVINCIAS DE AYMARAES, ABANCAY, ANDAHUAYLAS Y CHICNHEROS.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46874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900" u="none" strike="noStrike" dirty="0">
                          <a:effectLst/>
                        </a:rPr>
                        <a:t>• En espera del convenio INIA - GORE                 para la transferencia del terreno en sesión de uso a favor del GORE.     </a:t>
                      </a:r>
                    </a:p>
                    <a:p>
                      <a:pPr algn="just" rtl="0" fontAlgn="ctr"/>
                      <a:r>
                        <a:rPr lang="es-PE" sz="900" u="none" strike="noStrike" dirty="0">
                          <a:effectLst/>
                        </a:rPr>
                        <a:t>• Luego se procederá a la revisión, aprobación y viabilidad correspondiente.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8160" marR="8160" marT="8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26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848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92051" y="204683"/>
            <a:ext cx="10562741" cy="137569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lvl="0" algn="ctr"/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para su Formulacion -2020 </a:t>
            </a:r>
            <a:b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Función: Planeamiento Gestión y Reserva de la Contingencia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3" name="Picture 2" descr="Iconos de computadora inicio botón firmar, inicio, firmar, en ...">
            <a:hlinkClick r:id="rId3" action="ppaction://hlinksldjump"/>
            <a:extLst>
              <a:ext uri="{FF2B5EF4-FFF2-40B4-BE49-F238E27FC236}">
                <a16:creationId xmlns:a16="http://schemas.microsoft.com/office/drawing/2014/main" id="{2DBE7494-F343-4B06-A69C-58A66B1F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527" y="534995"/>
            <a:ext cx="446986" cy="4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A4E4FCA-B173-40FD-BFB3-ADF3F3E56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02038"/>
              </p:ext>
            </p:extLst>
          </p:nvPr>
        </p:nvGraphicFramePr>
        <p:xfrm>
          <a:off x="1066800" y="2036763"/>
          <a:ext cx="10058402" cy="3064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520">
                  <a:extLst>
                    <a:ext uri="{9D8B030D-6E8A-4147-A177-3AD203B41FA5}">
                      <a16:colId xmlns:a16="http://schemas.microsoft.com/office/drawing/2014/main" val="3518964973"/>
                    </a:ext>
                  </a:extLst>
                </a:gridCol>
                <a:gridCol w="745520">
                  <a:extLst>
                    <a:ext uri="{9D8B030D-6E8A-4147-A177-3AD203B41FA5}">
                      <a16:colId xmlns:a16="http://schemas.microsoft.com/office/drawing/2014/main" val="1455885248"/>
                    </a:ext>
                  </a:extLst>
                </a:gridCol>
                <a:gridCol w="1637698">
                  <a:extLst>
                    <a:ext uri="{9D8B030D-6E8A-4147-A177-3AD203B41FA5}">
                      <a16:colId xmlns:a16="http://schemas.microsoft.com/office/drawing/2014/main" val="2824567275"/>
                    </a:ext>
                  </a:extLst>
                </a:gridCol>
                <a:gridCol w="953287">
                  <a:extLst>
                    <a:ext uri="{9D8B030D-6E8A-4147-A177-3AD203B41FA5}">
                      <a16:colId xmlns:a16="http://schemas.microsoft.com/office/drawing/2014/main" val="3576527073"/>
                    </a:ext>
                  </a:extLst>
                </a:gridCol>
                <a:gridCol w="980786">
                  <a:extLst>
                    <a:ext uri="{9D8B030D-6E8A-4147-A177-3AD203B41FA5}">
                      <a16:colId xmlns:a16="http://schemas.microsoft.com/office/drawing/2014/main" val="1904287655"/>
                    </a:ext>
                  </a:extLst>
                </a:gridCol>
                <a:gridCol w="733298">
                  <a:extLst>
                    <a:ext uri="{9D8B030D-6E8A-4147-A177-3AD203B41FA5}">
                      <a16:colId xmlns:a16="http://schemas.microsoft.com/office/drawing/2014/main" val="997094531"/>
                    </a:ext>
                  </a:extLst>
                </a:gridCol>
                <a:gridCol w="980786">
                  <a:extLst>
                    <a:ext uri="{9D8B030D-6E8A-4147-A177-3AD203B41FA5}">
                      <a16:colId xmlns:a16="http://schemas.microsoft.com/office/drawing/2014/main" val="2289542757"/>
                    </a:ext>
                  </a:extLst>
                </a:gridCol>
                <a:gridCol w="1127445">
                  <a:extLst>
                    <a:ext uri="{9D8B030D-6E8A-4147-A177-3AD203B41FA5}">
                      <a16:colId xmlns:a16="http://schemas.microsoft.com/office/drawing/2014/main" val="687267069"/>
                    </a:ext>
                  </a:extLst>
                </a:gridCol>
                <a:gridCol w="953287">
                  <a:extLst>
                    <a:ext uri="{9D8B030D-6E8A-4147-A177-3AD203B41FA5}">
                      <a16:colId xmlns:a16="http://schemas.microsoft.com/office/drawing/2014/main" val="1595728409"/>
                    </a:ext>
                  </a:extLst>
                </a:gridCol>
                <a:gridCol w="1200775">
                  <a:extLst>
                    <a:ext uri="{9D8B030D-6E8A-4147-A177-3AD203B41FA5}">
                      <a16:colId xmlns:a16="http://schemas.microsoft.com/office/drawing/2014/main" val="1399854634"/>
                    </a:ext>
                  </a:extLst>
                </a:gridCol>
              </a:tblGrid>
              <a:tr h="514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N°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CÓDIGO DE IDEA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DEL PROYECTO DE INVERSIÓN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 DE INICIO DE FORMULACIÓN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CONCLUSIÓN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 SITUACIONAL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TIEMPO TRANSCURRIDO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INVERSIÓN ESTIMADO (s/.)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ALCANCE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Observaciones</a:t>
                      </a: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78091"/>
                  </a:ext>
                </a:extLst>
              </a:tr>
              <a:tr h="10299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49533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000" u="none" strike="noStrike" dirty="0">
                          <a:effectLst/>
                        </a:rPr>
                        <a:t>"MEJORAMIENTO DEL SERVICIO DE APOYO PARA LA PRODUCCION DE HONGOS COMESTIBLES 5 PROVINCIAS DEL DEPARTAMENTO DE APURIMAC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03/08/2020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 dirty="0">
                          <a:effectLst/>
                        </a:rPr>
                        <a:t>31/12/2020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>
                          <a:effectLst/>
                        </a:rPr>
                        <a:t>IDEA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>
                          <a:effectLst/>
                        </a:rPr>
                        <a:t>05 MESES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u="none" strike="noStrike">
                          <a:effectLst/>
                        </a:rPr>
                        <a:t>5,185,155.00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05 provincias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000" u="none" strike="noStrike">
                          <a:effectLst/>
                        </a:rPr>
                        <a:t>Elaboración del PDT.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0027"/>
                  </a:ext>
                </a:extLst>
              </a:tr>
              <a:tr h="15192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>
                          <a:effectLst/>
                        </a:rPr>
                        <a:t>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>
                          <a:effectLst/>
                        </a:rPr>
                        <a:t>49538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000" u="none" strike="noStrike">
                          <a:effectLst/>
                        </a:rPr>
                        <a:t>"CREACION DE SERVICIOS DEL CENTRO DE INNOVACIÓN TECNOLÓGICA - CITE ACUÍCOLA EN LAS 7 PROVINCIAS DEL DEPARTAMENTO DE APURIMAC"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 dirty="0">
                          <a:effectLst/>
                        </a:rPr>
                        <a:t>-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 dirty="0">
                          <a:effectLst/>
                        </a:rPr>
                        <a:t>-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IDEA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u="none" strike="noStrike" dirty="0">
                          <a:effectLst/>
                        </a:rPr>
                        <a:t>-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PE" sz="1000" u="none" strike="noStrike" dirty="0">
                          <a:effectLst/>
                        </a:rPr>
                        <a:t>15,613,021.57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u="none" strike="noStrike" dirty="0">
                          <a:effectLst/>
                        </a:rPr>
                        <a:t>07 PROVINCIAS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PE" sz="1000" u="none" strike="noStrike" dirty="0">
                          <a:effectLst/>
                        </a:rPr>
                        <a:t>No se iniciara la formulación ya que no cuenta con la Resolución de Creación del CITE de parte del Ministerio de la Producción y no cuenta con terreno propio.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77" marR="9177" marT="9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897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C97D-E8E1-46E5-AAB4-F7EEC7775E4F}"/>
              </a:ext>
            </a:extLst>
          </p:cNvPr>
          <p:cNvSpPr txBox="1">
            <a:spLocks/>
          </p:cNvSpPr>
          <p:nvPr/>
        </p:nvSpPr>
        <p:spPr>
          <a:xfrm>
            <a:off x="5125720" y="2824479"/>
            <a:ext cx="1940560" cy="6045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accent1"/>
                </a:solidFill>
                <a:latin typeface="+mn-lt"/>
              </a:rPr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967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741</TotalTime>
  <Words>631</Words>
  <Application>Microsoft Office PowerPoint</Application>
  <PresentationFormat>Panorámica</PresentationFormat>
  <Paragraphs>119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 Black</vt:lpstr>
      <vt:lpstr>Arial Narrow</vt:lpstr>
      <vt:lpstr>Calibri</vt:lpstr>
      <vt:lpstr>Calibri Light</vt:lpstr>
      <vt:lpstr>Lato Black</vt:lpstr>
      <vt:lpstr>Retrospección</vt:lpstr>
      <vt:lpstr>Presentación de PowerPoint</vt:lpstr>
      <vt:lpstr>Función Turismo</vt:lpstr>
      <vt:lpstr>Presentación de PowerPoint</vt:lpstr>
      <vt:lpstr>Función Planeamiento y Gestión</vt:lpstr>
      <vt:lpstr>Presentación de PowerPoint</vt:lpstr>
      <vt:lpstr>Proyectos de Inversion para su Formulacion -2020  Función: Planeamiento Gestión y Reserva de la Contingencia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ORFEI-GERMUT</cp:lastModifiedBy>
  <cp:revision>156</cp:revision>
  <dcterms:created xsi:type="dcterms:W3CDTF">2020-07-08T18:01:31Z</dcterms:created>
  <dcterms:modified xsi:type="dcterms:W3CDTF">2020-07-21T14:57:01Z</dcterms:modified>
</cp:coreProperties>
</file>