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sldIdLst>
    <p:sldId id="351" r:id="rId2"/>
    <p:sldId id="365" r:id="rId3"/>
    <p:sldId id="366" r:id="rId4"/>
    <p:sldId id="367" r:id="rId5"/>
    <p:sldId id="368" r:id="rId6"/>
    <p:sldId id="369" r:id="rId7"/>
    <p:sldId id="3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0" autoAdjust="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985F4-B8CC-48A5-B619-C986ABA454E5}" type="datetimeFigureOut">
              <a:rPr lang="es-PE" smtClean="0"/>
              <a:t>27/07/2020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E7B85-5F2A-4388-B62F-8365DA627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60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27/07/2020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3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27/07/2020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069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27/07/2020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50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27/07/2020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207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27/07/2020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46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27/07/2020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733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27/07/2020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853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27/07/2020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450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27/07/2020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328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DE248C-07F7-42E3-8283-42E2516C9C01}" type="datetimeFigureOut">
              <a:rPr lang="es-PE" smtClean="0"/>
              <a:t>27/07/2020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329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27/07/2020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940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DE248C-07F7-42E3-8283-42E2516C9C01}" type="datetimeFigureOut">
              <a:rPr lang="es-PE" smtClean="0"/>
              <a:t>27/07/2020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2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22F56-3E99-476A-8691-3C1D0F02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31" y="5225749"/>
            <a:ext cx="10113264" cy="822960"/>
          </a:xfrm>
        </p:spPr>
        <p:txBody>
          <a:bodyPr/>
          <a:lstStyle/>
          <a:p>
            <a:r>
              <a:rPr lang="es-ES" dirty="0"/>
              <a:t>Oficina Regional de Formulación y Evaluación de Inversiones 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EB009D-EAC7-49F9-BA06-28FB8637F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6838" y="5611268"/>
            <a:ext cx="2038323" cy="1123265"/>
          </a:xfrm>
        </p:spPr>
        <p:txBody>
          <a:bodyPr anchor="ctr">
            <a:normAutofit/>
          </a:bodyPr>
          <a:lstStyle/>
          <a:p>
            <a:r>
              <a:rPr lang="es-ES" sz="4800" b="1" dirty="0"/>
              <a:t>ORFEI</a:t>
            </a:r>
            <a:endParaRPr lang="es-PE" sz="48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8EBFD7-5FC2-4A48-907C-BCCBEE33A7CA}"/>
              </a:ext>
            </a:extLst>
          </p:cNvPr>
          <p:cNvSpPr txBox="1"/>
          <p:nvPr/>
        </p:nvSpPr>
        <p:spPr>
          <a:xfrm>
            <a:off x="9285876" y="362673"/>
            <a:ext cx="2893242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Gobierno Regional de Apurímac</a:t>
            </a:r>
            <a:endParaRPr lang="es-PE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2" descr="Resultado de imagen para GOBIERNO REGIONAL DE APURIMAC">
            <a:extLst>
              <a:ext uri="{FF2B5EF4-FFF2-40B4-BE49-F238E27FC236}">
                <a16:creationId xmlns:a16="http://schemas.microsoft.com/office/drawing/2014/main" id="{6734D16A-DC4A-48B1-B32C-72B57BD8E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701" y="2030919"/>
            <a:ext cx="1423788" cy="155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1637941-86BF-4EAB-9477-04A0791F2B35}"/>
              </a:ext>
            </a:extLst>
          </p:cNvPr>
          <p:cNvSpPr txBox="1"/>
          <p:nvPr/>
        </p:nvSpPr>
        <p:spPr>
          <a:xfrm>
            <a:off x="9385236" y="4221991"/>
            <a:ext cx="2694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Ing. Juan F. Cisneros </a:t>
            </a:r>
            <a:r>
              <a:rPr lang="es-ES" sz="1400" dirty="0" err="1"/>
              <a:t>Sullcahuaman</a:t>
            </a:r>
            <a:endParaRPr lang="es-PE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D76A2CA-C625-4216-BDCA-99DD242F6451}"/>
              </a:ext>
            </a:extLst>
          </p:cNvPr>
          <p:cNvSpPr txBox="1"/>
          <p:nvPr/>
        </p:nvSpPr>
        <p:spPr>
          <a:xfrm>
            <a:off x="9367950" y="4562929"/>
            <a:ext cx="778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Director</a:t>
            </a:r>
            <a:endParaRPr lang="es-PE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241E14A-BFA5-4C62-8D5C-9F7CDFAFE325}"/>
              </a:ext>
            </a:extLst>
          </p:cNvPr>
          <p:cNvSpPr txBox="1"/>
          <p:nvPr/>
        </p:nvSpPr>
        <p:spPr>
          <a:xfrm>
            <a:off x="734511" y="362673"/>
            <a:ext cx="5943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dirty="0">
                <a:solidFill>
                  <a:schemeClr val="accent1"/>
                </a:solidFill>
              </a:rPr>
              <a:t>COMPARATIVO PROYECTOS VIABLES CON REGISTRO EN EL BANCO DE INVERSIONES FRENTE A PROYECTOS PROGRAMADOS EN EL </a:t>
            </a:r>
            <a:r>
              <a:rPr lang="es-PE" sz="3600" dirty="0" err="1">
                <a:solidFill>
                  <a:schemeClr val="accent1"/>
                </a:solidFill>
              </a:rPr>
              <a:t>PMI</a:t>
            </a:r>
            <a:endParaRPr lang="es-PE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98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C9330F2-F231-4E5F-9C36-093875E1D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54549"/>
              </p:ext>
            </p:extLst>
          </p:nvPr>
        </p:nvGraphicFramePr>
        <p:xfrm>
          <a:off x="1458913" y="1857375"/>
          <a:ext cx="9334500" cy="4000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411635371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533255547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67338258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91158205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21298961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03598552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619097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solidFill>
                            <a:schemeClr val="bg1"/>
                          </a:solidFill>
                          <a:effectLst/>
                        </a:rPr>
                        <a:t>PROYECTOS VIABLES BANCO DE INVERSIONES AL 2020 POR FUNCIÓN</a:t>
                      </a:r>
                      <a:endParaRPr lang="es-PE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solidFill>
                            <a:schemeClr val="bg1"/>
                          </a:solidFill>
                          <a:effectLst/>
                        </a:rPr>
                        <a:t>N. Proy.</a:t>
                      </a:r>
                      <a:endParaRPr lang="es-PE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MONTO DE INVERSIÓN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PROYECTOS VIABLES </a:t>
                      </a:r>
                      <a:r>
                        <a:rPr lang="es-PE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PMI</a:t>
                      </a:r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2020-2022 GORE POR FUNCIÓN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solidFill>
                            <a:schemeClr val="bg1"/>
                          </a:solidFill>
                          <a:effectLst/>
                        </a:rPr>
                        <a:t>N. Proy.</a:t>
                      </a:r>
                      <a:endParaRPr lang="es-PE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MONTO DE INVERSIÓN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0937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ADMINISTRACION Y PLANEAMIENTO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201,568.42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32112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AGRARIA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15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6,853,016.25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60640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AGROPECUARIA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51,592,880.25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AGROPECUARIA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44,968,149.99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43966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AMBIENTE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103,521,389.44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AMBIENTE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103,521,389.44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24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ASISTENCIA Y PREVISION SOCIAL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98,767.00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785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CULTURA Y DEPORTE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9,276,356.76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CULTURA Y DEPORTE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9,276,356.76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83754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EDUCACIÓN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295,280,842.26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EDUCACIÓN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13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283,307,108.26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42127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EDUCACION Y CULTURA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15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4,377,552.40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939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ENERGÍA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1,021,964.05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82035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ENERGIA Y RECURSOS MINERALES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5,113,613.00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4103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INDUSTRIA, COMERCIO Y SERVICIOS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2,837,932.00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03624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ORDEN PÚBLICO Y SEGURIDAD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35,249,904.00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ORDEN PÚBLICO Y SEGURIDAD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35,249,904.00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14103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PLANEAMIENTO, GESTIÓN Y RESERVA DE CONTINGENCIA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90,477,487.99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PLANEAMIENTO, GESTIÓN Y RESERVA DE CONTINGENCIA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6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74,400,166.10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32378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PROTECCIÓN SOCIAL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19,032,429.23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PROTECCIÓN SOCIAL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19,032,429.23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5737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SALUD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590,163,608.29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SALUD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8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578,610,721.29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08496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SALUD Y SANEAMIENTO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27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10,285,383.00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 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33656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TRANSPORTE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343,907,641.23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TRANSPORTE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5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320,104,957.49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529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TURISMO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2,966,681.12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TURISMO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2,966,681.12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05129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TOTAL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138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1,572,259,016.69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TOTAL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45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1,471,437,863.68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951846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D07D3368-01B4-43D6-B3F0-33AB4F33D382}"/>
              </a:ext>
            </a:extLst>
          </p:cNvPr>
          <p:cNvSpPr txBox="1"/>
          <p:nvPr/>
        </p:nvSpPr>
        <p:spPr>
          <a:xfrm>
            <a:off x="1717766" y="855617"/>
            <a:ext cx="895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</a:rPr>
              <a:t>Comparativo Proyectos Viables con registro en el banco de inversiones frente a proyectos programados en el </a:t>
            </a:r>
            <a:r>
              <a:rPr lang="es-PE" dirty="0" err="1">
                <a:solidFill>
                  <a:schemeClr val="accent1"/>
                </a:solidFill>
              </a:rPr>
              <a:t>PMI</a:t>
            </a:r>
            <a:endParaRPr lang="es-P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E706A26-6B3F-46BC-A1EE-4DEB949E7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20969"/>
              </p:ext>
            </p:extLst>
          </p:nvPr>
        </p:nvGraphicFramePr>
        <p:xfrm>
          <a:off x="1200726" y="1343073"/>
          <a:ext cx="9827485" cy="4022718"/>
        </p:xfrm>
        <a:graphic>
          <a:graphicData uri="http://schemas.openxmlformats.org/drawingml/2006/table">
            <a:tbl>
              <a:tblPr/>
              <a:tblGrid>
                <a:gridCol w="4121309">
                  <a:extLst>
                    <a:ext uri="{9D8B030D-6E8A-4147-A177-3AD203B41FA5}">
                      <a16:colId xmlns:a16="http://schemas.microsoft.com/office/drawing/2014/main" val="675439367"/>
                    </a:ext>
                  </a:extLst>
                </a:gridCol>
                <a:gridCol w="343707">
                  <a:extLst>
                    <a:ext uri="{9D8B030D-6E8A-4147-A177-3AD203B41FA5}">
                      <a16:colId xmlns:a16="http://schemas.microsoft.com/office/drawing/2014/main" val="982674067"/>
                    </a:ext>
                  </a:extLst>
                </a:gridCol>
                <a:gridCol w="343707">
                  <a:extLst>
                    <a:ext uri="{9D8B030D-6E8A-4147-A177-3AD203B41FA5}">
                      <a16:colId xmlns:a16="http://schemas.microsoft.com/office/drawing/2014/main" val="1739428260"/>
                    </a:ext>
                  </a:extLst>
                </a:gridCol>
                <a:gridCol w="343707">
                  <a:extLst>
                    <a:ext uri="{9D8B030D-6E8A-4147-A177-3AD203B41FA5}">
                      <a16:colId xmlns:a16="http://schemas.microsoft.com/office/drawing/2014/main" val="890381356"/>
                    </a:ext>
                  </a:extLst>
                </a:gridCol>
                <a:gridCol w="343707">
                  <a:extLst>
                    <a:ext uri="{9D8B030D-6E8A-4147-A177-3AD203B41FA5}">
                      <a16:colId xmlns:a16="http://schemas.microsoft.com/office/drawing/2014/main" val="935251946"/>
                    </a:ext>
                  </a:extLst>
                </a:gridCol>
                <a:gridCol w="343707">
                  <a:extLst>
                    <a:ext uri="{9D8B030D-6E8A-4147-A177-3AD203B41FA5}">
                      <a16:colId xmlns:a16="http://schemas.microsoft.com/office/drawing/2014/main" val="1537141260"/>
                    </a:ext>
                  </a:extLst>
                </a:gridCol>
                <a:gridCol w="343707">
                  <a:extLst>
                    <a:ext uri="{9D8B030D-6E8A-4147-A177-3AD203B41FA5}">
                      <a16:colId xmlns:a16="http://schemas.microsoft.com/office/drawing/2014/main" val="844808044"/>
                    </a:ext>
                  </a:extLst>
                </a:gridCol>
                <a:gridCol w="343707">
                  <a:extLst>
                    <a:ext uri="{9D8B030D-6E8A-4147-A177-3AD203B41FA5}">
                      <a16:colId xmlns:a16="http://schemas.microsoft.com/office/drawing/2014/main" val="3882074588"/>
                    </a:ext>
                  </a:extLst>
                </a:gridCol>
                <a:gridCol w="343707">
                  <a:extLst>
                    <a:ext uri="{9D8B030D-6E8A-4147-A177-3AD203B41FA5}">
                      <a16:colId xmlns:a16="http://schemas.microsoft.com/office/drawing/2014/main" val="365048461"/>
                    </a:ext>
                  </a:extLst>
                </a:gridCol>
                <a:gridCol w="343707">
                  <a:extLst>
                    <a:ext uri="{9D8B030D-6E8A-4147-A177-3AD203B41FA5}">
                      <a16:colId xmlns:a16="http://schemas.microsoft.com/office/drawing/2014/main" val="1601320009"/>
                    </a:ext>
                  </a:extLst>
                </a:gridCol>
                <a:gridCol w="343707">
                  <a:extLst>
                    <a:ext uri="{9D8B030D-6E8A-4147-A177-3AD203B41FA5}">
                      <a16:colId xmlns:a16="http://schemas.microsoft.com/office/drawing/2014/main" val="1539897759"/>
                    </a:ext>
                  </a:extLst>
                </a:gridCol>
                <a:gridCol w="343707">
                  <a:extLst>
                    <a:ext uri="{9D8B030D-6E8A-4147-A177-3AD203B41FA5}">
                      <a16:colId xmlns:a16="http://schemas.microsoft.com/office/drawing/2014/main" val="116366307"/>
                    </a:ext>
                  </a:extLst>
                </a:gridCol>
                <a:gridCol w="604670">
                  <a:extLst>
                    <a:ext uri="{9D8B030D-6E8A-4147-A177-3AD203B41FA5}">
                      <a16:colId xmlns:a16="http://schemas.microsoft.com/office/drawing/2014/main" val="2586947999"/>
                    </a:ext>
                  </a:extLst>
                </a:gridCol>
                <a:gridCol w="1320729">
                  <a:extLst>
                    <a:ext uri="{9D8B030D-6E8A-4147-A177-3AD203B41FA5}">
                      <a16:colId xmlns:a16="http://schemas.microsoft.com/office/drawing/2014/main" val="2477143063"/>
                    </a:ext>
                  </a:extLst>
                </a:gridCol>
              </a:tblGrid>
              <a:tr h="352742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PROYECTOS VIABLES BANCO DE INVERSIONES AL 2020 POR FUNCIÓN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NUMERO DE PROYECTOS POR AÑO</a:t>
                      </a:r>
                    </a:p>
                  </a:txBody>
                  <a:tcPr marL="7311" marR="7311" marT="73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N. Proy</a:t>
                      </a:r>
                    </a:p>
                  </a:txBody>
                  <a:tcPr marL="7311" marR="7311" marT="73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Monto viable</a:t>
                      </a:r>
                    </a:p>
                  </a:txBody>
                  <a:tcPr marL="7311" marR="7311" marT="73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027955"/>
                  </a:ext>
                </a:extLst>
              </a:tr>
              <a:tr h="328982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FUNCIÓN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718510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ADMINISTRACION Y PLANEAMIENTO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201,568.42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584634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AGRARIA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6,853,016.25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235549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AGROPECUARIA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51,592,880.25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124953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AMBIENTE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103,521,389.44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492015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ASISTENCIA Y PREVISION SOCIAL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98,767.00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25279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CULTURA Y DEPORTE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9,276,356.76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79763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295,280,842.26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559139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EDUCACION Y CULTURA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4,377,552.40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335482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ENERGÍA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1,021,964.05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320913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ENERGIA Y RECURSOS MINERALES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5,113,613.00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908769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INDUSTRIA, COMERCIO Y SERVICIOS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2,837,932.00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270981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ORDEN PÚBLICO Y SEGURIDAD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35,249,904.00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585091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PLANEAMIENTO, GESTIÓN Y RESERVA DE CONTINGENCIA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90,477,487.99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457334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PROTECCIÓN SOCIAL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19,032,429.23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325897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SALUD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590,163,608.29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500546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SALUD Y SANEAMIENTO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10,285,383.00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57599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TRANSPORTE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343,907,641.23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581294"/>
                  </a:ext>
                </a:extLst>
              </a:tr>
              <a:tr h="175457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TURISMO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2,966,681.12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400488"/>
                  </a:ext>
                </a:extLst>
              </a:tr>
              <a:tr h="182768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GENERAL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311" marR="7311" marT="7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1,572,259,016.69</a:t>
                      </a:r>
                    </a:p>
                  </a:txBody>
                  <a:tcPr marL="7311" marR="7311" marT="7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71301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08E9AA81-7269-4F42-825A-7BDD75FD140F}"/>
              </a:ext>
            </a:extLst>
          </p:cNvPr>
          <p:cNvSpPr txBox="1"/>
          <p:nvPr/>
        </p:nvSpPr>
        <p:spPr>
          <a:xfrm>
            <a:off x="1567543" y="470262"/>
            <a:ext cx="895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</a:rPr>
              <a:t>Proyectos Viables con Registro en el Banco de Inversiones</a:t>
            </a:r>
          </a:p>
        </p:txBody>
      </p:sp>
    </p:spTree>
    <p:extLst>
      <p:ext uri="{BB962C8B-B14F-4D97-AF65-F5344CB8AC3E}">
        <p14:creationId xmlns:p14="http://schemas.microsoft.com/office/powerpoint/2010/main" val="48440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D6B287C-9D71-4E80-9928-205E90380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64485"/>
              </p:ext>
            </p:extLst>
          </p:nvPr>
        </p:nvGraphicFramePr>
        <p:xfrm>
          <a:off x="261257" y="892664"/>
          <a:ext cx="11560629" cy="5332138"/>
        </p:xfrm>
        <a:graphic>
          <a:graphicData uri="http://schemas.openxmlformats.org/drawingml/2006/table">
            <a:tbl>
              <a:tblPr/>
              <a:tblGrid>
                <a:gridCol w="813019">
                  <a:extLst>
                    <a:ext uri="{9D8B030D-6E8A-4147-A177-3AD203B41FA5}">
                      <a16:colId xmlns:a16="http://schemas.microsoft.com/office/drawing/2014/main" val="978195239"/>
                    </a:ext>
                  </a:extLst>
                </a:gridCol>
                <a:gridCol w="6399262">
                  <a:extLst>
                    <a:ext uri="{9D8B030D-6E8A-4147-A177-3AD203B41FA5}">
                      <a16:colId xmlns:a16="http://schemas.microsoft.com/office/drawing/2014/main" val="2341029069"/>
                    </a:ext>
                  </a:extLst>
                </a:gridCol>
                <a:gridCol w="834002">
                  <a:extLst>
                    <a:ext uri="{9D8B030D-6E8A-4147-A177-3AD203B41FA5}">
                      <a16:colId xmlns:a16="http://schemas.microsoft.com/office/drawing/2014/main" val="2256423285"/>
                    </a:ext>
                  </a:extLst>
                </a:gridCol>
                <a:gridCol w="857605">
                  <a:extLst>
                    <a:ext uri="{9D8B030D-6E8A-4147-A177-3AD203B41FA5}">
                      <a16:colId xmlns:a16="http://schemas.microsoft.com/office/drawing/2014/main" val="1467876991"/>
                    </a:ext>
                  </a:extLst>
                </a:gridCol>
                <a:gridCol w="771057">
                  <a:extLst>
                    <a:ext uri="{9D8B030D-6E8A-4147-A177-3AD203B41FA5}">
                      <a16:colId xmlns:a16="http://schemas.microsoft.com/office/drawing/2014/main" val="3815210082"/>
                    </a:ext>
                  </a:extLst>
                </a:gridCol>
                <a:gridCol w="849738">
                  <a:extLst>
                    <a:ext uri="{9D8B030D-6E8A-4147-A177-3AD203B41FA5}">
                      <a16:colId xmlns:a16="http://schemas.microsoft.com/office/drawing/2014/main" val="2744215355"/>
                    </a:ext>
                  </a:extLst>
                </a:gridCol>
                <a:gridCol w="1035946">
                  <a:extLst>
                    <a:ext uri="{9D8B030D-6E8A-4147-A177-3AD203B41FA5}">
                      <a16:colId xmlns:a16="http://schemas.microsoft.com/office/drawing/2014/main" val="3132068555"/>
                    </a:ext>
                  </a:extLst>
                </a:gridCol>
              </a:tblGrid>
              <a:tr h="8604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FUNCION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PROYECTO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72040"/>
                  </a:ext>
                </a:extLst>
              </a:tr>
              <a:tr h="86048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ABRIL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JUNIO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JULIO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02778"/>
                  </a:ext>
                </a:extLst>
              </a:tr>
              <a:tr h="8604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AGROPECUARIA</a:t>
                      </a:r>
                    </a:p>
                  </a:txBody>
                  <a:tcPr marL="3585" marR="3585" marT="3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6,992,948.86</a:t>
                      </a:r>
                    </a:p>
                  </a:txBody>
                  <a:tcPr marL="3585" marR="3585" marT="3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6,992,948.86</a:t>
                      </a:r>
                    </a:p>
                  </a:txBody>
                  <a:tcPr marL="3585" marR="3585" marT="3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414080"/>
                  </a:ext>
                </a:extLst>
              </a:tr>
              <a:tr h="344190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 LOS CANALES DE RIEGO SECTOR TABLINA ALTA Y BAJA, SECTOR OCCOLLO UNO, TAPAYA BAJA Y ALTA, TAPAYA BAJA RUMI RUMI, CHACCARA Y CHAULLHUA PUQUIO HUMANILLA, DEL CENTRO POBLADO DE  DISTRITO DE ANDAHUAYLAS - PROVINCIA DE ANDAHUAYLAS - DEPARTAMENTO DE APURIMAC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6,992,948.86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6,992,948.86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209757"/>
                  </a:ext>
                </a:extLst>
              </a:tr>
              <a:tr h="8604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AMBIENTE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69,445,951.04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69,445,951.04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31366"/>
                  </a:ext>
                </a:extLst>
              </a:tr>
              <a:tr h="25814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RECUPERACION DE LOS ECOSISTEMAS DE PAJONAL DE PUNA HÚMEDA, BOFEDAL, BOSQUE RELICTO Y LAGUNAS EN CABECERAS DE CUENCAS EN 7 DISTRITOS DE LAS PROVINCIAS DE COTABAMBAS Y GRAU DEL  DEPARTAMENTO DE APURIMAC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16,348,682.70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16,348,682.70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837568"/>
                  </a:ext>
                </a:extLst>
              </a:tr>
              <a:tr h="25814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RECUPERACION DE LOS ECOSISTEMAS DE PAJONAL DE PUNA HÚMEDA, SECA, BOFEDALES, BOSQUE RELICTO MESOANDINO  Y ALTOANDINO DE LAS UNIDADES HIDROGRÁFICAS DE LOS RÍOS CHALHUANCA Y OCOÑA DE 9 DISTRITOS DE LA PROVINCIA DE AYMARAES - DEPARTAMENTO DE APURIMAC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53,097,268.34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53,097,268.34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476934"/>
                  </a:ext>
                </a:extLst>
              </a:tr>
              <a:tr h="8604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EDUCACIÓN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82,686,984.48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23,332,921.00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106,019,905.48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526376"/>
                  </a:ext>
                </a:extLst>
              </a:tr>
              <a:tr h="25814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 LOS SERVICIOS DE EDUCACION BASICA REGULAR NIVEL SECUNDARIO EN LA I.E. MANUEL VIVANCO ALTAMIRANO DEL  DISTRITO DE ANDAHUAYLAS - PROVINCIA DE ANDAHUAYLAS - DEPARTAMENTO DE APURIMAC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23,332,921.00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23,332,921.00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838361"/>
                  </a:ext>
                </a:extLst>
              </a:tr>
              <a:tr h="25814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DEL SERVICIO EDUCATIVO DEL INSTITUTO DE EDUCACIÓN SUPERIOR TECNOLÓGICO HERMENEGILDO MIRANDA SEGOVIA Y FILIAL JUAN ESPINOZA MEDRANO,  DISTRITO DE ANTABAMBA - PROVINCIA DE ANTABAMBA - DEPARTAMENTO DE APURIMAC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40,159,160.79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40,159,160.79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159635"/>
                  </a:ext>
                </a:extLst>
              </a:tr>
              <a:tr h="172095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DEL SERVICIO EDUCATIVO DEL NIVEL INICIAL CUNA - N°01 Y 02 ANGELITOS DE JESÚS  DISTRITO DE ABANCAY - PROVINCIA DE ABANCAY - DEPARTAMENTO DE APURIMAC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11,115,996.34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11,115,996.34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670856"/>
                  </a:ext>
                </a:extLst>
              </a:tr>
              <a:tr h="172095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DEL SERVICIO EDUCATIVO DEL NIVEL SECUNDARIO IES LIBERTADORES DE AMERICA  DISTRITO DE CHALHUANCA - PROVINCIA DE AYMARAES - DEPARTAMENTO DE APURIMAC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31,411,827.35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31,411,827.35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498418"/>
                  </a:ext>
                </a:extLst>
              </a:tr>
              <a:tr h="16133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PLANEAMIENTO, GESTIÓN Y RESERVA DE CONTINGENCIA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10,550,344.89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3,433,062.38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13,983,407.27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07677"/>
                  </a:ext>
                </a:extLst>
              </a:tr>
              <a:tr h="172095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 LA PRESTACIÓN DE LOS SERVICIOS DE LA DIRECCIÓN REGIONAL DE PESQUERÍA/DIREPRO EN 22 DISTRITOS DE LAS 7 PROVINCIAS DEL DEPARTAMENTO DE APURIMAC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3,433,062.38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3,433,062.38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761250"/>
                  </a:ext>
                </a:extLst>
              </a:tr>
              <a:tr h="25814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 LA PRODUCCIÓN AGROPECUARIA DE LA CAMPAÑA CHICA DE LAS UNIDADES PRODUCTIVAS FAMILIARES EN EL CONTEXTO DE EMERGENCIA DEBIDO AL COVID 19 EN 5 PROVINCIAS DEL DEPARTAMENTO DE APURIMAC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5,814,488.89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5,814,488.89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408477"/>
                  </a:ext>
                </a:extLst>
              </a:tr>
              <a:tr h="25814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 LA PRODUCCIÓN AGROPECUARIA DE LA CAMPAÑA CHICA DE LAS UNIDADES PRODUCTIVAS FAMILIARES EN EL CONTEXTO DE EMERGENCIA DEBIDO AL COVID 19 EN LAS PROVINCIAS DE ANDAHUAYLAS Y CHINCHEROS DEL  DEPARTAMENTO DE APURIMAC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4,735,856.00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4,735,856.00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437450"/>
                  </a:ext>
                </a:extLst>
              </a:tr>
              <a:tr h="8604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PROTECCIÓN SOCIAL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19,032,429.23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19,032,429.23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879755"/>
                  </a:ext>
                </a:extLst>
              </a:tr>
              <a:tr h="258143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CREACION DE UN CENTRO DE ACOGIDA RESIDENCIAL PARA NIÑO,NIÑAS  Y ADOLESCENTES CON DISCAPACIDAD EN EL CENTRO POBLADO DE LAMBRAMA DEL DISTRITO DE LAMBRAMA - PROVINCIA DE ABANCAY - DEPARTAMENTO DE APURIMAC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19,032,429.23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19,032,429.23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482909"/>
                  </a:ext>
                </a:extLst>
              </a:tr>
              <a:tr h="8604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TRANSPORTE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6,305,659.08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6,305,659.08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622073"/>
                  </a:ext>
                </a:extLst>
              </a:tr>
              <a:tr h="344190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CREACION DEL SERVICIO DE TRANSITABILIDAD VEHICULAR Y PEATONAL SOBRE EL RIÓ CHUMBAO, ENTRE LA AVENIDA LOS CEDROS  Y   LA AVENIDA PANAMERICANA  - SECTOR ESCORIAL DEL CENTRO POBLADO POCHCCOTA,  DISTRITO DE ANDAHUAYLAS - PROVINCIA DE ANDAHUAYLAS - DEPARTAMENTO DE APURIMAC</a:t>
                      </a:r>
                    </a:p>
                  </a:txBody>
                  <a:tcPr marL="3585" marR="3585" marT="3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6,305,659.08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6,305,659.08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934053"/>
                  </a:ext>
                </a:extLst>
              </a:tr>
              <a:tr h="161339"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es-PE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GENERAL</a:t>
                      </a:r>
                    </a:p>
                  </a:txBody>
                  <a:tcPr marL="3585" marR="3585" marT="358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108,712,362.57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23,332,921.00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10,550,344.89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79,184,672.50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221,780,300.96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243053"/>
                  </a:ext>
                </a:extLst>
              </a:tr>
              <a:tr h="86048"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5" marR="3585" marT="3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049146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51356B85-25D1-4E47-B8CC-3D3A72022729}"/>
              </a:ext>
            </a:extLst>
          </p:cNvPr>
          <p:cNvSpPr txBox="1"/>
          <p:nvPr/>
        </p:nvSpPr>
        <p:spPr>
          <a:xfrm>
            <a:off x="1567543" y="470262"/>
            <a:ext cx="895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</a:rPr>
              <a:t>Proyectos Viables con Registro en el Banco de Inversiones</a:t>
            </a:r>
          </a:p>
        </p:txBody>
      </p:sp>
    </p:spTree>
    <p:extLst>
      <p:ext uri="{BB962C8B-B14F-4D97-AF65-F5344CB8AC3E}">
        <p14:creationId xmlns:p14="http://schemas.microsoft.com/office/powerpoint/2010/main" val="150027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35785E5-E40A-4270-B2D2-A6B0B5D3C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0971"/>
              </p:ext>
            </p:extLst>
          </p:nvPr>
        </p:nvGraphicFramePr>
        <p:xfrm>
          <a:off x="913312" y="1128167"/>
          <a:ext cx="10634252" cy="4299878"/>
        </p:xfrm>
        <a:graphic>
          <a:graphicData uri="http://schemas.openxmlformats.org/drawingml/2006/table">
            <a:tbl>
              <a:tblPr/>
              <a:tblGrid>
                <a:gridCol w="1947454">
                  <a:extLst>
                    <a:ext uri="{9D8B030D-6E8A-4147-A177-3AD203B41FA5}">
                      <a16:colId xmlns:a16="http://schemas.microsoft.com/office/drawing/2014/main" val="3509361356"/>
                    </a:ext>
                  </a:extLst>
                </a:gridCol>
                <a:gridCol w="5623560">
                  <a:extLst>
                    <a:ext uri="{9D8B030D-6E8A-4147-A177-3AD203B41FA5}">
                      <a16:colId xmlns:a16="http://schemas.microsoft.com/office/drawing/2014/main" val="238706089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379179194"/>
                    </a:ext>
                  </a:extLst>
                </a:gridCol>
                <a:gridCol w="770708">
                  <a:extLst>
                    <a:ext uri="{9D8B030D-6E8A-4147-A177-3AD203B41FA5}">
                      <a16:colId xmlns:a16="http://schemas.microsoft.com/office/drawing/2014/main" val="1166939872"/>
                    </a:ext>
                  </a:extLst>
                </a:gridCol>
                <a:gridCol w="744583">
                  <a:extLst>
                    <a:ext uri="{9D8B030D-6E8A-4147-A177-3AD203B41FA5}">
                      <a16:colId xmlns:a16="http://schemas.microsoft.com/office/drawing/2014/main" val="3877473942"/>
                    </a:ext>
                  </a:extLst>
                </a:gridCol>
                <a:gridCol w="679267">
                  <a:extLst>
                    <a:ext uri="{9D8B030D-6E8A-4147-A177-3AD203B41FA5}">
                      <a16:colId xmlns:a16="http://schemas.microsoft.com/office/drawing/2014/main" val="4235413098"/>
                    </a:ext>
                  </a:extLst>
                </a:gridCol>
              </a:tblGrid>
              <a:tr h="906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FUNCION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PROYECTO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FECHA DE VIABILIDAD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9013"/>
                  </a:ext>
                </a:extLst>
              </a:tr>
              <a:tr h="9065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ABRIL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JULIO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321136"/>
                  </a:ext>
                </a:extLst>
              </a:tr>
              <a:tr h="419270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AGROPECUARIA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 LOS CANALES DE RIEGO SECTOR TABLINA ALTA Y BAJA, SECTOR OCCOLLO UNO, TAPAYA BAJA Y ALTA, TAPAYA BAJA RUMI RUMI, CHACCARA Y CHAULLHUA PUQUIO HUMANILLA, DEL CENTRO POBLADO DE  DISTRITO DE ANDAHUAYLAS - PROVINCIA DE ANDAHUAYLAS - DEPARTAMENTO DE APURIMAC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29/01/2020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6,992,948.86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362297"/>
                  </a:ext>
                </a:extLst>
              </a:tr>
              <a:tr h="41927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AMBIENTE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RECUPERACION DE LOS ECOSISTEMAS DE PAJONAL DE PUNA HÚMEDA, SECA, BOFEDALES, BOSQUE RELICTO MESOANDINO  Y ALTOANDINO DE LAS UNIDADES HIDROGRÁFICAS DE LOS RÍOS CHALHUANCA Y OCOÑA DE 9 DISTRITOS DE LA PROVINCIA DE AYMARAES - DEPARTAMENTO DE APURIMAC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09/07/2020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53,097,268.34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666594"/>
                  </a:ext>
                </a:extLst>
              </a:tr>
              <a:tr h="33617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RECUPERACION DE LOS ECOSISTEMAS DE PAJONAL DE PUNA HÚMEDA, BOFEDAL, BOSQUE RELICTO Y LAGUNAS EN CABECERAS DE CUENCAS EN 7 DISTRITOS DE LAS PROVINCIAS DE COTABAMBAS Y GRAU DEL  DEPARTAMENTO DE APURIMAC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22/07/2020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16,348,682.70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46916"/>
                  </a:ext>
                </a:extLst>
              </a:tr>
              <a:tr h="41927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EDUCACION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DEL SERVICIO EDUCATIVO DEL INSTITUTO DE EDUCACIÓN SUPERIOR TECNOLÓGICO HERMENEGILDO MIRANDA SEGOVIA Y FILIAL JUAN ESPINOZA MEDRANO,  DISTRITO DE ANTABAMBA - PROVINCIA DE ANTABAMBA - DEPARTAMENTO DE APURIMAC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10/01/2020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40,159,160.79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252483"/>
                  </a:ext>
                </a:extLst>
              </a:tr>
              <a:tr h="27195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DEL SERVICIO EDUCATIVO DEL NIVEL SECUNDARIO IES LIBERTADORES DE AMERICA  DISTRITO DE CHALHUANCA - PROVINCIA DE AYMARAES - DEPARTAMENTO DE APURIMAC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09/01/2020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31,411,827.35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40701"/>
                  </a:ext>
                </a:extLst>
              </a:tr>
              <a:tr h="33617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 LOS SERVICIOS DE EDUCACION BASICA REGULAR NIVEL SECUNDARIO EN LA I.E. MANUEL VIVANCO ALTAMIRANO DEL  DISTRITO DE ANDAHUAYLAS - PROVINCIA DE ANDAHUAYLAS - DEPARTAMENTO DE APURIMAC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12/03/2020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23,332,921.00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399110"/>
                  </a:ext>
                </a:extLst>
              </a:tr>
              <a:tr h="27195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DEL SERVICIO EDUCATIVO DEL NIVEL INICIAL CUNA - N°01 Y 02 ANGELITOS DE JESÚS  DISTRITO DE ABANCAY - PROVINCIA DE ABANCAY - DEPARTAMENTO DE APURIMAC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08/01/2020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11,115,996.34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7627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PLANEAMIENTO, GESTIÓN Y RESERVA DE CONTINGENCIA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MEJORAMIENTO DE LA PRESTACIÓN DE LOS SERVICIOS DE LA DIRECCIÓN REGIONAL DE PESQUERÍA/DIREPRO EN 22 DISTRITOS DE LAS 7 PROVINCIAS DEL DEPARTAMENTO DE APURIMAC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21/07/2020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3,433,062.38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707228"/>
                  </a:ext>
                </a:extLst>
              </a:tr>
              <a:tr h="336171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PROTECCIÓN SOCIAL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CREACION DE UN CENTRO DE ACOGIDA RESIDENCIAL PARA NIÑO,NIÑAS  Y ADOLESCENTES CON DISCAPACIDAD EN EL CENTRO POBLADO DE LAMBRAMA DEL DISTRITO DE LAMBRAMA - PROVINCIA DE ABANCAY - DEPARTAMENTO DE APURIMAC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10/01/2020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19,032,429.23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13641"/>
                  </a:ext>
                </a:extLst>
              </a:tr>
              <a:tr h="419270"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TRANSPORTE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CREACION DEL SERVICIO DE TRANSITABILIDAD VEHICULAR Y PEATONAL SOBRE EL RIÓ CHUMBAO, ENTRE LA AVENIDA LOS CEDROS  Y   LA AVENIDA PANAMERICANA  - SECTOR ESCORIAL DEL CENTRO POBLADO POCHCCOTA,  DISTRITO DE ANDAHUAYLAS - PROVINCIA DE ANDAHUAYLAS - DEPARTAMENTO DE APURIMAC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24/07/2020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6,305,659.08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352413"/>
                  </a:ext>
                </a:extLst>
              </a:tr>
              <a:tr h="169974"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MONTO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108,712,362.57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23,332,921.00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P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79,184,672.50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681970"/>
                  </a:ext>
                </a:extLst>
              </a:tr>
              <a:tr h="169974"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N. PROYECTOS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777" marR="3777" marT="37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787143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6B19DA52-42E5-4ADE-9130-EEECE9582255}"/>
              </a:ext>
            </a:extLst>
          </p:cNvPr>
          <p:cNvSpPr txBox="1"/>
          <p:nvPr/>
        </p:nvSpPr>
        <p:spPr>
          <a:xfrm>
            <a:off x="1567543" y="470262"/>
            <a:ext cx="895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</a:rPr>
              <a:t>Proyectos Viables en </a:t>
            </a:r>
            <a:r>
              <a:rPr lang="es-PE" dirty="0" err="1">
                <a:solidFill>
                  <a:schemeClr val="accent1"/>
                </a:solidFill>
              </a:rPr>
              <a:t>PMI</a:t>
            </a:r>
            <a:endParaRPr lang="es-P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5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23BA3C5-5D7E-4D09-8821-3FC94D72C67E}"/>
              </a:ext>
            </a:extLst>
          </p:cNvPr>
          <p:cNvGraphicFramePr>
            <a:graphicFrameLocks noGrp="1"/>
          </p:cNvGraphicFramePr>
          <p:nvPr/>
        </p:nvGraphicFramePr>
        <p:xfrm>
          <a:off x="1458912" y="2985135"/>
          <a:ext cx="9334502" cy="1744980"/>
        </p:xfrm>
        <a:graphic>
          <a:graphicData uri="http://schemas.openxmlformats.org/drawingml/2006/table">
            <a:tbl>
              <a:tblPr/>
              <a:tblGrid>
                <a:gridCol w="4325253">
                  <a:extLst>
                    <a:ext uri="{9D8B030D-6E8A-4147-A177-3AD203B41FA5}">
                      <a16:colId xmlns:a16="http://schemas.microsoft.com/office/drawing/2014/main" val="2747875154"/>
                    </a:ext>
                  </a:extLst>
                </a:gridCol>
                <a:gridCol w="715607">
                  <a:extLst>
                    <a:ext uri="{9D8B030D-6E8A-4147-A177-3AD203B41FA5}">
                      <a16:colId xmlns:a16="http://schemas.microsoft.com/office/drawing/2014/main" val="1907797578"/>
                    </a:ext>
                  </a:extLst>
                </a:gridCol>
                <a:gridCol w="715607">
                  <a:extLst>
                    <a:ext uri="{9D8B030D-6E8A-4147-A177-3AD203B41FA5}">
                      <a16:colId xmlns:a16="http://schemas.microsoft.com/office/drawing/2014/main" val="2121407620"/>
                    </a:ext>
                  </a:extLst>
                </a:gridCol>
                <a:gridCol w="715607">
                  <a:extLst>
                    <a:ext uri="{9D8B030D-6E8A-4147-A177-3AD203B41FA5}">
                      <a16:colId xmlns:a16="http://schemas.microsoft.com/office/drawing/2014/main" val="1455165409"/>
                    </a:ext>
                  </a:extLst>
                </a:gridCol>
                <a:gridCol w="715607">
                  <a:extLst>
                    <a:ext uri="{9D8B030D-6E8A-4147-A177-3AD203B41FA5}">
                      <a16:colId xmlns:a16="http://schemas.microsoft.com/office/drawing/2014/main" val="2521112606"/>
                    </a:ext>
                  </a:extLst>
                </a:gridCol>
                <a:gridCol w="715607">
                  <a:extLst>
                    <a:ext uri="{9D8B030D-6E8A-4147-A177-3AD203B41FA5}">
                      <a16:colId xmlns:a16="http://schemas.microsoft.com/office/drawing/2014/main" val="4158619918"/>
                    </a:ext>
                  </a:extLst>
                </a:gridCol>
                <a:gridCol w="715607">
                  <a:extLst>
                    <a:ext uri="{9D8B030D-6E8A-4147-A177-3AD203B41FA5}">
                      <a16:colId xmlns:a16="http://schemas.microsoft.com/office/drawing/2014/main" val="3576830823"/>
                    </a:ext>
                  </a:extLst>
                </a:gridCol>
                <a:gridCol w="715607">
                  <a:extLst>
                    <a:ext uri="{9D8B030D-6E8A-4147-A177-3AD203B41FA5}">
                      <a16:colId xmlns:a16="http://schemas.microsoft.com/office/drawing/2014/main" val="3546893093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FUNCION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CANTIDAD DE PROY. VIALBILIUZADOS POR MESES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59952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Febrero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Marzo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Abril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Junio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Julio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79950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AGROPECUARIA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5192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71986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EDUCACION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6193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PLANEAMIENTO, GESTIÓN Y RESERVA DE CONTINGENCIA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63656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PROTECCIÓN SOCIAL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4164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2035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196890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75006BED-98B8-4277-B62D-115751742BCF}"/>
              </a:ext>
            </a:extLst>
          </p:cNvPr>
          <p:cNvSpPr txBox="1"/>
          <p:nvPr/>
        </p:nvSpPr>
        <p:spPr>
          <a:xfrm>
            <a:off x="1567543" y="470262"/>
            <a:ext cx="895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</a:rPr>
              <a:t>Proyectos Viables en </a:t>
            </a:r>
            <a:r>
              <a:rPr lang="es-PE" dirty="0" err="1">
                <a:solidFill>
                  <a:schemeClr val="accent1"/>
                </a:solidFill>
              </a:rPr>
              <a:t>PMI</a:t>
            </a:r>
            <a:endParaRPr lang="es-P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4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C97D-E8E1-46E5-AAB4-F7EEC7775E4F}"/>
              </a:ext>
            </a:extLst>
          </p:cNvPr>
          <p:cNvSpPr txBox="1">
            <a:spLocks/>
          </p:cNvSpPr>
          <p:nvPr/>
        </p:nvSpPr>
        <p:spPr>
          <a:xfrm>
            <a:off x="5125720" y="2824479"/>
            <a:ext cx="1940560" cy="6045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chemeClr val="accent1"/>
                </a:solidFill>
                <a:latin typeface="+mn-lt"/>
              </a:rPr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49670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885</TotalTime>
  <Words>1610</Words>
  <Application>Microsoft Office PowerPoint</Application>
  <PresentationFormat>Panorámica</PresentationFormat>
  <Paragraphs>690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Retrospección</vt:lpstr>
      <vt:lpstr>Oficina Regional de Formulación y Evaluación de Inversiones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ORFEI DIRE</dc:creator>
  <cp:lastModifiedBy>ORFEI DIRE</cp:lastModifiedBy>
  <cp:revision>173</cp:revision>
  <dcterms:created xsi:type="dcterms:W3CDTF">2020-07-08T18:01:31Z</dcterms:created>
  <dcterms:modified xsi:type="dcterms:W3CDTF">2020-07-27T19:41:13Z</dcterms:modified>
</cp:coreProperties>
</file>