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351" r:id="rId2"/>
    <p:sldId id="339" r:id="rId3"/>
    <p:sldId id="363" r:id="rId4"/>
    <p:sldId id="361" r:id="rId5"/>
    <p:sldId id="362" r:id="rId6"/>
    <p:sldId id="352" r:id="rId7"/>
    <p:sldId id="340" r:id="rId8"/>
    <p:sldId id="341" r:id="rId9"/>
    <p:sldId id="353" r:id="rId10"/>
    <p:sldId id="342" r:id="rId11"/>
    <p:sldId id="343" r:id="rId12"/>
    <p:sldId id="336" r:id="rId13"/>
    <p:sldId id="337" r:id="rId14"/>
    <p:sldId id="344" r:id="rId15"/>
    <p:sldId id="338" r:id="rId16"/>
    <p:sldId id="355" r:id="rId17"/>
    <p:sldId id="356" r:id="rId18"/>
    <p:sldId id="357" r:id="rId19"/>
    <p:sldId id="358" r:id="rId20"/>
    <p:sldId id="347" r:id="rId21"/>
    <p:sldId id="348" r:id="rId22"/>
    <p:sldId id="359" r:id="rId23"/>
    <p:sldId id="257" r:id="rId24"/>
    <p:sldId id="258" r:id="rId25"/>
    <p:sldId id="354" r:id="rId26"/>
    <p:sldId id="269" r:id="rId27"/>
    <p:sldId id="360" r:id="rId28"/>
    <p:sldId id="333" r:id="rId29"/>
    <p:sldId id="3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slide" Target="../slides/slide27.xml"/><Relationship Id="rId3" Type="http://schemas.openxmlformats.org/officeDocument/2006/relationships/slide" Target="../slides/slide22.xml"/><Relationship Id="rId7" Type="http://schemas.openxmlformats.org/officeDocument/2006/relationships/slide" Target="../slides/slide25.xml"/><Relationship Id="rId2" Type="http://schemas.openxmlformats.org/officeDocument/2006/relationships/slide" Target="../slides/slide19.xml"/><Relationship Id="rId1" Type="http://schemas.openxmlformats.org/officeDocument/2006/relationships/slide" Target="../slides/slide3.xml"/><Relationship Id="rId6" Type="http://schemas.openxmlformats.org/officeDocument/2006/relationships/slide" Target="../slides/slide16.xml"/><Relationship Id="rId5" Type="http://schemas.openxmlformats.org/officeDocument/2006/relationships/slide" Target="../slides/slide9.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C9080-6280-4592-883E-A280556C23D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PE"/>
        </a:p>
      </dgm:t>
    </dgm:pt>
    <dgm:pt modelId="{45333FF6-CF7B-4719-8639-4CCEB91F7691}">
      <dgm:prSet phldrT="[Texto]"/>
      <dgm:spPr/>
      <dgm:t>
        <a:bodyPr/>
        <a:lstStyle/>
        <a:p>
          <a:r>
            <a:rPr lang="es-MX" dirty="0"/>
            <a:t>Salud</a:t>
          </a:r>
          <a:endParaRPr lang="es-PE"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4F46F35-62F7-4C8E-9678-A4069976C1C8}" type="parTrans" cxnId="{DE20BB49-A699-4292-A289-0E7242D2C946}">
      <dgm:prSet/>
      <dgm:spPr/>
      <dgm:t>
        <a:bodyPr/>
        <a:lstStyle/>
        <a:p>
          <a:endParaRPr lang="es-PE"/>
        </a:p>
      </dgm:t>
    </dgm:pt>
    <dgm:pt modelId="{B1C9193E-E925-47A5-9520-217903A6A816}" type="sibTrans" cxnId="{DE20BB49-A699-4292-A289-0E7242D2C946}">
      <dgm:prSet/>
      <dgm:spPr/>
      <dgm:t>
        <a:bodyPr/>
        <a:lstStyle/>
        <a:p>
          <a:endParaRPr lang="es-PE"/>
        </a:p>
      </dgm:t>
    </dgm:pt>
    <dgm:pt modelId="{EB7A9B9B-6EF4-4026-96D1-1487B5405E2D}">
      <dgm:prSet phldrT="[Texto]"/>
      <dgm:spPr/>
      <dgm:t>
        <a:bodyPr/>
        <a:lstStyle/>
        <a:p>
          <a:r>
            <a:rPr lang="es-PE" dirty="0"/>
            <a:t>Comunicaciones</a:t>
          </a:r>
        </a:p>
      </dgm:t>
    </dgm:pt>
    <dgm:pt modelId="{0248D90B-8CD5-4ED5-80AC-0C894E4F554C}" type="parTrans" cxnId="{BAFF49CC-5611-4A42-A60B-8FD88A9F51E9}">
      <dgm:prSet/>
      <dgm:spPr/>
      <dgm:t>
        <a:bodyPr/>
        <a:lstStyle/>
        <a:p>
          <a:endParaRPr lang="es-PE"/>
        </a:p>
      </dgm:t>
    </dgm:pt>
    <dgm:pt modelId="{907216C6-A689-46D5-8EA3-320E0D576717}" type="sibTrans" cxnId="{BAFF49CC-5611-4A42-A60B-8FD88A9F51E9}">
      <dgm:prSet/>
      <dgm:spPr/>
      <dgm:t>
        <a:bodyPr/>
        <a:lstStyle/>
        <a:p>
          <a:endParaRPr lang="es-PE"/>
        </a:p>
      </dgm:t>
    </dgm:pt>
    <dgm:pt modelId="{45502192-C009-4F52-903A-F852AC202123}">
      <dgm:prSet phldrT="[Texto]"/>
      <dgm:spPr/>
      <dgm:t>
        <a:bodyPr/>
        <a:lstStyle/>
        <a:p>
          <a:r>
            <a:rPr lang="es-PE" dirty="0"/>
            <a:t>Protección Social</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1341B93-F6BF-4E50-AE0E-8CE3AB6D0428}" type="parTrans" cxnId="{E05C499B-584D-4F62-A96E-0EF8CA5EEB0D}">
      <dgm:prSet/>
      <dgm:spPr/>
      <dgm:t>
        <a:bodyPr/>
        <a:lstStyle/>
        <a:p>
          <a:endParaRPr lang="es-PE"/>
        </a:p>
      </dgm:t>
    </dgm:pt>
    <dgm:pt modelId="{80907CCD-2B5D-4775-963A-33574001D009}" type="sibTrans" cxnId="{E05C499B-584D-4F62-A96E-0EF8CA5EEB0D}">
      <dgm:prSet/>
      <dgm:spPr/>
      <dgm:t>
        <a:bodyPr/>
        <a:lstStyle/>
        <a:p>
          <a:endParaRPr lang="es-PE"/>
        </a:p>
      </dgm:t>
    </dgm:pt>
    <dgm:pt modelId="{16AD70FA-C670-42FB-92F1-AB81B7A00CAF}">
      <dgm:prSet phldrT="[Texto]"/>
      <dgm:spPr>
        <a:solidFill>
          <a:srgbClr val="92D050"/>
        </a:solidFill>
      </dgm:spPr>
      <dgm:t>
        <a:bodyPr/>
        <a:lstStyle/>
        <a:p>
          <a:r>
            <a:rPr lang="es-PE" dirty="0"/>
            <a:t>Ambiente</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F86EA0D-DC7B-460C-AF4C-5DB96CDB0FA7}" type="parTrans" cxnId="{D647D496-18CA-43D6-97CE-4223AC72476F}">
      <dgm:prSet/>
      <dgm:spPr/>
      <dgm:t>
        <a:bodyPr/>
        <a:lstStyle/>
        <a:p>
          <a:endParaRPr lang="es-PE"/>
        </a:p>
      </dgm:t>
    </dgm:pt>
    <dgm:pt modelId="{8C5BFBD5-C73F-4C79-88C5-85EEAF117AC7}" type="sibTrans" cxnId="{D647D496-18CA-43D6-97CE-4223AC72476F}">
      <dgm:prSet/>
      <dgm:spPr/>
      <dgm:t>
        <a:bodyPr/>
        <a:lstStyle/>
        <a:p>
          <a:endParaRPr lang="es-PE"/>
        </a:p>
      </dgm:t>
    </dgm:pt>
    <dgm:pt modelId="{7DFF6E4C-B2C0-44DA-A1D0-E981EE887E3A}">
      <dgm:prSet phldrT="[Texto]"/>
      <dgm:spPr/>
      <dgm:t>
        <a:bodyPr/>
        <a:lstStyle/>
        <a:p>
          <a:r>
            <a:rPr lang="es-PE" dirty="0"/>
            <a:t>Educación</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94AC14E4-EC0D-477E-BB6A-212E2DB5B975}" type="parTrans" cxnId="{0EE32790-6B00-4772-996E-C14E98AB33E2}">
      <dgm:prSet/>
      <dgm:spPr/>
      <dgm:t>
        <a:bodyPr/>
        <a:lstStyle/>
        <a:p>
          <a:endParaRPr lang="es-PE"/>
        </a:p>
      </dgm:t>
    </dgm:pt>
    <dgm:pt modelId="{E9CA37F1-AB94-4EC0-AE60-5FEB4A1043E8}" type="sibTrans" cxnId="{0EE32790-6B00-4772-996E-C14E98AB33E2}">
      <dgm:prSet/>
      <dgm:spPr/>
      <dgm:t>
        <a:bodyPr/>
        <a:lstStyle/>
        <a:p>
          <a:endParaRPr lang="es-PE"/>
        </a:p>
      </dgm:t>
    </dgm:pt>
    <dgm:pt modelId="{FFD8B8D7-6A19-4EEA-8359-A5988280A2D1}">
      <dgm:prSet phldrT="[Texto]"/>
      <dgm:spPr/>
      <dgm:t>
        <a:bodyPr/>
        <a:lstStyle/>
        <a:p>
          <a:r>
            <a:rPr lang="es-PE" dirty="0"/>
            <a:t>Agropecuaria</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3C4258E6-8181-4CBB-A9D9-64F11A837E26}" type="parTrans" cxnId="{68662E51-636A-4310-BFC1-08F6779768E2}">
      <dgm:prSet/>
      <dgm:spPr/>
      <dgm:t>
        <a:bodyPr/>
        <a:lstStyle/>
        <a:p>
          <a:endParaRPr lang="es-PE"/>
        </a:p>
      </dgm:t>
    </dgm:pt>
    <dgm:pt modelId="{A0E43648-F3EC-446F-A16A-89137B738861}" type="sibTrans" cxnId="{68662E51-636A-4310-BFC1-08F6779768E2}">
      <dgm:prSet/>
      <dgm:spPr/>
      <dgm:t>
        <a:bodyPr/>
        <a:lstStyle/>
        <a:p>
          <a:endParaRPr lang="es-PE"/>
        </a:p>
      </dgm:t>
    </dgm:pt>
    <dgm:pt modelId="{DD5B43BF-F186-4461-9026-0B072E2D914A}">
      <dgm:prSet phldrT="[Texto]"/>
      <dgm:spPr/>
      <dgm:t>
        <a:bodyPr/>
        <a:lstStyle/>
        <a:p>
          <a:r>
            <a:rPr lang="es-PE" dirty="0"/>
            <a:t>Transporte</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D3273FCC-C66E-4F59-851F-A8A1F1F1951F}" type="parTrans" cxnId="{1F70DAAB-6790-489E-A348-70E3FE6181C8}">
      <dgm:prSet/>
      <dgm:spPr/>
      <dgm:t>
        <a:bodyPr/>
        <a:lstStyle/>
        <a:p>
          <a:endParaRPr lang="es-PE"/>
        </a:p>
      </dgm:t>
    </dgm:pt>
    <dgm:pt modelId="{E6AEA455-0E9A-4C46-9D7C-5C3440EFD8B1}" type="sibTrans" cxnId="{1F70DAAB-6790-489E-A348-70E3FE6181C8}">
      <dgm:prSet/>
      <dgm:spPr/>
      <dgm:t>
        <a:bodyPr/>
        <a:lstStyle/>
        <a:p>
          <a:endParaRPr lang="es-PE"/>
        </a:p>
      </dgm:t>
    </dgm:pt>
    <dgm:pt modelId="{87169D4B-5D36-4AE1-8E58-69D13E8D3081}">
      <dgm:prSet phldrT="[Texto]"/>
      <dgm:spPr>
        <a:solidFill>
          <a:schemeClr val="accent6">
            <a:lumMod val="75000"/>
          </a:schemeClr>
        </a:solidFill>
      </dgm:spPr>
      <dgm:t>
        <a:bodyPr/>
        <a:lstStyle/>
        <a:p>
          <a:r>
            <a:rPr lang="es-PE" dirty="0"/>
            <a:t>Turismo</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EB31B220-1A6E-4CE3-B3A6-192D1844FFDB}" type="parTrans" cxnId="{8CD23134-67F2-46FE-BBAE-4C0A9A9C046A}">
      <dgm:prSet/>
      <dgm:spPr/>
      <dgm:t>
        <a:bodyPr/>
        <a:lstStyle/>
        <a:p>
          <a:endParaRPr lang="es-PE"/>
        </a:p>
      </dgm:t>
    </dgm:pt>
    <dgm:pt modelId="{467D9D71-6355-4836-BBD6-07B1C95E9B8E}" type="sibTrans" cxnId="{8CD23134-67F2-46FE-BBAE-4C0A9A9C046A}">
      <dgm:prSet/>
      <dgm:spPr/>
      <dgm:t>
        <a:bodyPr/>
        <a:lstStyle/>
        <a:p>
          <a:endParaRPr lang="es-PE"/>
        </a:p>
      </dgm:t>
    </dgm:pt>
    <dgm:pt modelId="{86499F5B-924F-46CA-A042-F98A01565F2B}">
      <dgm:prSet phldrT="[Texto]"/>
      <dgm:spPr/>
      <dgm:t>
        <a:bodyPr/>
        <a:lstStyle/>
        <a:p>
          <a:r>
            <a:rPr lang="es-PE" dirty="0"/>
            <a:t>Planeamiento y Gestión</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0C173B61-EF64-4A9E-94D3-25A3CE5EB2A7}" type="parTrans" cxnId="{FF6F2F30-0908-4BC4-9E3A-B7C23E6C2DFD}">
      <dgm:prSet/>
      <dgm:spPr/>
      <dgm:t>
        <a:bodyPr/>
        <a:lstStyle/>
        <a:p>
          <a:endParaRPr lang="es-PE"/>
        </a:p>
      </dgm:t>
    </dgm:pt>
    <dgm:pt modelId="{47503B37-4D9B-4E87-95B6-BE651D12FD40}" type="sibTrans" cxnId="{FF6F2F30-0908-4BC4-9E3A-B7C23E6C2DFD}">
      <dgm:prSet/>
      <dgm:spPr/>
      <dgm:t>
        <a:bodyPr/>
        <a:lstStyle/>
        <a:p>
          <a:endParaRPr lang="es-PE"/>
        </a:p>
      </dgm:t>
    </dgm:pt>
    <dgm:pt modelId="{99CB3487-4378-4B51-AF02-21C62CBB3895}">
      <dgm:prSet phldrT="[Texto]"/>
      <dgm:spPr>
        <a:solidFill>
          <a:schemeClr val="bg2">
            <a:lumMod val="75000"/>
          </a:schemeClr>
        </a:solidFill>
      </dgm:spPr>
      <dgm:t>
        <a:bodyPr/>
        <a:lstStyle/>
        <a:p>
          <a:r>
            <a:rPr lang="es-PE" dirty="0"/>
            <a:t>Cultura y Deporte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B59910F-2296-4CF3-8FA4-B9B54BF9F36D}" type="parTrans" cxnId="{0D0F075D-AF96-4C47-BFBB-1970FF7E006D}">
      <dgm:prSet/>
      <dgm:spPr/>
      <dgm:t>
        <a:bodyPr/>
        <a:lstStyle/>
        <a:p>
          <a:endParaRPr lang="es-PE"/>
        </a:p>
      </dgm:t>
    </dgm:pt>
    <dgm:pt modelId="{4E228986-69FC-456E-A5A7-C403D22A34DA}" type="sibTrans" cxnId="{0D0F075D-AF96-4C47-BFBB-1970FF7E006D}">
      <dgm:prSet/>
      <dgm:spPr/>
      <dgm:t>
        <a:bodyPr/>
        <a:lstStyle/>
        <a:p>
          <a:endParaRPr lang="es-PE"/>
        </a:p>
      </dgm:t>
    </dgm:pt>
    <dgm:pt modelId="{4A9FBD1A-7AE2-4B48-A37C-D9163D9299B3}">
      <dgm:prSet phldrT="[Texto]"/>
      <dgm:spPr/>
      <dgm:t>
        <a:bodyPr/>
        <a:lstStyle/>
        <a:p>
          <a:r>
            <a:rPr lang="es-PE" dirty="0"/>
            <a:t>Orden Publico y Seguridad</a:t>
          </a:r>
        </a:p>
      </dgm:t>
    </dgm:pt>
    <dgm:pt modelId="{3122722B-958C-40C3-B9F9-537438E6C8CF}" type="parTrans" cxnId="{AA3CE7F3-4FE6-42D7-9EF2-A4AAC08A5165}">
      <dgm:prSet/>
      <dgm:spPr/>
      <dgm:t>
        <a:bodyPr/>
        <a:lstStyle/>
        <a:p>
          <a:endParaRPr lang="es-PE"/>
        </a:p>
      </dgm:t>
    </dgm:pt>
    <dgm:pt modelId="{6D765ED9-91FA-47DC-80CD-6DE9D2649292}" type="sibTrans" cxnId="{AA3CE7F3-4FE6-42D7-9EF2-A4AAC08A5165}">
      <dgm:prSet/>
      <dgm:spPr/>
      <dgm:t>
        <a:bodyPr/>
        <a:lstStyle/>
        <a:p>
          <a:endParaRPr lang="es-PE"/>
        </a:p>
      </dgm:t>
    </dgm:pt>
    <dgm:pt modelId="{C81E1C0E-669A-49E8-9AC2-8AC9FBEF26DC}" type="pres">
      <dgm:prSet presAssocID="{FD4C9080-6280-4592-883E-A280556C23D8}" presName="diagram" presStyleCnt="0">
        <dgm:presLayoutVars>
          <dgm:dir/>
          <dgm:resizeHandles val="exact"/>
        </dgm:presLayoutVars>
      </dgm:prSet>
      <dgm:spPr/>
    </dgm:pt>
    <dgm:pt modelId="{9211C764-FBA0-4109-B9E5-DCCC12F81F65}" type="pres">
      <dgm:prSet presAssocID="{45333FF6-CF7B-4719-8639-4CCEB91F7691}" presName="node" presStyleLbl="node1" presStyleIdx="0" presStyleCnt="11">
        <dgm:presLayoutVars>
          <dgm:bulletEnabled val="1"/>
        </dgm:presLayoutVars>
      </dgm:prSet>
      <dgm:spPr/>
    </dgm:pt>
    <dgm:pt modelId="{619522E5-0567-4F64-B6DC-2EAF56D5F519}" type="pres">
      <dgm:prSet presAssocID="{B1C9193E-E925-47A5-9520-217903A6A816}" presName="sibTrans" presStyleCnt="0"/>
      <dgm:spPr/>
    </dgm:pt>
    <dgm:pt modelId="{03FCC1DE-AC6F-46C7-BB20-A036B000229A}" type="pres">
      <dgm:prSet presAssocID="{7DFF6E4C-B2C0-44DA-A1D0-E981EE887E3A}" presName="node" presStyleLbl="node1" presStyleIdx="1" presStyleCnt="11">
        <dgm:presLayoutVars>
          <dgm:bulletEnabled val="1"/>
        </dgm:presLayoutVars>
      </dgm:prSet>
      <dgm:spPr/>
    </dgm:pt>
    <dgm:pt modelId="{B76C04E9-096B-4905-A84C-0ADB8A37DE84}" type="pres">
      <dgm:prSet presAssocID="{E9CA37F1-AB94-4EC0-AE60-5FEB4A1043E8}" presName="sibTrans" presStyleCnt="0"/>
      <dgm:spPr/>
    </dgm:pt>
    <dgm:pt modelId="{32A38258-28C9-4D69-9541-48ECC6CAE66A}" type="pres">
      <dgm:prSet presAssocID="{FFD8B8D7-6A19-4EEA-8359-A5988280A2D1}" presName="node" presStyleLbl="node1" presStyleIdx="2" presStyleCnt="11">
        <dgm:presLayoutVars>
          <dgm:bulletEnabled val="1"/>
        </dgm:presLayoutVars>
      </dgm:prSet>
      <dgm:spPr/>
    </dgm:pt>
    <dgm:pt modelId="{B823A7AC-E7FC-4517-8FCB-B1C1A897395D}" type="pres">
      <dgm:prSet presAssocID="{A0E43648-F3EC-446F-A16A-89137B738861}" presName="sibTrans" presStyleCnt="0"/>
      <dgm:spPr/>
    </dgm:pt>
    <dgm:pt modelId="{50F41F6D-BF30-4A8B-A89E-F13E7717D71F}" type="pres">
      <dgm:prSet presAssocID="{DD5B43BF-F186-4461-9026-0B072E2D914A}" presName="node" presStyleLbl="node1" presStyleIdx="3" presStyleCnt="11">
        <dgm:presLayoutVars>
          <dgm:bulletEnabled val="1"/>
        </dgm:presLayoutVars>
      </dgm:prSet>
      <dgm:spPr/>
    </dgm:pt>
    <dgm:pt modelId="{0FD4A88D-CB4C-496F-BE2B-85267BEEA616}" type="pres">
      <dgm:prSet presAssocID="{E6AEA455-0E9A-4C46-9D7C-5C3440EFD8B1}" presName="sibTrans" presStyleCnt="0"/>
      <dgm:spPr/>
    </dgm:pt>
    <dgm:pt modelId="{2E3CB47E-44AA-4537-B84A-18491554318B}" type="pres">
      <dgm:prSet presAssocID="{45502192-C009-4F52-903A-F852AC202123}" presName="node" presStyleLbl="node1" presStyleIdx="4" presStyleCnt="11">
        <dgm:presLayoutVars>
          <dgm:bulletEnabled val="1"/>
        </dgm:presLayoutVars>
      </dgm:prSet>
      <dgm:spPr/>
    </dgm:pt>
    <dgm:pt modelId="{865EED06-37C4-4F44-9A43-C96CC02B18EE}" type="pres">
      <dgm:prSet presAssocID="{80907CCD-2B5D-4775-963A-33574001D009}" presName="sibTrans" presStyleCnt="0"/>
      <dgm:spPr/>
    </dgm:pt>
    <dgm:pt modelId="{4317E0DE-383F-4C64-958F-DAFF18147D2A}" type="pres">
      <dgm:prSet presAssocID="{16AD70FA-C670-42FB-92F1-AB81B7A00CAF}" presName="node" presStyleLbl="node1" presStyleIdx="5" presStyleCnt="11">
        <dgm:presLayoutVars>
          <dgm:bulletEnabled val="1"/>
        </dgm:presLayoutVars>
      </dgm:prSet>
      <dgm:spPr/>
    </dgm:pt>
    <dgm:pt modelId="{0A3ABC20-86EF-4DFA-9116-CA3BF4E66771}" type="pres">
      <dgm:prSet presAssocID="{8C5BFBD5-C73F-4C79-88C5-85EEAF117AC7}" presName="sibTrans" presStyleCnt="0"/>
      <dgm:spPr/>
    </dgm:pt>
    <dgm:pt modelId="{0ACA5609-CD00-47B0-8CA5-BCDCA5113795}" type="pres">
      <dgm:prSet presAssocID="{87169D4B-5D36-4AE1-8E58-69D13E8D3081}" presName="node" presStyleLbl="node1" presStyleIdx="6" presStyleCnt="11">
        <dgm:presLayoutVars>
          <dgm:bulletEnabled val="1"/>
        </dgm:presLayoutVars>
      </dgm:prSet>
      <dgm:spPr/>
    </dgm:pt>
    <dgm:pt modelId="{5FE99E29-6B26-403A-B668-7A3790CFF09A}" type="pres">
      <dgm:prSet presAssocID="{467D9D71-6355-4836-BBD6-07B1C95E9B8E}" presName="sibTrans" presStyleCnt="0"/>
      <dgm:spPr/>
    </dgm:pt>
    <dgm:pt modelId="{2256CFCA-3A90-42D9-BAD5-0D56AD39EEFD}" type="pres">
      <dgm:prSet presAssocID="{86499F5B-924F-46CA-A042-F98A01565F2B}" presName="node" presStyleLbl="node1" presStyleIdx="7" presStyleCnt="11">
        <dgm:presLayoutVars>
          <dgm:bulletEnabled val="1"/>
        </dgm:presLayoutVars>
      </dgm:prSet>
      <dgm:spPr/>
    </dgm:pt>
    <dgm:pt modelId="{5E383154-4F2A-49C9-B8A8-06A898E7DCD7}" type="pres">
      <dgm:prSet presAssocID="{47503B37-4D9B-4E87-95B6-BE651D12FD40}" presName="sibTrans" presStyleCnt="0"/>
      <dgm:spPr/>
    </dgm:pt>
    <dgm:pt modelId="{666CF90A-F537-4705-8651-80CFE86E77F7}" type="pres">
      <dgm:prSet presAssocID="{99CB3487-4378-4B51-AF02-21C62CBB3895}" presName="node" presStyleLbl="node1" presStyleIdx="8" presStyleCnt="11">
        <dgm:presLayoutVars>
          <dgm:bulletEnabled val="1"/>
        </dgm:presLayoutVars>
      </dgm:prSet>
      <dgm:spPr/>
    </dgm:pt>
    <dgm:pt modelId="{951E3FF2-A18C-4C72-A518-EF2B4387E71C}" type="pres">
      <dgm:prSet presAssocID="{4E228986-69FC-456E-A5A7-C403D22A34DA}" presName="sibTrans" presStyleCnt="0"/>
      <dgm:spPr/>
    </dgm:pt>
    <dgm:pt modelId="{D94480B1-0BE8-4A47-BF27-EB29D4ED41AB}" type="pres">
      <dgm:prSet presAssocID="{EB7A9B9B-6EF4-4026-96D1-1487B5405E2D}" presName="node" presStyleLbl="node1" presStyleIdx="9" presStyleCnt="11">
        <dgm:presLayoutVars>
          <dgm:bulletEnabled val="1"/>
        </dgm:presLayoutVars>
      </dgm:prSet>
      <dgm:spPr/>
    </dgm:pt>
    <dgm:pt modelId="{E54962A6-0E71-401F-9FE9-42A4307E0398}" type="pres">
      <dgm:prSet presAssocID="{907216C6-A689-46D5-8EA3-320E0D576717}" presName="sibTrans" presStyleCnt="0"/>
      <dgm:spPr/>
    </dgm:pt>
    <dgm:pt modelId="{8265EDAF-ED3A-4D29-BD81-54034FF2785F}" type="pres">
      <dgm:prSet presAssocID="{4A9FBD1A-7AE2-4B48-A37C-D9163D9299B3}" presName="node" presStyleLbl="node1" presStyleIdx="10" presStyleCnt="11">
        <dgm:presLayoutVars>
          <dgm:bulletEnabled val="1"/>
        </dgm:presLayoutVars>
      </dgm:prSet>
      <dgm:spPr/>
    </dgm:pt>
  </dgm:ptLst>
  <dgm:cxnLst>
    <dgm:cxn modelId="{FF6F2F30-0908-4BC4-9E3A-B7C23E6C2DFD}" srcId="{FD4C9080-6280-4592-883E-A280556C23D8}" destId="{86499F5B-924F-46CA-A042-F98A01565F2B}" srcOrd="7" destOrd="0" parTransId="{0C173B61-EF64-4A9E-94D3-25A3CE5EB2A7}" sibTransId="{47503B37-4D9B-4E87-95B6-BE651D12FD40}"/>
    <dgm:cxn modelId="{120FE931-5CFF-4825-9296-83046CF3BB4C}" type="presOf" srcId="{99CB3487-4378-4B51-AF02-21C62CBB3895}" destId="{666CF90A-F537-4705-8651-80CFE86E77F7}" srcOrd="0" destOrd="0" presId="urn:microsoft.com/office/officeart/2005/8/layout/default"/>
    <dgm:cxn modelId="{8CD23134-67F2-46FE-BBAE-4C0A9A9C046A}" srcId="{FD4C9080-6280-4592-883E-A280556C23D8}" destId="{87169D4B-5D36-4AE1-8E58-69D13E8D3081}" srcOrd="6" destOrd="0" parTransId="{EB31B220-1A6E-4CE3-B3A6-192D1844FFDB}" sibTransId="{467D9D71-6355-4836-BBD6-07B1C95E9B8E}"/>
    <dgm:cxn modelId="{BF391F3F-3BFD-4E79-8379-0675BEE00898}" type="presOf" srcId="{16AD70FA-C670-42FB-92F1-AB81B7A00CAF}" destId="{4317E0DE-383F-4C64-958F-DAFF18147D2A}" srcOrd="0" destOrd="0" presId="urn:microsoft.com/office/officeart/2005/8/layout/default"/>
    <dgm:cxn modelId="{0D0F075D-AF96-4C47-BFBB-1970FF7E006D}" srcId="{FD4C9080-6280-4592-883E-A280556C23D8}" destId="{99CB3487-4378-4B51-AF02-21C62CBB3895}" srcOrd="8" destOrd="0" parTransId="{DB59910F-2296-4CF3-8FA4-B9B54BF9F36D}" sibTransId="{4E228986-69FC-456E-A5A7-C403D22A34DA}"/>
    <dgm:cxn modelId="{205A8668-AB82-4FEF-862E-5299E4CB89BA}" type="presOf" srcId="{DD5B43BF-F186-4461-9026-0B072E2D914A}" destId="{50F41F6D-BF30-4A8B-A89E-F13E7717D71F}" srcOrd="0" destOrd="0" presId="urn:microsoft.com/office/officeart/2005/8/layout/default"/>
    <dgm:cxn modelId="{DE20BB49-A699-4292-A289-0E7242D2C946}" srcId="{FD4C9080-6280-4592-883E-A280556C23D8}" destId="{45333FF6-CF7B-4719-8639-4CCEB91F7691}" srcOrd="0" destOrd="0" parTransId="{94F46F35-62F7-4C8E-9678-A4069976C1C8}" sibTransId="{B1C9193E-E925-47A5-9520-217903A6A816}"/>
    <dgm:cxn modelId="{97F6D370-C986-48BB-A83B-20F6074A8EBD}" type="presOf" srcId="{FFD8B8D7-6A19-4EEA-8359-A5988280A2D1}" destId="{32A38258-28C9-4D69-9541-48ECC6CAE66A}" srcOrd="0" destOrd="0" presId="urn:microsoft.com/office/officeart/2005/8/layout/default"/>
    <dgm:cxn modelId="{68662E51-636A-4310-BFC1-08F6779768E2}" srcId="{FD4C9080-6280-4592-883E-A280556C23D8}" destId="{FFD8B8D7-6A19-4EEA-8359-A5988280A2D1}" srcOrd="2" destOrd="0" parTransId="{3C4258E6-8181-4CBB-A9D9-64F11A837E26}" sibTransId="{A0E43648-F3EC-446F-A16A-89137B738861}"/>
    <dgm:cxn modelId="{B3156F57-AFE0-44EE-9624-F5D40EA0CEFA}" type="presOf" srcId="{FD4C9080-6280-4592-883E-A280556C23D8}" destId="{C81E1C0E-669A-49E8-9AC2-8AC9FBEF26DC}" srcOrd="0" destOrd="0" presId="urn:microsoft.com/office/officeart/2005/8/layout/default"/>
    <dgm:cxn modelId="{0EE32790-6B00-4772-996E-C14E98AB33E2}" srcId="{FD4C9080-6280-4592-883E-A280556C23D8}" destId="{7DFF6E4C-B2C0-44DA-A1D0-E981EE887E3A}" srcOrd="1" destOrd="0" parTransId="{94AC14E4-EC0D-477E-BB6A-212E2DB5B975}" sibTransId="{E9CA37F1-AB94-4EC0-AE60-5FEB4A1043E8}"/>
    <dgm:cxn modelId="{D647D496-18CA-43D6-97CE-4223AC72476F}" srcId="{FD4C9080-6280-4592-883E-A280556C23D8}" destId="{16AD70FA-C670-42FB-92F1-AB81B7A00CAF}" srcOrd="5" destOrd="0" parTransId="{FF86EA0D-DC7B-460C-AF4C-5DB96CDB0FA7}" sibTransId="{8C5BFBD5-C73F-4C79-88C5-85EEAF117AC7}"/>
    <dgm:cxn modelId="{E05C499B-584D-4F62-A96E-0EF8CA5EEB0D}" srcId="{FD4C9080-6280-4592-883E-A280556C23D8}" destId="{45502192-C009-4F52-903A-F852AC202123}" srcOrd="4" destOrd="0" parTransId="{21341B93-F6BF-4E50-AE0E-8CE3AB6D0428}" sibTransId="{80907CCD-2B5D-4775-963A-33574001D009}"/>
    <dgm:cxn modelId="{8CC5E9A2-2977-489B-BDC1-936C02F533C7}" type="presOf" srcId="{EB7A9B9B-6EF4-4026-96D1-1487B5405E2D}" destId="{D94480B1-0BE8-4A47-BF27-EB29D4ED41AB}" srcOrd="0" destOrd="0" presId="urn:microsoft.com/office/officeart/2005/8/layout/default"/>
    <dgm:cxn modelId="{A8B3E1A3-DB99-436D-B64D-AF69B179BE81}" type="presOf" srcId="{45502192-C009-4F52-903A-F852AC202123}" destId="{2E3CB47E-44AA-4537-B84A-18491554318B}" srcOrd="0" destOrd="0" presId="urn:microsoft.com/office/officeart/2005/8/layout/default"/>
    <dgm:cxn modelId="{1F70DAAB-6790-489E-A348-70E3FE6181C8}" srcId="{FD4C9080-6280-4592-883E-A280556C23D8}" destId="{DD5B43BF-F186-4461-9026-0B072E2D914A}" srcOrd="3" destOrd="0" parTransId="{D3273FCC-C66E-4F59-851F-A8A1F1F1951F}" sibTransId="{E6AEA455-0E9A-4C46-9D7C-5C3440EFD8B1}"/>
    <dgm:cxn modelId="{992301B2-92A4-4089-B391-D20B97EEF66F}" type="presOf" srcId="{87169D4B-5D36-4AE1-8E58-69D13E8D3081}" destId="{0ACA5609-CD00-47B0-8CA5-BCDCA5113795}" srcOrd="0" destOrd="0" presId="urn:microsoft.com/office/officeart/2005/8/layout/default"/>
    <dgm:cxn modelId="{10A3F0B7-FE98-4A1B-9C85-C65C459D549D}" type="presOf" srcId="{45333FF6-CF7B-4719-8639-4CCEB91F7691}" destId="{9211C764-FBA0-4109-B9E5-DCCC12F81F65}" srcOrd="0" destOrd="0" presId="urn:microsoft.com/office/officeart/2005/8/layout/default"/>
    <dgm:cxn modelId="{F7CFB0C0-21E2-465F-8ABF-82BEBF0C9318}" type="presOf" srcId="{7DFF6E4C-B2C0-44DA-A1D0-E981EE887E3A}" destId="{03FCC1DE-AC6F-46C7-BB20-A036B000229A}" srcOrd="0" destOrd="0" presId="urn:microsoft.com/office/officeart/2005/8/layout/default"/>
    <dgm:cxn modelId="{A188D3CB-EC82-4BC0-92C2-ECD6DFFE63F8}" type="presOf" srcId="{86499F5B-924F-46CA-A042-F98A01565F2B}" destId="{2256CFCA-3A90-42D9-BAD5-0D56AD39EEFD}" srcOrd="0" destOrd="0" presId="urn:microsoft.com/office/officeart/2005/8/layout/default"/>
    <dgm:cxn modelId="{BAFF49CC-5611-4A42-A60B-8FD88A9F51E9}" srcId="{FD4C9080-6280-4592-883E-A280556C23D8}" destId="{EB7A9B9B-6EF4-4026-96D1-1487B5405E2D}" srcOrd="9" destOrd="0" parTransId="{0248D90B-8CD5-4ED5-80AC-0C894E4F554C}" sibTransId="{907216C6-A689-46D5-8EA3-320E0D576717}"/>
    <dgm:cxn modelId="{49B566F0-E784-44CA-9E4F-050CFDBA8423}" type="presOf" srcId="{4A9FBD1A-7AE2-4B48-A37C-D9163D9299B3}" destId="{8265EDAF-ED3A-4D29-BD81-54034FF2785F}" srcOrd="0" destOrd="0" presId="urn:microsoft.com/office/officeart/2005/8/layout/default"/>
    <dgm:cxn modelId="{AA3CE7F3-4FE6-42D7-9EF2-A4AAC08A5165}" srcId="{FD4C9080-6280-4592-883E-A280556C23D8}" destId="{4A9FBD1A-7AE2-4B48-A37C-D9163D9299B3}" srcOrd="10" destOrd="0" parTransId="{3122722B-958C-40C3-B9F9-537438E6C8CF}" sibTransId="{6D765ED9-91FA-47DC-80CD-6DE9D2649292}"/>
    <dgm:cxn modelId="{103F596E-18E9-4D6C-8683-418F4BFE7A75}" type="presParOf" srcId="{C81E1C0E-669A-49E8-9AC2-8AC9FBEF26DC}" destId="{9211C764-FBA0-4109-B9E5-DCCC12F81F65}" srcOrd="0" destOrd="0" presId="urn:microsoft.com/office/officeart/2005/8/layout/default"/>
    <dgm:cxn modelId="{C5B3F9F1-3000-4432-913E-F305B994B5A9}" type="presParOf" srcId="{C81E1C0E-669A-49E8-9AC2-8AC9FBEF26DC}" destId="{619522E5-0567-4F64-B6DC-2EAF56D5F519}" srcOrd="1" destOrd="0" presId="urn:microsoft.com/office/officeart/2005/8/layout/default"/>
    <dgm:cxn modelId="{DFEE4554-9D2A-4F1A-B96A-DD17178C7EC0}" type="presParOf" srcId="{C81E1C0E-669A-49E8-9AC2-8AC9FBEF26DC}" destId="{03FCC1DE-AC6F-46C7-BB20-A036B000229A}" srcOrd="2" destOrd="0" presId="urn:microsoft.com/office/officeart/2005/8/layout/default"/>
    <dgm:cxn modelId="{BEC202A0-7A73-46A3-B059-144EF1581650}" type="presParOf" srcId="{C81E1C0E-669A-49E8-9AC2-8AC9FBEF26DC}" destId="{B76C04E9-096B-4905-A84C-0ADB8A37DE84}" srcOrd="3" destOrd="0" presId="urn:microsoft.com/office/officeart/2005/8/layout/default"/>
    <dgm:cxn modelId="{816E5265-72F4-467D-9007-36A36173A3FC}" type="presParOf" srcId="{C81E1C0E-669A-49E8-9AC2-8AC9FBEF26DC}" destId="{32A38258-28C9-4D69-9541-48ECC6CAE66A}" srcOrd="4" destOrd="0" presId="urn:microsoft.com/office/officeart/2005/8/layout/default"/>
    <dgm:cxn modelId="{DB9CA8AD-E919-440D-AD8C-B01AB8E6A4FD}" type="presParOf" srcId="{C81E1C0E-669A-49E8-9AC2-8AC9FBEF26DC}" destId="{B823A7AC-E7FC-4517-8FCB-B1C1A897395D}" srcOrd="5" destOrd="0" presId="urn:microsoft.com/office/officeart/2005/8/layout/default"/>
    <dgm:cxn modelId="{B9A5B879-7764-43DF-AF5C-DAD6DAF7A6D6}" type="presParOf" srcId="{C81E1C0E-669A-49E8-9AC2-8AC9FBEF26DC}" destId="{50F41F6D-BF30-4A8B-A89E-F13E7717D71F}" srcOrd="6" destOrd="0" presId="urn:microsoft.com/office/officeart/2005/8/layout/default"/>
    <dgm:cxn modelId="{E9C4849B-2A0D-4B25-8CFA-6F6871AEA4A9}" type="presParOf" srcId="{C81E1C0E-669A-49E8-9AC2-8AC9FBEF26DC}" destId="{0FD4A88D-CB4C-496F-BE2B-85267BEEA616}" srcOrd="7" destOrd="0" presId="urn:microsoft.com/office/officeart/2005/8/layout/default"/>
    <dgm:cxn modelId="{373FF7F5-6CB8-4595-995E-D6E6068987C5}" type="presParOf" srcId="{C81E1C0E-669A-49E8-9AC2-8AC9FBEF26DC}" destId="{2E3CB47E-44AA-4537-B84A-18491554318B}" srcOrd="8" destOrd="0" presId="urn:microsoft.com/office/officeart/2005/8/layout/default"/>
    <dgm:cxn modelId="{C844763F-0AAB-4A65-9CB2-E01E39000F37}" type="presParOf" srcId="{C81E1C0E-669A-49E8-9AC2-8AC9FBEF26DC}" destId="{865EED06-37C4-4F44-9A43-C96CC02B18EE}" srcOrd="9" destOrd="0" presId="urn:microsoft.com/office/officeart/2005/8/layout/default"/>
    <dgm:cxn modelId="{EDEA67D9-68FD-4262-ADA1-9929E6E26953}" type="presParOf" srcId="{C81E1C0E-669A-49E8-9AC2-8AC9FBEF26DC}" destId="{4317E0DE-383F-4C64-958F-DAFF18147D2A}" srcOrd="10" destOrd="0" presId="urn:microsoft.com/office/officeart/2005/8/layout/default"/>
    <dgm:cxn modelId="{3F24602F-93B9-4D99-84AB-955F2626E7F3}" type="presParOf" srcId="{C81E1C0E-669A-49E8-9AC2-8AC9FBEF26DC}" destId="{0A3ABC20-86EF-4DFA-9116-CA3BF4E66771}" srcOrd="11" destOrd="0" presId="urn:microsoft.com/office/officeart/2005/8/layout/default"/>
    <dgm:cxn modelId="{D4AE7B76-49BD-4093-AF30-F62C437F2602}" type="presParOf" srcId="{C81E1C0E-669A-49E8-9AC2-8AC9FBEF26DC}" destId="{0ACA5609-CD00-47B0-8CA5-BCDCA5113795}" srcOrd="12" destOrd="0" presId="urn:microsoft.com/office/officeart/2005/8/layout/default"/>
    <dgm:cxn modelId="{20834594-86F5-435D-82C9-CFE70DEFDBD4}" type="presParOf" srcId="{C81E1C0E-669A-49E8-9AC2-8AC9FBEF26DC}" destId="{5FE99E29-6B26-403A-B668-7A3790CFF09A}" srcOrd="13" destOrd="0" presId="urn:microsoft.com/office/officeart/2005/8/layout/default"/>
    <dgm:cxn modelId="{52308D62-00B8-4CF3-9141-B6E02773E4C8}" type="presParOf" srcId="{C81E1C0E-669A-49E8-9AC2-8AC9FBEF26DC}" destId="{2256CFCA-3A90-42D9-BAD5-0D56AD39EEFD}" srcOrd="14" destOrd="0" presId="urn:microsoft.com/office/officeart/2005/8/layout/default"/>
    <dgm:cxn modelId="{73E3A270-C211-4227-BEDF-568EF38EA6F5}" type="presParOf" srcId="{C81E1C0E-669A-49E8-9AC2-8AC9FBEF26DC}" destId="{5E383154-4F2A-49C9-B8A8-06A898E7DCD7}" srcOrd="15" destOrd="0" presId="urn:microsoft.com/office/officeart/2005/8/layout/default"/>
    <dgm:cxn modelId="{7F691DDF-FE86-4FE9-879C-8A577F6A9552}" type="presParOf" srcId="{C81E1C0E-669A-49E8-9AC2-8AC9FBEF26DC}" destId="{666CF90A-F537-4705-8651-80CFE86E77F7}" srcOrd="16" destOrd="0" presId="urn:microsoft.com/office/officeart/2005/8/layout/default"/>
    <dgm:cxn modelId="{9CEC648B-5B47-442D-B919-DF86449E96FE}" type="presParOf" srcId="{C81E1C0E-669A-49E8-9AC2-8AC9FBEF26DC}" destId="{951E3FF2-A18C-4C72-A518-EF2B4387E71C}" srcOrd="17" destOrd="0" presId="urn:microsoft.com/office/officeart/2005/8/layout/default"/>
    <dgm:cxn modelId="{2627E9CC-99ED-496C-B304-53792A6BABEC}" type="presParOf" srcId="{C81E1C0E-669A-49E8-9AC2-8AC9FBEF26DC}" destId="{D94480B1-0BE8-4A47-BF27-EB29D4ED41AB}" srcOrd="18" destOrd="0" presId="urn:microsoft.com/office/officeart/2005/8/layout/default"/>
    <dgm:cxn modelId="{257F6DFC-4114-4062-8798-A9C118CC04A4}" type="presParOf" srcId="{C81E1C0E-669A-49E8-9AC2-8AC9FBEF26DC}" destId="{E54962A6-0E71-401F-9FE9-42A4307E0398}" srcOrd="19" destOrd="0" presId="urn:microsoft.com/office/officeart/2005/8/layout/default"/>
    <dgm:cxn modelId="{924E9222-B668-48FA-A39A-F753CB0248E1}" type="presParOf" srcId="{C81E1C0E-669A-49E8-9AC2-8AC9FBEF26DC}" destId="{8265EDAF-ED3A-4D29-BD81-54034FF2785F}"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1C764-FBA0-4109-B9E5-DCCC12F81F65}">
      <dsp:nvSpPr>
        <dsp:cNvPr id="0" name=""/>
        <dsp:cNvSpPr/>
      </dsp:nvSpPr>
      <dsp:spPr>
        <a:xfrm>
          <a:off x="1861" y="410541"/>
          <a:ext cx="1476693" cy="8860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Salud</a:t>
          </a:r>
          <a:endParaRPr lang="es-PE" sz="1600" kern="1200" dirty="0"/>
        </a:p>
      </dsp:txBody>
      <dsp:txXfrm>
        <a:off x="1861" y="410541"/>
        <a:ext cx="1476693" cy="886015"/>
      </dsp:txXfrm>
    </dsp:sp>
    <dsp:sp modelId="{03FCC1DE-AC6F-46C7-BB20-A036B000229A}">
      <dsp:nvSpPr>
        <dsp:cNvPr id="0" name=""/>
        <dsp:cNvSpPr/>
      </dsp:nvSpPr>
      <dsp:spPr>
        <a:xfrm>
          <a:off x="1626223" y="410541"/>
          <a:ext cx="1476693" cy="88601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Educación</a:t>
          </a:r>
        </a:p>
      </dsp:txBody>
      <dsp:txXfrm>
        <a:off x="1626223" y="410541"/>
        <a:ext cx="1476693" cy="886015"/>
      </dsp:txXfrm>
    </dsp:sp>
    <dsp:sp modelId="{32A38258-28C9-4D69-9541-48ECC6CAE66A}">
      <dsp:nvSpPr>
        <dsp:cNvPr id="0" name=""/>
        <dsp:cNvSpPr/>
      </dsp:nvSpPr>
      <dsp:spPr>
        <a:xfrm>
          <a:off x="3250586" y="410541"/>
          <a:ext cx="1476693" cy="8860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Agropecuaria</a:t>
          </a:r>
        </a:p>
      </dsp:txBody>
      <dsp:txXfrm>
        <a:off x="3250586" y="410541"/>
        <a:ext cx="1476693" cy="886015"/>
      </dsp:txXfrm>
    </dsp:sp>
    <dsp:sp modelId="{50F41F6D-BF30-4A8B-A89E-F13E7717D71F}">
      <dsp:nvSpPr>
        <dsp:cNvPr id="0" name=""/>
        <dsp:cNvSpPr/>
      </dsp:nvSpPr>
      <dsp:spPr>
        <a:xfrm>
          <a:off x="4874948" y="410541"/>
          <a:ext cx="1476693" cy="88601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Transporte</a:t>
          </a:r>
        </a:p>
      </dsp:txBody>
      <dsp:txXfrm>
        <a:off x="4874948" y="410541"/>
        <a:ext cx="1476693" cy="886015"/>
      </dsp:txXfrm>
    </dsp:sp>
    <dsp:sp modelId="{2E3CB47E-44AA-4537-B84A-18491554318B}">
      <dsp:nvSpPr>
        <dsp:cNvPr id="0" name=""/>
        <dsp:cNvSpPr/>
      </dsp:nvSpPr>
      <dsp:spPr>
        <a:xfrm>
          <a:off x="1861" y="1444227"/>
          <a:ext cx="1476693" cy="88601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Protección Social</a:t>
          </a:r>
        </a:p>
      </dsp:txBody>
      <dsp:txXfrm>
        <a:off x="1861" y="1444227"/>
        <a:ext cx="1476693" cy="886015"/>
      </dsp:txXfrm>
    </dsp:sp>
    <dsp:sp modelId="{4317E0DE-383F-4C64-958F-DAFF18147D2A}">
      <dsp:nvSpPr>
        <dsp:cNvPr id="0" name=""/>
        <dsp:cNvSpPr/>
      </dsp:nvSpPr>
      <dsp:spPr>
        <a:xfrm>
          <a:off x="1626223" y="1444227"/>
          <a:ext cx="1476693" cy="886015"/>
        </a:xfrm>
        <a:prstGeom prst="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Ambiente</a:t>
          </a:r>
        </a:p>
      </dsp:txBody>
      <dsp:txXfrm>
        <a:off x="1626223" y="1444227"/>
        <a:ext cx="1476693" cy="886015"/>
      </dsp:txXfrm>
    </dsp:sp>
    <dsp:sp modelId="{0ACA5609-CD00-47B0-8CA5-BCDCA5113795}">
      <dsp:nvSpPr>
        <dsp:cNvPr id="0" name=""/>
        <dsp:cNvSpPr/>
      </dsp:nvSpPr>
      <dsp:spPr>
        <a:xfrm>
          <a:off x="3250586" y="1444227"/>
          <a:ext cx="1476693" cy="886015"/>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Turismo</a:t>
          </a:r>
        </a:p>
      </dsp:txBody>
      <dsp:txXfrm>
        <a:off x="3250586" y="1444227"/>
        <a:ext cx="1476693" cy="886015"/>
      </dsp:txXfrm>
    </dsp:sp>
    <dsp:sp modelId="{2256CFCA-3A90-42D9-BAD5-0D56AD39EEFD}">
      <dsp:nvSpPr>
        <dsp:cNvPr id="0" name=""/>
        <dsp:cNvSpPr/>
      </dsp:nvSpPr>
      <dsp:spPr>
        <a:xfrm>
          <a:off x="4874948" y="1444227"/>
          <a:ext cx="1476693" cy="8860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Planeamiento y Gestión</a:t>
          </a:r>
        </a:p>
      </dsp:txBody>
      <dsp:txXfrm>
        <a:off x="4874948" y="1444227"/>
        <a:ext cx="1476693" cy="886015"/>
      </dsp:txXfrm>
    </dsp:sp>
    <dsp:sp modelId="{666CF90A-F537-4705-8651-80CFE86E77F7}">
      <dsp:nvSpPr>
        <dsp:cNvPr id="0" name=""/>
        <dsp:cNvSpPr/>
      </dsp:nvSpPr>
      <dsp:spPr>
        <a:xfrm>
          <a:off x="814042" y="2477912"/>
          <a:ext cx="1476693" cy="886015"/>
        </a:xfrm>
        <a:prstGeom prst="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Cultura y Deporte</a:t>
          </a:r>
        </a:p>
      </dsp:txBody>
      <dsp:txXfrm>
        <a:off x="814042" y="2477912"/>
        <a:ext cx="1476693" cy="886015"/>
      </dsp:txXfrm>
    </dsp:sp>
    <dsp:sp modelId="{D94480B1-0BE8-4A47-BF27-EB29D4ED41AB}">
      <dsp:nvSpPr>
        <dsp:cNvPr id="0" name=""/>
        <dsp:cNvSpPr/>
      </dsp:nvSpPr>
      <dsp:spPr>
        <a:xfrm>
          <a:off x="2438404" y="2477912"/>
          <a:ext cx="1476693" cy="88601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Comunicaciones</a:t>
          </a:r>
        </a:p>
      </dsp:txBody>
      <dsp:txXfrm>
        <a:off x="2438404" y="2477912"/>
        <a:ext cx="1476693" cy="886015"/>
      </dsp:txXfrm>
    </dsp:sp>
    <dsp:sp modelId="{8265EDAF-ED3A-4D29-BD81-54034FF2785F}">
      <dsp:nvSpPr>
        <dsp:cNvPr id="0" name=""/>
        <dsp:cNvSpPr/>
      </dsp:nvSpPr>
      <dsp:spPr>
        <a:xfrm>
          <a:off x="4062767" y="2477912"/>
          <a:ext cx="1476693" cy="8860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Orden Publico y Seguridad</a:t>
          </a:r>
        </a:p>
      </dsp:txBody>
      <dsp:txXfrm>
        <a:off x="4062767" y="2477912"/>
        <a:ext cx="1476693" cy="8860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985F4-B8CC-48A5-B619-C986ABA454E5}" type="datetimeFigureOut">
              <a:rPr lang="es-PE" smtClean="0"/>
              <a:t>8/07/2020</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E7B85-5F2A-4388-B62F-8365DA6271CF}" type="slidenum">
              <a:rPr lang="es-PE" smtClean="0"/>
              <a:t>‹Nº›</a:t>
            </a:fld>
            <a:endParaRPr lang="es-PE"/>
          </a:p>
        </p:txBody>
      </p:sp>
    </p:spTree>
    <p:extLst>
      <p:ext uri="{BB962C8B-B14F-4D97-AF65-F5344CB8AC3E}">
        <p14:creationId xmlns:p14="http://schemas.microsoft.com/office/powerpoint/2010/main" val="373960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981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55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FE7B85-5F2A-4388-B62F-8365DA6271CF}" type="slidenum">
              <a:rPr lang="es-PE" smtClean="0"/>
              <a:t>26</a:t>
            </a:fld>
            <a:endParaRPr lang="es-PE"/>
          </a:p>
        </p:txBody>
      </p:sp>
    </p:spTree>
    <p:extLst>
      <p:ext uri="{BB962C8B-B14F-4D97-AF65-F5344CB8AC3E}">
        <p14:creationId xmlns:p14="http://schemas.microsoft.com/office/powerpoint/2010/main" val="2050279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2254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37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729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89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98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45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42562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3095652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1379067" y="2111133"/>
            <a:ext cx="84572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20" name="Google Shape;20;p3"/>
          <p:cNvSpPr txBox="1">
            <a:spLocks noGrp="1"/>
          </p:cNvSpPr>
          <p:nvPr>
            <p:ph type="subTitle" idx="1"/>
          </p:nvPr>
        </p:nvSpPr>
        <p:spPr>
          <a:xfrm>
            <a:off x="1379067" y="3786736"/>
            <a:ext cx="84572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endParaRPr/>
          </a:p>
        </p:txBody>
      </p:sp>
    </p:spTree>
    <p:extLst>
      <p:ext uri="{BB962C8B-B14F-4D97-AF65-F5344CB8AC3E}">
        <p14:creationId xmlns:p14="http://schemas.microsoft.com/office/powerpoint/2010/main" val="188995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6" name="Google Shape;46;p6"/>
          <p:cNvSpPr txBox="1">
            <a:spLocks noGrp="1"/>
          </p:cNvSpPr>
          <p:nvPr>
            <p:ph type="title"/>
          </p:nvPr>
        </p:nvSpPr>
        <p:spPr>
          <a:xfrm>
            <a:off x="983800" y="690033"/>
            <a:ext cx="8046000" cy="992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983800"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8" name="Google Shape;48;p6"/>
          <p:cNvSpPr txBox="1">
            <a:spLocks noGrp="1"/>
          </p:cNvSpPr>
          <p:nvPr>
            <p:ph type="body" idx="2"/>
          </p:nvPr>
        </p:nvSpPr>
        <p:spPr>
          <a:xfrm>
            <a:off x="5274639"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9" name="Google Shape;49;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PE" smtClean="0"/>
              <a:pPr/>
              <a:t>‹Nº›</a:t>
            </a:fld>
            <a:endParaRPr lang="es-PE"/>
          </a:p>
        </p:txBody>
      </p:sp>
    </p:spTree>
    <p:extLst>
      <p:ext uri="{BB962C8B-B14F-4D97-AF65-F5344CB8AC3E}">
        <p14:creationId xmlns:p14="http://schemas.microsoft.com/office/powerpoint/2010/main" val="1961376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7551" y="1898759"/>
            <a:ext cx="12209857" cy="4959229"/>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379067" y="1233367"/>
            <a:ext cx="9434000" cy="15464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7200"/>
            </a:lvl1pPr>
            <a:lvl2pPr lvl="1" rtl="0">
              <a:spcBef>
                <a:spcPts val="0"/>
              </a:spcBef>
              <a:spcAft>
                <a:spcPts val="0"/>
              </a:spcAft>
              <a:buSzPts val="5400"/>
              <a:buNone/>
              <a:defRPr sz="7200"/>
            </a:lvl2pPr>
            <a:lvl3pPr lvl="2" rtl="0">
              <a:spcBef>
                <a:spcPts val="0"/>
              </a:spcBef>
              <a:spcAft>
                <a:spcPts val="0"/>
              </a:spcAft>
              <a:buSzPts val="5400"/>
              <a:buNone/>
              <a:defRPr sz="7200"/>
            </a:lvl3pPr>
            <a:lvl4pPr lvl="3" rtl="0">
              <a:spcBef>
                <a:spcPts val="0"/>
              </a:spcBef>
              <a:spcAft>
                <a:spcPts val="0"/>
              </a:spcAft>
              <a:buSzPts val="5400"/>
              <a:buNone/>
              <a:defRPr sz="7200"/>
            </a:lvl4pPr>
            <a:lvl5pPr lvl="4" rtl="0">
              <a:spcBef>
                <a:spcPts val="0"/>
              </a:spcBef>
              <a:spcAft>
                <a:spcPts val="0"/>
              </a:spcAft>
              <a:buSzPts val="5400"/>
              <a:buNone/>
              <a:defRPr sz="7200"/>
            </a:lvl5pPr>
            <a:lvl6pPr lvl="5" rtl="0">
              <a:spcBef>
                <a:spcPts val="0"/>
              </a:spcBef>
              <a:spcAft>
                <a:spcPts val="0"/>
              </a:spcAft>
              <a:buSzPts val="5400"/>
              <a:buNone/>
              <a:defRPr sz="7200"/>
            </a:lvl6pPr>
            <a:lvl7pPr lvl="6" rtl="0">
              <a:spcBef>
                <a:spcPts val="0"/>
              </a:spcBef>
              <a:spcAft>
                <a:spcPts val="0"/>
              </a:spcAft>
              <a:buSzPts val="5400"/>
              <a:buNone/>
              <a:defRPr sz="7200"/>
            </a:lvl7pPr>
            <a:lvl8pPr lvl="7" rtl="0">
              <a:spcBef>
                <a:spcPts val="0"/>
              </a:spcBef>
              <a:spcAft>
                <a:spcPts val="0"/>
              </a:spcAft>
              <a:buSzPts val="5400"/>
              <a:buNone/>
              <a:defRPr sz="7200"/>
            </a:lvl8pPr>
            <a:lvl9pPr lvl="8" rtl="0">
              <a:spcBef>
                <a:spcPts val="0"/>
              </a:spcBef>
              <a:spcAft>
                <a:spcPts val="0"/>
              </a:spcAft>
              <a:buSzPts val="5400"/>
              <a:buNone/>
              <a:defRPr sz="7200"/>
            </a:lvl9pPr>
          </a:lstStyle>
          <a:p>
            <a:endParaRPr/>
          </a:p>
        </p:txBody>
      </p:sp>
    </p:spTree>
    <p:extLst>
      <p:ext uri="{BB962C8B-B14F-4D97-AF65-F5344CB8AC3E}">
        <p14:creationId xmlns:p14="http://schemas.microsoft.com/office/powerpoint/2010/main" val="24966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61764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05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DE248C-07F7-42E3-8283-42E2516C9C01}" type="datetimeFigureOut">
              <a:rPr lang="es-PE" smtClean="0"/>
              <a:t>8/07/2020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252410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DE248C-07F7-42E3-8283-42E2516C9C01}" type="datetimeFigureOut">
              <a:rPr lang="es-PE" smtClean="0"/>
              <a:t>8/07/2020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307763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DE248C-07F7-42E3-8283-42E2516C9C01}" type="datetimeFigureOut">
              <a:rPr lang="es-PE" smtClean="0"/>
              <a:t>8/07/2020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75611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DE248C-07F7-42E3-8283-42E2516C9C01}" type="datetimeFigureOut">
              <a:rPr lang="es-PE" smtClean="0"/>
              <a:t>8/07/2020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421858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DE248C-07F7-42E3-8283-42E2516C9C01}" type="datetimeFigureOut">
              <a:rPr lang="es-PE" smtClean="0"/>
              <a:t>8/07/2020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E7A949-8724-4359-B1D9-7A7E33D7FB1B}" type="slidenum">
              <a:rPr lang="es-PE" smtClean="0"/>
              <a:t>‹Nº›</a:t>
            </a:fld>
            <a:endParaRPr lang="es-PE"/>
          </a:p>
        </p:txBody>
      </p:sp>
    </p:spTree>
    <p:extLst>
      <p:ext uri="{BB962C8B-B14F-4D97-AF65-F5344CB8AC3E}">
        <p14:creationId xmlns:p14="http://schemas.microsoft.com/office/powerpoint/2010/main" val="22454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DE248C-07F7-42E3-8283-42E2516C9C01}" type="datetimeFigureOut">
              <a:rPr lang="es-PE" smtClean="0"/>
              <a:t>8/07/2020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9821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DE248C-07F7-42E3-8283-42E2516C9C01}" type="datetimeFigureOut">
              <a:rPr lang="es-PE" smtClean="0"/>
              <a:t>8/07/2020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E7A949-8724-4359-B1D9-7A7E33D7FB1B}"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986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22F56-3E99-476A-8691-3C1D0F02363D}"/>
              </a:ext>
            </a:extLst>
          </p:cNvPr>
          <p:cNvSpPr>
            <a:spLocks noGrp="1"/>
          </p:cNvSpPr>
          <p:nvPr>
            <p:ph type="title"/>
          </p:nvPr>
        </p:nvSpPr>
        <p:spPr>
          <a:xfrm>
            <a:off x="1097280" y="5225749"/>
            <a:ext cx="10113264" cy="822960"/>
          </a:xfrm>
        </p:spPr>
        <p:txBody>
          <a:bodyPr/>
          <a:lstStyle/>
          <a:p>
            <a:r>
              <a:rPr lang="es-ES" dirty="0"/>
              <a:t>Oficina Regional de Formulación y Evaluación de Inversiones </a:t>
            </a:r>
            <a:endParaRPr lang="es-PE" dirty="0"/>
          </a:p>
        </p:txBody>
      </p:sp>
      <p:sp>
        <p:nvSpPr>
          <p:cNvPr id="4" name="Marcador de texto 3">
            <a:extLst>
              <a:ext uri="{FF2B5EF4-FFF2-40B4-BE49-F238E27FC236}">
                <a16:creationId xmlns:a16="http://schemas.microsoft.com/office/drawing/2014/main" id="{A2EB009D-EAC7-49F9-BA06-28FB8637F860}"/>
              </a:ext>
            </a:extLst>
          </p:cNvPr>
          <p:cNvSpPr>
            <a:spLocks noGrp="1"/>
          </p:cNvSpPr>
          <p:nvPr>
            <p:ph type="body" sz="half" idx="2"/>
          </p:nvPr>
        </p:nvSpPr>
        <p:spPr>
          <a:xfrm>
            <a:off x="5471002" y="5879695"/>
            <a:ext cx="1514259" cy="822960"/>
          </a:xfrm>
        </p:spPr>
        <p:txBody>
          <a:bodyPr>
            <a:normAutofit fontScale="92500"/>
          </a:bodyPr>
          <a:lstStyle/>
          <a:p>
            <a:r>
              <a:rPr lang="es-ES" sz="4400" b="1" dirty="0"/>
              <a:t>ORFEI</a:t>
            </a:r>
            <a:endParaRPr lang="es-PE" sz="4400" b="1" dirty="0"/>
          </a:p>
        </p:txBody>
      </p:sp>
      <p:pic>
        <p:nvPicPr>
          <p:cNvPr id="1026" name="Picture 2">
            <a:extLst>
              <a:ext uri="{FF2B5EF4-FFF2-40B4-BE49-F238E27FC236}">
                <a16:creationId xmlns:a16="http://schemas.microsoft.com/office/drawing/2014/main" id="{0A7CE0F0-7D9D-4B2E-8794-6F1F910A9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6" y="19468"/>
            <a:ext cx="9355068" cy="489581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68EBFD7-5FC2-4A48-907C-BCCBEE33A7CA}"/>
              </a:ext>
            </a:extLst>
          </p:cNvPr>
          <p:cNvSpPr txBox="1"/>
          <p:nvPr/>
        </p:nvSpPr>
        <p:spPr>
          <a:xfrm>
            <a:off x="9285876" y="362673"/>
            <a:ext cx="2893242"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dirty="0">
                <a:ln w="0"/>
                <a:solidFill>
                  <a:schemeClr val="accent1"/>
                </a:solidFill>
                <a:effectLst>
                  <a:outerShdw blurRad="38100" dist="25400" dir="5400000" algn="ctr" rotWithShape="0">
                    <a:srgbClr val="6E747A">
                      <a:alpha val="43000"/>
                    </a:srgbClr>
                  </a:outerShdw>
                </a:effectLst>
              </a:rPr>
              <a:t>Gobierno Regional de Apurímac</a:t>
            </a:r>
            <a:endParaRPr lang="es-PE" sz="3200" dirty="0">
              <a:ln w="0"/>
              <a:solidFill>
                <a:schemeClr val="accent1"/>
              </a:solidFill>
              <a:effectLst>
                <a:outerShdw blurRad="38100" dist="25400" dir="5400000" algn="ctr" rotWithShape="0">
                  <a:srgbClr val="6E747A">
                    <a:alpha val="43000"/>
                  </a:srgbClr>
                </a:outerShdw>
              </a:effectLst>
            </a:endParaRPr>
          </a:p>
        </p:txBody>
      </p:sp>
      <p:pic>
        <p:nvPicPr>
          <p:cNvPr id="8" name="Picture 2" descr="Resultado de imagen para GOBIERNO REGIONAL DE APURIMAC">
            <a:extLst>
              <a:ext uri="{FF2B5EF4-FFF2-40B4-BE49-F238E27FC236}">
                <a16:creationId xmlns:a16="http://schemas.microsoft.com/office/drawing/2014/main" id="{6734D16A-DC4A-48B1-B32C-72B57BD8E3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4221" y="2306338"/>
            <a:ext cx="916323" cy="100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81637941-86BF-4EAB-9477-04A0791F2B35}"/>
              </a:ext>
            </a:extLst>
          </p:cNvPr>
          <p:cNvSpPr txBox="1"/>
          <p:nvPr/>
        </p:nvSpPr>
        <p:spPr>
          <a:xfrm>
            <a:off x="9385236" y="4221991"/>
            <a:ext cx="2694520" cy="307777"/>
          </a:xfrm>
          <a:prstGeom prst="rect">
            <a:avLst/>
          </a:prstGeom>
          <a:noFill/>
        </p:spPr>
        <p:txBody>
          <a:bodyPr wrap="none" rtlCol="0">
            <a:spAutoFit/>
          </a:bodyPr>
          <a:lstStyle/>
          <a:p>
            <a:r>
              <a:rPr lang="es-ES" sz="1400" dirty="0"/>
              <a:t>Ing. Juan F. Cisneros </a:t>
            </a:r>
            <a:r>
              <a:rPr lang="es-ES" sz="1400" dirty="0" err="1"/>
              <a:t>Sullcahuaman</a:t>
            </a:r>
            <a:endParaRPr lang="es-PE" sz="1400" dirty="0"/>
          </a:p>
        </p:txBody>
      </p:sp>
      <p:sp>
        <p:nvSpPr>
          <p:cNvPr id="10" name="CuadroTexto 9">
            <a:extLst>
              <a:ext uri="{FF2B5EF4-FFF2-40B4-BE49-F238E27FC236}">
                <a16:creationId xmlns:a16="http://schemas.microsoft.com/office/drawing/2014/main" id="{1D76A2CA-C625-4216-BDCA-99DD242F6451}"/>
              </a:ext>
            </a:extLst>
          </p:cNvPr>
          <p:cNvSpPr txBox="1"/>
          <p:nvPr/>
        </p:nvSpPr>
        <p:spPr>
          <a:xfrm>
            <a:off x="9367950" y="4562929"/>
            <a:ext cx="778483" cy="307777"/>
          </a:xfrm>
          <a:prstGeom prst="rect">
            <a:avLst/>
          </a:prstGeom>
          <a:noFill/>
        </p:spPr>
        <p:txBody>
          <a:bodyPr wrap="none" rtlCol="0">
            <a:spAutoFit/>
          </a:bodyPr>
          <a:lstStyle/>
          <a:p>
            <a:r>
              <a:rPr lang="es-ES" sz="1400" dirty="0"/>
              <a:t>Director</a:t>
            </a:r>
            <a:endParaRPr lang="es-PE" sz="1400" dirty="0"/>
          </a:p>
        </p:txBody>
      </p:sp>
    </p:spTree>
    <p:extLst>
      <p:ext uri="{BB962C8B-B14F-4D97-AF65-F5344CB8AC3E}">
        <p14:creationId xmlns:p14="http://schemas.microsoft.com/office/powerpoint/2010/main" val="156829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766416" y="481574"/>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Proyectos</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de</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Inversión</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EN FORMULACION </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700914000"/>
              </p:ext>
            </p:extLst>
          </p:nvPr>
        </p:nvGraphicFramePr>
        <p:xfrm>
          <a:off x="425356" y="2035732"/>
          <a:ext cx="11244865" cy="4050448"/>
        </p:xfrm>
        <a:graphic>
          <a:graphicData uri="http://schemas.openxmlformats.org/drawingml/2006/table">
            <a:tbl>
              <a:tblPr>
                <a:tableStyleId>{E8B1032C-EA38-4F05-BA0D-38AFFFC7BED3}</a:tableStyleId>
              </a:tblPr>
              <a:tblGrid>
                <a:gridCol w="366966">
                  <a:extLst>
                    <a:ext uri="{9D8B030D-6E8A-4147-A177-3AD203B41FA5}">
                      <a16:colId xmlns:a16="http://schemas.microsoft.com/office/drawing/2014/main" val="3935348018"/>
                    </a:ext>
                  </a:extLst>
                </a:gridCol>
                <a:gridCol w="715237">
                  <a:extLst>
                    <a:ext uri="{9D8B030D-6E8A-4147-A177-3AD203B41FA5}">
                      <a16:colId xmlns:a16="http://schemas.microsoft.com/office/drawing/2014/main" val="594195062"/>
                    </a:ext>
                  </a:extLst>
                </a:gridCol>
                <a:gridCol w="639587">
                  <a:extLst>
                    <a:ext uri="{9D8B030D-6E8A-4147-A177-3AD203B41FA5}">
                      <a16:colId xmlns:a16="http://schemas.microsoft.com/office/drawing/2014/main" val="666123856"/>
                    </a:ext>
                  </a:extLst>
                </a:gridCol>
                <a:gridCol w="3742109">
                  <a:extLst>
                    <a:ext uri="{9D8B030D-6E8A-4147-A177-3AD203B41FA5}">
                      <a16:colId xmlns:a16="http://schemas.microsoft.com/office/drawing/2014/main" val="2585390242"/>
                    </a:ext>
                  </a:extLst>
                </a:gridCol>
                <a:gridCol w="1277629">
                  <a:extLst>
                    <a:ext uri="{9D8B030D-6E8A-4147-A177-3AD203B41FA5}">
                      <a16:colId xmlns:a16="http://schemas.microsoft.com/office/drawing/2014/main" val="2208528637"/>
                    </a:ext>
                  </a:extLst>
                </a:gridCol>
                <a:gridCol w="827931">
                  <a:extLst>
                    <a:ext uri="{9D8B030D-6E8A-4147-A177-3AD203B41FA5}">
                      <a16:colId xmlns:a16="http://schemas.microsoft.com/office/drawing/2014/main" val="3827666896"/>
                    </a:ext>
                  </a:extLst>
                </a:gridCol>
                <a:gridCol w="1123866">
                  <a:extLst>
                    <a:ext uri="{9D8B030D-6E8A-4147-A177-3AD203B41FA5}">
                      <a16:colId xmlns:a16="http://schemas.microsoft.com/office/drawing/2014/main" val="2702131160"/>
                    </a:ext>
                  </a:extLst>
                </a:gridCol>
                <a:gridCol w="2551540">
                  <a:extLst>
                    <a:ext uri="{9D8B030D-6E8A-4147-A177-3AD203B41FA5}">
                      <a16:colId xmlns:a16="http://schemas.microsoft.com/office/drawing/2014/main" val="2022521297"/>
                    </a:ext>
                  </a:extLst>
                </a:gridCol>
              </a:tblGrid>
              <a:tr h="320127">
                <a:tc>
                  <a:txBody>
                    <a:bodyPr/>
                    <a:lstStyle/>
                    <a:p>
                      <a:pPr algn="ctr" rtl="0" fontAlgn="ctr"/>
                      <a:r>
                        <a:rPr lang="es-PE" sz="1200" b="1" u="none" strike="noStrike" dirty="0" err="1">
                          <a:solidFill>
                            <a:schemeClr val="bg1"/>
                          </a:solidFill>
                          <a:effectLst/>
                        </a:rPr>
                        <a:t>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CUI</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CÓDIGO DE IDEA</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NOMBRE DEL PROYECTO DE INVERSIÓN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MONTO DE INVERSIÓN 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i="0" u="none" strike="noStrike" dirty="0">
                          <a:solidFill>
                            <a:schemeClr val="bg1"/>
                          </a:solidFill>
                          <a:effectLst/>
                          <a:latin typeface="Arial Narrow" panose="020B0606020202030204" pitchFamily="34" charset="0"/>
                        </a:rPr>
                        <a:t>DURACION</a:t>
                      </a: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ALCANCE</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OBSERVACIONES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1105897">
                <a:tc>
                  <a:txBody>
                    <a:bodyPr/>
                    <a:lstStyle/>
                    <a:p>
                      <a:pPr algn="ctr" fontAlgn="ctr"/>
                      <a:r>
                        <a:rPr lang="es-MX" sz="1200" b="0" i="0" u="none" strike="noStrike" dirty="0">
                          <a:solidFill>
                            <a:srgbClr val="000000"/>
                          </a:solidFill>
                          <a:effectLst/>
                          <a:latin typeface="Arial Narrow" panose="020B0606020202030204" pitchFamily="34" charset="0"/>
                        </a:rPr>
                        <a:t>1</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MX" sz="1200" dirty="0"/>
                        <a:t>2415904</a:t>
                      </a:r>
                      <a:endParaRPr lang="es-PE" sz="1200" dirty="0"/>
                    </a:p>
                  </a:txBody>
                  <a:tcPr marL="6772" marR="6772" marT="6772" marB="0" anchor="ctr"/>
                </a:tc>
                <a:tc>
                  <a:txBody>
                    <a:bodyPr/>
                    <a:lstStyle/>
                    <a:p>
                      <a:pPr algn="ctr"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PE" sz="1200" b="0" dirty="0"/>
                        <a:t>MEJORAMIENTO Y AMPLIACIÓN DEL SERVICIO DE AGUA PARA RIEGO CON REPRESAMIENTO </a:t>
                      </a:r>
                      <a:r>
                        <a:rPr lang="es-PE" sz="1200" b="1" dirty="0"/>
                        <a:t>ANCAPARA/HATUNRUMIYOC </a:t>
                      </a:r>
                      <a:r>
                        <a:rPr lang="es-PE" sz="1200" b="0" dirty="0"/>
                        <a:t>EN LAS COMUNIDADES DE PUCA </a:t>
                      </a:r>
                      <a:r>
                        <a:rPr lang="es-PE" sz="1200" b="0" dirty="0" err="1"/>
                        <a:t>PUCA</a:t>
                      </a:r>
                      <a:r>
                        <a:rPr lang="es-PE" sz="1200" b="0" dirty="0"/>
                        <a:t>, PALMIRA, CCOCHUA, </a:t>
                      </a:r>
                      <a:r>
                        <a:rPr lang="es-PE" sz="1200" b="1" dirty="0"/>
                        <a:t>CURAHUASI</a:t>
                      </a:r>
                      <a:r>
                        <a:rPr lang="es-PE" sz="1200" b="0" dirty="0"/>
                        <a:t>, ASMAYACU, PISONAYPATA, TRANCAPATA, BACAS Y OCCORURO DEL DISTRITO DE CURAHUASI, PROVINCIA DE ABANCAY- REGIÓN APURÍMAC</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5.5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r>
                        <a:rPr lang="es-MX" sz="1200" b="0" i="0" u="none" strike="noStrike" dirty="0">
                          <a:solidFill>
                            <a:srgbClr val="000000"/>
                          </a:solidFill>
                          <a:effectLst/>
                          <a:latin typeface="Arial Narrow" panose="020B0606020202030204" pitchFamily="34" charset="0"/>
                        </a:rPr>
                        <a:t>DISTRITO CURAHUASI, PROV. ABANCAY.</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171450" indent="-171450" algn="l"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SE INICIO EL 2019. A LA FECHA TIENE UN AVANCE DE 36%.</a:t>
                      </a:r>
                    </a:p>
                    <a:p>
                      <a:pPr marL="171450" indent="-171450" algn="l"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Proyecto retirado del PMI por la OPMI.</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557894352"/>
                  </a:ext>
                </a:extLst>
              </a:tr>
              <a:tr h="1420205">
                <a:tc>
                  <a:txBody>
                    <a:bodyPr/>
                    <a:lstStyle/>
                    <a:p>
                      <a:pPr algn="ctr" fontAlgn="ctr"/>
                      <a:r>
                        <a:rPr lang="es-MX" sz="1200" b="0" i="0" u="none" strike="noStrike" dirty="0">
                          <a:solidFill>
                            <a:srgbClr val="000000"/>
                          </a:solidFill>
                          <a:effectLst/>
                          <a:latin typeface="Arial Narrow" panose="020B0606020202030204" pitchFamily="34" charset="0"/>
                        </a:rPr>
                        <a:t>2</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49449</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200" u="none" strike="noStrike" kern="1200" dirty="0">
                          <a:solidFill>
                            <a:schemeClr val="tx1"/>
                          </a:solidFill>
                          <a:effectLst/>
                          <a:latin typeface="+mn-lt"/>
                          <a:ea typeface="+mn-ea"/>
                          <a:cs typeface="+mn-cs"/>
                        </a:rPr>
                        <a:t>MEJORAMIENTO Y AMPLIACION DEL SERVICIO DE AGUA PARA RIEGO EN LOS SECTORES PACCHAPAMPA, PAMPACCOCHA, TOMAJE, CHIHUA, LLACO, LLULLUTA, CHIYAPAMPA, CCETHUA, TANCCAMA, PUKA </a:t>
                      </a:r>
                      <a:r>
                        <a:rPr lang="es-PE" sz="1200" u="none" strike="noStrike" kern="1200" dirty="0" err="1">
                          <a:solidFill>
                            <a:schemeClr val="tx1"/>
                          </a:solidFill>
                          <a:effectLst/>
                          <a:latin typeface="+mn-lt"/>
                          <a:ea typeface="+mn-ea"/>
                          <a:cs typeface="+mn-cs"/>
                        </a:rPr>
                        <a:t>PUKA</a:t>
                      </a:r>
                      <a:r>
                        <a:rPr lang="es-PE" sz="1200" u="none" strike="noStrike" kern="1200" dirty="0">
                          <a:solidFill>
                            <a:schemeClr val="tx1"/>
                          </a:solidFill>
                          <a:effectLst/>
                          <a:latin typeface="+mn-lt"/>
                          <a:ea typeface="+mn-ea"/>
                          <a:cs typeface="+mn-cs"/>
                        </a:rPr>
                        <a:t>, CHILLIPAMPA, VILCHE, MATARAY, TUMIRI, PACCHANTA, KISHUARA, CHAUPITUMIRI, CAPURAY, INGENIO, PARCCO, PACLLAPATA, SARAYCA, JESUS MARIA DEL DISTRITO DE </a:t>
                      </a:r>
                      <a:r>
                        <a:rPr lang="es-PE" sz="1200" b="1" u="none" strike="noStrike" kern="1200" dirty="0">
                          <a:solidFill>
                            <a:schemeClr val="tx1"/>
                          </a:solidFill>
                          <a:effectLst/>
                          <a:latin typeface="+mn-lt"/>
                          <a:ea typeface="+mn-ea"/>
                          <a:cs typeface="+mn-cs"/>
                        </a:rPr>
                        <a:t>YANACA</a:t>
                      </a:r>
                      <a:r>
                        <a:rPr lang="es-PE" sz="1200" u="none" strike="noStrike" kern="1200" dirty="0">
                          <a:solidFill>
                            <a:schemeClr val="tx1"/>
                          </a:solidFill>
                          <a:effectLst/>
                          <a:latin typeface="+mn-lt"/>
                          <a:ea typeface="+mn-ea"/>
                          <a:cs typeface="+mn-cs"/>
                        </a:rPr>
                        <a:t>, PROVINCIA DE AYMARAES, REGION APURIMAC.</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r" rtl="0" fontAlgn="ctr"/>
                      <a:r>
                        <a:rPr lang="es-PE" sz="1200" b="0" i="0" kern="1200" dirty="0">
                          <a:solidFill>
                            <a:schemeClr val="tx1"/>
                          </a:solidFill>
                          <a:effectLst/>
                          <a:latin typeface="+mn-lt"/>
                          <a:ea typeface="+mn-ea"/>
                          <a:cs typeface="+mn-cs"/>
                        </a:rPr>
                        <a:t>8,264,250.00</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3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23 sectores</a:t>
                      </a:r>
                    </a:p>
                    <a:p>
                      <a:pPr marL="171450" indent="-171450" algn="l" rtl="0"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000 Ha</a:t>
                      </a:r>
                    </a:p>
                    <a:p>
                      <a:pPr marL="171450" indent="-171450" algn="l" rtl="0" fontAlgn="ctr">
                        <a:buFont typeface="Arial" panose="020B0604020202020204" pitchFamily="34" charset="0"/>
                        <a:buChar char="•"/>
                      </a:pPr>
                      <a:endParaRPr lang="es-MX" sz="1200" b="0" i="0" u="none" strike="noStrike" dirty="0">
                        <a:solidFill>
                          <a:srgbClr val="000000"/>
                        </a:solidFill>
                        <a:effectLst/>
                        <a:latin typeface="Arial Narrow" panose="020B0606020202030204" pitchFamily="34" charset="0"/>
                      </a:endParaRPr>
                    </a:p>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MX" sz="1200" b="0" i="0" u="none" strike="noStrike" dirty="0">
                          <a:solidFill>
                            <a:srgbClr val="000000"/>
                          </a:solidFill>
                          <a:effectLst/>
                          <a:latin typeface="Arial Narrow" panose="020B0606020202030204" pitchFamily="34" charset="0"/>
                        </a:rPr>
                        <a:t>SE INICIO EL 2019. A LA FECHA TIENE UN AVANCE DE 17%.</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r h="801839">
                <a:tc>
                  <a:txBody>
                    <a:bodyPr/>
                    <a:lstStyle/>
                    <a:p>
                      <a:pPr algn="ctr" fontAlgn="ctr"/>
                      <a:r>
                        <a:rPr lang="es-MX" sz="1200" b="0" i="0" u="none" strike="noStrike" dirty="0">
                          <a:solidFill>
                            <a:srgbClr val="000000"/>
                          </a:solidFill>
                          <a:effectLst/>
                          <a:latin typeface="Arial Narrow" panose="020B0606020202030204" pitchFamily="34" charset="0"/>
                        </a:rPr>
                        <a:t>3</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PE" sz="1200" dirty="0"/>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46388</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200" u="none" strike="noStrike" kern="1200" dirty="0">
                          <a:solidFill>
                            <a:schemeClr val="tx1"/>
                          </a:solidFill>
                          <a:effectLst/>
                          <a:latin typeface="+mn-lt"/>
                          <a:ea typeface="+mn-ea"/>
                          <a:cs typeface="+mn-cs"/>
                        </a:rPr>
                        <a:t>MEJORAMIENTO Y AMPLIACION DEL SERVICIO DE AGUA PARA RIEGO EN LOS SECTORES DE HUASCATAY, MANAATISCCA Y PATY DEL CENTRO POBLADO DE </a:t>
                      </a:r>
                      <a:r>
                        <a:rPr lang="es-PE" sz="1200" b="1" u="none" strike="noStrike" kern="1200" dirty="0">
                          <a:solidFill>
                            <a:schemeClr val="tx1"/>
                          </a:solidFill>
                          <a:effectLst/>
                          <a:latin typeface="+mn-lt"/>
                          <a:ea typeface="+mn-ea"/>
                          <a:cs typeface="+mn-cs"/>
                        </a:rPr>
                        <a:t>HUASCATAY</a:t>
                      </a:r>
                      <a:r>
                        <a:rPr lang="es-PE" sz="1200" u="none" strike="noStrike" kern="1200" dirty="0">
                          <a:solidFill>
                            <a:schemeClr val="tx1"/>
                          </a:solidFill>
                          <a:effectLst/>
                          <a:latin typeface="+mn-lt"/>
                          <a:ea typeface="+mn-ea"/>
                          <a:cs typeface="+mn-cs"/>
                        </a:rPr>
                        <a:t> DEL DISTRITO DE PACOBAMBA DE LA PROVINCIA DE ANDAHUAYLAS REGION APURIMAC</a:t>
                      </a:r>
                      <a:endParaRPr lang="es-PE" sz="1200" b="0" i="0" u="none" strike="noStrike" kern="1200" dirty="0">
                        <a:solidFill>
                          <a:srgbClr val="000000"/>
                        </a:solidFill>
                        <a:effectLst/>
                        <a:latin typeface="+mn-lt"/>
                        <a:ea typeface="+mn-ea"/>
                        <a:cs typeface="+mn-cs"/>
                      </a:endParaRPr>
                    </a:p>
                  </a:txBody>
                  <a:tcPr marL="6772" marR="6772" marT="6772" marB="0" anchor="ctr"/>
                </a:tc>
                <a:tc>
                  <a:txBody>
                    <a:bodyPr/>
                    <a:lstStyle/>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EN FORMULACION</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r>
                        <a:rPr lang="es-MX" sz="1200" b="0" i="0" u="none" strike="noStrike" dirty="0">
                          <a:solidFill>
                            <a:srgbClr val="000000"/>
                          </a:solidFill>
                          <a:effectLst/>
                          <a:latin typeface="Arial Narrow" panose="020B0606020202030204" pitchFamily="34" charset="0"/>
                        </a:rPr>
                        <a:t>CENTRO POBLADO HUASCATAY, DISTRITO PACOBAMBA, PROV. ANDAHUAYLAS.</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1588513682"/>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4126939" y="1083581"/>
            <a:ext cx="3841697"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cap="all" dirty="0">
                <a:ln w="3175" cmpd="sng">
                  <a:noFill/>
                </a:ln>
                <a:solidFill>
                  <a:schemeClr val="accent1"/>
                </a:solidFill>
                <a:effectLst>
                  <a:outerShdw blurRad="38100" dist="38100" dir="2700000" algn="tl">
                    <a:srgbClr val="000000">
                      <a:alpha val="43137"/>
                    </a:srgbClr>
                  </a:outerShdw>
                </a:effectLst>
                <a:latin typeface="+mj-lt"/>
                <a:ea typeface="+mj-ea"/>
                <a:cs typeface="+mj-cs"/>
              </a:rPr>
              <a:t>Función RIEGO</a:t>
            </a:r>
          </a:p>
        </p:txBody>
      </p:sp>
    </p:spTree>
    <p:extLst>
      <p:ext uri="{BB962C8B-B14F-4D97-AF65-F5344CB8AC3E}">
        <p14:creationId xmlns:p14="http://schemas.microsoft.com/office/powerpoint/2010/main" val="809703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a:t>
            </a:r>
            <a:r>
              <a:rPr lang="en" b="1" dirty="0">
                <a:solidFill>
                  <a:schemeClr val="accent1"/>
                </a:solidFill>
                <a:effectLst>
                  <a:outerShdw blurRad="38100" dist="38100" dir="2700000" algn="tl">
                    <a:srgbClr val="000000">
                      <a:alpha val="43137"/>
                    </a:srgbClr>
                  </a:outerShdw>
                </a:effectLst>
              </a:rPr>
              <a:t>Formulacion -2020</a:t>
            </a:r>
            <a:endParaRPr b="1" dirty="0">
              <a:solidFill>
                <a:schemeClr val="accent1"/>
              </a:solidFill>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1314896867"/>
              </p:ext>
            </p:extLst>
          </p:nvPr>
        </p:nvGraphicFramePr>
        <p:xfrm>
          <a:off x="792051" y="2180321"/>
          <a:ext cx="10515395" cy="327941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023169">
                <a:tc>
                  <a:txBody>
                    <a:bodyPr/>
                    <a:lstStyle/>
                    <a:p>
                      <a:pPr algn="ctr" rtl="0" fontAlgn="ctr"/>
                      <a:r>
                        <a:rPr lang="es-PE" sz="1100" u="none" strike="noStrike">
                          <a:effectLst/>
                          <a:latin typeface="+mn-lt"/>
                        </a:rPr>
                        <a:t>1</a:t>
                      </a:r>
                      <a:endParaRPr lang="es-PE" sz="1100" b="0" i="0" u="none" strike="noStrike">
                        <a:solidFill>
                          <a:srgbClr val="222222"/>
                        </a:solidFill>
                        <a:effectLst/>
                        <a:latin typeface="+mn-lt"/>
                      </a:endParaRPr>
                    </a:p>
                  </a:txBody>
                  <a:tcPr marL="6772" marR="6772" marT="6772" marB="0" anchor="ctr"/>
                </a:tc>
                <a:tc>
                  <a:txBody>
                    <a:bodyPr/>
                    <a:lstStyle/>
                    <a:p>
                      <a:pPr algn="ctr" rtl="0" fontAlgn="ctr"/>
                      <a:r>
                        <a:rPr lang="es-PE" sz="1100" u="none" strike="noStrike">
                          <a:effectLst/>
                          <a:latin typeface="+mn-lt"/>
                        </a:rPr>
                        <a:t>-</a:t>
                      </a:r>
                      <a:endParaRPr lang="es-PE" sz="1100" b="0" i="0" u="none" strike="noStrike">
                        <a:solidFill>
                          <a:srgbClr val="000000"/>
                        </a:solidFill>
                        <a:effectLst/>
                        <a:latin typeface="+mn-lt"/>
                      </a:endParaRPr>
                    </a:p>
                  </a:txBody>
                  <a:tcPr marL="6772" marR="6772" marT="6772" marB="0" anchor="ctr"/>
                </a:tc>
                <a:tc>
                  <a:txBody>
                    <a:bodyPr/>
                    <a:lstStyle/>
                    <a:p>
                      <a:pPr algn="ctr" rtl="0" fontAlgn="ctr"/>
                      <a:r>
                        <a:rPr lang="es-PE" sz="1100" b="0" i="0" u="none" strike="noStrike" dirty="0">
                          <a:solidFill>
                            <a:srgbClr val="000000"/>
                          </a:solidFill>
                          <a:effectLst/>
                          <a:latin typeface="+mn-lt"/>
                        </a:rPr>
                        <a:t>49445</a:t>
                      </a:r>
                    </a:p>
                  </a:txBody>
                  <a:tcPr marL="6772" marR="6772" marT="6772" marB="0" anchor="ctr"/>
                </a:tc>
                <a:tc>
                  <a:txBody>
                    <a:bodyPr/>
                    <a:lstStyle/>
                    <a:p>
                      <a:pPr algn="l" rtl="0" fontAlgn="ctr"/>
                      <a:r>
                        <a:rPr lang="es-PE" sz="1100" b="0" i="0" u="none" strike="noStrike" dirty="0">
                          <a:solidFill>
                            <a:srgbClr val="000000"/>
                          </a:solidFill>
                          <a:effectLst/>
                          <a:latin typeface="+mn-lt"/>
                        </a:rPr>
                        <a:t>AGROPECUARIA</a:t>
                      </a:r>
                    </a:p>
                  </a:txBody>
                  <a:tcPr marL="6772" marR="6772" marT="6772" marB="0" anchor="ctr"/>
                </a:tc>
                <a:tc>
                  <a:txBody>
                    <a:bodyPr/>
                    <a:lstStyle/>
                    <a:p>
                      <a:pPr algn="l" fontAlgn="ctr"/>
                      <a:r>
                        <a:rPr lang="es-PE" sz="1100" b="0" i="0" u="none" strike="noStrike" dirty="0">
                          <a:solidFill>
                            <a:srgbClr val="000000"/>
                          </a:solidFill>
                          <a:effectLst/>
                          <a:latin typeface="+mn-lt"/>
                        </a:rPr>
                        <a:t>MEJORAMIENTO Y AMPLIACION DEL SERVICIO DE AGUA PARA RIEGO CON REPRESAMIENTO "</a:t>
                      </a:r>
                      <a:r>
                        <a:rPr lang="es-PE" sz="1100" b="1" i="0" u="none" strike="noStrike" dirty="0">
                          <a:solidFill>
                            <a:srgbClr val="000000"/>
                          </a:solidFill>
                          <a:effectLst/>
                          <a:latin typeface="+mn-lt"/>
                        </a:rPr>
                        <a:t>SOCCTACCOCHA</a:t>
                      </a:r>
                      <a:r>
                        <a:rPr lang="es-PE" sz="1100" b="0" i="0" u="none" strike="noStrike" dirty="0">
                          <a:solidFill>
                            <a:srgbClr val="000000"/>
                          </a:solidFill>
                          <a:effectLst/>
                          <a:latin typeface="+mn-lt"/>
                        </a:rPr>
                        <a:t>" EN LOS DISTRITOS DE KISHUARA, HUANCARAMA Y PACOBAMBA DE LA  PROVINCIA DE ANDAHUAYLAS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mn-lt"/>
                        </a:rPr>
                        <a:t>S/. 132’228,000</a:t>
                      </a:r>
                    </a:p>
                  </a:txBody>
                  <a:tcPr marL="6772" marR="6772" marT="6772" marB="0" anchor="ctr"/>
                </a:tc>
                <a:tc>
                  <a:txBody>
                    <a:bodyPr/>
                    <a:lstStyle/>
                    <a:p>
                      <a:pPr algn="ctr" rtl="0" fontAlgn="ctr"/>
                      <a:r>
                        <a:rPr lang="es-MX" sz="1100" b="0" i="0" u="none" strike="noStrike" dirty="0">
                          <a:solidFill>
                            <a:srgbClr val="222222"/>
                          </a:solidFill>
                          <a:effectLst/>
                          <a:latin typeface="+mn-lt"/>
                        </a:rPr>
                        <a:t>IDEA</a:t>
                      </a:r>
                      <a:endParaRPr lang="es-PE" sz="1100" b="0" i="0" u="none" strike="noStrike" dirty="0">
                        <a:solidFill>
                          <a:srgbClr val="222222"/>
                        </a:solidFill>
                        <a:effectLst/>
                        <a:latin typeface="+mn-lt"/>
                      </a:endParaRPr>
                    </a:p>
                  </a:txBody>
                  <a:tcPr marL="6772" marR="6772" marT="6772" marB="0" anchor="ctr"/>
                </a:tc>
                <a:tc>
                  <a:txBody>
                    <a:bodyPr/>
                    <a:lstStyle/>
                    <a:p>
                      <a:pPr algn="ctr" rtl="0" fontAlgn="ctr"/>
                      <a:r>
                        <a:rPr lang="es-MX" sz="1100" b="0" i="0" u="none" strike="noStrike" dirty="0">
                          <a:solidFill>
                            <a:srgbClr val="222222"/>
                          </a:solidFill>
                          <a:effectLst/>
                          <a:latin typeface="+mn-lt"/>
                        </a:rPr>
                        <a:t>5 MESES</a:t>
                      </a:r>
                      <a:endParaRPr lang="es-PE" sz="1100" b="0" i="0" u="none" strike="noStrike" dirty="0">
                        <a:solidFill>
                          <a:srgbClr val="222222"/>
                        </a:solidFill>
                        <a:effectLst/>
                        <a:latin typeface="+mn-lt"/>
                      </a:endParaRPr>
                    </a:p>
                  </a:txBody>
                  <a:tcPr marL="6772" marR="6772" marT="6772" marB="0" anchor="ctr"/>
                </a:tc>
                <a:tc>
                  <a:txBody>
                    <a:bodyPr/>
                    <a:lstStyle/>
                    <a:p>
                      <a:pPr algn="l" rtl="0" fontAlgn="ctr"/>
                      <a:r>
                        <a:rPr lang="es-MX" sz="1100" b="0" i="0" u="none" strike="noStrike" dirty="0">
                          <a:solidFill>
                            <a:srgbClr val="000000"/>
                          </a:solidFill>
                          <a:effectLst/>
                          <a:latin typeface="+mn-lt"/>
                        </a:rPr>
                        <a:t>DISTRITOS KISHUARA, PACOBAMBA Y HUACARAMA. PROVINCIA ANDAHUAYLAS. APURIMAC.</a:t>
                      </a:r>
                      <a:endParaRPr lang="es-PE" sz="1100" b="0" i="0" u="none" strike="noStrike" dirty="0">
                        <a:solidFill>
                          <a:srgbClr val="000000"/>
                        </a:solidFill>
                        <a:effectLst/>
                        <a:latin typeface="+mn-lt"/>
                      </a:endParaRPr>
                    </a:p>
                  </a:txBody>
                  <a:tcPr marL="6772" marR="6772" marT="6772" marB="0" anchor="ctr"/>
                </a:tc>
                <a:tc>
                  <a:txBody>
                    <a:bodyPr/>
                    <a:lstStyle/>
                    <a:p>
                      <a:pPr algn="just" rtl="0" fontAlgn="ctr"/>
                      <a:r>
                        <a:rPr lang="es-MX" sz="1100" b="0" i="0" u="none" strike="noStrike" dirty="0">
                          <a:solidFill>
                            <a:srgbClr val="000000"/>
                          </a:solidFill>
                          <a:effectLst/>
                          <a:latin typeface="+mn-lt"/>
                        </a:rPr>
                        <a:t>ADMINISTRACION DIRECTA.</a:t>
                      </a:r>
                      <a:endParaRPr lang="es-PE" sz="1100" b="0" i="0" u="none" strike="noStrike" dirty="0">
                        <a:solidFill>
                          <a:srgbClr val="000000"/>
                        </a:solidFill>
                        <a:effectLst/>
                        <a:latin typeface="+mn-lt"/>
                      </a:endParaRPr>
                    </a:p>
                  </a:txBody>
                  <a:tcPr marL="6772" marR="6772" marT="6772" marB="0" anchor="ctr"/>
                </a:tc>
                <a:extLst>
                  <a:ext uri="{0D108BD9-81ED-4DB2-BD59-A6C34878D82A}">
                    <a16:rowId xmlns:a16="http://schemas.microsoft.com/office/drawing/2014/main" val="2630986103"/>
                  </a:ext>
                </a:extLst>
              </a:tr>
              <a:tr h="1465945">
                <a:tc>
                  <a:txBody>
                    <a:bodyPr/>
                    <a:lstStyle/>
                    <a:p>
                      <a:pPr algn="ctr" rtl="0" fontAlgn="ctr"/>
                      <a:r>
                        <a:rPr lang="es-PE" sz="1100" u="none" strike="noStrike">
                          <a:effectLst/>
                          <a:latin typeface="+mn-lt"/>
                        </a:rPr>
                        <a:t>2</a:t>
                      </a:r>
                      <a:endParaRPr lang="es-PE" sz="1100" b="0" i="0" u="none" strike="noStrike">
                        <a:solidFill>
                          <a:srgbClr val="222222"/>
                        </a:solidFill>
                        <a:effectLst/>
                        <a:latin typeface="+mn-lt"/>
                      </a:endParaRPr>
                    </a:p>
                  </a:txBody>
                  <a:tcPr marL="6772" marR="6772" marT="6772" marB="0" anchor="ctr"/>
                </a:tc>
                <a:tc>
                  <a:txBody>
                    <a:bodyPr/>
                    <a:lstStyle/>
                    <a:p>
                      <a:pPr algn="ctr" rtl="0" fontAlgn="ctr"/>
                      <a:r>
                        <a:rPr lang="es-PE" sz="1100" u="none" strike="noStrike" dirty="0">
                          <a:effectLst/>
                          <a:latin typeface="+mn-lt"/>
                        </a:rPr>
                        <a:t>-</a:t>
                      </a:r>
                      <a:endParaRPr lang="es-PE" sz="1100" b="0" i="0" u="none" strike="noStrike" dirty="0">
                        <a:solidFill>
                          <a:srgbClr val="000000"/>
                        </a:solidFill>
                        <a:effectLst/>
                        <a:latin typeface="+mn-lt"/>
                      </a:endParaRPr>
                    </a:p>
                  </a:txBody>
                  <a:tcPr marL="6772" marR="6772" marT="6772" marB="0" anchor="ctr"/>
                </a:tc>
                <a:tc>
                  <a:txBody>
                    <a:bodyPr/>
                    <a:lstStyle/>
                    <a:p>
                      <a:pPr algn="ctr" rtl="0" fontAlgn="ctr"/>
                      <a:r>
                        <a:rPr lang="es-PE" sz="1100" b="0" i="0" u="none" strike="noStrike" dirty="0">
                          <a:solidFill>
                            <a:srgbClr val="000000"/>
                          </a:solidFill>
                          <a:effectLst/>
                          <a:latin typeface="+mn-lt"/>
                        </a:rPr>
                        <a:t>49426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mn-lt"/>
                        </a:rPr>
                        <a:t>AGROPECUARIA</a:t>
                      </a:r>
                    </a:p>
                    <a:p>
                      <a:pPr algn="l" rtl="0" fontAlgn="ctr"/>
                      <a:endParaRPr lang="es-PE" sz="1100" b="0" i="0" u="none" strike="noStrike" dirty="0">
                        <a:solidFill>
                          <a:srgbClr val="000000"/>
                        </a:solidFill>
                        <a:effectLst/>
                        <a:latin typeface="+mn-lt"/>
                      </a:endParaRPr>
                    </a:p>
                  </a:txBody>
                  <a:tcPr marL="6772" marR="6772" marT="6772" marB="0" anchor="ctr"/>
                </a:tc>
                <a:tc>
                  <a:txBody>
                    <a:bodyPr/>
                    <a:lstStyle/>
                    <a:p>
                      <a:pPr algn="l" fontAlgn="ctr"/>
                      <a:r>
                        <a:rPr lang="es-PE" sz="1100" b="0" i="0" u="none" strike="noStrike" dirty="0">
                          <a:solidFill>
                            <a:srgbClr val="000000"/>
                          </a:solidFill>
                          <a:effectLst/>
                          <a:latin typeface="+mn-lt"/>
                        </a:rPr>
                        <a:t>CREACION DEL SERVICIO DE AGUA PARA RIEGO PARA LAS COMUNIDADES DE APUMARCA, PATIRARA, CCATINA, ACCOERA, HUARAQUERAY, PUCAR Y HUALLHUAC  DISTRITO DE MARA - PROVINCIA DE COTABAMBAS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mn-lt"/>
                        </a:rPr>
                        <a:t>S/. 4’903,455</a:t>
                      </a:r>
                    </a:p>
                  </a:txBody>
                  <a:tcPr marL="6772" marR="6772" marT="6772" marB="0" anchor="ctr"/>
                </a:tc>
                <a:tc>
                  <a:txBody>
                    <a:bodyPr/>
                    <a:lstStyle/>
                    <a:p>
                      <a:pPr algn="ctr" rtl="0" fontAlgn="ctr"/>
                      <a:r>
                        <a:rPr lang="es-MX" sz="1100" b="0" i="0" u="none" strike="noStrike" dirty="0">
                          <a:solidFill>
                            <a:srgbClr val="222222"/>
                          </a:solidFill>
                          <a:effectLst/>
                          <a:latin typeface="+mn-lt"/>
                        </a:rPr>
                        <a:t>IDEA</a:t>
                      </a:r>
                      <a:endParaRPr lang="es-PE" sz="1100" b="0" i="0" u="none" strike="noStrike" dirty="0">
                        <a:solidFill>
                          <a:srgbClr val="222222"/>
                        </a:solidFill>
                        <a:effectLst/>
                        <a:latin typeface="+mn-lt"/>
                      </a:endParaRPr>
                    </a:p>
                  </a:txBody>
                  <a:tcPr marL="6772" marR="6772" marT="6772" marB="0" anchor="ctr"/>
                </a:tc>
                <a:tc>
                  <a:txBody>
                    <a:bodyPr/>
                    <a:lstStyle/>
                    <a:p>
                      <a:pPr algn="ctr" rtl="0" fontAlgn="ctr"/>
                      <a:r>
                        <a:rPr lang="es-MX" sz="1100" b="0" i="0" u="none" strike="noStrike" dirty="0">
                          <a:solidFill>
                            <a:srgbClr val="222222"/>
                          </a:solidFill>
                          <a:effectLst/>
                          <a:latin typeface="+mn-lt"/>
                        </a:rPr>
                        <a:t>SIN PLAN DE TRABAJO.</a:t>
                      </a:r>
                      <a:endParaRPr lang="es-PE" sz="1100" b="0" i="0" u="none" strike="noStrike" dirty="0">
                        <a:solidFill>
                          <a:srgbClr val="222222"/>
                        </a:solidFill>
                        <a:effectLst/>
                        <a:latin typeface="+mn-lt"/>
                      </a:endParaRPr>
                    </a:p>
                  </a:txBody>
                  <a:tcPr marL="6772" marR="6772" marT="6772" marB="0" anchor="ctr"/>
                </a:tc>
                <a:tc>
                  <a:txBody>
                    <a:bodyPr/>
                    <a:lstStyle/>
                    <a:p>
                      <a:pPr algn="l" rtl="0" fontAlgn="ctr"/>
                      <a:r>
                        <a:rPr lang="es-MX" sz="1100" b="0" i="0" u="none" strike="noStrike" dirty="0">
                          <a:solidFill>
                            <a:srgbClr val="000000"/>
                          </a:solidFill>
                          <a:effectLst/>
                          <a:latin typeface="+mn-lt"/>
                        </a:rPr>
                        <a:t>DISTRITO MARA, PROVINCIA COTABAMBAS, APURIMAC.</a:t>
                      </a:r>
                      <a:endParaRPr lang="es-PE" sz="1100" b="0" i="0" u="none" strike="noStrike" dirty="0">
                        <a:solidFill>
                          <a:srgbClr val="000000"/>
                        </a:solidFill>
                        <a:effectLst/>
                        <a:latin typeface="+mn-lt"/>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mn-lt"/>
                        </a:rPr>
                        <a:t>ADMINISTRACION DIRECTA.</a:t>
                      </a:r>
                      <a:endParaRPr lang="es-PE" sz="1100" b="0" i="0" u="none" strike="noStrike" dirty="0">
                        <a:solidFill>
                          <a:srgbClr val="000000"/>
                        </a:solidFill>
                        <a:effectLst/>
                        <a:latin typeface="+mn-lt"/>
                      </a:endParaRPr>
                    </a:p>
                    <a:p>
                      <a:pPr algn="just" rtl="0" fontAlgn="ctr"/>
                      <a:endParaRPr lang="es-PE" sz="1100" b="0" i="0" u="none" strike="noStrike" dirty="0">
                        <a:solidFill>
                          <a:srgbClr val="000000"/>
                        </a:solidFill>
                        <a:effectLst/>
                        <a:latin typeface="+mn-lt"/>
                      </a:endParaRPr>
                    </a:p>
                  </a:txBody>
                  <a:tcPr marL="6772" marR="6772" marT="6772" marB="0" anchor="ctr"/>
                </a:tc>
                <a:extLst>
                  <a:ext uri="{0D108BD9-81ED-4DB2-BD59-A6C34878D82A}">
                    <a16:rowId xmlns:a16="http://schemas.microsoft.com/office/drawing/2014/main" val="970051627"/>
                  </a:ext>
                </a:extLst>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12</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30661382"/>
              </p:ext>
            </p:extLst>
          </p:nvPr>
        </p:nvGraphicFramePr>
        <p:xfrm>
          <a:off x="792051" y="2180321"/>
          <a:ext cx="10515395" cy="3999563"/>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3</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49403</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EN LAS COMUNIDADES DE PALPACACHI, LLAULLIPATA, CCENTAS, CCOLAURO, LICCHIVILCA, TARIBAMBA, OCRABAMBA, CHASCCEMOCCO Y CRUZPATA DEL  DISTRITO DE </a:t>
                      </a:r>
                      <a:r>
                        <a:rPr lang="es-PE" sz="1100" b="1" i="0" u="none" strike="noStrike" dirty="0">
                          <a:solidFill>
                            <a:srgbClr val="000000"/>
                          </a:solidFill>
                          <a:effectLst/>
                          <a:latin typeface="Arial Narrow" panose="020B0606020202030204" pitchFamily="34" charset="0"/>
                        </a:rPr>
                        <a:t>GAMARRA</a:t>
                      </a:r>
                      <a:r>
                        <a:rPr lang="es-PE" sz="1100" b="0" i="0" u="none" strike="noStrike" dirty="0">
                          <a:solidFill>
                            <a:srgbClr val="000000"/>
                          </a:solidFill>
                          <a:effectLst/>
                          <a:latin typeface="Arial Narrow" panose="020B0606020202030204" pitchFamily="34" charset="0"/>
                        </a:rPr>
                        <a:t> - PROVINCIA DE GRAU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6’198,187</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3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DISTRITO GAMARRA, PROVINCIA GRAU,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951570">
                <a:tc>
                  <a:txBody>
                    <a:bodyPr/>
                    <a:lstStyle/>
                    <a:p>
                      <a:pPr algn="ctr" rtl="0" fontAlgn="ctr"/>
                      <a:r>
                        <a:rPr lang="es-PE" sz="1100" u="none" strike="noStrike" dirty="0">
                          <a:effectLst/>
                        </a:rPr>
                        <a:t>4</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49417</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CON REPRESAMIENTO "</a:t>
                      </a:r>
                      <a:r>
                        <a:rPr lang="es-PE" sz="1100" b="1" i="0" u="none" strike="noStrike" dirty="0">
                          <a:solidFill>
                            <a:srgbClr val="000000"/>
                          </a:solidFill>
                          <a:effectLst/>
                          <a:latin typeface="Arial Narrow" panose="020B0606020202030204" pitchFamily="34" charset="0"/>
                        </a:rPr>
                        <a:t>MALLMANYA”</a:t>
                      </a:r>
                      <a:r>
                        <a:rPr lang="es-PE" sz="1100" b="0" i="0" u="none" strike="noStrike" dirty="0">
                          <a:solidFill>
                            <a:srgbClr val="000000"/>
                          </a:solidFill>
                          <a:effectLst/>
                          <a:latin typeface="Arial Narrow" panose="020B0606020202030204" pitchFamily="34" charset="0"/>
                        </a:rPr>
                        <a:t> EN LOS DISTRITOS DE MAMARA, SAN ANTONIO, VILCABAMBA, MICAELA BASTIDAS Y CURASCO DE LA PROVINCIA DE GRAU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78’455,280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5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DE MAMARA, SAN ANTONIO, VILCABAMBA, MICAELA BASTIDAS Y CURASCO, PROVINCIA GRAU,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extLst>
      <p:ext uri="{BB962C8B-B14F-4D97-AF65-F5344CB8AC3E}">
        <p14:creationId xmlns:p14="http://schemas.microsoft.com/office/powerpoint/2010/main" val="3586778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468200305"/>
              </p:ext>
            </p:extLst>
          </p:nvPr>
        </p:nvGraphicFramePr>
        <p:xfrm>
          <a:off x="792051" y="2180321"/>
          <a:ext cx="10515395" cy="402251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5</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49396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EN LAS LOCALIDADES DE HUANCABAMBA, CHECCHE, HUARACCOPATA, SACCLAYA, ÑAWINPUQUIO, CUMANAYLLA, SANTA ANITA, HUANCASVILCAS, RAYANNIYOCC, AYAVIRI, CRUZ PAMPA, TOCYASCCA, MUÑAHUAYCCO Y CCACCE  DISTRITO DE JOSE MARIA </a:t>
                      </a:r>
                      <a:r>
                        <a:rPr lang="es-PE" sz="1100" b="1" i="0" u="none" strike="noStrike" dirty="0">
                          <a:solidFill>
                            <a:srgbClr val="000000"/>
                          </a:solidFill>
                          <a:effectLst/>
                          <a:latin typeface="Arial Narrow" panose="020B0606020202030204" pitchFamily="34" charset="0"/>
                        </a:rPr>
                        <a:t>ARGUEDAS</a:t>
                      </a:r>
                      <a:r>
                        <a:rPr lang="es-PE" sz="1100" b="0" i="0" u="none" strike="noStrike" dirty="0">
                          <a:solidFill>
                            <a:srgbClr val="000000"/>
                          </a:solidFill>
                          <a:effectLst/>
                          <a:latin typeface="Arial Narrow" panose="020B0606020202030204" pitchFamily="34" charset="0"/>
                        </a:rPr>
                        <a:t> - PROVINCIA DE ANDAHUAYLAS - DEPARTAMENTO DE APURIMAC. </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68’648,370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 DE JOSE MARIA ARGUEDAS,  PROVINCIA DE ANDAHUAYLAS,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1203205">
                <a:tc>
                  <a:txBody>
                    <a:bodyPr/>
                    <a:lstStyle/>
                    <a:p>
                      <a:pPr algn="ctr" rtl="0" fontAlgn="ctr"/>
                      <a:r>
                        <a:rPr lang="es-PE" sz="1100" u="none" strike="noStrike" dirty="0">
                          <a:effectLst/>
                        </a:rPr>
                        <a:t>6</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91036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EN LOS EN LOS DISTRITOS DE </a:t>
                      </a:r>
                      <a:r>
                        <a:rPr lang="es-PE" sz="1100" b="1" i="0" u="none" strike="noStrike" dirty="0">
                          <a:solidFill>
                            <a:srgbClr val="000000"/>
                          </a:solidFill>
                          <a:effectLst/>
                          <a:latin typeface="Arial Narrow" panose="020B0606020202030204" pitchFamily="34" charset="0"/>
                        </a:rPr>
                        <a:t>TAPAIRIHUA Y CHAPIMARCA </a:t>
                      </a:r>
                      <a:r>
                        <a:rPr lang="es-PE" sz="1100" b="0" i="0" u="none" strike="noStrike" dirty="0">
                          <a:solidFill>
                            <a:srgbClr val="000000"/>
                          </a:solidFill>
                          <a:effectLst/>
                          <a:latin typeface="Arial Narrow" panose="020B0606020202030204" pitchFamily="34" charset="0"/>
                        </a:rPr>
                        <a:t>DE LA  PROVINCIA DE AYMARAES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38’566,500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DE TAPAIRIHUA Y CHAPIMARCA,  PROVINCIA AYMARAES,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extLst>
      <p:ext uri="{BB962C8B-B14F-4D97-AF65-F5344CB8AC3E}">
        <p14:creationId xmlns:p14="http://schemas.microsoft.com/office/powerpoint/2010/main" val="3062258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14</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3825151"/>
        </p:xfrm>
        <a:graphic>
          <a:graphicData uri="http://schemas.openxmlformats.org/drawingml/2006/table">
            <a:tbl>
              <a:tblPr>
                <a:tableStyleId>{E8B1032C-EA38-4F05-BA0D-38AFFFC7BED3}</a:tableStyleId>
              </a:tblPr>
              <a:tblGrid>
                <a:gridCol w="407694">
                  <a:extLst>
                    <a:ext uri="{9D8B030D-6E8A-4147-A177-3AD203B41FA5}">
                      <a16:colId xmlns:a16="http://schemas.microsoft.com/office/drawing/2014/main" val="1149053298"/>
                    </a:ext>
                  </a:extLst>
                </a:gridCol>
                <a:gridCol w="674451">
                  <a:extLst>
                    <a:ext uri="{9D8B030D-6E8A-4147-A177-3AD203B41FA5}">
                      <a16:colId xmlns:a16="http://schemas.microsoft.com/office/drawing/2014/main" val="3265136901"/>
                    </a:ext>
                  </a:extLst>
                </a:gridCol>
                <a:gridCol w="648510">
                  <a:extLst>
                    <a:ext uri="{9D8B030D-6E8A-4147-A177-3AD203B41FA5}">
                      <a16:colId xmlns:a16="http://schemas.microsoft.com/office/drawing/2014/main" val="541476674"/>
                    </a:ext>
                  </a:extLst>
                </a:gridCol>
                <a:gridCol w="1005192">
                  <a:extLst>
                    <a:ext uri="{9D8B030D-6E8A-4147-A177-3AD203B41FA5}">
                      <a16:colId xmlns:a16="http://schemas.microsoft.com/office/drawing/2014/main" val="2809815218"/>
                    </a:ext>
                  </a:extLst>
                </a:gridCol>
                <a:gridCol w="2682515">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155055">
                <a:tc>
                  <a:txBody>
                    <a:bodyPr/>
                    <a:lstStyle/>
                    <a:p>
                      <a:pPr algn="ctr" rtl="0" fontAlgn="ctr"/>
                      <a:r>
                        <a:rPr lang="es-PE" sz="1100" u="none" strike="noStrike" dirty="0">
                          <a:effectLst/>
                        </a:rPr>
                        <a:t>7</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109172</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DE LA CADENA VALOR EN LA PRODUCCIÓN AGROPECUARIA MEDIANTE LA EFICIENTE GESTIÓN DE LOS RECURSOS HÍDRICOS EN LOS DISTRITOS SORAYA, CAPAYA, TORAYA, IHUAYLLO, COLCABAMBA, SAÑAYCA, LUCRE DE LA PROVINCIA DE AYMARAES,  Y EN EL DISTRITO DE TUMAY HUARACA Y EL  DISTRITO DE POMACOCHA - PROVINCIA DE ANDAHUAYLAS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211’669,342</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SORAYA, CAPAYA, TORAYA, IHUAYLLO, COLCABAMBA, SAÑAYCA, LUCRE DE LA PROVINCIA DE AYMARAES,  Y EN EL DISTRITO DE TUMAY HUARACA Y EL  DISTRITO DE POMACOCHA - PROVINCIA DE ANDAHUAYLAS - DEPARTAMENTO DE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bl>
          </a:graphicData>
        </a:graphic>
      </p:graphicFrame>
    </p:spTree>
    <p:extLst>
      <p:ext uri="{BB962C8B-B14F-4D97-AF65-F5344CB8AC3E}">
        <p14:creationId xmlns:p14="http://schemas.microsoft.com/office/powerpoint/2010/main" val="1206261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15</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230734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8</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49378</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CREACION DEL SISTEMA HIDRAULICO (CHICHA) PARA EL APROVECHAMIENTO MULTIPLES EN LAS PROVINCIAS DE ANDAHUAYLAS Y CHINCHEROS DEL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2,238’491,750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PROVINCIAS DE ANDAHUAYLAS Y CHINCHEROS,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a:t>
                      </a:r>
                    </a:p>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INDIRECTA.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bl>
          </a:graphicData>
        </a:graphic>
      </p:graphicFrame>
      <p:pic>
        <p:nvPicPr>
          <p:cNvPr id="5" name="Picture 2" descr="Iconos de computadora inicio botón firmar, inicio, firmar, en ...">
            <a:hlinkClick r:id="rId3" action="ppaction://hlinksldjump"/>
            <a:extLst>
              <a:ext uri="{FF2B5EF4-FFF2-40B4-BE49-F238E27FC236}">
                <a16:creationId xmlns:a16="http://schemas.microsoft.com/office/drawing/2014/main" id="{DBC7D35D-0898-42DC-8C14-62311524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856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DE73C-EB89-442C-AC59-BAC865A19C25}"/>
              </a:ext>
            </a:extLst>
          </p:cNvPr>
          <p:cNvSpPr>
            <a:spLocks noGrp="1"/>
          </p:cNvSpPr>
          <p:nvPr>
            <p:ph type="title"/>
          </p:nvPr>
        </p:nvSpPr>
        <p:spPr/>
        <p:txBody>
          <a:bodyPr/>
          <a:lstStyle/>
          <a:p>
            <a:r>
              <a:rPr lang="es-ES" sz="3600" b="1" dirty="0">
                <a:solidFill>
                  <a:schemeClr val="accent1"/>
                </a:solidFill>
                <a:latin typeface="+mn-lt"/>
              </a:rPr>
              <a:t>Función Transportes</a:t>
            </a:r>
            <a:endParaRPr lang="es-PE" dirty="0"/>
          </a:p>
        </p:txBody>
      </p:sp>
      <p:sp>
        <p:nvSpPr>
          <p:cNvPr id="3" name="Marcador de contenido 2">
            <a:extLst>
              <a:ext uri="{FF2B5EF4-FFF2-40B4-BE49-F238E27FC236}">
                <a16:creationId xmlns:a16="http://schemas.microsoft.com/office/drawing/2014/main" id="{6BC9474E-F4A4-4AE3-8D86-5E17FD0C9726}"/>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FE3007A1-5435-4CE3-85F9-FC77C646B174}"/>
              </a:ext>
            </a:extLst>
          </p:cNvPr>
          <p:cNvSpPr>
            <a:spLocks noGrp="1"/>
          </p:cNvSpPr>
          <p:nvPr>
            <p:ph type="body" sz="half" idx="2"/>
          </p:nvPr>
        </p:nvSpPr>
        <p:spPr>
          <a:xfrm>
            <a:off x="445302" y="2880359"/>
            <a:ext cx="3212298" cy="3383282"/>
          </a:xfrm>
        </p:spPr>
        <p:txBody>
          <a:bodyPr>
            <a:normAutofit/>
          </a:bodyPr>
          <a:lstStyle/>
          <a:p>
            <a:pPr marL="285750" indent="-285750">
              <a:buFont typeface="Arial" panose="020B0604020202020204" pitchFamily="34" charset="0"/>
              <a:buChar char="•"/>
            </a:pPr>
            <a:r>
              <a:rPr lang="es-ES" sz="1600" dirty="0"/>
              <a:t>02 Proyectos de Inversión Formulados.</a:t>
            </a:r>
          </a:p>
          <a:p>
            <a:pPr marL="285750" indent="-285750">
              <a:buFont typeface="Arial" panose="020B0604020202020204" pitchFamily="34" charset="0"/>
              <a:buChar char="•"/>
            </a:pPr>
            <a:r>
              <a:rPr lang="es-ES" sz="1600" dirty="0"/>
              <a:t>03 </a:t>
            </a:r>
            <a:r>
              <a:rPr lang="es-PE" sz="1600" dirty="0"/>
              <a:t>Proyectos de Inversión Programados para su Formulación</a:t>
            </a:r>
          </a:p>
          <a:p>
            <a:pPr marL="742950" lvl="1" indent="-285750">
              <a:buFont typeface="Arial" panose="020B0604020202020204" pitchFamily="34" charset="0"/>
              <a:buChar char="•"/>
            </a:pPr>
            <a:r>
              <a:rPr lang="es-PE" sz="1400" dirty="0">
                <a:solidFill>
                  <a:schemeClr val="bg1">
                    <a:lumMod val="85000"/>
                  </a:schemeClr>
                </a:solidFill>
              </a:rPr>
              <a:t>01 en Formulación.</a:t>
            </a:r>
          </a:p>
          <a:p>
            <a:pPr marL="742950" lvl="1" indent="-285750">
              <a:buFont typeface="Arial" panose="020B0604020202020204" pitchFamily="34" charset="0"/>
              <a:buChar char="•"/>
            </a:pPr>
            <a:r>
              <a:rPr lang="es-PE" sz="1400" dirty="0">
                <a:solidFill>
                  <a:schemeClr val="bg1">
                    <a:lumMod val="85000"/>
                  </a:schemeClr>
                </a:solidFill>
              </a:rPr>
              <a:t>02 en Idea. </a:t>
            </a:r>
            <a:endParaRPr lang="es-ES" sz="1400" dirty="0">
              <a:solidFill>
                <a:schemeClr val="bg1">
                  <a:lumMod val="85000"/>
                </a:schemeClr>
              </a:solidFill>
            </a:endParaRPr>
          </a:p>
          <a:p>
            <a:endParaRPr lang="es-PE" sz="1600" dirty="0"/>
          </a:p>
        </p:txBody>
      </p:sp>
      <p:pic>
        <p:nvPicPr>
          <p:cNvPr id="21506" name="Picture 2" descr="Imagen relacionada">
            <a:extLst>
              <a:ext uri="{FF2B5EF4-FFF2-40B4-BE49-F238E27FC236}">
                <a16:creationId xmlns:a16="http://schemas.microsoft.com/office/drawing/2014/main" id="{25407031-F6E7-4E0D-A43F-D26B3D190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13" r="7068"/>
          <a:stretch/>
        </p:blipFill>
        <p:spPr bwMode="auto">
          <a:xfrm>
            <a:off x="4100658" y="0"/>
            <a:ext cx="809134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24292741-D4AC-4E42-AFFC-73F215A25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43" y="28453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447073"/>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465680" y="332817"/>
            <a:ext cx="11260640"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4800" spc="-50" dirty="0">
                <a:solidFill>
                  <a:schemeClr val="tx1">
                    <a:lumMod val="75000"/>
                    <a:lumOff val="25000"/>
                  </a:schemeClr>
                </a:solidFill>
                <a:effectLst>
                  <a:outerShdw blurRad="38100" dist="38100" dir="2700000" algn="tl">
                    <a:srgbClr val="000000">
                      <a:alpha val="43137"/>
                    </a:srgbClr>
                  </a:outerShdw>
                </a:effectLst>
                <a:latin typeface="+mj-lt"/>
                <a:ea typeface="+mj-ea"/>
                <a:cs typeface="+mj-cs"/>
              </a:rPr>
              <a:t>Proyectos de Inversión Formulados – 2020</a:t>
            </a:r>
          </a:p>
        </p:txBody>
      </p:sp>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2757830" y="1071634"/>
            <a:ext cx="6299266"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4800" spc="-50" dirty="0">
                <a:solidFill>
                  <a:schemeClr val="accent1"/>
                </a:solidFill>
                <a:effectLst>
                  <a:outerShdw blurRad="38100" dist="38100" dir="2700000" algn="tl">
                    <a:srgbClr val="000000">
                      <a:alpha val="43137"/>
                    </a:srgbClr>
                  </a:outerShdw>
                </a:effectLst>
                <a:latin typeface="+mj-lt"/>
                <a:ea typeface="+mj-ea"/>
                <a:cs typeface="+mj-cs"/>
              </a:rPr>
              <a:t>Función</a:t>
            </a:r>
            <a:r>
              <a:rPr lang="es-MX" sz="3200" b="1" cap="all" dirty="0">
                <a:ln w="3175" cmpd="sng">
                  <a:noFill/>
                </a:ln>
                <a:solidFill>
                  <a:schemeClr val="accent1"/>
                </a:solidFill>
                <a:effectLst>
                  <a:outerShdw blurRad="38100" dist="38100" dir="2700000" algn="tl">
                    <a:srgbClr val="000000">
                      <a:alpha val="43137"/>
                    </a:srgbClr>
                  </a:outerShdw>
                </a:effectLst>
                <a:latin typeface="Arial Black" panose="020B0A04020102020204" pitchFamily="34" charset="0"/>
                <a:ea typeface="+mj-ea"/>
                <a:cs typeface="+mj-cs"/>
              </a:rPr>
              <a:t> </a:t>
            </a:r>
            <a:r>
              <a:rPr lang="es-MX" sz="4800" spc="-50" dirty="0">
                <a:solidFill>
                  <a:schemeClr val="accent1"/>
                </a:solidFill>
                <a:effectLst>
                  <a:outerShdw blurRad="38100" dist="38100" dir="2700000" algn="tl">
                    <a:srgbClr val="000000">
                      <a:alpha val="43137"/>
                    </a:srgbClr>
                  </a:outerShdw>
                </a:effectLst>
                <a:latin typeface="+mj-lt"/>
                <a:ea typeface="+mj-ea"/>
                <a:cs typeface="+mj-cs"/>
              </a:rPr>
              <a:t>Transportes</a:t>
            </a:r>
          </a:p>
        </p:txBody>
      </p:sp>
      <p:graphicFrame>
        <p:nvGraphicFramePr>
          <p:cNvPr id="8" name="Tabla 7">
            <a:extLst>
              <a:ext uri="{FF2B5EF4-FFF2-40B4-BE49-F238E27FC236}">
                <a16:creationId xmlns:a16="http://schemas.microsoft.com/office/drawing/2014/main" id="{5D2908A0-3EC7-49D5-9604-465BB914C051}"/>
              </a:ext>
            </a:extLst>
          </p:cNvPr>
          <p:cNvGraphicFramePr>
            <a:graphicFrameLocks noGrp="1"/>
          </p:cNvGraphicFramePr>
          <p:nvPr>
            <p:extLst>
              <p:ext uri="{D42A27DB-BD31-4B8C-83A1-F6EECF244321}">
                <p14:modId xmlns:p14="http://schemas.microsoft.com/office/powerpoint/2010/main" val="3863952367"/>
              </p:ext>
            </p:extLst>
          </p:nvPr>
        </p:nvGraphicFramePr>
        <p:xfrm>
          <a:off x="650449" y="2412460"/>
          <a:ext cx="11075871" cy="2944656"/>
        </p:xfrm>
        <a:graphic>
          <a:graphicData uri="http://schemas.openxmlformats.org/drawingml/2006/table">
            <a:tbl>
              <a:tblPr>
                <a:tableStyleId>{BDBED569-4797-4DF1-A0F4-6AAB3CD982D8}</a:tableStyleId>
              </a:tblPr>
              <a:tblGrid>
                <a:gridCol w="315211">
                  <a:extLst>
                    <a:ext uri="{9D8B030D-6E8A-4147-A177-3AD203B41FA5}">
                      <a16:colId xmlns:a16="http://schemas.microsoft.com/office/drawing/2014/main" val="1629591603"/>
                    </a:ext>
                  </a:extLst>
                </a:gridCol>
                <a:gridCol w="576076">
                  <a:extLst>
                    <a:ext uri="{9D8B030D-6E8A-4147-A177-3AD203B41FA5}">
                      <a16:colId xmlns:a16="http://schemas.microsoft.com/office/drawing/2014/main" val="3133623690"/>
                    </a:ext>
                  </a:extLst>
                </a:gridCol>
                <a:gridCol w="2782554">
                  <a:extLst>
                    <a:ext uri="{9D8B030D-6E8A-4147-A177-3AD203B41FA5}">
                      <a16:colId xmlns:a16="http://schemas.microsoft.com/office/drawing/2014/main" val="133514839"/>
                    </a:ext>
                  </a:extLst>
                </a:gridCol>
                <a:gridCol w="1054327">
                  <a:extLst>
                    <a:ext uri="{9D8B030D-6E8A-4147-A177-3AD203B41FA5}">
                      <a16:colId xmlns:a16="http://schemas.microsoft.com/office/drawing/2014/main" val="1690341920"/>
                    </a:ext>
                  </a:extLst>
                </a:gridCol>
                <a:gridCol w="999981">
                  <a:extLst>
                    <a:ext uri="{9D8B030D-6E8A-4147-A177-3AD203B41FA5}">
                      <a16:colId xmlns:a16="http://schemas.microsoft.com/office/drawing/2014/main" val="3159678595"/>
                    </a:ext>
                  </a:extLst>
                </a:gridCol>
                <a:gridCol w="869548">
                  <a:extLst>
                    <a:ext uri="{9D8B030D-6E8A-4147-A177-3AD203B41FA5}">
                      <a16:colId xmlns:a16="http://schemas.microsoft.com/office/drawing/2014/main" val="3798642745"/>
                    </a:ext>
                  </a:extLst>
                </a:gridCol>
                <a:gridCol w="3249936">
                  <a:extLst>
                    <a:ext uri="{9D8B030D-6E8A-4147-A177-3AD203B41FA5}">
                      <a16:colId xmlns:a16="http://schemas.microsoft.com/office/drawing/2014/main" val="4032517601"/>
                    </a:ext>
                  </a:extLst>
                </a:gridCol>
                <a:gridCol w="1228238">
                  <a:extLst>
                    <a:ext uri="{9D8B030D-6E8A-4147-A177-3AD203B41FA5}">
                      <a16:colId xmlns:a16="http://schemas.microsoft.com/office/drawing/2014/main" val="463400910"/>
                    </a:ext>
                  </a:extLst>
                </a:gridCol>
              </a:tblGrid>
              <a:tr h="254712">
                <a:tc>
                  <a:txBody>
                    <a:bodyPr/>
                    <a:lstStyle/>
                    <a:p>
                      <a:pPr algn="ctr" fontAlgn="ctr"/>
                      <a:r>
                        <a:rPr lang="es-PE" sz="1200" b="1" u="none" strike="noStrike">
                          <a:solidFill>
                            <a:schemeClr val="bg1"/>
                          </a:solidFill>
                          <a:effectLst/>
                        </a:rPr>
                        <a:t>N°</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CODIGO </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PROYECTOS </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COSTOS DE INVERSION S/</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ESTADO SITUACIONAL</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dirty="0">
                          <a:solidFill>
                            <a:schemeClr val="bg1"/>
                          </a:solidFill>
                          <a:effectLst/>
                        </a:rPr>
                        <a:t>DURACION DE FORMULACION</a:t>
                      </a:r>
                      <a:endParaRPr lang="es-PE" sz="12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ALCANCE</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dirty="0">
                          <a:solidFill>
                            <a:schemeClr val="bg1"/>
                          </a:solidFill>
                          <a:effectLst/>
                        </a:rPr>
                        <a:t>OBSERVACIONES</a:t>
                      </a:r>
                      <a:endParaRPr lang="es-PE" sz="12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extLst>
                  <a:ext uri="{0D108BD9-81ED-4DB2-BD59-A6C34878D82A}">
                    <a16:rowId xmlns:a16="http://schemas.microsoft.com/office/drawing/2014/main" val="1072297795"/>
                  </a:ext>
                </a:extLst>
              </a:tr>
              <a:tr h="628346">
                <a:tc>
                  <a:txBody>
                    <a:bodyPr/>
                    <a:lstStyle/>
                    <a:p>
                      <a:pPr algn="ctr" fontAlgn="ctr"/>
                      <a:r>
                        <a:rPr lang="es-PE" sz="1200" u="none" strike="noStrike">
                          <a:effectLst/>
                        </a:rPr>
                        <a:t>1</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2448020</a:t>
                      </a:r>
                      <a:endParaRPr lang="es-PE" sz="1200" b="1"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1200" u="none" strike="noStrike">
                          <a:effectLst/>
                        </a:rPr>
                        <a:t>MEJORAMIENTO Y AMPLIACION DE LA CARRETERA PACUCHA, TRAMO PACUCHA SANTA ELENA-SONDOR Y TRAMO PACUCHA-LAGUNA ALTA-DV.POMAPATA DISTRITO DE PACUCHA PROVINCIA DE ANDAHUAYLAS-DEPARTAMENTO DE APURIMAC</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29, 744, 170.4</a:t>
                      </a:r>
                      <a:endParaRPr lang="es-PE" sz="12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VIABLE </a:t>
                      </a:r>
                      <a:endParaRPr lang="es-PE" sz="12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1200" u="none" strike="noStrike" dirty="0">
                          <a:effectLst/>
                        </a:rPr>
                        <a:t>5 MESES</a:t>
                      </a:r>
                      <a:endParaRPr lang="es-PE" sz="1200" b="0" i="0" u="none" strike="noStrike" dirty="0">
                        <a:solidFill>
                          <a:srgbClr val="000000"/>
                        </a:solidFill>
                        <a:effectLst/>
                        <a:latin typeface="Arial" panose="020B0604020202020204" pitchFamily="34" charset="0"/>
                      </a:endParaRPr>
                    </a:p>
                  </a:txBody>
                  <a:tcPr marL="6192" marR="6192" marT="6192" marB="0" anchor="ctr"/>
                </a:tc>
                <a:tc>
                  <a:txBody>
                    <a:bodyPr/>
                    <a:lstStyle/>
                    <a:p>
                      <a:pPr algn="l" fontAlgn="ctr"/>
                      <a:r>
                        <a:rPr lang="es-PE" sz="1400" u="none" strike="noStrike" dirty="0">
                          <a:effectLst/>
                        </a:rPr>
                        <a:t>El proyecto contempla la intervención de dos tramos:                                     1) Pacucha – Santa Elena – </a:t>
                      </a:r>
                      <a:r>
                        <a:rPr lang="es-PE" sz="1400" u="none" strike="noStrike" dirty="0" err="1">
                          <a:effectLst/>
                        </a:rPr>
                        <a:t>Sondor</a:t>
                      </a:r>
                      <a:r>
                        <a:rPr lang="es-PE" sz="1400" u="none" strike="noStrike" dirty="0">
                          <a:effectLst/>
                        </a:rPr>
                        <a:t>                                                              2) Desvío Sector </a:t>
                      </a:r>
                      <a:r>
                        <a:rPr lang="es-PE" sz="1400" u="none" strike="noStrike" dirty="0" err="1">
                          <a:effectLst/>
                        </a:rPr>
                        <a:t>Labrashuaycco</a:t>
                      </a:r>
                      <a:r>
                        <a:rPr lang="es-PE" sz="1400" u="none" strike="noStrike" dirty="0">
                          <a:effectLst/>
                        </a:rPr>
                        <a:t> - Laguna Alta - </a:t>
                      </a:r>
                      <a:r>
                        <a:rPr lang="es-PE" sz="1400" u="none" strike="noStrike" dirty="0" err="1">
                          <a:effectLst/>
                        </a:rPr>
                        <a:t>Dv</a:t>
                      </a:r>
                      <a:r>
                        <a:rPr lang="es-PE" sz="1400" u="none" strike="noStrike" dirty="0">
                          <a:effectLst/>
                        </a:rPr>
                        <a:t>. </a:t>
                      </a:r>
                      <a:r>
                        <a:rPr lang="es-PE" sz="1400" u="none" strike="noStrike" dirty="0" err="1">
                          <a:effectLst/>
                        </a:rPr>
                        <a:t>Pomapata</a:t>
                      </a:r>
                      <a:r>
                        <a:rPr lang="es-PE" sz="1400" u="none" strike="noStrike" dirty="0">
                          <a:effectLst/>
                        </a:rPr>
                        <a:t>,  </a:t>
                      </a:r>
                      <a:endParaRPr lang="es-PE" sz="1400" b="0" i="0" u="none" strike="noStrike" dirty="0">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DIRECTA</a:t>
                      </a:r>
                      <a:endParaRPr lang="es-PE" sz="1200" b="1" i="0" u="none" strike="noStrike">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1325842578"/>
                  </a:ext>
                </a:extLst>
              </a:tr>
              <a:tr h="729727">
                <a:tc>
                  <a:txBody>
                    <a:bodyPr/>
                    <a:lstStyle/>
                    <a:p>
                      <a:pPr algn="ctr" fontAlgn="ctr"/>
                      <a:r>
                        <a:rPr lang="es-PE" sz="1200" u="none" strike="noStrike">
                          <a:effectLst/>
                        </a:rPr>
                        <a:t>2</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2462592</a:t>
                      </a:r>
                      <a:endParaRPr lang="es-PE" sz="1200" b="1" i="0" u="none" strike="noStrike">
                        <a:solidFill>
                          <a:srgbClr val="333333"/>
                        </a:solidFill>
                        <a:effectLst/>
                        <a:latin typeface="Arial" panose="020B0604020202020204" pitchFamily="34" charset="0"/>
                      </a:endParaRPr>
                    </a:p>
                  </a:txBody>
                  <a:tcPr marL="6192" marR="6192" marT="6192" marB="0" anchor="ctr"/>
                </a:tc>
                <a:tc>
                  <a:txBody>
                    <a:bodyPr/>
                    <a:lstStyle/>
                    <a:p>
                      <a:pPr algn="l" fontAlgn="ctr"/>
                      <a:r>
                        <a:rPr lang="es-PE" sz="1200" u="none" strike="noStrike">
                          <a:effectLst/>
                        </a:rPr>
                        <a:t>MEJORAMIENTO DE LA TRANSITABILIDAD VEHICULAR Y PEATONAL EN EL SECTOR DE NIÑOPAMPA, COMUNIDAD CAMPESINA DE CHUQUINGA, DISTRITO DE CHALHUANCA, PROVINCIA DE AYMARAES DEPARTAMENTO DE APURIMAC</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5,193,409.80</a:t>
                      </a:r>
                      <a:endParaRPr lang="es-PE" sz="12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VIABLE </a:t>
                      </a:r>
                      <a:endParaRPr lang="es-PE" sz="12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4 MESES</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1400" u="none" strike="noStrike">
                          <a:effectLst/>
                        </a:rPr>
                        <a:t>Puente de luz  (L)= 12.50m y ancho (A)= 7.00m. </a:t>
                      </a:r>
                      <a:endParaRPr lang="es-PE" sz="14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dirty="0">
                          <a:effectLst/>
                        </a:rPr>
                        <a:t>DIRECTA</a:t>
                      </a:r>
                      <a:endParaRPr lang="es-PE" sz="1200" b="1" i="0" u="none" strike="noStrike" dirty="0">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3029195120"/>
                  </a:ext>
                </a:extLst>
              </a:tr>
            </a:tbl>
          </a:graphicData>
        </a:graphic>
      </p:graphicFrame>
    </p:spTree>
    <p:extLst>
      <p:ext uri="{BB962C8B-B14F-4D97-AF65-F5344CB8AC3E}">
        <p14:creationId xmlns:p14="http://schemas.microsoft.com/office/powerpoint/2010/main" val="1597378702"/>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s-PE" dirty="0">
                <a:effectLst>
                  <a:outerShdw blurRad="38100" dist="38100" dir="2700000" algn="tl">
                    <a:srgbClr val="000000">
                      <a:alpha val="43137"/>
                    </a:srgbClr>
                  </a:outerShdw>
                </a:effectLst>
                <a:sym typeface="Lato Black"/>
              </a:rPr>
              <a:t>PROYECTOS DE INVERSION PROGRAMADOS PARA SU FORMULACION -2020</a:t>
            </a: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18</a:t>
            </a:fld>
            <a:endParaRPr/>
          </a:p>
        </p:txBody>
      </p:sp>
      <p:graphicFrame>
        <p:nvGraphicFramePr>
          <p:cNvPr id="4" name="Tabla 3">
            <a:extLst>
              <a:ext uri="{FF2B5EF4-FFF2-40B4-BE49-F238E27FC236}">
                <a16:creationId xmlns:a16="http://schemas.microsoft.com/office/drawing/2014/main" id="{2A054402-8DDA-400F-A239-C6C7D678557D}"/>
              </a:ext>
            </a:extLst>
          </p:cNvPr>
          <p:cNvGraphicFramePr>
            <a:graphicFrameLocks noGrp="1"/>
          </p:cNvGraphicFramePr>
          <p:nvPr>
            <p:extLst>
              <p:ext uri="{D42A27DB-BD31-4B8C-83A1-F6EECF244321}">
                <p14:modId xmlns:p14="http://schemas.microsoft.com/office/powerpoint/2010/main" val="1957852915"/>
              </p:ext>
            </p:extLst>
          </p:nvPr>
        </p:nvGraphicFramePr>
        <p:xfrm>
          <a:off x="839193" y="2086675"/>
          <a:ext cx="10515599" cy="2545395"/>
        </p:xfrm>
        <a:graphic>
          <a:graphicData uri="http://schemas.openxmlformats.org/drawingml/2006/table">
            <a:tbl>
              <a:tblPr>
                <a:tableStyleId>{BDBED569-4797-4DF1-A0F4-6AAB3CD982D8}</a:tableStyleId>
              </a:tblPr>
              <a:tblGrid>
                <a:gridCol w="299266">
                  <a:extLst>
                    <a:ext uri="{9D8B030D-6E8A-4147-A177-3AD203B41FA5}">
                      <a16:colId xmlns:a16="http://schemas.microsoft.com/office/drawing/2014/main" val="1731343014"/>
                    </a:ext>
                  </a:extLst>
                </a:gridCol>
                <a:gridCol w="546935">
                  <a:extLst>
                    <a:ext uri="{9D8B030D-6E8A-4147-A177-3AD203B41FA5}">
                      <a16:colId xmlns:a16="http://schemas.microsoft.com/office/drawing/2014/main" val="3857619283"/>
                    </a:ext>
                  </a:extLst>
                </a:gridCol>
                <a:gridCol w="2641799">
                  <a:extLst>
                    <a:ext uri="{9D8B030D-6E8A-4147-A177-3AD203B41FA5}">
                      <a16:colId xmlns:a16="http://schemas.microsoft.com/office/drawing/2014/main" val="188283353"/>
                    </a:ext>
                  </a:extLst>
                </a:gridCol>
                <a:gridCol w="1000994">
                  <a:extLst>
                    <a:ext uri="{9D8B030D-6E8A-4147-A177-3AD203B41FA5}">
                      <a16:colId xmlns:a16="http://schemas.microsoft.com/office/drawing/2014/main" val="2135346300"/>
                    </a:ext>
                  </a:extLst>
                </a:gridCol>
                <a:gridCol w="949397">
                  <a:extLst>
                    <a:ext uri="{9D8B030D-6E8A-4147-A177-3AD203B41FA5}">
                      <a16:colId xmlns:a16="http://schemas.microsoft.com/office/drawing/2014/main" val="1301668763"/>
                    </a:ext>
                  </a:extLst>
                </a:gridCol>
                <a:gridCol w="825562">
                  <a:extLst>
                    <a:ext uri="{9D8B030D-6E8A-4147-A177-3AD203B41FA5}">
                      <a16:colId xmlns:a16="http://schemas.microsoft.com/office/drawing/2014/main" val="2474703800"/>
                    </a:ext>
                  </a:extLst>
                </a:gridCol>
                <a:gridCol w="3085539">
                  <a:extLst>
                    <a:ext uri="{9D8B030D-6E8A-4147-A177-3AD203B41FA5}">
                      <a16:colId xmlns:a16="http://schemas.microsoft.com/office/drawing/2014/main" val="1839868873"/>
                    </a:ext>
                  </a:extLst>
                </a:gridCol>
                <a:gridCol w="1166107">
                  <a:extLst>
                    <a:ext uri="{9D8B030D-6E8A-4147-A177-3AD203B41FA5}">
                      <a16:colId xmlns:a16="http://schemas.microsoft.com/office/drawing/2014/main" val="4019133611"/>
                    </a:ext>
                  </a:extLst>
                </a:gridCol>
              </a:tblGrid>
              <a:tr h="266445">
                <a:tc>
                  <a:txBody>
                    <a:bodyPr/>
                    <a:lstStyle/>
                    <a:p>
                      <a:pPr algn="ctr" fontAlgn="ctr"/>
                      <a:r>
                        <a:rPr lang="es-PE" sz="900" b="1" u="none" strike="noStrike">
                          <a:solidFill>
                            <a:schemeClr val="bg1"/>
                          </a:solidFill>
                          <a:effectLst/>
                        </a:rPr>
                        <a:t>N°</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CODIGO IDEA</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PROYECTOS </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INVERSION ESTIMADA</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ESTADO SITUACIONAL</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DURACION DE FORMULACION</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ALCANCE</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dirty="0">
                          <a:solidFill>
                            <a:schemeClr val="bg1"/>
                          </a:solidFill>
                          <a:effectLst/>
                        </a:rPr>
                        <a:t>OBSERVACIONES</a:t>
                      </a:r>
                      <a:endParaRPr lang="es-PE" sz="9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extLst>
                  <a:ext uri="{0D108BD9-81ED-4DB2-BD59-A6C34878D82A}">
                    <a16:rowId xmlns:a16="http://schemas.microsoft.com/office/drawing/2014/main" val="2713657827"/>
                  </a:ext>
                </a:extLst>
              </a:tr>
              <a:tr h="487261">
                <a:tc>
                  <a:txBody>
                    <a:bodyPr/>
                    <a:lstStyle/>
                    <a:p>
                      <a:pPr algn="ctr" fontAlgn="ctr"/>
                      <a:r>
                        <a:rPr lang="es-PE" sz="900" u="none" strike="noStrike">
                          <a:effectLst/>
                        </a:rPr>
                        <a:t>1</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49542</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TRANSITABILIDAD VEHICULAR Y PEATONAL EN EL SECTOR ESCORIAL DEL CENTRO POBLADO POCHCCOTA EN EL DISTRITO Y PROVINCIA DE ANDAHUAYLAS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S/.4,000,000.00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EN FORMULACION </a:t>
                      </a:r>
                      <a:endParaRPr lang="es-PE" sz="9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3 MESES 04/05/2020 AL 30/07/2020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1000" u="none" strike="noStrike">
                          <a:effectLst/>
                        </a:rPr>
                        <a:t>El proyecto contempla:                                             Puente de luz  (L)= 28 m y ancho (A)= 8.2 m.             Muros de Contencion de 400 m</a:t>
                      </a:r>
                      <a:endParaRPr lang="es-PE" sz="10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dirty="0">
                          <a:effectLst/>
                        </a:rPr>
                        <a:t>* Convenio                      * Permisos del Ana            * </a:t>
                      </a:r>
                      <a:r>
                        <a:rPr lang="es-PE" sz="900" u="none" strike="noStrike" dirty="0" err="1">
                          <a:effectLst/>
                        </a:rPr>
                        <a:t>Cira</a:t>
                      </a:r>
                      <a:r>
                        <a:rPr lang="es-PE" sz="900" u="none" strike="noStrike" dirty="0">
                          <a:effectLst/>
                        </a:rPr>
                        <a:t>                            *impacto Ambiental</a:t>
                      </a:r>
                      <a:endParaRPr lang="es-PE" sz="900" b="1" i="0" u="none" strike="noStrike" dirty="0">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81796253"/>
                  </a:ext>
                </a:extLst>
              </a:tr>
              <a:tr h="728172">
                <a:tc>
                  <a:txBody>
                    <a:bodyPr/>
                    <a:lstStyle/>
                    <a:p>
                      <a:pPr algn="ctr" fontAlgn="ctr"/>
                      <a:r>
                        <a:rPr lang="es-PE" sz="900" u="none" strike="noStrike">
                          <a:effectLst/>
                        </a:rPr>
                        <a:t>2</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49555</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VIA EMP PE-3S F (LAMBRAMA)-PICHIBAMBA -SARCONTA-PACCAYPATA-AMURUYOC-COYLLURQUI-EMP PE-3S F (COTABAMBAS), DISTRITO DE LAMBRAMA, CURPAHUASI, GAMARRA, COYLLURQUI Y COTABAMBAS, PROVICNIAS DE ABANCAY, GRAU Y COTABAMBAS,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S/.18,000,000.00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IDEA</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 MESES 02/08/2020 AL 30/11/2020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EN PROCESO DE IDENTIFICACION YALTERNATIVA DE SOLUCION </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 PACRI                       *Diseño Geometrico </a:t>
                      </a:r>
                      <a:endParaRPr lang="es-PE" sz="900" b="1" i="0" u="none" strike="noStrike">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422718323"/>
                  </a:ext>
                </a:extLst>
              </a:tr>
              <a:tr h="880899">
                <a:tc>
                  <a:txBody>
                    <a:bodyPr/>
                    <a:lstStyle/>
                    <a:p>
                      <a:pPr algn="ctr" fontAlgn="ctr"/>
                      <a:r>
                        <a:rPr lang="es-PE" sz="900" u="none" strike="noStrike">
                          <a:effectLst/>
                        </a:rPr>
                        <a:t>3</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49557</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VIA DEPARTAMENTAL TRAMO DV. MATAPUQUIO - VISCHINGAY - TACMARA BAJA - PUENTE PASAJE SOBRE EL RIO APURIMAC EN LOS DISTRITOS DE KISHUARA Y PACOBAMBA DE LA  PROVINCIA DE ANDAHUAYLAS -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S/.25,000,000.00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IDEA</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5 MESES 02/12/2020 AL 30/04/2020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EN PROCESO DE IDENTIFICACION YALTERNATIVA DE SOLUCION </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dirty="0">
                          <a:effectLst/>
                        </a:rPr>
                        <a:t>* PACRI                       *Diseño Geométrico </a:t>
                      </a:r>
                      <a:endParaRPr lang="es-PE" sz="900" b="1" i="0" u="none" strike="noStrike" dirty="0">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4010764554"/>
                  </a:ext>
                </a:extLst>
              </a:tr>
            </a:tbl>
          </a:graphicData>
        </a:graphic>
      </p:graphicFrame>
      <p:pic>
        <p:nvPicPr>
          <p:cNvPr id="5" name="Picture 2" descr="Iconos de computadora inicio botón firmar, inicio, firmar, en ...">
            <a:hlinkClick r:id="rId3" action="ppaction://hlinksldjump"/>
            <a:extLst>
              <a:ext uri="{FF2B5EF4-FFF2-40B4-BE49-F238E27FC236}">
                <a16:creationId xmlns:a16="http://schemas.microsoft.com/office/drawing/2014/main" id="{9620EF4F-7874-41CA-96D7-5B222355F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56942-64DD-4122-B275-EF62DA4ADDAC}"/>
              </a:ext>
            </a:extLst>
          </p:cNvPr>
          <p:cNvSpPr>
            <a:spLocks noGrp="1"/>
          </p:cNvSpPr>
          <p:nvPr>
            <p:ph type="title"/>
          </p:nvPr>
        </p:nvSpPr>
        <p:spPr/>
        <p:txBody>
          <a:bodyPr>
            <a:normAutofit fontScale="90000"/>
          </a:bodyPr>
          <a:lstStyle/>
          <a:p>
            <a:r>
              <a:rPr lang="es-PE" sz="3600" b="1" dirty="0">
                <a:solidFill>
                  <a:schemeClr val="accent1"/>
                </a:solidFill>
                <a:latin typeface="+mn-lt"/>
              </a:rPr>
              <a:t>Función Cultura y deporte</a:t>
            </a:r>
            <a:br>
              <a:rPr lang="es-PE" sz="3600" b="1" dirty="0">
                <a:solidFill>
                  <a:schemeClr val="accent1"/>
                </a:solidFill>
                <a:latin typeface="+mn-lt"/>
              </a:rPr>
            </a:br>
            <a:r>
              <a:rPr lang="es-PE" sz="3600" b="1" dirty="0">
                <a:solidFill>
                  <a:schemeClr val="accent1"/>
                </a:solidFill>
                <a:latin typeface="+mn-lt"/>
              </a:rPr>
              <a:t>Función Protección Social</a:t>
            </a:r>
            <a:endParaRPr lang="es-PE" dirty="0"/>
          </a:p>
        </p:txBody>
      </p:sp>
      <p:sp>
        <p:nvSpPr>
          <p:cNvPr id="3" name="Marcador de contenido 2">
            <a:extLst>
              <a:ext uri="{FF2B5EF4-FFF2-40B4-BE49-F238E27FC236}">
                <a16:creationId xmlns:a16="http://schemas.microsoft.com/office/drawing/2014/main" id="{97E27E7D-5FB3-4BFC-BAFF-4148ADEE94B9}"/>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5C2A62F8-FEF9-4591-B7BB-AF332006E462}"/>
              </a:ext>
            </a:extLst>
          </p:cNvPr>
          <p:cNvSpPr>
            <a:spLocks noGrp="1"/>
          </p:cNvSpPr>
          <p:nvPr>
            <p:ph type="body" sz="half" idx="2"/>
          </p:nvPr>
        </p:nvSpPr>
        <p:spPr/>
        <p:txBody>
          <a:bodyPr/>
          <a:lstStyle/>
          <a:p>
            <a:pPr marL="285750" indent="-285750">
              <a:buFont typeface="Arial" panose="020B0604020202020204" pitchFamily="34" charset="0"/>
              <a:buChar char="•"/>
            </a:pPr>
            <a:r>
              <a:rPr lang="es-PE" dirty="0"/>
              <a:t>02 Proyectos de Inversión Formulados.</a:t>
            </a:r>
          </a:p>
          <a:p>
            <a:pPr marL="285750" indent="-285750">
              <a:buFont typeface="Arial" panose="020B0604020202020204" pitchFamily="34" charset="0"/>
              <a:buChar char="•"/>
            </a:pPr>
            <a:r>
              <a:rPr lang="es-PE" dirty="0"/>
              <a:t>05 Proyectos de inversión programados para su formulación.</a:t>
            </a:r>
          </a:p>
          <a:p>
            <a:pPr marL="742950" lvl="1" indent="-285750">
              <a:buFont typeface="Arial" panose="020B0604020202020204" pitchFamily="34" charset="0"/>
              <a:buChar char="•"/>
            </a:pPr>
            <a:r>
              <a:rPr lang="es-PE" sz="1400" dirty="0">
                <a:solidFill>
                  <a:schemeClr val="bg1">
                    <a:lumMod val="85000"/>
                  </a:schemeClr>
                </a:solidFill>
              </a:rPr>
              <a:t>04 En Idea</a:t>
            </a:r>
          </a:p>
          <a:p>
            <a:pPr marL="742950" lvl="1" indent="-285750">
              <a:buFont typeface="Arial" panose="020B0604020202020204" pitchFamily="34" charset="0"/>
              <a:buChar char="•"/>
            </a:pPr>
            <a:r>
              <a:rPr lang="es-PE" sz="1400" dirty="0">
                <a:solidFill>
                  <a:schemeClr val="bg1">
                    <a:lumMod val="85000"/>
                  </a:schemeClr>
                </a:solidFill>
              </a:rPr>
              <a:t>01 En Formulación.</a:t>
            </a:r>
          </a:p>
          <a:p>
            <a:endParaRPr lang="es-PE" dirty="0"/>
          </a:p>
        </p:txBody>
      </p:sp>
      <p:pic>
        <p:nvPicPr>
          <p:cNvPr id="22530" name="Picture 2">
            <a:extLst>
              <a:ext uri="{FF2B5EF4-FFF2-40B4-BE49-F238E27FC236}">
                <a16:creationId xmlns:a16="http://schemas.microsoft.com/office/drawing/2014/main" id="{19EA9ED4-27C9-46E2-8393-E7281AE85D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334"/>
          <a:stretch/>
        </p:blipFill>
        <p:spPr bwMode="auto">
          <a:xfrm>
            <a:off x="4091231" y="0"/>
            <a:ext cx="8095149" cy="69086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EB86655A-4A76-4BA5-B36E-48812D2E3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430" y="28453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6398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1101B-0B8E-40B7-816A-53F35C3CEE3F}"/>
              </a:ext>
            </a:extLst>
          </p:cNvPr>
          <p:cNvSpPr>
            <a:spLocks noGrp="1"/>
          </p:cNvSpPr>
          <p:nvPr>
            <p:ph type="ctrTitle"/>
          </p:nvPr>
        </p:nvSpPr>
        <p:spPr>
          <a:xfrm>
            <a:off x="0" y="132080"/>
            <a:ext cx="12192000" cy="1459628"/>
          </a:xfrm>
          <a:solidFill>
            <a:schemeClr val="accent6">
              <a:lumMod val="75000"/>
            </a:schemeClr>
          </a:solidFill>
          <a:ln>
            <a:noFill/>
          </a:ln>
        </p:spPr>
        <p:txBody>
          <a:bodyPr>
            <a:noAutofit/>
            <a:scene3d>
              <a:camera prst="orthographicFront"/>
              <a:lightRig rig="soft" dir="t">
                <a:rot lat="0" lon="0" rev="15600000"/>
              </a:lightRig>
            </a:scene3d>
            <a:sp3d extrusionH="57150" prstMaterial="softEdge">
              <a:bevelT w="25400" h="38100"/>
            </a:sp3d>
          </a:bodyPr>
          <a:lstStyle/>
          <a:p>
            <a:pPr algn="ctr"/>
            <a:r>
              <a:rPr lang="en" sz="4800" b="1" dirty="0">
                <a:solidFill>
                  <a:schemeClr val="bg1"/>
                </a:solidFill>
                <a:latin typeface="+mn-lt"/>
              </a:rPr>
              <a:t>PROYECTOS DE INVERSION EN FASE DE FORMULACION </a:t>
            </a:r>
            <a:r>
              <a:rPr lang="es-PE" sz="4800" b="1" dirty="0">
                <a:solidFill>
                  <a:schemeClr val="bg1"/>
                </a:solidFill>
                <a:latin typeface="+mn-lt"/>
              </a:rPr>
              <a:t>POR </a:t>
            </a:r>
            <a:r>
              <a:rPr lang="en" sz="4800" b="1" dirty="0">
                <a:solidFill>
                  <a:schemeClr val="bg1"/>
                </a:solidFill>
                <a:latin typeface="+mn-lt"/>
              </a:rPr>
              <a:t>FUNCIONES</a:t>
            </a:r>
            <a:endParaRPr lang="es-PE" sz="4800" b="1" dirty="0">
              <a:solidFill>
                <a:schemeClr val="bg1"/>
              </a:solidFill>
              <a:latin typeface="+mn-lt"/>
            </a:endParaRPr>
          </a:p>
        </p:txBody>
      </p:sp>
      <p:graphicFrame>
        <p:nvGraphicFramePr>
          <p:cNvPr id="6" name="Diagrama 5">
            <a:extLst>
              <a:ext uri="{FF2B5EF4-FFF2-40B4-BE49-F238E27FC236}">
                <a16:creationId xmlns:a16="http://schemas.microsoft.com/office/drawing/2014/main" id="{12D61187-409F-4EC2-B2BB-DE1EBEC7067D}"/>
              </a:ext>
            </a:extLst>
          </p:cNvPr>
          <p:cNvGraphicFramePr/>
          <p:nvPr>
            <p:extLst>
              <p:ext uri="{D42A27DB-BD31-4B8C-83A1-F6EECF244321}">
                <p14:modId xmlns:p14="http://schemas.microsoft.com/office/powerpoint/2010/main" val="2627337141"/>
              </p:ext>
            </p:extLst>
          </p:nvPr>
        </p:nvGraphicFramePr>
        <p:xfrm>
          <a:off x="2919248" y="1923178"/>
          <a:ext cx="6353503" cy="377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a:extLst>
              <a:ext uri="{FF2B5EF4-FFF2-40B4-BE49-F238E27FC236}">
                <a16:creationId xmlns:a16="http://schemas.microsoft.com/office/drawing/2014/main" id="{F6697435-DC8D-4DD1-8368-786C08203221}"/>
              </a:ext>
            </a:extLst>
          </p:cNvPr>
          <p:cNvSpPr/>
          <p:nvPr/>
        </p:nvSpPr>
        <p:spPr>
          <a:xfrm>
            <a:off x="0" y="1584961"/>
            <a:ext cx="12192000" cy="1422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28514741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516943" y="148380"/>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Proyectos</a:t>
            </a:r>
            <a:r>
              <a:rPr lang="es-MX" sz="2800" dirty="0">
                <a:solidFill>
                  <a:schemeClr val="tx1"/>
                </a:solidFill>
                <a:effectLst>
                  <a:outerShdw blurRad="38100" dist="38100" dir="2700000" algn="tl">
                    <a:srgbClr val="000000">
                      <a:alpha val="43137"/>
                    </a:srgbClr>
                  </a:outerShdw>
                </a:effectLst>
              </a:rPr>
              <a:t> </a:t>
            </a: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de</a:t>
            </a:r>
            <a:r>
              <a:rPr lang="es-MX" sz="2800" dirty="0">
                <a:solidFill>
                  <a:schemeClr val="tx1"/>
                </a:solidFill>
                <a:effectLst>
                  <a:outerShdw blurRad="38100" dist="38100" dir="2700000" algn="tl">
                    <a:srgbClr val="000000">
                      <a:alpha val="43137"/>
                    </a:srgbClr>
                  </a:outerShdw>
                </a:effectLst>
              </a:rPr>
              <a:t> </a:t>
            </a: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Inversión</a:t>
            </a:r>
            <a:r>
              <a:rPr lang="es-MX" sz="2800" dirty="0">
                <a:solidFill>
                  <a:schemeClr val="tx1"/>
                </a:solidFill>
                <a:effectLst>
                  <a:outerShdw blurRad="38100" dist="38100" dir="2700000" algn="tl">
                    <a:srgbClr val="000000">
                      <a:alpha val="43137"/>
                    </a:srgbClr>
                  </a:outerShdw>
                </a:effectLst>
              </a:rPr>
              <a:t> </a:t>
            </a: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Formulados</a:t>
            </a:r>
            <a:r>
              <a:rPr lang="es-MX" sz="2800" dirty="0">
                <a:solidFill>
                  <a:schemeClr val="tx1"/>
                </a:solidFill>
                <a:effectLst>
                  <a:outerShdw blurRad="38100" dist="38100" dir="2700000" algn="tl">
                    <a:srgbClr val="000000">
                      <a:alpha val="43137"/>
                    </a:srgbClr>
                  </a:outerShdw>
                </a:effectLst>
              </a:rPr>
              <a:t> – </a:t>
            </a: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2019</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1563096223"/>
              </p:ext>
            </p:extLst>
          </p:nvPr>
        </p:nvGraphicFramePr>
        <p:xfrm>
          <a:off x="516943" y="2104847"/>
          <a:ext cx="10982582" cy="2384212"/>
        </p:xfrm>
        <a:graphic>
          <a:graphicData uri="http://schemas.openxmlformats.org/drawingml/2006/table">
            <a:tbl>
              <a:tblPr>
                <a:tableStyleId>{E8B1032C-EA38-4F05-BA0D-38AFFFC7BED3}</a:tableStyleId>
              </a:tblPr>
              <a:tblGrid>
                <a:gridCol w="500867">
                  <a:extLst>
                    <a:ext uri="{9D8B030D-6E8A-4147-A177-3AD203B41FA5}">
                      <a16:colId xmlns:a16="http://schemas.microsoft.com/office/drawing/2014/main" val="3935348018"/>
                    </a:ext>
                  </a:extLst>
                </a:gridCol>
                <a:gridCol w="891727">
                  <a:extLst>
                    <a:ext uri="{9D8B030D-6E8A-4147-A177-3AD203B41FA5}">
                      <a16:colId xmlns:a16="http://schemas.microsoft.com/office/drawing/2014/main" val="594195062"/>
                    </a:ext>
                  </a:extLst>
                </a:gridCol>
                <a:gridCol w="3831643">
                  <a:extLst>
                    <a:ext uri="{9D8B030D-6E8A-4147-A177-3AD203B41FA5}">
                      <a16:colId xmlns:a16="http://schemas.microsoft.com/office/drawing/2014/main" val="2585390242"/>
                    </a:ext>
                  </a:extLst>
                </a:gridCol>
                <a:gridCol w="1144682">
                  <a:extLst>
                    <a:ext uri="{9D8B030D-6E8A-4147-A177-3AD203B41FA5}">
                      <a16:colId xmlns:a16="http://schemas.microsoft.com/office/drawing/2014/main" val="2208528637"/>
                    </a:ext>
                  </a:extLst>
                </a:gridCol>
                <a:gridCol w="1142957">
                  <a:extLst>
                    <a:ext uri="{9D8B030D-6E8A-4147-A177-3AD203B41FA5}">
                      <a16:colId xmlns:a16="http://schemas.microsoft.com/office/drawing/2014/main" val="3816031137"/>
                    </a:ext>
                  </a:extLst>
                </a:gridCol>
                <a:gridCol w="1613669">
                  <a:extLst>
                    <a:ext uri="{9D8B030D-6E8A-4147-A177-3AD203B41FA5}">
                      <a16:colId xmlns:a16="http://schemas.microsoft.com/office/drawing/2014/main" val="2702131160"/>
                    </a:ext>
                  </a:extLst>
                </a:gridCol>
                <a:gridCol w="1857037">
                  <a:extLst>
                    <a:ext uri="{9D8B030D-6E8A-4147-A177-3AD203B41FA5}">
                      <a16:colId xmlns:a16="http://schemas.microsoft.com/office/drawing/2014/main" val="2022521297"/>
                    </a:ext>
                  </a:extLst>
                </a:gridCol>
              </a:tblGrid>
              <a:tr h="346122">
                <a:tc>
                  <a:txBody>
                    <a:bodyPr/>
                    <a:lstStyle/>
                    <a:p>
                      <a:pPr algn="ctr" rtl="0" fontAlgn="ctr"/>
                      <a:r>
                        <a:rPr lang="es-PE" sz="1600" b="1" u="none" strike="noStrike" dirty="0" err="1">
                          <a:solidFill>
                            <a:schemeClr val="bg1"/>
                          </a:solidFill>
                          <a:effectLst/>
                        </a:rPr>
                        <a:t>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CUI</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NOMBRE DEL PROYECTO DE INVERSIÓN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MONTO DE INVERSIÓN 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ESTADO SITUACIONAL</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ALCANCE</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OBSERVACIONES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596956">
                <a:tc>
                  <a:txBody>
                    <a:bodyPr/>
                    <a:lstStyle/>
                    <a:p>
                      <a:pPr algn="ctr" fontAlgn="ctr"/>
                      <a:r>
                        <a:rPr lang="es-PE" sz="1600" b="0" i="0" u="none" strike="noStrike" dirty="0">
                          <a:solidFill>
                            <a:srgbClr val="000000"/>
                          </a:solidFill>
                          <a:effectLst/>
                          <a:latin typeface="Arial Narrow" panose="020B0606020202030204" pitchFamily="34" charset="0"/>
                        </a:rPr>
                        <a:t>1</a:t>
                      </a:r>
                    </a:p>
                  </a:txBody>
                  <a:tcPr marL="6772" marR="6772" marT="6772" marB="0" anchor="ctr"/>
                </a:tc>
                <a:tc>
                  <a:txBody>
                    <a:bodyPr/>
                    <a:lstStyle/>
                    <a:p>
                      <a:pPr algn="ctr"/>
                      <a:r>
                        <a:rPr lang="es-PE" sz="1200" dirty="0"/>
                        <a:t>2415944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200" b="0" dirty="0"/>
                        <a:t>CREACION DE UN CENTRO DE ACOGIDA RESIDENCIAL PARA NIÑO,NIÑAS Y ADOLESCENTES CON DISCAPACIDAD EN EL CENTRO POBLADO DE LAMBRAMA DEL DISTRITO DE LAMBRAMA - PROVINCIA DE ABANCAY - DEPARTAMENTO DE APURIMAC</a:t>
                      </a: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200" b="0" dirty="0">
                          <a:solidFill>
                            <a:schemeClr val="tx1"/>
                          </a:solidFill>
                        </a:rPr>
                        <a:t>19,032,429.23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200" b="0" dirty="0">
                          <a:solidFill>
                            <a:schemeClr val="tx1"/>
                          </a:solidFill>
                        </a:rPr>
                        <a:t>Viable</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200" b="0" i="0" u="none" strike="noStrike" cap="none" dirty="0">
                          <a:solidFill>
                            <a:schemeClr val="tx1"/>
                          </a:solidFill>
                          <a:latin typeface="+mn-lt"/>
                          <a:ea typeface="+mn-ea"/>
                          <a:cs typeface="+mn-cs"/>
                          <a:sym typeface="Arial"/>
                        </a:rPr>
                        <a:t>60 NNA con discapacidad</a:t>
                      </a:r>
                    </a:p>
                  </a:txBody>
                  <a:tcPr anchor="ctr"/>
                </a:tc>
                <a:tc>
                  <a:txBody>
                    <a:bodyPr/>
                    <a:lstStyle/>
                    <a:p>
                      <a:pPr algn="l" fontAlgn="ctr"/>
                      <a:r>
                        <a:rPr lang="es-PE" sz="1600" b="0" i="0" u="none" strike="noStrike" dirty="0">
                          <a:solidFill>
                            <a:srgbClr val="000000"/>
                          </a:solidFill>
                          <a:effectLst/>
                          <a:latin typeface="Arial Narrow" panose="020B0606020202030204" pitchFamily="34" charset="0"/>
                        </a:rPr>
                        <a:t>En convenio</a:t>
                      </a:r>
                    </a:p>
                  </a:txBody>
                  <a:tcPr marL="6772" marR="6772" marT="6772" marB="0" anchor="ctr"/>
                </a:tc>
                <a:extLst>
                  <a:ext uri="{0D108BD9-81ED-4DB2-BD59-A6C34878D82A}">
                    <a16:rowId xmlns:a16="http://schemas.microsoft.com/office/drawing/2014/main" val="557894352"/>
                  </a:ext>
                </a:extLst>
              </a:tr>
              <a:tr h="436910">
                <a:tc>
                  <a:txBody>
                    <a:bodyPr/>
                    <a:lstStyle/>
                    <a:p>
                      <a:pPr algn="ctr" fontAlgn="ctr"/>
                      <a:r>
                        <a:rPr lang="es-PE" sz="1600" b="0" i="0" u="none" strike="noStrike" dirty="0">
                          <a:solidFill>
                            <a:srgbClr val="000000"/>
                          </a:solidFill>
                          <a:effectLst/>
                          <a:latin typeface="Arial Narrow" panose="020B0606020202030204" pitchFamily="34" charset="0"/>
                        </a:rPr>
                        <a:t>2</a:t>
                      </a: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200" b="0" i="0" u="none" strike="noStrike" cap="none" dirty="0">
                          <a:solidFill>
                            <a:srgbClr val="000000"/>
                          </a:solidFill>
                          <a:latin typeface="+mn-lt"/>
                          <a:cs typeface="Arial"/>
                          <a:sym typeface="Arial"/>
                        </a:rPr>
                        <a:t>2446533</a:t>
                      </a:r>
                      <a:endParaRPr lang="es-PE" sz="1200" b="0" i="0" u="none" strike="noStrike" cap="none" dirty="0">
                        <a:solidFill>
                          <a:srgbClr val="000000"/>
                        </a:solidFill>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200" b="0" i="0" u="none" strike="noStrike" cap="none" dirty="0">
                          <a:solidFill>
                            <a:srgbClr val="000000"/>
                          </a:solidFill>
                          <a:latin typeface="+mn-lt"/>
                          <a:cs typeface="Arial"/>
                          <a:sym typeface="Arial"/>
                        </a:rPr>
                        <a:t>CREACION DEL COLISEO MULTIUSO MUNICIPAL CHUQUIBAMBILLA DEL DISTRITO DE CHUQUIBAMBILLA - PROVINCIA DE GRAU - DEPARTAMENTO DE APURIMAC</a:t>
                      </a:r>
                      <a:endParaRPr lang="es-PE" sz="1200" b="0" i="0" u="none" strike="noStrike" cap="none" dirty="0">
                        <a:solidFill>
                          <a:srgbClr val="000000"/>
                        </a:solidFill>
                        <a:latin typeface="Arial"/>
                        <a:cs typeface="Arial"/>
                        <a:sym typeface="Arial"/>
                      </a:endParaRP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200" b="0" i="0" u="none" strike="noStrike" cap="none" dirty="0">
                          <a:solidFill>
                            <a:srgbClr val="000000"/>
                          </a:solidFill>
                          <a:latin typeface="+mn-lt"/>
                          <a:cs typeface="Arial"/>
                          <a:sym typeface="Arial"/>
                        </a:rPr>
                        <a:t>9,276,356.76</a:t>
                      </a:r>
                      <a:endParaRPr lang="es-PE" sz="1200" b="0" i="0" u="none" strike="noStrike" cap="none" dirty="0">
                        <a:solidFill>
                          <a:srgbClr val="000000"/>
                        </a:solidFill>
                        <a:latin typeface="Arial"/>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200" b="0" dirty="0">
                          <a:solidFill>
                            <a:schemeClr val="tx1"/>
                          </a:solidFill>
                        </a:rPr>
                        <a:t>Viable</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200" b="0" i="0" u="none" strike="noStrike" cap="none" dirty="0">
                          <a:solidFill>
                            <a:srgbClr val="000000"/>
                          </a:solidFill>
                          <a:latin typeface="+mn-lt"/>
                          <a:cs typeface="Arial"/>
                          <a:sym typeface="Arial"/>
                        </a:rPr>
                        <a:t>3692 beneficiarios directos</a:t>
                      </a:r>
                      <a:endParaRPr lang="es-PE" sz="1200" b="0" i="0" u="none" strike="noStrike" cap="none" dirty="0">
                        <a:solidFill>
                          <a:srgbClr val="000000"/>
                        </a:solidFill>
                        <a:latin typeface="Arial"/>
                        <a:cs typeface="Arial"/>
                        <a:sym typeface="Arial"/>
                      </a:endParaRPr>
                    </a:p>
                  </a:txBody>
                  <a:tcPr anchor="ctr"/>
                </a:tc>
                <a:tc>
                  <a:txBody>
                    <a:bodyPr/>
                    <a:lstStyle/>
                    <a:p>
                      <a:pPr algn="l" fontAlgn="ctr"/>
                      <a:endParaRPr lang="es-PE" sz="16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516943" y="699108"/>
            <a:ext cx="10051530"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Función CULTURA Y DEPORTE, FUNCION PROTECCION SOCIAL</a:t>
            </a:r>
          </a:p>
        </p:txBody>
      </p:sp>
    </p:spTree>
    <p:extLst>
      <p:ext uri="{BB962C8B-B14F-4D97-AF65-F5344CB8AC3E}">
        <p14:creationId xmlns:p14="http://schemas.microsoft.com/office/powerpoint/2010/main" val="5230596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24937" y="205984"/>
            <a:ext cx="11574049" cy="524800"/>
          </a:xfrm>
          <a:prstGeom prst="rect">
            <a:avLst/>
          </a:prstGeom>
        </p:spPr>
        <p:txBody>
          <a:bodyPr spcFirstLastPara="1" vert="horz" wrap="square" lIns="0" tIns="0" rIns="0" bIns="0" rtlCol="0" anchor="b" anchorCtr="0">
            <a:noAutofit/>
          </a:bodyPr>
          <a:lstStyle/>
          <a:p>
            <a:pPr algn="ctr"/>
            <a:r>
              <a:rPr lang="es-PE" sz="2800" dirty="0">
                <a:effectLst>
                  <a:outerShdw blurRad="38100" dist="38100" dir="2700000" algn="tl">
                    <a:srgbClr val="000000">
                      <a:alpha val="43137"/>
                    </a:srgbClr>
                  </a:outerShdw>
                </a:effectLst>
              </a:rPr>
              <a:t>PROYECTOS DE INVERSION PROGRAMADOS PARA SU FORMULACION -2020</a:t>
            </a: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21</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524376807"/>
              </p:ext>
            </p:extLst>
          </p:nvPr>
        </p:nvGraphicFramePr>
        <p:xfrm>
          <a:off x="869273" y="2309783"/>
          <a:ext cx="10295152" cy="2885556"/>
        </p:xfrm>
        <a:graphic>
          <a:graphicData uri="http://schemas.openxmlformats.org/drawingml/2006/table">
            <a:tbl>
              <a:tblPr>
                <a:tableStyleId>{E8B1032C-EA38-4F05-BA0D-38AFFFC7BED3}</a:tableStyleId>
              </a:tblPr>
              <a:tblGrid>
                <a:gridCol w="372869">
                  <a:extLst>
                    <a:ext uri="{9D8B030D-6E8A-4147-A177-3AD203B41FA5}">
                      <a16:colId xmlns:a16="http://schemas.microsoft.com/office/drawing/2014/main" val="1149053298"/>
                    </a:ext>
                  </a:extLst>
                </a:gridCol>
                <a:gridCol w="643556">
                  <a:extLst>
                    <a:ext uri="{9D8B030D-6E8A-4147-A177-3AD203B41FA5}">
                      <a16:colId xmlns:a16="http://schemas.microsoft.com/office/drawing/2014/main" val="541476674"/>
                    </a:ext>
                  </a:extLst>
                </a:gridCol>
                <a:gridCol w="3733240">
                  <a:extLst>
                    <a:ext uri="{9D8B030D-6E8A-4147-A177-3AD203B41FA5}">
                      <a16:colId xmlns:a16="http://schemas.microsoft.com/office/drawing/2014/main" val="3436427589"/>
                    </a:ext>
                  </a:extLst>
                </a:gridCol>
                <a:gridCol w="879159">
                  <a:extLst>
                    <a:ext uri="{9D8B030D-6E8A-4147-A177-3AD203B41FA5}">
                      <a16:colId xmlns:a16="http://schemas.microsoft.com/office/drawing/2014/main" val="2737056336"/>
                    </a:ext>
                  </a:extLst>
                </a:gridCol>
                <a:gridCol w="879159">
                  <a:extLst>
                    <a:ext uri="{9D8B030D-6E8A-4147-A177-3AD203B41FA5}">
                      <a16:colId xmlns:a16="http://schemas.microsoft.com/office/drawing/2014/main" val="3418132934"/>
                    </a:ext>
                  </a:extLst>
                </a:gridCol>
                <a:gridCol w="1057539">
                  <a:extLst>
                    <a:ext uri="{9D8B030D-6E8A-4147-A177-3AD203B41FA5}">
                      <a16:colId xmlns:a16="http://schemas.microsoft.com/office/drawing/2014/main" val="3543597421"/>
                    </a:ext>
                  </a:extLst>
                </a:gridCol>
                <a:gridCol w="1087188">
                  <a:extLst>
                    <a:ext uri="{9D8B030D-6E8A-4147-A177-3AD203B41FA5}">
                      <a16:colId xmlns:a16="http://schemas.microsoft.com/office/drawing/2014/main" val="2610258380"/>
                    </a:ext>
                  </a:extLst>
                </a:gridCol>
                <a:gridCol w="1642442">
                  <a:extLst>
                    <a:ext uri="{9D8B030D-6E8A-4147-A177-3AD203B41FA5}">
                      <a16:colId xmlns:a16="http://schemas.microsoft.com/office/drawing/2014/main" val="840716094"/>
                    </a:ext>
                  </a:extLst>
                </a:gridCol>
              </a:tblGrid>
              <a:tr h="659063">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INVERSIÓN ESTIMADO s/.</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DURACIÓN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37766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latin typeface="Arial Narrow" panose="020B0606020202030204" pitchFamily="34" charset="0"/>
                        </a:rPr>
                        <a:t>1</a:t>
                      </a:r>
                    </a:p>
                  </a:txBody>
                  <a:tcPr/>
                </a:tc>
                <a:tc>
                  <a:txBody>
                    <a:bodyPr/>
                    <a:lstStyle/>
                    <a:p>
                      <a:pPr algn="ctr" rtl="0" fontAlgn="ctr"/>
                      <a:r>
                        <a:rPr lang="es-PE" sz="1000" b="0" i="0" u="none" strike="noStrike" dirty="0">
                          <a:solidFill>
                            <a:srgbClr val="000000"/>
                          </a:solidFill>
                          <a:effectLst/>
                          <a:latin typeface="Arial Narrow" panose="020B0606020202030204" pitchFamily="34" charset="0"/>
                        </a:rPr>
                        <a:t>49565</a:t>
                      </a: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MEJORAMIENTO DE LOS SERVICIOS DE ALIMENTACIÓN ESCOLAR EN LAS INSTITUCIONES EDUCATIVAS INICIALES Y PRIMARIAS DE LOS DISTRITOS DE EXTREMA POBREZA EN 4 PROVINCIAS DEL DEPARTAMENTO DE APURIMAC</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2,313,489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Idea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3 meses</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cap="none" dirty="0" err="1">
                          <a:solidFill>
                            <a:srgbClr val="000000"/>
                          </a:solidFill>
                          <a:latin typeface="Arial"/>
                          <a:cs typeface="Arial"/>
                          <a:sym typeface="Arial"/>
                        </a:rPr>
                        <a:t>Multiprovincial</a:t>
                      </a:r>
                      <a:endParaRPr lang="es-PE" sz="800" b="0" i="0" u="none" strike="noStrike" cap="none" dirty="0">
                        <a:solidFill>
                          <a:srgbClr val="000000"/>
                        </a:solidFill>
                        <a:latin typeface="Arial"/>
                        <a:cs typeface="Arial"/>
                        <a:sym typeface="Arial"/>
                      </a:endParaRPr>
                    </a:p>
                  </a:txBody>
                  <a:tcPr/>
                </a:tc>
                <a:tc>
                  <a:txBody>
                    <a:bodyPr/>
                    <a:lstStyle/>
                    <a:p>
                      <a:r>
                        <a:rPr lang="es-PE" sz="800" b="0" i="0" u="none" strike="noStrike" cap="none" dirty="0">
                          <a:solidFill>
                            <a:srgbClr val="000000"/>
                          </a:solidFill>
                          <a:latin typeface="+mn-lt"/>
                          <a:cs typeface="Arial"/>
                          <a:sym typeface="Arial"/>
                        </a:rPr>
                        <a:t>Por definir</a:t>
                      </a:r>
                    </a:p>
                  </a:txBody>
                  <a:tcPr/>
                </a:tc>
                <a:extLst>
                  <a:ext uri="{0D108BD9-81ED-4DB2-BD59-A6C34878D82A}">
                    <a16:rowId xmlns:a16="http://schemas.microsoft.com/office/drawing/2014/main" val="2630986103"/>
                  </a:ext>
                </a:extLst>
              </a:tr>
              <a:tr h="0">
                <a:tc>
                  <a:txBody>
                    <a:bodyPr/>
                    <a:lstStyle/>
                    <a:p>
                      <a:pPr marR="0" algn="ctr" rtl="0">
                        <a:lnSpc>
                          <a:spcPct val="100000"/>
                        </a:lnSpc>
                        <a:spcBef>
                          <a:spcPts val="0"/>
                        </a:spcBef>
                        <a:spcAft>
                          <a:spcPts val="0"/>
                        </a:spcAft>
                        <a:buClr>
                          <a:srgbClr val="000000"/>
                        </a:buClr>
                        <a:buFont typeface="Arial"/>
                      </a:pPr>
                      <a:r>
                        <a:rPr lang="es-PE" sz="1000" b="0" i="0" u="none" strike="noStrike" cap="none" dirty="0">
                          <a:solidFill>
                            <a:srgbClr val="000000"/>
                          </a:solidFill>
                          <a:latin typeface="Arial Narrow" panose="020B0606020202030204" pitchFamily="34" charset="0"/>
                          <a:cs typeface="Arial"/>
                          <a:sym typeface="Arial"/>
                        </a:rPr>
                        <a:t>2</a:t>
                      </a:r>
                    </a:p>
                  </a:txBody>
                  <a:tcPr/>
                </a:tc>
                <a:tc>
                  <a:txBody>
                    <a:bodyPr/>
                    <a:lstStyle/>
                    <a:p>
                      <a:pPr algn="ctr" rtl="0" fontAlgn="ctr"/>
                      <a:r>
                        <a:rPr lang="es-PE" sz="1000" b="0" i="0" u="none" strike="noStrike" dirty="0">
                          <a:solidFill>
                            <a:srgbClr val="000000"/>
                          </a:solidFill>
                          <a:effectLst/>
                          <a:latin typeface="Arial Narrow" panose="020B0606020202030204" pitchFamily="34" charset="0"/>
                        </a:rPr>
                        <a:t>49568</a:t>
                      </a: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u="none" strike="noStrike" cap="none" dirty="0">
                          <a:solidFill>
                            <a:srgbClr val="000000"/>
                          </a:solidFill>
                          <a:sym typeface="Arial"/>
                        </a:rPr>
                        <a:t>CREACION DE LOS SERVICIOS DE CENTROS DE DESARROLLO INTEGRAL DE LA FAMILIA EN LAS 7 PROVINCIAS DEL DEPARTAMENTO DE APURIMAC</a:t>
                      </a:r>
                      <a:endParaRPr lang="es-PE" sz="800" b="0" i="0" u="none" strike="noStrike" cap="none" dirty="0">
                        <a:solidFill>
                          <a:srgbClr val="000000"/>
                        </a:solidFill>
                        <a:latin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i="0" u="none" strike="noStrike" cap="none" dirty="0">
                          <a:solidFill>
                            <a:srgbClr val="000000"/>
                          </a:solidFill>
                          <a:latin typeface="+mn-lt"/>
                          <a:cs typeface="Arial"/>
                          <a:sym typeface="Arial"/>
                        </a:rPr>
                        <a:t> 11,142,069.55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i="0" u="none" strike="noStrike" cap="none" dirty="0">
                          <a:solidFill>
                            <a:srgbClr val="000000"/>
                          </a:solidFill>
                          <a:latin typeface="Arial"/>
                          <a:cs typeface="Arial"/>
                          <a:sym typeface="Arial"/>
                        </a:rPr>
                        <a:t>En formulación, Avance 70%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i="0" u="none" strike="noStrike" cap="none" dirty="0">
                          <a:solidFill>
                            <a:srgbClr val="000000"/>
                          </a:solidFill>
                          <a:latin typeface="Arial"/>
                          <a:cs typeface="Arial"/>
                          <a:sym typeface="Arial"/>
                        </a:rPr>
                        <a:t>01-07-2020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i="0" u="none" strike="noStrike" cap="none" dirty="0">
                          <a:solidFill>
                            <a:srgbClr val="000000"/>
                          </a:solidFill>
                          <a:latin typeface="Arial"/>
                          <a:cs typeface="Arial"/>
                          <a:sym typeface="Arial"/>
                        </a:rPr>
                        <a:t>14-Ago-2020</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cap="none" dirty="0">
                          <a:solidFill>
                            <a:srgbClr val="000000"/>
                          </a:solidFill>
                          <a:latin typeface="Arial"/>
                          <a:cs typeface="Arial"/>
                          <a:sym typeface="Arial"/>
                        </a:rPr>
                        <a:t>3 CEDIF</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cap="none" dirty="0">
                          <a:solidFill>
                            <a:srgbClr val="000000"/>
                          </a:solidFill>
                          <a:latin typeface="Arial"/>
                          <a:cs typeface="Arial"/>
                          <a:sym typeface="Arial"/>
                        </a:rPr>
                        <a:t>300 personas en situación de vulnerabilidad</a:t>
                      </a:r>
                    </a:p>
                  </a:txBody>
                  <a:tcPr/>
                </a:tc>
                <a:tc>
                  <a:txBody>
                    <a:bodyPr/>
                    <a:lstStyle/>
                    <a:p>
                      <a:r>
                        <a:rPr lang="es-PE" sz="800" b="0" i="0" u="none" strike="noStrike" cap="none" dirty="0">
                          <a:solidFill>
                            <a:srgbClr val="000000"/>
                          </a:solidFill>
                          <a:latin typeface="+mn-lt"/>
                          <a:cs typeface="Arial"/>
                          <a:sym typeface="Arial"/>
                        </a:rPr>
                        <a:t>Administración Directa</a:t>
                      </a:r>
                    </a:p>
                  </a:txBody>
                  <a:tcPr/>
                </a:tc>
                <a:extLst>
                  <a:ext uri="{0D108BD9-81ED-4DB2-BD59-A6C34878D82A}">
                    <a16:rowId xmlns:a16="http://schemas.microsoft.com/office/drawing/2014/main" val="970051627"/>
                  </a:ext>
                </a:extLst>
              </a:tr>
              <a:tr h="366487">
                <a:tc>
                  <a:txBody>
                    <a:bodyPr/>
                    <a:lstStyle/>
                    <a:p>
                      <a:pPr marR="0" algn="ctr" rtl="0">
                        <a:lnSpc>
                          <a:spcPct val="100000"/>
                        </a:lnSpc>
                        <a:spcBef>
                          <a:spcPts val="0"/>
                        </a:spcBef>
                        <a:spcAft>
                          <a:spcPts val="0"/>
                        </a:spcAft>
                        <a:buClr>
                          <a:srgbClr val="000000"/>
                        </a:buClr>
                        <a:buFont typeface="Arial"/>
                      </a:pPr>
                      <a:r>
                        <a:rPr lang="es-PE" sz="1000" b="0" i="0" u="none" strike="noStrike" cap="none" dirty="0">
                          <a:solidFill>
                            <a:srgbClr val="000000"/>
                          </a:solidFill>
                          <a:latin typeface="Arial Narrow" panose="020B0606020202030204" pitchFamily="34" charset="0"/>
                          <a:cs typeface="Arial"/>
                          <a:sym typeface="Arial"/>
                        </a:rPr>
                        <a:t>3</a:t>
                      </a:r>
                    </a:p>
                  </a:txBody>
                  <a:tcPr/>
                </a:tc>
                <a:tc>
                  <a:txBody>
                    <a:bodyPr/>
                    <a:lstStyle/>
                    <a:p>
                      <a:pPr algn="ctr" rtl="0" fontAlgn="ctr"/>
                      <a:r>
                        <a:rPr lang="es-PE" sz="1000" b="0" i="0" u="none" strike="noStrike" dirty="0">
                          <a:solidFill>
                            <a:srgbClr val="000000"/>
                          </a:solidFill>
                          <a:effectLst/>
                          <a:latin typeface="Arial Narrow" panose="020B0606020202030204" pitchFamily="34" charset="0"/>
                        </a:rPr>
                        <a:t>49570	</a:t>
                      </a:r>
                    </a:p>
                  </a:txBody>
                  <a:tcPr marL="6772" marR="6772" marT="6772" marB="0" anchor="ctr"/>
                </a:tc>
                <a:tc>
                  <a:txBody>
                    <a:bodyPr/>
                    <a:lstStyle/>
                    <a:p>
                      <a:r>
                        <a:rPr lang="es-PE" sz="800" b="0" u="none" strike="noStrike" cap="none" dirty="0">
                          <a:solidFill>
                            <a:srgbClr val="000000"/>
                          </a:solidFill>
                          <a:sym typeface="Arial"/>
                        </a:rPr>
                        <a:t>CREACION DE LOS SERVICIOS DE RESIDENCIA Y ATENCIÓN A ADULTOS MAYORES EN LAS 6 PROVINCIAS DEL DEPARTAMENTO DE APURIMAC</a:t>
                      </a:r>
                      <a:endParaRPr lang="es-PE" sz="800" b="0" i="0" u="none" strike="noStrike" cap="none" dirty="0">
                        <a:solidFill>
                          <a:srgbClr val="000000"/>
                        </a:solidFill>
                        <a:latin typeface="Arial"/>
                        <a:cs typeface="Arial"/>
                        <a:sym typeface="Arial"/>
                      </a:endParaRPr>
                    </a:p>
                  </a:txBody>
                  <a:tcPr/>
                </a:tc>
                <a:tc>
                  <a:txBody>
                    <a:bodyPr/>
                    <a:lstStyle/>
                    <a:p>
                      <a:r>
                        <a:rPr lang="es-PE" sz="800" b="0" i="0" u="none" strike="noStrike" cap="none" dirty="0">
                          <a:solidFill>
                            <a:srgbClr val="000000"/>
                          </a:solidFill>
                          <a:latin typeface="+mn-lt"/>
                          <a:cs typeface="Arial"/>
                          <a:sym typeface="Arial"/>
                        </a:rPr>
                        <a:t>34,129,120.09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Idea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4 meses</a:t>
                      </a:r>
                    </a:p>
                  </a:txBody>
                  <a:tcPr/>
                </a:tc>
                <a:tc>
                  <a:txBody>
                    <a:bodyPr/>
                    <a:lstStyle/>
                    <a:p>
                      <a:pPr marL="171450" indent="-171450">
                        <a:buFont typeface="Arial" panose="020B0604020202020204" pitchFamily="34" charset="0"/>
                        <a:buChar char="•"/>
                      </a:pPr>
                      <a:r>
                        <a:rPr lang="es-PE" sz="800" b="0" i="0" u="none" strike="noStrike" cap="none" dirty="0">
                          <a:solidFill>
                            <a:srgbClr val="000000"/>
                          </a:solidFill>
                          <a:latin typeface="Arial"/>
                          <a:cs typeface="Arial"/>
                          <a:sym typeface="Arial"/>
                        </a:rPr>
                        <a:t>06 CAAM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800" b="0" i="0" u="none" strike="noStrike" kern="1200" cap="none" spc="0" normalizeH="0" baseline="0" noProof="0">
                          <a:ln>
                            <a:noFill/>
                          </a:ln>
                          <a:solidFill>
                            <a:srgbClr val="000000"/>
                          </a:solidFill>
                          <a:effectLst/>
                          <a:uLnTx/>
                          <a:uFillTx/>
                          <a:latin typeface="Calibri" panose="020F0502020204030204"/>
                          <a:ea typeface="+mn-ea"/>
                          <a:cs typeface="Arial"/>
                          <a:sym typeface="Arial"/>
                        </a:rPr>
                        <a:t>Por definir</a:t>
                      </a:r>
                      <a:endParaRPr kumimoji="0" lang="es-PE" sz="800" b="0" i="0" u="none" strike="noStrike" kern="1200" cap="none" spc="0" normalizeH="0" baseline="0" noProof="0" dirty="0">
                        <a:ln>
                          <a:noFill/>
                        </a:ln>
                        <a:solidFill>
                          <a:srgbClr val="000000"/>
                        </a:solidFill>
                        <a:effectLst/>
                        <a:uLnTx/>
                        <a:uFillTx/>
                        <a:latin typeface="Calibri" panose="020F0502020204030204"/>
                        <a:ea typeface="+mn-ea"/>
                        <a:cs typeface="Arial"/>
                        <a:sym typeface="Arial"/>
                      </a:endParaRPr>
                    </a:p>
                  </a:txBody>
                  <a:tcPr/>
                </a:tc>
                <a:extLst>
                  <a:ext uri="{0D108BD9-81ED-4DB2-BD59-A6C34878D82A}">
                    <a16:rowId xmlns:a16="http://schemas.microsoft.com/office/drawing/2014/main" val="605098438"/>
                  </a:ext>
                </a:extLst>
              </a:tr>
              <a:tr h="366487">
                <a:tc>
                  <a:txBody>
                    <a:bodyPr/>
                    <a:lstStyle/>
                    <a:p>
                      <a:pPr marR="0" algn="ctr" rtl="0">
                        <a:lnSpc>
                          <a:spcPct val="100000"/>
                        </a:lnSpc>
                        <a:spcBef>
                          <a:spcPts val="0"/>
                        </a:spcBef>
                        <a:spcAft>
                          <a:spcPts val="0"/>
                        </a:spcAft>
                        <a:buClr>
                          <a:srgbClr val="000000"/>
                        </a:buClr>
                        <a:buFont typeface="Arial"/>
                      </a:pPr>
                      <a:r>
                        <a:rPr lang="es-PE" sz="1000" b="0" i="0" u="none" strike="noStrike" cap="none" dirty="0">
                          <a:solidFill>
                            <a:srgbClr val="000000"/>
                          </a:solidFill>
                          <a:latin typeface="Arial Narrow" panose="020B0606020202030204" pitchFamily="34" charset="0"/>
                          <a:cs typeface="Arial"/>
                          <a:sym typeface="Arial"/>
                        </a:rPr>
                        <a:t>4</a:t>
                      </a:r>
                    </a:p>
                  </a:txBody>
                  <a:tcPr/>
                </a:tc>
                <a:tc>
                  <a:txBody>
                    <a:bodyPr/>
                    <a:lstStyle/>
                    <a:p>
                      <a:pPr algn="ctr" rtl="0" fontAlgn="ctr"/>
                      <a:r>
                        <a:rPr lang="es-PE" sz="1000" b="0" i="0" u="none" strike="noStrike" dirty="0">
                          <a:solidFill>
                            <a:srgbClr val="000000"/>
                          </a:solidFill>
                          <a:effectLst/>
                          <a:latin typeface="Arial Narrow" panose="020B0606020202030204" pitchFamily="34" charset="0"/>
                        </a:rPr>
                        <a:t>49577</a:t>
                      </a:r>
                    </a:p>
                  </a:txBody>
                  <a:tcPr marL="6772" marR="6772" marT="6772" marB="0" anchor="ctr"/>
                </a:tc>
                <a:tc>
                  <a:txBody>
                    <a:bodyPr/>
                    <a:lstStyle/>
                    <a:p>
                      <a:r>
                        <a:rPr lang="es-PE" sz="800" b="0" u="none" strike="noStrike" cap="none" dirty="0">
                          <a:solidFill>
                            <a:srgbClr val="000000"/>
                          </a:solidFill>
                          <a:sym typeface="Arial"/>
                        </a:rPr>
                        <a:t>CREACION DE LOS SERVICIOS DE PROTECCIÓN A VICTIMAS DE VIOLENCIA CONTRA LA MUJER E INTEGRANTES DEL GRUPO FAMILIAR EN 5 PROVINCIAS DEL DEPARTAMENTO DE APURIMAC</a:t>
                      </a:r>
                      <a:endParaRPr lang="es-PE" sz="800" b="0" i="0" u="none" strike="noStrike" cap="none" dirty="0">
                        <a:solidFill>
                          <a:srgbClr val="000000"/>
                        </a:solidFill>
                        <a:latin typeface="Arial"/>
                        <a:cs typeface="Arial"/>
                        <a:sym typeface="Arial"/>
                      </a:endParaRPr>
                    </a:p>
                  </a:txBody>
                  <a:tcPr/>
                </a:tc>
                <a:tc>
                  <a:txBody>
                    <a:bodyPr/>
                    <a:lstStyle/>
                    <a:p>
                      <a:r>
                        <a:rPr lang="es-PE" sz="800" b="0" i="0" u="none" strike="noStrike" cap="none" dirty="0">
                          <a:solidFill>
                            <a:srgbClr val="000000"/>
                          </a:solidFill>
                          <a:latin typeface="+mn-lt"/>
                          <a:cs typeface="Arial"/>
                          <a:sym typeface="Arial"/>
                        </a:rPr>
                        <a:t> 14,044,043.05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Idea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4 meses</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dirty="0"/>
                        <a:t>05 Casas Refugio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800" b="0" i="0" u="none" strike="noStrike" kern="1200" cap="none" spc="0" normalizeH="0" baseline="0" noProof="0">
                          <a:ln>
                            <a:noFill/>
                          </a:ln>
                          <a:solidFill>
                            <a:srgbClr val="000000"/>
                          </a:solidFill>
                          <a:effectLst/>
                          <a:uLnTx/>
                          <a:uFillTx/>
                          <a:latin typeface="Calibri" panose="020F0502020204030204"/>
                          <a:ea typeface="+mn-ea"/>
                          <a:cs typeface="Arial"/>
                          <a:sym typeface="Arial"/>
                        </a:rPr>
                        <a:t>Por definir</a:t>
                      </a:r>
                      <a:endParaRPr kumimoji="0" lang="es-PE" sz="800" b="0" i="0" u="none" strike="noStrike" kern="1200" cap="none" spc="0" normalizeH="0" baseline="0" noProof="0" dirty="0">
                        <a:ln>
                          <a:noFill/>
                        </a:ln>
                        <a:solidFill>
                          <a:srgbClr val="000000"/>
                        </a:solidFill>
                        <a:effectLst/>
                        <a:uLnTx/>
                        <a:uFillTx/>
                        <a:latin typeface="Calibri" panose="020F0502020204030204"/>
                        <a:ea typeface="+mn-ea"/>
                        <a:cs typeface="Arial"/>
                        <a:sym typeface="Arial"/>
                      </a:endParaRPr>
                    </a:p>
                  </a:txBody>
                  <a:tcPr/>
                </a:tc>
                <a:extLst>
                  <a:ext uri="{0D108BD9-81ED-4DB2-BD59-A6C34878D82A}">
                    <a16:rowId xmlns:a16="http://schemas.microsoft.com/office/drawing/2014/main" val="1144561947"/>
                  </a:ext>
                </a:extLst>
              </a:tr>
              <a:tr h="366486">
                <a:tc>
                  <a:txBody>
                    <a:bodyPr/>
                    <a:lstStyle/>
                    <a:p>
                      <a:pPr marR="0" algn="ctr" rtl="0">
                        <a:lnSpc>
                          <a:spcPct val="100000"/>
                        </a:lnSpc>
                        <a:spcBef>
                          <a:spcPts val="0"/>
                        </a:spcBef>
                        <a:spcAft>
                          <a:spcPts val="0"/>
                        </a:spcAft>
                        <a:buClr>
                          <a:srgbClr val="000000"/>
                        </a:buClr>
                        <a:buFont typeface="Arial"/>
                      </a:pPr>
                      <a:r>
                        <a:rPr lang="es-PE" sz="1000" b="0" i="0" u="none" strike="noStrike" cap="none" dirty="0">
                          <a:solidFill>
                            <a:srgbClr val="000000"/>
                          </a:solidFill>
                          <a:latin typeface="Arial Narrow" panose="020B0606020202030204" pitchFamily="34" charset="0"/>
                          <a:cs typeface="Arial"/>
                          <a:sym typeface="Arial"/>
                        </a:rPr>
                        <a:t>5</a:t>
                      </a:r>
                    </a:p>
                  </a:txBody>
                  <a:tcPr/>
                </a:tc>
                <a:tc>
                  <a:txBody>
                    <a:bodyPr/>
                    <a:lstStyle/>
                    <a:p>
                      <a:pPr algn="ctr" rtl="0" fontAlgn="ctr"/>
                      <a:r>
                        <a:rPr lang="es-PE" sz="1000" b="0" i="0" u="none" strike="noStrike">
                          <a:solidFill>
                            <a:srgbClr val="000000"/>
                          </a:solidFill>
                          <a:effectLst/>
                          <a:latin typeface="Arial Narrow" panose="020B0606020202030204" pitchFamily="34" charset="0"/>
                        </a:rPr>
                        <a:t>91133</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800" b="0" u="none" strike="noStrike" cap="none" dirty="0">
                          <a:solidFill>
                            <a:srgbClr val="000000"/>
                          </a:solidFill>
                          <a:sym typeface="Arial"/>
                        </a:rPr>
                        <a:t>MEJORAMIENTO DEL TEMPLO DE SAN PEDRO DE LLICCHIVILCA DEL DISTRITO DE GAMARRA - PROVINCIA DE GRAU - DEPARTAMENTO DE APURIMAC</a:t>
                      </a:r>
                      <a:endParaRPr lang="es-PE" sz="800" b="0" i="0" u="none" strike="noStrike" cap="none" dirty="0">
                        <a:solidFill>
                          <a:srgbClr val="000000"/>
                        </a:solidFill>
                        <a:latin typeface="Arial"/>
                        <a:cs typeface="Arial"/>
                        <a:sym typeface="Arial"/>
                      </a:endParaRPr>
                    </a:p>
                  </a:txBody>
                  <a:tcPr/>
                </a:tc>
                <a:tc>
                  <a:txBody>
                    <a:bodyPr/>
                    <a:lstStyle/>
                    <a:p>
                      <a:r>
                        <a:rPr lang="es-PE" sz="800" b="0" i="0" u="none" strike="noStrike" cap="none" dirty="0">
                          <a:solidFill>
                            <a:srgbClr val="000000"/>
                          </a:solidFill>
                          <a:latin typeface="Arial"/>
                          <a:cs typeface="Arial"/>
                          <a:sym typeface="Arial"/>
                        </a:rPr>
                        <a:t>706,600.00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Idea</a:t>
                      </a:r>
                    </a:p>
                  </a:txBody>
                  <a:tcPr/>
                </a:tc>
                <a:tc>
                  <a:txBody>
                    <a:bodyPr/>
                    <a:lstStyle/>
                    <a:p>
                      <a:r>
                        <a:rPr lang="es-PE" sz="800" b="0" i="0" u="none" strike="noStrike" cap="none" dirty="0">
                          <a:solidFill>
                            <a:srgbClr val="000000"/>
                          </a:solidFill>
                          <a:latin typeface="Arial"/>
                          <a:cs typeface="Arial"/>
                          <a:sym typeface="Arial"/>
                        </a:rPr>
                        <a:t>2 meses</a:t>
                      </a:r>
                    </a:p>
                  </a:txBody>
                  <a:tcPr/>
                </a:tc>
                <a:tc>
                  <a:txBody>
                    <a:bodyPr/>
                    <a:lstStyle/>
                    <a:p>
                      <a:endParaRPr lang="es-PE" sz="800" b="0" i="0" u="none" strike="noStrike" cap="none" dirty="0">
                        <a:solidFill>
                          <a:srgbClr val="000000"/>
                        </a:solidFill>
                        <a:latin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800" b="0" i="0" u="none" strike="noStrike" kern="1200" cap="none" spc="0" normalizeH="0" baseline="0" noProof="0" dirty="0">
                          <a:ln>
                            <a:noFill/>
                          </a:ln>
                          <a:solidFill>
                            <a:srgbClr val="000000"/>
                          </a:solidFill>
                          <a:effectLst/>
                          <a:uLnTx/>
                          <a:uFillTx/>
                          <a:latin typeface="Calibri" panose="020F0502020204030204"/>
                          <a:ea typeface="+mn-ea"/>
                          <a:cs typeface="Arial"/>
                          <a:sym typeface="Arial"/>
                        </a:rPr>
                        <a:t>Por definir</a:t>
                      </a:r>
                    </a:p>
                  </a:txBody>
                  <a:tcPr/>
                </a:tc>
                <a:extLst>
                  <a:ext uri="{0D108BD9-81ED-4DB2-BD59-A6C34878D82A}">
                    <a16:rowId xmlns:a16="http://schemas.microsoft.com/office/drawing/2014/main" val="1764307649"/>
                  </a:ext>
                </a:extLst>
              </a:tr>
            </a:tbl>
          </a:graphicData>
        </a:graphic>
      </p:graphicFrame>
      <p:sp>
        <p:nvSpPr>
          <p:cNvPr id="5" name="Google Shape;95;p13">
            <a:extLst>
              <a:ext uri="{FF2B5EF4-FFF2-40B4-BE49-F238E27FC236}">
                <a16:creationId xmlns:a16="http://schemas.microsoft.com/office/drawing/2014/main" id="{87C33BF4-859E-4FE4-855D-7AE0066FDAE3}"/>
              </a:ext>
            </a:extLst>
          </p:cNvPr>
          <p:cNvSpPr txBox="1">
            <a:spLocks/>
          </p:cNvSpPr>
          <p:nvPr/>
        </p:nvSpPr>
        <p:spPr>
          <a:xfrm>
            <a:off x="493014" y="730784"/>
            <a:ext cx="10051530" cy="47380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Función CULTURA Y DEPORTE, FUNCION PROTECCION SOCIAL</a:t>
            </a:r>
          </a:p>
        </p:txBody>
      </p:sp>
      <p:pic>
        <p:nvPicPr>
          <p:cNvPr id="6" name="Picture 2" descr="Iconos de computadora inicio botón firmar, inicio, firmar, en ...">
            <a:hlinkClick r:id="rId3" action="ppaction://hlinksldjump"/>
            <a:extLst>
              <a:ext uri="{FF2B5EF4-FFF2-40B4-BE49-F238E27FC236}">
                <a16:creationId xmlns:a16="http://schemas.microsoft.com/office/drawing/2014/main" id="{8359EE06-959D-4963-B838-46D077029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38D13-4B42-437B-BE94-AECA66750B1D}"/>
              </a:ext>
            </a:extLst>
          </p:cNvPr>
          <p:cNvSpPr>
            <a:spLocks noGrp="1"/>
          </p:cNvSpPr>
          <p:nvPr>
            <p:ph type="title"/>
          </p:nvPr>
        </p:nvSpPr>
        <p:spPr/>
        <p:txBody>
          <a:bodyPr/>
          <a:lstStyle/>
          <a:p>
            <a:r>
              <a:rPr lang="es-ES" sz="3600" b="1" dirty="0">
                <a:solidFill>
                  <a:schemeClr val="accent1"/>
                </a:solidFill>
                <a:latin typeface="+mn-lt"/>
              </a:rPr>
              <a:t>Función Ambiente</a:t>
            </a:r>
            <a:endParaRPr lang="es-PE" dirty="0"/>
          </a:p>
        </p:txBody>
      </p:sp>
      <p:sp>
        <p:nvSpPr>
          <p:cNvPr id="3" name="Marcador de contenido 2">
            <a:extLst>
              <a:ext uri="{FF2B5EF4-FFF2-40B4-BE49-F238E27FC236}">
                <a16:creationId xmlns:a16="http://schemas.microsoft.com/office/drawing/2014/main" id="{8C88FC19-48FE-49AF-BB80-6A88B6A8815F}"/>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AC404A45-F08D-4E55-9FC7-CF4F3990BB2F}"/>
              </a:ext>
            </a:extLst>
          </p:cNvPr>
          <p:cNvSpPr>
            <a:spLocks noGrp="1"/>
          </p:cNvSpPr>
          <p:nvPr>
            <p:ph type="body" sz="half" idx="2"/>
          </p:nvPr>
        </p:nvSpPr>
        <p:spPr/>
        <p:txBody>
          <a:bodyPr/>
          <a:lstStyle/>
          <a:p>
            <a:pPr marL="285750" indent="-285750">
              <a:buFont typeface="Arial" panose="020B0604020202020204" pitchFamily="34" charset="0"/>
              <a:buChar char="•"/>
            </a:pPr>
            <a:r>
              <a:rPr lang="es-PE" dirty="0"/>
              <a:t>03 Proyectos de Inversión Formulados</a:t>
            </a:r>
          </a:p>
          <a:p>
            <a:pPr marL="742950" lvl="1" indent="-285750">
              <a:buFont typeface="Arial" panose="020B0604020202020204" pitchFamily="34" charset="0"/>
              <a:buChar char="•"/>
            </a:pPr>
            <a:r>
              <a:rPr lang="es-PE" sz="1400" dirty="0">
                <a:solidFill>
                  <a:schemeClr val="bg1">
                    <a:lumMod val="85000"/>
                  </a:schemeClr>
                </a:solidFill>
              </a:rPr>
              <a:t>03 Viables</a:t>
            </a:r>
          </a:p>
          <a:p>
            <a:pPr marL="742950" lvl="1" indent="-285750">
              <a:buFont typeface="Arial" panose="020B0604020202020204" pitchFamily="34" charset="0"/>
              <a:buChar char="•"/>
            </a:pPr>
            <a:r>
              <a:rPr lang="es-PE" sz="1400" dirty="0">
                <a:solidFill>
                  <a:schemeClr val="bg1">
                    <a:lumMod val="85000"/>
                  </a:schemeClr>
                </a:solidFill>
              </a:rPr>
              <a:t>01 en Formulación.</a:t>
            </a:r>
          </a:p>
          <a:p>
            <a:pPr marL="285750" indent="-285750">
              <a:buFont typeface="Arial" panose="020B0604020202020204" pitchFamily="34" charset="0"/>
              <a:buChar char="•"/>
            </a:pPr>
            <a:r>
              <a:rPr lang="es-PE" dirty="0"/>
              <a:t>04 Proyectos de Inversión Programados para su Formulación.</a:t>
            </a:r>
          </a:p>
          <a:p>
            <a:pPr marL="742950" lvl="1" indent="-285750">
              <a:buFont typeface="Arial" panose="020B0604020202020204" pitchFamily="34" charset="0"/>
              <a:buChar char="•"/>
            </a:pPr>
            <a:r>
              <a:rPr lang="es-PE" sz="1400" dirty="0">
                <a:solidFill>
                  <a:schemeClr val="bg1">
                    <a:lumMod val="85000"/>
                  </a:schemeClr>
                </a:solidFill>
              </a:rPr>
              <a:t>04 en idea.</a:t>
            </a:r>
          </a:p>
          <a:p>
            <a:endParaRPr lang="es-PE" dirty="0"/>
          </a:p>
        </p:txBody>
      </p:sp>
      <p:pic>
        <p:nvPicPr>
          <p:cNvPr id="23554" name="Picture 2">
            <a:extLst>
              <a:ext uri="{FF2B5EF4-FFF2-40B4-BE49-F238E27FC236}">
                <a16:creationId xmlns:a16="http://schemas.microsoft.com/office/drawing/2014/main" id="{A5A3F0B5-90B8-46BA-B362-7178551F9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87" r="6151"/>
          <a:stretch/>
        </p:blipFill>
        <p:spPr bwMode="auto">
          <a:xfrm>
            <a:off x="4100660" y="0"/>
            <a:ext cx="809134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2B93E9C4-83FC-436B-88F2-140447C08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44" y="25405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77568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6">
            <a:extLst>
              <a:ext uri="{FF2B5EF4-FFF2-40B4-BE49-F238E27FC236}">
                <a16:creationId xmlns:a16="http://schemas.microsoft.com/office/drawing/2014/main" id="{61092F70-2AE1-4B21-990C-2413397B307E}"/>
              </a:ext>
            </a:extLst>
          </p:cNvPr>
          <p:cNvGraphicFramePr>
            <a:graphicFrameLocks noGrp="1"/>
          </p:cNvGraphicFramePr>
          <p:nvPr>
            <p:extLst>
              <p:ext uri="{D42A27DB-BD31-4B8C-83A1-F6EECF244321}">
                <p14:modId xmlns:p14="http://schemas.microsoft.com/office/powerpoint/2010/main" val="825211592"/>
              </p:ext>
            </p:extLst>
          </p:nvPr>
        </p:nvGraphicFramePr>
        <p:xfrm>
          <a:off x="556809" y="1884116"/>
          <a:ext cx="10732185" cy="3962400"/>
        </p:xfrm>
        <a:graphic>
          <a:graphicData uri="http://schemas.openxmlformats.org/drawingml/2006/table">
            <a:tbl>
              <a:tblPr firstRow="1" bandRow="1">
                <a:tableStyleId>{BDBED569-4797-4DF1-A0F4-6AAB3CD982D8}</a:tableStyleId>
              </a:tblPr>
              <a:tblGrid>
                <a:gridCol w="838133">
                  <a:extLst>
                    <a:ext uri="{9D8B030D-6E8A-4147-A177-3AD203B41FA5}">
                      <a16:colId xmlns:a16="http://schemas.microsoft.com/office/drawing/2014/main" val="3565300996"/>
                    </a:ext>
                  </a:extLst>
                </a:gridCol>
                <a:gridCol w="4756202">
                  <a:extLst>
                    <a:ext uri="{9D8B030D-6E8A-4147-A177-3AD203B41FA5}">
                      <a16:colId xmlns:a16="http://schemas.microsoft.com/office/drawing/2014/main" val="1429739352"/>
                    </a:ext>
                  </a:extLst>
                </a:gridCol>
                <a:gridCol w="1278495">
                  <a:extLst>
                    <a:ext uri="{9D8B030D-6E8A-4147-A177-3AD203B41FA5}">
                      <a16:colId xmlns:a16="http://schemas.microsoft.com/office/drawing/2014/main" val="1073880851"/>
                    </a:ext>
                  </a:extLst>
                </a:gridCol>
                <a:gridCol w="1197614">
                  <a:extLst>
                    <a:ext uri="{9D8B030D-6E8A-4147-A177-3AD203B41FA5}">
                      <a16:colId xmlns:a16="http://schemas.microsoft.com/office/drawing/2014/main" val="4239792826"/>
                    </a:ext>
                  </a:extLst>
                </a:gridCol>
                <a:gridCol w="1565392">
                  <a:extLst>
                    <a:ext uri="{9D8B030D-6E8A-4147-A177-3AD203B41FA5}">
                      <a16:colId xmlns:a16="http://schemas.microsoft.com/office/drawing/2014/main" val="3466243991"/>
                    </a:ext>
                  </a:extLst>
                </a:gridCol>
                <a:gridCol w="1096349">
                  <a:extLst>
                    <a:ext uri="{9D8B030D-6E8A-4147-A177-3AD203B41FA5}">
                      <a16:colId xmlns:a16="http://schemas.microsoft.com/office/drawing/2014/main" val="1146080519"/>
                    </a:ext>
                  </a:extLst>
                </a:gridCol>
              </a:tblGrid>
              <a:tr h="609600">
                <a:tc>
                  <a:txBody>
                    <a:bodyPr/>
                    <a:lstStyle/>
                    <a:p>
                      <a:pPr algn="ctr"/>
                      <a:r>
                        <a:rPr lang="es-PE" sz="1100" dirty="0">
                          <a:solidFill>
                            <a:schemeClr val="bg1"/>
                          </a:solidFill>
                        </a:rPr>
                        <a:t>CUI</a:t>
                      </a: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Proyectos</a:t>
                      </a:r>
                      <a:endParaRPr lang="es-PE" sz="1100" b="1" dirty="0">
                        <a:solidFill>
                          <a:schemeClr val="bg1"/>
                        </a:solidFill>
                      </a:endParaRP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Inversión Estimada S/</a:t>
                      </a:r>
                      <a:endParaRPr lang="es-PE" sz="1100" b="1" dirty="0">
                        <a:solidFill>
                          <a:schemeClr val="bg1"/>
                        </a:solidFill>
                      </a:endParaRP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Estado situacional </a:t>
                      </a:r>
                      <a:endParaRPr lang="es-PE" sz="1100" b="1" dirty="0">
                        <a:solidFill>
                          <a:schemeClr val="bg1"/>
                        </a:solidFill>
                      </a:endParaRP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Alcance</a:t>
                      </a:r>
                      <a:endParaRPr lang="es-PE" sz="1100" b="1" dirty="0">
                        <a:solidFill>
                          <a:schemeClr val="bg1"/>
                        </a:solidFill>
                      </a:endParaRP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Ejecución Física Proyectada</a:t>
                      </a:r>
                      <a:endParaRPr lang="es-PE" sz="1100" b="1" dirty="0">
                        <a:solidFill>
                          <a:schemeClr val="bg1"/>
                        </a:solidFill>
                      </a:endParaRPr>
                    </a:p>
                  </a:txBody>
                  <a:tcPr marL="121920" marR="121920" marT="60960" marB="60960" anchor="ctr">
                    <a:solidFill>
                      <a:schemeClr val="accent5"/>
                    </a:solidFill>
                  </a:tcPr>
                </a:tc>
                <a:extLst>
                  <a:ext uri="{0D108BD9-81ED-4DB2-BD59-A6C34878D82A}">
                    <a16:rowId xmlns:a16="http://schemas.microsoft.com/office/drawing/2014/main" val="746979308"/>
                  </a:ext>
                </a:extLst>
              </a:tr>
              <a:tr h="772160">
                <a:tc>
                  <a:txBody>
                    <a:bodyPr/>
                    <a:lstStyle/>
                    <a:p>
                      <a:pPr algn="ctr"/>
                      <a:r>
                        <a:rPr lang="es-PE" sz="1100" dirty="0"/>
                        <a:t>2471507</a:t>
                      </a:r>
                    </a:p>
                    <a:p>
                      <a:pPr algn="ctr"/>
                      <a:endParaRPr lang="es-PE" sz="1100" dirty="0"/>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RECUPERACION DE ECOSISTEMAS DE PAJONAL DE PUNA HUMEDA, BODEFAL,  MATORRAL INTERANDINO, BOSQUE RELICTO MESOANDINO Y LAS LAGUNAS DE PACUCHA, CHURRUBAMBA, PUCULLOCCOCHA Y HUAMPICA EN LA MANCOMUNIDAD SONDOR – CURAMBA DE LA PROVINCIA DE ANDAHUAYLAS – REGION APURIMAC</a:t>
                      </a:r>
                      <a:endParaRPr lang="es-PE" sz="1100" b="0" dirty="0"/>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kern="1200" dirty="0"/>
                        <a:t>22,764,507.16</a:t>
                      </a:r>
                      <a:endParaRPr lang="es-PE" sz="1100" b="1" kern="1200" dirty="0">
                        <a:solidFill>
                          <a:schemeClr val="tx1"/>
                        </a:solidFill>
                        <a:latin typeface="+mn-lt"/>
                        <a:ea typeface="+mn-ea"/>
                        <a:cs typeface="+mn-cs"/>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VIABLE</a:t>
                      </a:r>
                      <a:endParaRPr lang="es-PE" sz="1100" b="0" dirty="0">
                        <a:solidFill>
                          <a:schemeClr val="tx1">
                            <a:lumMod val="95000"/>
                            <a:lumOff val="5000"/>
                          </a:schemeClr>
                        </a:solidFill>
                      </a:endParaRPr>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dirty="0"/>
                        <a:t>05 Distritos</a:t>
                      </a:r>
                      <a:endParaRPr lang="es-PE" sz="1100" b="0" dirty="0"/>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Contrata o </a:t>
                      </a:r>
                      <a:r>
                        <a:rPr lang="es-PE" sz="1100" kern="1200" dirty="0">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(Definir)</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s-PE" sz="1100" b="0" dirty="0"/>
                    </a:p>
                  </a:txBody>
                  <a:tcPr marL="121920" marR="121920" marT="60960" marB="60960" anchor="ctr"/>
                </a:tc>
                <a:extLst>
                  <a:ext uri="{0D108BD9-81ED-4DB2-BD59-A6C34878D82A}">
                    <a16:rowId xmlns:a16="http://schemas.microsoft.com/office/drawing/2014/main" val="2748467623"/>
                  </a:ext>
                </a:extLst>
              </a:tr>
              <a:tr h="447040">
                <a:tc>
                  <a:txBody>
                    <a:bodyPr/>
                    <a:lstStyle/>
                    <a:p>
                      <a:pPr marR="0" algn="ctr" rtl="0">
                        <a:lnSpc>
                          <a:spcPct val="100000"/>
                        </a:lnSpc>
                        <a:spcBef>
                          <a:spcPts val="0"/>
                        </a:spcBef>
                        <a:spcAft>
                          <a:spcPts val="0"/>
                        </a:spcAft>
                        <a:buClr>
                          <a:srgbClr val="000000"/>
                        </a:buClr>
                        <a:buFont typeface="Arial"/>
                      </a:pPr>
                      <a:r>
                        <a:rPr lang="es-PE" sz="1100" u="none" strike="noStrike" cap="none" dirty="0">
                          <a:sym typeface="Arial"/>
                        </a:rPr>
                        <a:t>2487668</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u="none" strike="noStrike" cap="none" dirty="0">
                          <a:sym typeface="Arial"/>
                        </a:rPr>
                        <a:t>RECUPERACION DE LOS ECOSISTEMAS DE PAJONAL DE PUNA HUMEDA, BOFEDAL Y MATORRAL ANDINO DE LAS UNIDADES HIDROGRAFICAS DE LOS RIOS PUNANQUI, COCCHA Y AQUILANO DE,07</a:t>
                      </a:r>
                      <a:r>
                        <a:rPr lang="es-PE" sz="1100" u="none" strike="noStrike" cap="none" baseline="0" dirty="0">
                          <a:sym typeface="Arial"/>
                        </a:rPr>
                        <a:t> DISTRITOS DE </a:t>
                      </a:r>
                      <a:r>
                        <a:rPr lang="es-PE" sz="1100" u="none" strike="noStrike" cap="none" dirty="0">
                          <a:sym typeface="Arial"/>
                        </a:rPr>
                        <a:t>LA PROVINCIA DE GRAU Y COTABAMBAS  DE LA REGION DE APURIMAC</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kern="1200" dirty="0"/>
                        <a:t>53,097,268.32</a:t>
                      </a:r>
                      <a:endParaRPr lang="es-PE" sz="1100" b="1" kern="1200" dirty="0">
                        <a:solidFill>
                          <a:schemeClr val="tx1"/>
                        </a:solidFill>
                        <a:latin typeface="+mn-lt"/>
                        <a:ea typeface="+mn-ea"/>
                        <a:cs typeface="+mn-cs"/>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VIABLE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PE" sz="1100" b="0" i="0" u="none" strike="noStrike" cap="none" dirty="0">
                        <a:solidFill>
                          <a:schemeClr val="tx1">
                            <a:lumMod val="95000"/>
                            <a:lumOff val="5000"/>
                          </a:schemeClr>
                        </a:solidFill>
                        <a:latin typeface="Arial"/>
                        <a:cs typeface="Arial"/>
                        <a:sym typeface="Arial"/>
                      </a:endParaRPr>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kern="1200" dirty="0">
                          <a:sym typeface="Arial"/>
                        </a:rPr>
                        <a:t>07 Distritos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Contrata o </a:t>
                      </a:r>
                      <a:r>
                        <a:rPr lang="es-PE" sz="1100" kern="1200" dirty="0">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(Definir)</a:t>
                      </a:r>
                    </a:p>
                    <a:p>
                      <a:endParaRPr lang="es-PE" sz="1100" b="0" i="0" u="none" strike="noStrike" cap="none" dirty="0">
                        <a:solidFill>
                          <a:srgbClr val="000000"/>
                        </a:solidFill>
                        <a:latin typeface="+mn-lt"/>
                        <a:cs typeface="Arial"/>
                        <a:sym typeface="Arial"/>
                      </a:endParaRPr>
                    </a:p>
                  </a:txBody>
                  <a:tcPr marL="121920" marR="121920" marT="60960" marB="60960" anchor="ctr"/>
                </a:tc>
                <a:extLst>
                  <a:ext uri="{0D108BD9-81ED-4DB2-BD59-A6C34878D82A}">
                    <a16:rowId xmlns:a16="http://schemas.microsoft.com/office/drawing/2014/main" val="2214220417"/>
                  </a:ext>
                </a:extLst>
              </a:tr>
              <a:tr h="609600">
                <a:tc>
                  <a:txBody>
                    <a:bodyPr/>
                    <a:lstStyle/>
                    <a:p>
                      <a:pPr marR="0" algn="ctr" rtl="0">
                        <a:lnSpc>
                          <a:spcPct val="100000"/>
                        </a:lnSpc>
                        <a:spcBef>
                          <a:spcPts val="0"/>
                        </a:spcBef>
                        <a:spcAft>
                          <a:spcPts val="0"/>
                        </a:spcAft>
                        <a:buClr>
                          <a:srgbClr val="000000"/>
                        </a:buClr>
                        <a:buFont typeface="Arial"/>
                      </a:pPr>
                      <a:r>
                        <a:rPr lang="es-PE" sz="1100" u="none" strike="noStrike" cap="none" dirty="0">
                          <a:sym typeface="Arial"/>
                        </a:rPr>
                        <a:t>2487519</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r>
                        <a:rPr lang="es-PE" sz="1100" u="none" strike="noStrike" cap="none" dirty="0">
                          <a:sym typeface="Arial"/>
                        </a:rPr>
                        <a:t>RECUPERACION DE LOS ECOSISTEMAS DE  PAJONAL DE PUNA HUMEDA,  SECA, BOFEDALES Y BOSQUE RELICTO MESOANDINO DE LAS UNIDADES HIDROGRAFICAS DEL RIOS CHALHUANCA, OCOÑA , 9 DISTRITOS DE LA PROVINCIA DE AYMARAES - LA REGION DE APURIMAC</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171450" indent="-171450">
                        <a:buFont typeface="Arial" panose="020B0604020202020204" pitchFamily="34" charset="0"/>
                        <a:buChar char="•"/>
                      </a:pPr>
                      <a:r>
                        <a:rPr lang="es-PE" sz="1100" kern="1200" dirty="0">
                          <a:sym typeface="Arial"/>
                        </a:rPr>
                        <a:t>16,348,682.70</a:t>
                      </a:r>
                      <a:endParaRPr lang="es-PE" sz="1100" b="1" kern="1200" dirty="0">
                        <a:solidFill>
                          <a:schemeClr val="tx1"/>
                        </a:solidFill>
                        <a:latin typeface="+mn-lt"/>
                        <a:ea typeface="+mn-ea"/>
                        <a:cs typeface="+mn-cs"/>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VIABLE</a:t>
                      </a:r>
                    </a:p>
                    <a:p>
                      <a:endParaRPr lang="es-PE" sz="1100" b="0" i="0" u="none" strike="noStrike" cap="none" dirty="0">
                        <a:solidFill>
                          <a:schemeClr val="tx1">
                            <a:lumMod val="95000"/>
                            <a:lumOff val="5000"/>
                          </a:schemeClr>
                        </a:solidFill>
                        <a:latin typeface="Arial"/>
                        <a:cs typeface="Arial"/>
                        <a:sym typeface="Arial"/>
                      </a:endParaRPr>
                    </a:p>
                  </a:txBody>
                  <a:tcPr marL="121920" marR="121920" marT="60960" marB="60960" anchor="ctr"/>
                </a:tc>
                <a:tc>
                  <a:txBody>
                    <a:bodyPr/>
                    <a:lstStyle/>
                    <a:p>
                      <a:pPr marL="171450" indent="-171450">
                        <a:buFont typeface="Arial" panose="020B0604020202020204" pitchFamily="34" charset="0"/>
                        <a:buChar char="•"/>
                      </a:pPr>
                      <a:r>
                        <a:rPr lang="es-PE" sz="1100" u="none" strike="noStrike" cap="none" dirty="0">
                          <a:sym typeface="Arial"/>
                        </a:rPr>
                        <a:t>09 Distritos</a:t>
                      </a:r>
                    </a:p>
                    <a:p>
                      <a:pPr marL="171450" indent="-171450">
                        <a:buFont typeface="Arial" panose="020B0604020202020204" pitchFamily="34" charset="0"/>
                        <a:buChar char="•"/>
                      </a:pP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Contrata o </a:t>
                      </a:r>
                      <a:r>
                        <a:rPr lang="es-PE" sz="1100" kern="1200" dirty="0">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(Definir)</a:t>
                      </a:r>
                    </a:p>
                    <a:p>
                      <a:endParaRPr lang="es-PE" sz="1100" b="0" i="0" u="none" strike="noStrike" cap="none" dirty="0">
                        <a:solidFill>
                          <a:srgbClr val="000000"/>
                        </a:solidFill>
                        <a:latin typeface="Arial"/>
                        <a:cs typeface="Arial"/>
                        <a:sym typeface="Arial"/>
                      </a:endParaRPr>
                    </a:p>
                  </a:txBody>
                  <a:tcPr marL="121920" marR="121920" marT="60960" marB="60960" anchor="ctr"/>
                </a:tc>
                <a:extLst>
                  <a:ext uri="{0D108BD9-81ED-4DB2-BD59-A6C34878D82A}">
                    <a16:rowId xmlns:a16="http://schemas.microsoft.com/office/drawing/2014/main" val="1767663526"/>
                  </a:ext>
                </a:extLst>
              </a:tr>
              <a:tr h="609600">
                <a:tc>
                  <a:txBody>
                    <a:bodyPr/>
                    <a:lstStyle/>
                    <a:p>
                      <a:pPr marR="0" algn="ctr" rtl="0">
                        <a:lnSpc>
                          <a:spcPct val="100000"/>
                        </a:lnSpc>
                        <a:spcBef>
                          <a:spcPts val="0"/>
                        </a:spcBef>
                        <a:spcAft>
                          <a:spcPts val="0"/>
                        </a:spcAft>
                        <a:buClr>
                          <a:srgbClr val="000000"/>
                        </a:buClr>
                        <a:buFont typeface="Arial"/>
                      </a:pP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r>
                        <a:rPr lang="es-PE" sz="1100" u="none" strike="noStrike" cap="none" dirty="0">
                          <a:sym typeface="Arial"/>
                        </a:rPr>
                        <a:t>RECUPERACION DE  ECOSISTEMA DE BOFEDAL Y PAJONAL DE PUNA HUMEDA Y SECA EN LA UNIDAD HIDROGRAFICA OROPESA,PALLCAMAYU,HUISHUICHA Y CHUQUIBAMBILLA  DE LAS PROVINCIAS DE ANTABAMBA Y GRAU DE  LA REGION DE APURIMAC.</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171450" indent="-171450" algn="l" defTabSz="914400" rtl="0" eaLnBrk="1" latinLnBrk="0" hangingPunct="1">
                        <a:buFont typeface="Arial" panose="020B0604020202020204" pitchFamily="34" charset="0"/>
                        <a:buChar char="•"/>
                      </a:pPr>
                      <a:r>
                        <a:rPr lang="es-PE" sz="1100" kern="1200" dirty="0">
                          <a:sym typeface="Arial"/>
                        </a:rPr>
                        <a:t>21,791,800.00</a:t>
                      </a:r>
                      <a:endParaRPr lang="es-PE" sz="1100" b="1" kern="1200" dirty="0">
                        <a:solidFill>
                          <a:schemeClr val="tx1"/>
                        </a:solidFill>
                        <a:latin typeface="+mn-lt"/>
                        <a:ea typeface="+mn-ea"/>
                        <a:cs typeface="+mn-cs"/>
                        <a:sym typeface="Arial"/>
                      </a:endParaRPr>
                    </a:p>
                  </a:txBody>
                  <a:tcPr marL="121920" marR="121920" marT="60960" marB="609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100" u="none" strike="noStrike" cap="none" dirty="0">
                          <a:sym typeface="Arial"/>
                        </a:rPr>
                        <a:t>En Formulación</a:t>
                      </a:r>
                    </a:p>
                    <a:p>
                      <a:endParaRPr lang="es-PE" sz="1100" b="0" i="0" u="none" strike="noStrike" cap="none" dirty="0">
                        <a:solidFill>
                          <a:schemeClr val="tx1">
                            <a:lumMod val="95000"/>
                            <a:lumOff val="5000"/>
                          </a:schemeClr>
                        </a:solidFill>
                        <a:latin typeface="Arial"/>
                        <a:cs typeface="Arial"/>
                        <a:sym typeface="Arial"/>
                      </a:endParaRPr>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u="none" strike="noStrike" cap="none" dirty="0">
                          <a:sym typeface="Arial"/>
                        </a:rPr>
                        <a:t>14 Distritos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u="none" strike="noStrike" cap="none" dirty="0">
                          <a:sym typeface="Arial"/>
                        </a:rPr>
                        <a:t>(Avance 20%)</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s-PE" sz="1100" b="0" dirty="0"/>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Contrata o </a:t>
                      </a:r>
                      <a:r>
                        <a:rPr lang="es-PE" sz="1100" kern="1200" dirty="0">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(Definir)</a:t>
                      </a:r>
                      <a:endParaRPr lang="es-PE" sz="1100" b="0" kern="1200" dirty="0">
                        <a:solidFill>
                          <a:schemeClr val="tx1">
                            <a:lumMod val="95000"/>
                            <a:lumOff val="5000"/>
                          </a:schemeClr>
                        </a:solidFill>
                        <a:latin typeface="+mn-lt"/>
                        <a:ea typeface="+mn-ea"/>
                        <a:cs typeface="+mn-cs"/>
                      </a:endParaRPr>
                    </a:p>
                  </a:txBody>
                  <a:tcPr marL="121920" marR="121920" marT="60960" marB="60960" anchor="ctr"/>
                </a:tc>
                <a:extLst>
                  <a:ext uri="{0D108BD9-81ED-4DB2-BD59-A6C34878D82A}">
                    <a16:rowId xmlns:a16="http://schemas.microsoft.com/office/drawing/2014/main" val="3674388361"/>
                  </a:ext>
                </a:extLst>
              </a:tr>
            </a:tbl>
          </a:graphicData>
        </a:graphic>
      </p:graphicFrame>
      <p:sp>
        <p:nvSpPr>
          <p:cNvPr id="5" name="Google Shape;95;p13">
            <a:extLst>
              <a:ext uri="{FF2B5EF4-FFF2-40B4-BE49-F238E27FC236}">
                <a16:creationId xmlns:a16="http://schemas.microsoft.com/office/drawing/2014/main" id="{7DB9BA98-6BEB-4F68-8F37-ADE0EF83B1E6}"/>
              </a:ext>
            </a:extLst>
          </p:cNvPr>
          <p:cNvSpPr txBox="1">
            <a:spLocks/>
          </p:cNvSpPr>
          <p:nvPr/>
        </p:nvSpPr>
        <p:spPr>
          <a:xfrm>
            <a:off x="641532" y="481659"/>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733" dirty="0">
                <a:effectLst>
                  <a:outerShdw blurRad="38100" dist="38100" dir="2700000" algn="tl">
                    <a:srgbClr val="000000">
                      <a:alpha val="43137"/>
                    </a:srgbClr>
                  </a:outerShdw>
                </a:effectLst>
              </a:rPr>
              <a:t>Proyectos de Inversión Formulados-2019</a:t>
            </a:r>
          </a:p>
        </p:txBody>
      </p:sp>
    </p:spTree>
    <p:extLst>
      <p:ext uri="{BB962C8B-B14F-4D97-AF65-F5344CB8AC3E}">
        <p14:creationId xmlns:p14="http://schemas.microsoft.com/office/powerpoint/2010/main" val="3559832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24</a:t>
            </a:fld>
            <a:endParaRPr/>
          </a:p>
        </p:txBody>
      </p:sp>
      <p:graphicFrame>
        <p:nvGraphicFramePr>
          <p:cNvPr id="6" name="Tabla 6">
            <a:extLst>
              <a:ext uri="{FF2B5EF4-FFF2-40B4-BE49-F238E27FC236}">
                <a16:creationId xmlns:a16="http://schemas.microsoft.com/office/drawing/2014/main" id="{0AC01847-D4D3-4905-82B1-924A8AEB14AB}"/>
              </a:ext>
            </a:extLst>
          </p:cNvPr>
          <p:cNvGraphicFramePr>
            <a:graphicFrameLocks noGrp="1"/>
          </p:cNvGraphicFramePr>
          <p:nvPr/>
        </p:nvGraphicFramePr>
        <p:xfrm>
          <a:off x="255880" y="1884116"/>
          <a:ext cx="11783165" cy="3459480"/>
        </p:xfrm>
        <a:graphic>
          <a:graphicData uri="http://schemas.openxmlformats.org/drawingml/2006/table">
            <a:tbl>
              <a:tblPr firstRow="1" bandRow="1">
                <a:tableStyleId>{5A111915-BE36-4E01-A7E5-04B1672EAD32}</a:tableStyleId>
              </a:tblPr>
              <a:tblGrid>
                <a:gridCol w="542924">
                  <a:extLst>
                    <a:ext uri="{9D8B030D-6E8A-4147-A177-3AD203B41FA5}">
                      <a16:colId xmlns:a16="http://schemas.microsoft.com/office/drawing/2014/main" val="3565300996"/>
                    </a:ext>
                  </a:extLst>
                </a:gridCol>
                <a:gridCol w="5051411">
                  <a:extLst>
                    <a:ext uri="{9D8B030D-6E8A-4147-A177-3AD203B41FA5}">
                      <a16:colId xmlns:a16="http://schemas.microsoft.com/office/drawing/2014/main" val="1429739352"/>
                    </a:ext>
                  </a:extLst>
                </a:gridCol>
                <a:gridCol w="1326622">
                  <a:extLst>
                    <a:ext uri="{9D8B030D-6E8A-4147-A177-3AD203B41FA5}">
                      <a16:colId xmlns:a16="http://schemas.microsoft.com/office/drawing/2014/main" val="1073880851"/>
                    </a:ext>
                  </a:extLst>
                </a:gridCol>
                <a:gridCol w="1149487">
                  <a:extLst>
                    <a:ext uri="{9D8B030D-6E8A-4147-A177-3AD203B41FA5}">
                      <a16:colId xmlns:a16="http://schemas.microsoft.com/office/drawing/2014/main" val="4239792826"/>
                    </a:ext>
                  </a:extLst>
                </a:gridCol>
                <a:gridCol w="991108">
                  <a:extLst>
                    <a:ext uri="{9D8B030D-6E8A-4147-A177-3AD203B41FA5}">
                      <a16:colId xmlns:a16="http://schemas.microsoft.com/office/drawing/2014/main" val="2844200124"/>
                    </a:ext>
                  </a:extLst>
                </a:gridCol>
                <a:gridCol w="1625264">
                  <a:extLst>
                    <a:ext uri="{9D8B030D-6E8A-4147-A177-3AD203B41FA5}">
                      <a16:colId xmlns:a16="http://schemas.microsoft.com/office/drawing/2014/main" val="3466243991"/>
                    </a:ext>
                  </a:extLst>
                </a:gridCol>
                <a:gridCol w="1096349">
                  <a:extLst>
                    <a:ext uri="{9D8B030D-6E8A-4147-A177-3AD203B41FA5}">
                      <a16:colId xmlns:a16="http://schemas.microsoft.com/office/drawing/2014/main" val="1146080519"/>
                    </a:ext>
                  </a:extLst>
                </a:gridCol>
              </a:tblGrid>
              <a:tr h="447040">
                <a:tc>
                  <a:txBody>
                    <a:bodyPr/>
                    <a:lstStyle/>
                    <a:p>
                      <a:pPr algn="ctr"/>
                      <a:r>
                        <a:rPr lang="es-PE" sz="1100" dirty="0"/>
                        <a:t>N°</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Proyectos</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Inversión Estimada S/</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Estado situacional </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Duración Formulación</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Alcance</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Modalidad de la Formulación</a:t>
                      </a:r>
                    </a:p>
                  </a:txBody>
                  <a:tcPr marL="121920" marR="121920" marT="60960" marB="60960"/>
                </a:tc>
                <a:extLst>
                  <a:ext uri="{0D108BD9-81ED-4DB2-BD59-A6C34878D82A}">
                    <a16:rowId xmlns:a16="http://schemas.microsoft.com/office/drawing/2014/main" val="746979308"/>
                  </a:ext>
                </a:extLst>
              </a:tr>
              <a:tr h="6072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1</a:t>
                      </a:r>
                    </a:p>
                    <a:p>
                      <a:pPr algn="ctr"/>
                      <a:endParaRPr lang="es-PE" sz="11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dirty="0"/>
                        <a:t>RECUPERACION DE ECOSISTEMAS DE  PAJONAL DE PUNA HUMEDA - SECA Y BOFEDAL  EN LA UNIDAD HIDROGRAFICA ANTABAMBA DE LAS LAS PROVINCIAS DE ANTABAMBA Y AYMARAES DEL  DEPARTAMENTO DE APURIMAC</a:t>
                      </a: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1" i="0" u="none" strike="noStrike" cap="none" dirty="0">
                          <a:solidFill>
                            <a:schemeClr val="tx1"/>
                          </a:solidFill>
                          <a:latin typeface="+mn-lt"/>
                          <a:ea typeface="+mn-ea"/>
                          <a:cs typeface="+mn-cs"/>
                          <a:sym typeface="Arial"/>
                        </a:rPr>
                        <a:t>25,362,500.00</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dirty="0"/>
                        <a:t>Idea</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dirty="0"/>
                        <a:t>4.5 meses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PE" sz="1100" b="0" dirty="0"/>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0" dirty="0"/>
                        <a:t>10 Distritos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s-PE" sz="1100" b="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Contrata o </a:t>
                      </a:r>
                      <a:r>
                        <a:rPr lang="es-PE" sz="1100" b="0" kern="1200" dirty="0">
                          <a:solidFill>
                            <a:schemeClr val="tx1">
                              <a:lumMod val="95000"/>
                              <a:lumOff val="5000"/>
                            </a:schemeClr>
                          </a:solidFill>
                          <a:latin typeface="+mn-lt"/>
                          <a:ea typeface="+mn-ea"/>
                          <a:cs typeface="+mn-cs"/>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(Definir)</a:t>
                      </a:r>
                    </a:p>
                  </a:txBody>
                  <a:tcPr marL="121920" marR="121920" marT="60960" marB="60960"/>
                </a:tc>
                <a:extLst>
                  <a:ext uri="{0D108BD9-81ED-4DB2-BD59-A6C34878D82A}">
                    <a16:rowId xmlns:a16="http://schemas.microsoft.com/office/drawing/2014/main" val="2748467623"/>
                  </a:ext>
                </a:extLst>
              </a:tr>
              <a:tr h="447040">
                <a:tc>
                  <a:txBody>
                    <a:bodyPr/>
                    <a:lstStyle/>
                    <a:p>
                      <a:pPr marR="0" algn="ctr" rtl="0">
                        <a:lnSpc>
                          <a:spcPct val="100000"/>
                        </a:lnSpc>
                        <a:spcBef>
                          <a:spcPts val="0"/>
                        </a:spcBef>
                        <a:spcAft>
                          <a:spcPts val="0"/>
                        </a:spcAft>
                        <a:buClr>
                          <a:srgbClr val="000000"/>
                        </a:buClr>
                        <a:buFont typeface="Arial"/>
                      </a:pPr>
                      <a:r>
                        <a:rPr lang="es-PE" sz="1100" b="0" u="none" strike="noStrike" cap="none" dirty="0">
                          <a:solidFill>
                            <a:srgbClr val="000000"/>
                          </a:solidFill>
                          <a:sym typeface="Arial"/>
                        </a:rPr>
                        <a:t>2</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u="none" strike="noStrike" cap="none" dirty="0">
                          <a:solidFill>
                            <a:srgbClr val="000000"/>
                          </a:solidFill>
                          <a:sym typeface="Arial"/>
                        </a:rPr>
                        <a:t>RECUPERACION DE LOS ECOSISTEMAS DE PAJONAL DE PUNA  HUMEDA Y BOFEDAL EN LA UNIDAD HIDROGRAFICA DE LOS  RIOS CHICHA, CHUMBAO Y HUANCARAY,13 DISTRITOS DE LAS PROVINCIAS DE ANDAHUAYLAS  Y CHINCHEROS DE LA REGION DE APURIMAC</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1" i="0" u="none" strike="noStrike" kern="1200" cap="none" dirty="0">
                          <a:solidFill>
                            <a:schemeClr val="tx1"/>
                          </a:solidFill>
                          <a:latin typeface="+mn-lt"/>
                          <a:ea typeface="+mn-ea"/>
                          <a:cs typeface="+mn-cs"/>
                          <a:sym typeface="Arial"/>
                        </a:rPr>
                        <a:t>33,108,240.00</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u="none" strike="noStrike" cap="none" dirty="0">
                          <a:solidFill>
                            <a:srgbClr val="000000"/>
                          </a:solidFill>
                          <a:sym typeface="Arial"/>
                        </a:rPr>
                        <a:t>Idea</a:t>
                      </a: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cap="none" dirty="0">
                          <a:solidFill>
                            <a:srgbClr val="000000"/>
                          </a:solidFill>
                          <a:latin typeface="Arial"/>
                          <a:cs typeface="Arial"/>
                          <a:sym typeface="Arial"/>
                        </a:rPr>
                        <a:t>Plan</a:t>
                      </a:r>
                      <a:r>
                        <a:rPr lang="es-PE" sz="800" b="0" i="0" u="none" strike="noStrike" cap="none" baseline="0" dirty="0">
                          <a:solidFill>
                            <a:srgbClr val="000000"/>
                          </a:solidFill>
                          <a:latin typeface="Arial"/>
                          <a:cs typeface="Arial"/>
                          <a:sym typeface="Arial"/>
                        </a:rPr>
                        <a:t> de Trabajo en Elaboración</a:t>
                      </a:r>
                      <a:endParaRPr lang="es-PE" sz="8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0" u="none" strike="noStrike" dirty="0">
                          <a:effectLst/>
                        </a:rPr>
                        <a:t> 13 Distritos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Contrata o </a:t>
                      </a:r>
                      <a:r>
                        <a:rPr lang="es-PE" sz="1100" b="0" kern="1200" dirty="0">
                          <a:solidFill>
                            <a:schemeClr val="tx1">
                              <a:lumMod val="95000"/>
                              <a:lumOff val="5000"/>
                            </a:schemeClr>
                          </a:solidFill>
                          <a:latin typeface="+mn-lt"/>
                          <a:ea typeface="+mn-ea"/>
                          <a:cs typeface="+mn-cs"/>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(Definir)</a:t>
                      </a:r>
                    </a:p>
                  </a:txBody>
                  <a:tcPr marL="121920" marR="121920" marT="60960" marB="60960"/>
                </a:tc>
                <a:extLst>
                  <a:ext uri="{0D108BD9-81ED-4DB2-BD59-A6C34878D82A}">
                    <a16:rowId xmlns:a16="http://schemas.microsoft.com/office/drawing/2014/main" val="2214220417"/>
                  </a:ext>
                </a:extLst>
              </a:tr>
              <a:tr h="609600">
                <a:tc>
                  <a:txBody>
                    <a:bodyPr/>
                    <a:lstStyle/>
                    <a:p>
                      <a:pPr marR="0" algn="ctr" rtl="0">
                        <a:lnSpc>
                          <a:spcPct val="100000"/>
                        </a:lnSpc>
                        <a:spcBef>
                          <a:spcPts val="0"/>
                        </a:spcBef>
                        <a:spcAft>
                          <a:spcPts val="0"/>
                        </a:spcAft>
                        <a:buClr>
                          <a:srgbClr val="000000"/>
                        </a:buClr>
                        <a:buFont typeface="Arial"/>
                      </a:pPr>
                      <a:r>
                        <a:rPr lang="es-PE" sz="1100" b="0" u="none" strike="noStrike" cap="none" dirty="0">
                          <a:solidFill>
                            <a:srgbClr val="000000"/>
                          </a:solidFill>
                          <a:sym typeface="Arial"/>
                        </a:rPr>
                        <a:t>3</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r>
                        <a:rPr lang="es-PE" sz="1100" b="0" u="none" strike="noStrike" cap="none" dirty="0">
                          <a:solidFill>
                            <a:srgbClr val="000000"/>
                          </a:solidFill>
                          <a:sym typeface="Arial"/>
                        </a:rPr>
                        <a:t>RECUPERACION DE ECOSISTEMA DE  PAJONAL DE PUNA HUMEDO, SECO, BOSQUE RELICTO, BOSQUE SECO EN LA UNIDAD HIDROGRAFICA DEL RIO CHACABAMBA Y  PULCAY , 11 DISTRITOS DE LA PROVINCIA DE CHINCHEROS - REGION DE APURIMAC</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1" i="0" u="none" strike="noStrike" kern="1200" cap="none" dirty="0">
                          <a:solidFill>
                            <a:schemeClr val="tx1"/>
                          </a:solidFill>
                          <a:latin typeface="+mn-lt"/>
                          <a:ea typeface="+mn-ea"/>
                          <a:cs typeface="+mn-cs"/>
                          <a:sym typeface="Arial"/>
                        </a:rPr>
                        <a:t>14,482,500.00</a:t>
                      </a:r>
                    </a:p>
                  </a:txBody>
                  <a:tcPr marL="121920" marR="121920" marT="60960" marB="60960"/>
                </a:tc>
                <a:tc>
                  <a:txBody>
                    <a:bodyPr/>
                    <a:lstStyle/>
                    <a:p>
                      <a:r>
                        <a:rPr lang="es-PE" sz="1100" b="0" u="none" strike="noStrike" cap="none" dirty="0">
                          <a:solidFill>
                            <a:srgbClr val="000000"/>
                          </a:solidFill>
                          <a:sym typeface="Arial"/>
                        </a:rPr>
                        <a:t>Idea</a:t>
                      </a: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kern="1200" cap="none" dirty="0">
                          <a:solidFill>
                            <a:srgbClr val="000000"/>
                          </a:solidFill>
                          <a:latin typeface="Arial"/>
                          <a:ea typeface="+mn-ea"/>
                          <a:cs typeface="Arial"/>
                          <a:sym typeface="Arial"/>
                        </a:rPr>
                        <a:t>Plan de Trabajo en Elaboración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800" b="0" i="0" u="none" strike="noStrike" kern="1200" cap="none" dirty="0">
                        <a:solidFill>
                          <a:srgbClr val="000000"/>
                        </a:solidFill>
                        <a:latin typeface="Arial"/>
                        <a:ea typeface="+mn-ea"/>
                        <a:cs typeface="Arial"/>
                        <a:sym typeface="Arial"/>
                      </a:endParaRPr>
                    </a:p>
                  </a:txBody>
                  <a:tcPr marL="121920" marR="121920" marT="60960" marB="60960"/>
                </a:tc>
                <a:tc>
                  <a:txBody>
                    <a:bodyPr/>
                    <a:lstStyle/>
                    <a:p>
                      <a:pPr marL="171450" indent="-171450">
                        <a:buFont typeface="Arial" panose="020B0604020202020204" pitchFamily="34" charset="0"/>
                        <a:buChar char="•"/>
                      </a:pPr>
                      <a:r>
                        <a:rPr lang="es-PE" sz="1100" b="0" u="none" strike="noStrike" cap="none" dirty="0">
                          <a:solidFill>
                            <a:srgbClr val="000000"/>
                          </a:solidFill>
                          <a:sym typeface="Arial"/>
                        </a:rPr>
                        <a:t>11 Distritos</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Contrata o </a:t>
                      </a:r>
                      <a:r>
                        <a:rPr lang="es-PE" sz="1100" b="0" kern="1200" dirty="0">
                          <a:solidFill>
                            <a:schemeClr val="tx1">
                              <a:lumMod val="95000"/>
                              <a:lumOff val="5000"/>
                            </a:schemeClr>
                          </a:solidFill>
                          <a:latin typeface="+mn-lt"/>
                          <a:ea typeface="+mn-ea"/>
                          <a:cs typeface="+mn-cs"/>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(Definir)</a:t>
                      </a:r>
                    </a:p>
                  </a:txBody>
                  <a:tcPr marL="121920" marR="121920" marT="60960" marB="60960"/>
                </a:tc>
                <a:extLst>
                  <a:ext uri="{0D108BD9-81ED-4DB2-BD59-A6C34878D82A}">
                    <a16:rowId xmlns:a16="http://schemas.microsoft.com/office/drawing/2014/main" val="1767663526"/>
                  </a:ext>
                </a:extLst>
              </a:tr>
              <a:tr h="609600">
                <a:tc>
                  <a:txBody>
                    <a:bodyPr/>
                    <a:lstStyle/>
                    <a:p>
                      <a:pPr marR="0" algn="ctr" rtl="0">
                        <a:lnSpc>
                          <a:spcPct val="100000"/>
                        </a:lnSpc>
                        <a:spcBef>
                          <a:spcPts val="0"/>
                        </a:spcBef>
                        <a:spcAft>
                          <a:spcPts val="0"/>
                        </a:spcAft>
                        <a:buClr>
                          <a:srgbClr val="000000"/>
                        </a:buClr>
                        <a:buFont typeface="Arial"/>
                      </a:pPr>
                      <a:r>
                        <a:rPr lang="es-PE" sz="1100" b="0" u="none" strike="noStrike" cap="none" dirty="0">
                          <a:solidFill>
                            <a:srgbClr val="000000"/>
                          </a:solidFill>
                          <a:sym typeface="Arial"/>
                        </a:rPr>
                        <a:t>4</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r>
                        <a:rPr lang="es-PE" sz="1100" b="0" u="none" strike="noStrike" cap="none" dirty="0">
                          <a:solidFill>
                            <a:srgbClr val="000000"/>
                          </a:solidFill>
                          <a:sym typeface="Arial"/>
                        </a:rPr>
                        <a:t>RECUPERACION DE  ECOSISTEMA DE  PAJONAL DE PUNA HUMEDA, BOFEDAL Y MATORRAL ANDINO EN LA UNIDAD HIDROGRAFICA DE LOS RIOS PACHACHACA MEDIO Y SILCON DE 15 DISTRITOS DE  LAS PROVINCIAS DE ABANCAY Y AYMARAES Y ANDAHUAYLAS DE  LA REGION DE APURIMAC</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1" i="0" u="none" strike="noStrike" kern="1200" cap="none" dirty="0">
                          <a:solidFill>
                            <a:schemeClr val="tx1"/>
                          </a:solidFill>
                          <a:latin typeface="+mn-lt"/>
                          <a:ea typeface="+mn-ea"/>
                          <a:cs typeface="+mn-cs"/>
                          <a:sym typeface="Arial"/>
                        </a:rPr>
                        <a:t>18,766,450.00</a:t>
                      </a:r>
                    </a:p>
                  </a:txBody>
                  <a:tcPr marL="121920" marR="121920" marT="60960" marB="60960"/>
                </a:tc>
                <a:tc>
                  <a:txBody>
                    <a:bodyPr/>
                    <a:lstStyle/>
                    <a:p>
                      <a:r>
                        <a:rPr lang="es-PE" sz="1100" b="0" u="none" strike="noStrike" cap="none" dirty="0">
                          <a:solidFill>
                            <a:srgbClr val="000000"/>
                          </a:solidFill>
                          <a:sym typeface="Arial"/>
                        </a:rPr>
                        <a:t>Idea</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kern="1200" cap="none" dirty="0">
                          <a:solidFill>
                            <a:srgbClr val="000000"/>
                          </a:solidFill>
                          <a:latin typeface="Arial"/>
                          <a:ea typeface="+mn-ea"/>
                          <a:cs typeface="Arial"/>
                          <a:sym typeface="Arial"/>
                        </a:rPr>
                        <a:t>Plan de Trabajo en Elaboración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800" b="0" i="0" u="none" strike="noStrike" kern="1200" cap="none" dirty="0">
                        <a:solidFill>
                          <a:srgbClr val="000000"/>
                        </a:solidFill>
                        <a:latin typeface="Arial"/>
                        <a:ea typeface="+mn-ea"/>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0" dirty="0"/>
                        <a:t>15 Distritos</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Contrata o </a:t>
                      </a:r>
                      <a:r>
                        <a:rPr lang="es-PE" sz="1100" b="0" kern="1200" dirty="0">
                          <a:solidFill>
                            <a:schemeClr val="tx1">
                              <a:lumMod val="95000"/>
                              <a:lumOff val="5000"/>
                            </a:schemeClr>
                          </a:solidFill>
                          <a:latin typeface="+mn-lt"/>
                          <a:ea typeface="+mn-ea"/>
                          <a:cs typeface="+mn-cs"/>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(Definir)</a:t>
                      </a:r>
                    </a:p>
                  </a:txBody>
                  <a:tcPr marL="121920" marR="121920" marT="60960" marB="60960"/>
                </a:tc>
                <a:extLst>
                  <a:ext uri="{0D108BD9-81ED-4DB2-BD59-A6C34878D82A}">
                    <a16:rowId xmlns:a16="http://schemas.microsoft.com/office/drawing/2014/main" val="3674388361"/>
                  </a:ext>
                </a:extLst>
              </a:tr>
            </a:tbl>
          </a:graphicData>
        </a:graphic>
      </p:graphicFrame>
      <p:pic>
        <p:nvPicPr>
          <p:cNvPr id="5" name="Picture 2" descr="Iconos de computadora inicio botón firmar, inicio, firmar, en ...">
            <a:hlinkClick r:id="rId3" action="ppaction://hlinksldjump"/>
            <a:extLst>
              <a:ext uri="{FF2B5EF4-FFF2-40B4-BE49-F238E27FC236}">
                <a16:creationId xmlns:a16="http://schemas.microsoft.com/office/drawing/2014/main" id="{9F6559A1-9801-48C0-BF32-772C8D34A9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557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0928D-9FFC-4E8A-9ADE-10137435C547}"/>
              </a:ext>
            </a:extLst>
          </p:cNvPr>
          <p:cNvSpPr>
            <a:spLocks noGrp="1"/>
          </p:cNvSpPr>
          <p:nvPr>
            <p:ph type="title"/>
          </p:nvPr>
        </p:nvSpPr>
        <p:spPr/>
        <p:txBody>
          <a:bodyPr/>
          <a:lstStyle/>
          <a:p>
            <a:r>
              <a:rPr lang="es-ES" sz="3600" b="1" dirty="0">
                <a:solidFill>
                  <a:schemeClr val="accent1"/>
                </a:solidFill>
                <a:latin typeface="+mn-lt"/>
              </a:rPr>
              <a:t>Función Turismo</a:t>
            </a:r>
            <a:endParaRPr lang="es-PE" dirty="0"/>
          </a:p>
        </p:txBody>
      </p:sp>
      <p:sp>
        <p:nvSpPr>
          <p:cNvPr id="3" name="Marcador de contenido 2">
            <a:extLst>
              <a:ext uri="{FF2B5EF4-FFF2-40B4-BE49-F238E27FC236}">
                <a16:creationId xmlns:a16="http://schemas.microsoft.com/office/drawing/2014/main" id="{C16990E7-A1D8-497C-8C5A-3BCEDCED7D5D}"/>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C9E7C3E0-321A-409D-A84E-F0A46236DF01}"/>
              </a:ext>
            </a:extLst>
          </p:cNvPr>
          <p:cNvSpPr>
            <a:spLocks noGrp="1"/>
          </p:cNvSpPr>
          <p:nvPr>
            <p:ph type="body" sz="half" idx="2"/>
          </p:nvPr>
        </p:nvSpPr>
        <p:spPr>
          <a:xfrm>
            <a:off x="457200" y="2926080"/>
            <a:ext cx="3200400" cy="646679"/>
          </a:xfrm>
        </p:spPr>
        <p:txBody>
          <a:bodyPr/>
          <a:lstStyle/>
          <a:p>
            <a:r>
              <a:rPr lang="es-ES" dirty="0"/>
              <a:t>02 </a:t>
            </a:r>
            <a:r>
              <a:rPr lang="es-PE" dirty="0"/>
              <a:t>Proyectos de Inversión en Proceso de Formulación </a:t>
            </a:r>
            <a:r>
              <a:rPr lang="es-ES" dirty="0"/>
              <a:t>(Concluidos)</a:t>
            </a:r>
            <a:r>
              <a:rPr lang="es-PE" dirty="0"/>
              <a:t>. </a:t>
            </a:r>
          </a:p>
        </p:txBody>
      </p:sp>
      <p:pic>
        <p:nvPicPr>
          <p:cNvPr id="20482" name="Picture 2" descr="Imagen relacionada">
            <a:extLst>
              <a:ext uri="{FF2B5EF4-FFF2-40B4-BE49-F238E27FC236}">
                <a16:creationId xmlns:a16="http://schemas.microsoft.com/office/drawing/2014/main" id="{8FA0C225-B893-4AC1-A737-6F39CBA49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672"/>
          <a:stretch/>
        </p:blipFill>
        <p:spPr bwMode="auto">
          <a:xfrm>
            <a:off x="4083834" y="0"/>
            <a:ext cx="810816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801C1F75-79E0-45A8-ADBC-6E77BC892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731" y="28453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1683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326333" y="311277"/>
            <a:ext cx="11351006"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b="1" dirty="0">
                <a:ln w="0"/>
                <a:solidFill>
                  <a:schemeClr val="accent6">
                    <a:lumMod val="75000"/>
                  </a:schemeClr>
                </a:solidFill>
                <a:latin typeface="+mn-lt"/>
              </a:rPr>
              <a:t>Proyectos de Inversión en Proceso de Formulación – </a:t>
            </a:r>
            <a:r>
              <a:rPr lang="es-MX" sz="2800" b="1" dirty="0">
                <a:ln w="0"/>
                <a:solidFill>
                  <a:schemeClr val="accent6">
                    <a:lumMod val="75000"/>
                  </a:schemeClr>
                </a:solidFill>
                <a:latin typeface="+mn-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1236941701"/>
              </p:ext>
            </p:extLst>
          </p:nvPr>
        </p:nvGraphicFramePr>
        <p:xfrm>
          <a:off x="347866" y="2266863"/>
          <a:ext cx="11329473" cy="3190236"/>
        </p:xfrm>
        <a:graphic>
          <a:graphicData uri="http://schemas.openxmlformats.org/drawingml/2006/table">
            <a:tbl>
              <a:tblPr>
                <a:tableStyleId>{22838BEF-8BB2-4498-84A7-C5851F593DF1}</a:tableStyleId>
              </a:tblPr>
              <a:tblGrid>
                <a:gridCol w="829990">
                  <a:extLst>
                    <a:ext uri="{9D8B030D-6E8A-4147-A177-3AD203B41FA5}">
                      <a16:colId xmlns:a16="http://schemas.microsoft.com/office/drawing/2014/main" val="3935348018"/>
                    </a:ext>
                  </a:extLst>
                </a:gridCol>
                <a:gridCol w="636235">
                  <a:extLst>
                    <a:ext uri="{9D8B030D-6E8A-4147-A177-3AD203B41FA5}">
                      <a16:colId xmlns:a16="http://schemas.microsoft.com/office/drawing/2014/main" val="594195062"/>
                    </a:ext>
                  </a:extLst>
                </a:gridCol>
                <a:gridCol w="3375671">
                  <a:extLst>
                    <a:ext uri="{9D8B030D-6E8A-4147-A177-3AD203B41FA5}">
                      <a16:colId xmlns:a16="http://schemas.microsoft.com/office/drawing/2014/main" val="2585390242"/>
                    </a:ext>
                  </a:extLst>
                </a:gridCol>
                <a:gridCol w="1410945">
                  <a:extLst>
                    <a:ext uri="{9D8B030D-6E8A-4147-A177-3AD203B41FA5}">
                      <a16:colId xmlns:a16="http://schemas.microsoft.com/office/drawing/2014/main" val="2208528637"/>
                    </a:ext>
                  </a:extLst>
                </a:gridCol>
                <a:gridCol w="1024459">
                  <a:extLst>
                    <a:ext uri="{9D8B030D-6E8A-4147-A177-3AD203B41FA5}">
                      <a16:colId xmlns:a16="http://schemas.microsoft.com/office/drawing/2014/main" val="3827666896"/>
                    </a:ext>
                  </a:extLst>
                </a:gridCol>
                <a:gridCol w="1234391">
                  <a:extLst>
                    <a:ext uri="{9D8B030D-6E8A-4147-A177-3AD203B41FA5}">
                      <a16:colId xmlns:a16="http://schemas.microsoft.com/office/drawing/2014/main" val="2702131160"/>
                    </a:ext>
                  </a:extLst>
                </a:gridCol>
                <a:gridCol w="2817782">
                  <a:extLst>
                    <a:ext uri="{9D8B030D-6E8A-4147-A177-3AD203B41FA5}">
                      <a16:colId xmlns:a16="http://schemas.microsoft.com/office/drawing/2014/main" val="2022521297"/>
                    </a:ext>
                  </a:extLst>
                </a:gridCol>
              </a:tblGrid>
              <a:tr h="300542">
                <a:tc>
                  <a:txBody>
                    <a:bodyPr/>
                    <a:lstStyle/>
                    <a:p>
                      <a:pPr algn="ctr" rtl="0" fontAlgn="ctr"/>
                      <a:r>
                        <a:rPr lang="es-PE" sz="1600" b="1" u="none" strike="noStrike" dirty="0" err="1">
                          <a:solidFill>
                            <a:schemeClr val="bg1"/>
                          </a:solidFill>
                          <a:effectLst/>
                        </a:rPr>
                        <a:t>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CUI / IDEA</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NOMBRE DEL PROYECTO DE INVERSIÓN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MONTO DE INVERSIÓN 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Estado Situacional</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ALCANCE</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OBSERVACIONES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595620">
                <a:tc>
                  <a:txBody>
                    <a:bodyPr/>
                    <a:lstStyle/>
                    <a:p>
                      <a:pPr algn="ctr" fontAlgn="ctr"/>
                      <a:r>
                        <a:rPr lang="es-PE" sz="1600" u="none" strike="noStrike" dirty="0">
                          <a:effectLst/>
                        </a:rPr>
                        <a:t>10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u="none" strike="noStrike" dirty="0">
                          <a:effectLst/>
                        </a:rPr>
                        <a:t>49488</a:t>
                      </a:r>
                    </a:p>
                    <a:p>
                      <a:pPr algn="ctr" rtl="0" fontAlgn="ctr"/>
                      <a:r>
                        <a:rPr lang="es-PE" sz="1600" b="0" i="0" u="none" strike="noStrike" dirty="0">
                          <a:solidFill>
                            <a:srgbClr val="000000"/>
                          </a:solidFill>
                          <a:effectLst/>
                          <a:latin typeface="Arial Narrow" panose="020B0606020202030204" pitchFamily="34" charset="0"/>
                        </a:rPr>
                        <a:t>idea</a:t>
                      </a:r>
                    </a:p>
                  </a:txBody>
                  <a:tcPr marL="6772" marR="6772" marT="6772" marB="0" anchor="ctr">
                    <a:solidFill>
                      <a:schemeClr val="bg1"/>
                    </a:solidFill>
                  </a:tcPr>
                </a:tc>
                <a:tc>
                  <a:txBody>
                    <a:bodyPr/>
                    <a:lstStyle/>
                    <a:p>
                      <a:pPr marL="93663" indent="0" algn="l" fontAlgn="ctr"/>
                      <a:r>
                        <a:rPr lang="es-PE" sz="1600" u="none" strike="noStrike" dirty="0">
                          <a:effectLst/>
                        </a:rPr>
                        <a:t>"Mejoramiento y creación de servicios turísticos públicos en el cañón del Apurímac, distritos de Curahuasi, san pedro de Cachora, Huanipaca, Tamburco y Abancay - región Apurímac” </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0" indent="0" algn="r" rtl="0" fontAlgn="ctr">
                        <a:tabLst>
                          <a:tab pos="1162050" algn="l"/>
                        </a:tabLst>
                      </a:pPr>
                      <a:r>
                        <a:rPr lang="es-PE" sz="1600" u="none" strike="noStrike" dirty="0">
                          <a:effectLst/>
                        </a:rPr>
                        <a:t>50,000,000.00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b="0" i="0" u="none" strike="noStrike" dirty="0">
                          <a:solidFill>
                            <a:srgbClr val="000000"/>
                          </a:solidFill>
                          <a:effectLst/>
                          <a:latin typeface="Arial Narrow" panose="020B0606020202030204" pitchFamily="34" charset="0"/>
                        </a:rPr>
                        <a:t>Concluido</a:t>
                      </a:r>
                    </a:p>
                  </a:txBody>
                  <a:tcPr marL="6772" marR="6772" marT="6772" marB="0" anchor="ctr">
                    <a:solidFill>
                      <a:schemeClr val="bg1"/>
                    </a:solidFill>
                  </a:tcPr>
                </a:tc>
                <a:tc>
                  <a:txBody>
                    <a:bodyPr/>
                    <a:lstStyle/>
                    <a:p>
                      <a:pPr marL="185738" indent="-92075" algn="l" rtl="0" fontAlgn="ctr">
                        <a:buFont typeface="Arial" panose="020B0604020202020204" pitchFamily="34" charset="0"/>
                        <a:buChar char="•"/>
                      </a:pPr>
                      <a:r>
                        <a:rPr lang="es-PE" sz="1600" u="none" strike="noStrike" dirty="0">
                          <a:effectLst/>
                        </a:rPr>
                        <a:t>05 distritos</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171450" indent="-171450" algn="l" fontAlgn="ctr">
                        <a:buFont typeface="Arial" panose="020B0604020202020204" pitchFamily="34" charset="0"/>
                        <a:buChar char="•"/>
                      </a:pPr>
                      <a:r>
                        <a:rPr lang="es-PE" sz="1600" b="0" i="0" u="none" strike="noStrike" dirty="0">
                          <a:solidFill>
                            <a:srgbClr val="000000"/>
                          </a:solidFill>
                          <a:effectLst/>
                          <a:latin typeface="Arial Narrow" panose="020B0606020202030204" pitchFamily="34" charset="0"/>
                        </a:rPr>
                        <a:t>En proceso de registro, aprobación y viabilidad.</a:t>
                      </a:r>
                    </a:p>
                  </a:txBody>
                  <a:tcPr marL="6772" marR="6772" marT="6772" marB="0" anchor="ctr">
                    <a:solidFill>
                      <a:schemeClr val="bg1"/>
                    </a:solidFill>
                  </a:tcPr>
                </a:tc>
                <a:extLst>
                  <a:ext uri="{0D108BD9-81ED-4DB2-BD59-A6C34878D82A}">
                    <a16:rowId xmlns:a16="http://schemas.microsoft.com/office/drawing/2014/main" val="557894352"/>
                  </a:ext>
                </a:extLst>
              </a:tr>
              <a:tr h="448081">
                <a:tc>
                  <a:txBody>
                    <a:bodyPr/>
                    <a:lstStyle/>
                    <a:p>
                      <a:pPr algn="ctr" fontAlgn="ctr"/>
                      <a:r>
                        <a:rPr lang="es-PE" sz="1600" u="none" strike="noStrike" dirty="0">
                          <a:effectLst/>
                        </a:rPr>
                        <a:t>11</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PE" sz="1600" u="none" strike="noStrike" dirty="0">
                          <a:effectLst/>
                        </a:rPr>
                        <a:t>75659</a:t>
                      </a:r>
                      <a:endParaRPr lang="es-PE" sz="1600" b="0" i="0" u="none" strike="noStrike" dirty="0">
                        <a:solidFill>
                          <a:srgbClr val="000000"/>
                        </a:solidFill>
                        <a:effectLst/>
                        <a:latin typeface="Arial Narrow" panose="020B0606020202030204" pitchFamily="34" charset="0"/>
                      </a:endParaRPr>
                    </a:p>
                    <a:p>
                      <a:pPr algn="ctr" rtl="0" fontAlgn="ctr"/>
                      <a:r>
                        <a:rPr lang="es-PE" sz="1600" u="none" strike="noStrike" dirty="0">
                          <a:effectLst/>
                        </a:rPr>
                        <a:t>Idea</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93663" indent="0" algn="l" fontAlgn="ctr"/>
                      <a:r>
                        <a:rPr lang="es-PE" sz="1600" u="none" strike="noStrike" dirty="0">
                          <a:effectLst/>
                        </a:rPr>
                        <a:t>“Mejoramiento de los servicios turísticos en el conjunto arqueológico de Saywite, distrito de Curahuasi, provincia de Abancay, región Apurímac” </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r" rtl="0" fontAlgn="ctr"/>
                      <a:r>
                        <a:rPr lang="es-PE" sz="1600" u="none" strike="noStrike" dirty="0">
                          <a:effectLst/>
                        </a:rPr>
                        <a:t>2,800,000.00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b="0" i="0" u="none" strike="noStrike" dirty="0">
                          <a:solidFill>
                            <a:srgbClr val="000000"/>
                          </a:solidFill>
                          <a:effectLst/>
                          <a:latin typeface="Arial Narrow" panose="020B0606020202030204" pitchFamily="34" charset="0"/>
                        </a:rPr>
                        <a:t>Concluido</a:t>
                      </a:r>
                    </a:p>
                  </a:txBody>
                  <a:tcPr marL="6772" marR="6772" marT="6772" marB="0" anchor="ctr">
                    <a:solidFill>
                      <a:schemeClr val="bg1"/>
                    </a:solidFill>
                  </a:tcPr>
                </a:tc>
                <a:tc>
                  <a:txBody>
                    <a:bodyPr/>
                    <a:lstStyle/>
                    <a:p>
                      <a:pPr marL="185738" indent="-92075" algn="l" defTabSz="914400" rtl="0" eaLnBrk="1" fontAlgn="ctr" latinLnBrk="0" hangingPunct="1">
                        <a:buFont typeface="Arial" panose="020B0604020202020204" pitchFamily="34" charset="0"/>
                        <a:buChar char="•"/>
                      </a:pPr>
                      <a:r>
                        <a:rPr lang="es-PE" sz="1600" u="none" strike="noStrike" kern="1200" dirty="0">
                          <a:solidFill>
                            <a:schemeClr val="dk1"/>
                          </a:solidFill>
                          <a:effectLst/>
                          <a:latin typeface="+mn-lt"/>
                          <a:ea typeface="+mn-ea"/>
                          <a:cs typeface="+mn-cs"/>
                        </a:rPr>
                        <a:t>01 distrito</a:t>
                      </a:r>
                    </a:p>
                  </a:txBody>
                  <a:tcPr marL="6772" marR="6772" marT="6772" marB="0" anchor="ctr">
                    <a:solidFill>
                      <a:schemeClr val="bg1"/>
                    </a:solidFill>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PE" sz="1600" b="0" i="0" u="none" strike="noStrike" dirty="0">
                          <a:solidFill>
                            <a:srgbClr val="000000"/>
                          </a:solidFill>
                          <a:effectLst/>
                          <a:latin typeface="Arial Narrow" panose="020B0606020202030204" pitchFamily="34" charset="0"/>
                        </a:rPr>
                        <a:t>Proceso de registro, aprobación y viabilidad pendiente de formalización de donación de terreno.</a:t>
                      </a:r>
                    </a:p>
                  </a:txBody>
                  <a:tcPr marL="6772" marR="6772" marT="6772" marB="0" anchor="ctr">
                    <a:solidFill>
                      <a:schemeClr val="bg1"/>
                    </a:solidFill>
                  </a:tcPr>
                </a:tc>
                <a:extLst>
                  <a:ext uri="{0D108BD9-81ED-4DB2-BD59-A6C34878D82A}">
                    <a16:rowId xmlns:a16="http://schemas.microsoft.com/office/drawing/2014/main" val="4267081164"/>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4175151" y="837218"/>
            <a:ext cx="3841697"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Turismo</a:t>
            </a:r>
          </a:p>
        </p:txBody>
      </p:sp>
      <p:pic>
        <p:nvPicPr>
          <p:cNvPr id="6" name="Picture 2" descr="Iconos de computadora inicio botón firmar, inicio, firmar, en ...">
            <a:hlinkClick r:id="rId3" action="ppaction://hlinksldjump"/>
            <a:extLst>
              <a:ext uri="{FF2B5EF4-FFF2-40B4-BE49-F238E27FC236}">
                <a16:creationId xmlns:a16="http://schemas.microsoft.com/office/drawing/2014/main" id="{E960BF2E-0CCD-4AE3-A631-3B954F505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02726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74B00-F710-4A2E-8268-624B575D6234}"/>
              </a:ext>
            </a:extLst>
          </p:cNvPr>
          <p:cNvSpPr>
            <a:spLocks noGrp="1"/>
          </p:cNvSpPr>
          <p:nvPr>
            <p:ph type="title"/>
          </p:nvPr>
        </p:nvSpPr>
        <p:spPr/>
        <p:txBody>
          <a:bodyPr/>
          <a:lstStyle/>
          <a:p>
            <a:r>
              <a:rPr lang="es-ES" sz="3600" b="1" dirty="0">
                <a:solidFill>
                  <a:schemeClr val="accent1"/>
                </a:solidFill>
                <a:latin typeface="+mn-lt"/>
              </a:rPr>
              <a:t>Función Planeamiento y Gestión</a:t>
            </a:r>
            <a:endParaRPr lang="es-PE" dirty="0"/>
          </a:p>
        </p:txBody>
      </p:sp>
      <p:sp>
        <p:nvSpPr>
          <p:cNvPr id="4" name="Marcador de texto 3">
            <a:extLst>
              <a:ext uri="{FF2B5EF4-FFF2-40B4-BE49-F238E27FC236}">
                <a16:creationId xmlns:a16="http://schemas.microsoft.com/office/drawing/2014/main" id="{ACB71CE6-E422-41AE-9D05-EF51CEE2C35A}"/>
              </a:ext>
            </a:extLst>
          </p:cNvPr>
          <p:cNvSpPr>
            <a:spLocks noGrp="1"/>
          </p:cNvSpPr>
          <p:nvPr>
            <p:ph type="body" sz="half" idx="2"/>
          </p:nvPr>
        </p:nvSpPr>
        <p:spPr>
          <a:xfrm>
            <a:off x="457200" y="2892299"/>
            <a:ext cx="3200400" cy="3379124"/>
          </a:xfrm>
        </p:spPr>
        <p:txBody>
          <a:bodyPr/>
          <a:lstStyle/>
          <a:p>
            <a:r>
              <a:rPr lang="es-ES" dirty="0"/>
              <a:t>02 </a:t>
            </a:r>
            <a:r>
              <a:rPr lang="es-PE" dirty="0"/>
              <a:t>Proyectos de Inversión Programados para su Formulación (Idea)</a:t>
            </a:r>
          </a:p>
        </p:txBody>
      </p:sp>
      <p:pic>
        <p:nvPicPr>
          <p:cNvPr id="24578" name="Picture 2">
            <a:extLst>
              <a:ext uri="{FF2B5EF4-FFF2-40B4-BE49-F238E27FC236}">
                <a16:creationId xmlns:a16="http://schemas.microsoft.com/office/drawing/2014/main" id="{853CEADB-17FA-40B7-804E-7549A7357EE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750" r="1"/>
          <a:stretch/>
        </p:blipFill>
        <p:spPr bwMode="auto">
          <a:xfrm>
            <a:off x="4074160" y="0"/>
            <a:ext cx="811784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4FEF1FE5-7D8F-4058-9B8D-85BDA55AB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887" y="358926"/>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08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n" sz="2800" b="1" dirty="0">
                <a:ln w="0"/>
                <a:solidFill>
                  <a:schemeClr val="accent6">
                    <a:lumMod val="75000"/>
                  </a:schemeClr>
                </a:solidFill>
                <a:latin typeface="+mn-lt"/>
                <a:sym typeface="Lato Black"/>
              </a:rPr>
              <a:t>Proyectos de Inversion Programados para su Formulacion -2020</a:t>
            </a:r>
            <a:endParaRPr sz="2800" b="1" dirty="0">
              <a:ln w="0"/>
              <a:solidFill>
                <a:schemeClr val="accent6">
                  <a:lumMod val="75000"/>
                </a:schemeClr>
              </a:solidFill>
              <a:latin typeface="+mn-lt"/>
              <a:sym typeface="Lato Black"/>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28</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008757757"/>
              </p:ext>
            </p:extLst>
          </p:nvPr>
        </p:nvGraphicFramePr>
        <p:xfrm>
          <a:off x="537328" y="2180323"/>
          <a:ext cx="11095348" cy="3007356"/>
        </p:xfrm>
        <a:graphic>
          <a:graphicData uri="http://schemas.openxmlformats.org/drawingml/2006/table">
            <a:tbl>
              <a:tblPr>
                <a:tableStyleId>{BDBED569-4797-4DF1-A0F4-6AAB3CD982D8}</a:tableStyleId>
              </a:tblPr>
              <a:tblGrid>
                <a:gridCol w="885856">
                  <a:extLst>
                    <a:ext uri="{9D8B030D-6E8A-4147-A177-3AD203B41FA5}">
                      <a16:colId xmlns:a16="http://schemas.microsoft.com/office/drawing/2014/main" val="1149053298"/>
                    </a:ext>
                  </a:extLst>
                </a:gridCol>
                <a:gridCol w="1140539">
                  <a:extLst>
                    <a:ext uri="{9D8B030D-6E8A-4147-A177-3AD203B41FA5}">
                      <a16:colId xmlns:a16="http://schemas.microsoft.com/office/drawing/2014/main" val="3265136901"/>
                    </a:ext>
                  </a:extLst>
                </a:gridCol>
                <a:gridCol w="2687097">
                  <a:extLst>
                    <a:ext uri="{9D8B030D-6E8A-4147-A177-3AD203B41FA5}">
                      <a16:colId xmlns:a16="http://schemas.microsoft.com/office/drawing/2014/main" val="3436427589"/>
                    </a:ext>
                  </a:extLst>
                </a:gridCol>
                <a:gridCol w="1349846">
                  <a:extLst>
                    <a:ext uri="{9D8B030D-6E8A-4147-A177-3AD203B41FA5}">
                      <a16:colId xmlns:a16="http://schemas.microsoft.com/office/drawing/2014/main" val="2737056336"/>
                    </a:ext>
                  </a:extLst>
                </a:gridCol>
                <a:gridCol w="779900">
                  <a:extLst>
                    <a:ext uri="{9D8B030D-6E8A-4147-A177-3AD203B41FA5}">
                      <a16:colId xmlns:a16="http://schemas.microsoft.com/office/drawing/2014/main" val="3418132934"/>
                    </a:ext>
                  </a:extLst>
                </a:gridCol>
                <a:gridCol w="1402605">
                  <a:extLst>
                    <a:ext uri="{9D8B030D-6E8A-4147-A177-3AD203B41FA5}">
                      <a16:colId xmlns:a16="http://schemas.microsoft.com/office/drawing/2014/main" val="3543597421"/>
                    </a:ext>
                  </a:extLst>
                </a:gridCol>
                <a:gridCol w="1225435">
                  <a:extLst>
                    <a:ext uri="{9D8B030D-6E8A-4147-A177-3AD203B41FA5}">
                      <a16:colId xmlns:a16="http://schemas.microsoft.com/office/drawing/2014/main" val="2610258380"/>
                    </a:ext>
                  </a:extLst>
                </a:gridCol>
                <a:gridCol w="1624070">
                  <a:extLst>
                    <a:ext uri="{9D8B030D-6E8A-4147-A177-3AD203B41FA5}">
                      <a16:colId xmlns:a16="http://schemas.microsoft.com/office/drawing/2014/main" val="840716094"/>
                    </a:ext>
                  </a:extLst>
                </a:gridCol>
              </a:tblGrid>
              <a:tr h="380518">
                <a:tc>
                  <a:txBody>
                    <a:bodyPr/>
                    <a:lstStyle/>
                    <a:p>
                      <a:pPr algn="ctr" rtl="0" fontAlgn="ctr"/>
                      <a:r>
                        <a:rPr lang="es-PE" sz="1400" b="1" u="none" strike="noStrike" dirty="0" err="1">
                          <a:solidFill>
                            <a:schemeClr val="bg1"/>
                          </a:solidFill>
                          <a:effectLst/>
                        </a:rPr>
                        <a:t>N°</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CUI / IDEA</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NOMBRE DEL PROYECTO DE INVERSIÓN</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INVERSIÓN ESTIMADO S/.</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a:solidFill>
                            <a:schemeClr val="bg1"/>
                          </a:solidFill>
                          <a:effectLst/>
                        </a:rPr>
                        <a:t>ESTADO SITUACIONAL</a:t>
                      </a:r>
                      <a:endParaRPr lang="es-PE" sz="14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a:solidFill>
                            <a:schemeClr val="bg1"/>
                          </a:solidFill>
                          <a:effectLst/>
                        </a:rPr>
                        <a:t>DURACIÓN DE LA FORMULACIÓN</a:t>
                      </a:r>
                      <a:endParaRPr lang="es-PE" sz="14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ALCANCE</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Observaciones</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0">
                <a:tc>
                  <a:txBody>
                    <a:bodyPr/>
                    <a:lstStyle/>
                    <a:p>
                      <a:pPr algn="ctr" rtl="0" fontAlgn="ctr"/>
                      <a:r>
                        <a:rPr lang="es-PE" sz="1400" u="none" strike="noStrike">
                          <a:effectLst/>
                        </a:rPr>
                        <a:t>1</a:t>
                      </a:r>
                      <a:endParaRPr lang="es-PE" sz="14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49533</a:t>
                      </a:r>
                    </a:p>
                    <a:p>
                      <a:pPr algn="ctr" rtl="0" fontAlgn="ctr"/>
                      <a:r>
                        <a:rPr lang="es-PE" sz="1400" b="0" i="0" u="none" strike="noStrike" dirty="0">
                          <a:solidFill>
                            <a:srgbClr val="000000"/>
                          </a:solidFill>
                          <a:effectLst/>
                          <a:latin typeface="Arial Narrow" panose="020B0606020202030204" pitchFamily="34" charset="0"/>
                        </a:rPr>
                        <a:t>Idea</a:t>
                      </a:r>
                    </a:p>
                  </a:txBody>
                  <a:tcPr marL="6772" marR="6772" marT="6772" marB="0" anchor="ctr"/>
                </a:tc>
                <a:tc>
                  <a:txBody>
                    <a:bodyPr/>
                    <a:lstStyle/>
                    <a:p>
                      <a:pPr algn="l" fontAlgn="ctr"/>
                      <a:r>
                        <a:rPr lang="es-MX" sz="1400" u="none" strike="noStrike" kern="1200" dirty="0">
                          <a:solidFill>
                            <a:schemeClr val="tx1"/>
                          </a:solidFill>
                          <a:effectLst/>
                          <a:latin typeface="+mn-lt"/>
                          <a:ea typeface="+mn-ea"/>
                          <a:cs typeface="+mn-cs"/>
                        </a:rPr>
                        <a:t>MEJORAMIENTO DEL SERVICIO DE APOYO PARA LA PRODUCCION DE HONGOS COMESTIBLES 5 PROVINCIAS DEL DEPARTAMENTO DE APURIMAC</a:t>
                      </a:r>
                      <a:endParaRPr lang="es-PE" sz="1400" u="none" strike="noStrike" kern="1200" dirty="0">
                        <a:solidFill>
                          <a:schemeClr val="tx1"/>
                        </a:solidFill>
                        <a:effectLst/>
                        <a:latin typeface="+mn-lt"/>
                        <a:ea typeface="+mn-ea"/>
                        <a:cs typeface="+mn-cs"/>
                      </a:endParaRPr>
                    </a:p>
                  </a:txBody>
                  <a:tcPr marL="6772" marR="6772" marT="6772" marB="0" anchor="ctr"/>
                </a:tc>
                <a:tc>
                  <a:txBody>
                    <a:bodyPr/>
                    <a:lstStyle/>
                    <a:p>
                      <a:pPr algn="r" rtl="0" fontAlgn="ctr"/>
                      <a:r>
                        <a:rPr lang="es-PE" sz="1400" u="none" strike="noStrike" dirty="0">
                          <a:effectLst/>
                        </a:rPr>
                        <a:t>5,185,155.00</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Idea</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5 meses</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PE" sz="1400" u="none" strike="noStrike" dirty="0">
                          <a:effectLst/>
                        </a:rPr>
                        <a:t>Provincias de Abancay, Aymaraes, Andahuaylas, chincheros y Cotabambas</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Administración directa</a:t>
                      </a:r>
                      <a:endParaRPr lang="es-PE" sz="14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0">
                <a:tc>
                  <a:txBody>
                    <a:bodyPr/>
                    <a:lstStyle/>
                    <a:p>
                      <a:pPr algn="ctr" rtl="0" fontAlgn="ctr"/>
                      <a:r>
                        <a:rPr lang="es-PE" sz="1400" u="none" strike="noStrike">
                          <a:effectLst/>
                        </a:rPr>
                        <a:t>2</a:t>
                      </a:r>
                      <a:endParaRPr lang="es-PE" sz="14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49538</a:t>
                      </a:r>
                    </a:p>
                    <a:p>
                      <a:pPr algn="ctr" rtl="0" fontAlgn="ctr"/>
                      <a:r>
                        <a:rPr lang="es-PE" sz="1400" b="0" i="0" u="none" strike="noStrike" dirty="0">
                          <a:solidFill>
                            <a:srgbClr val="000000"/>
                          </a:solidFill>
                          <a:effectLst/>
                          <a:latin typeface="Arial Narrow" panose="020B0606020202030204" pitchFamily="34" charset="0"/>
                        </a:rPr>
                        <a:t>Idea</a:t>
                      </a:r>
                    </a:p>
                  </a:txBody>
                  <a:tcPr marL="6772" marR="6772" marT="6772" marB="0" anchor="ctr"/>
                </a:tc>
                <a:tc>
                  <a:txBody>
                    <a:bodyPr/>
                    <a:lstStyle/>
                    <a:p>
                      <a:pPr marL="0" algn="l" defTabSz="914400" rtl="0" eaLnBrk="1" fontAlgn="ctr" latinLnBrk="0" hangingPunct="1"/>
                      <a:r>
                        <a:rPr lang="es-MX" sz="1400" u="none" strike="noStrike" kern="1200" dirty="0">
                          <a:solidFill>
                            <a:schemeClr val="tx1"/>
                          </a:solidFill>
                          <a:effectLst/>
                          <a:latin typeface="+mn-lt"/>
                          <a:ea typeface="+mn-ea"/>
                          <a:cs typeface="+mn-cs"/>
                        </a:rPr>
                        <a:t>CREACION DE SERVICIOS DEL CENTRO DE INNOVACIÓN TECNOLÓGICA - CITE ACUÍCOLA EN LAS 7 PROVINCIAS DEL DEPARTAMENTO DE APURIMAC</a:t>
                      </a:r>
                      <a:endParaRPr lang="es-PE" sz="1400" u="none" strike="noStrike" kern="1200" dirty="0">
                        <a:solidFill>
                          <a:schemeClr val="tx1"/>
                        </a:solidFill>
                        <a:effectLst/>
                        <a:latin typeface="+mn-lt"/>
                        <a:ea typeface="+mn-ea"/>
                        <a:cs typeface="+mn-cs"/>
                      </a:endParaRPr>
                    </a:p>
                  </a:txBody>
                  <a:tcPr marL="6772" marR="6772" marT="6772" marB="0" anchor="ctr"/>
                </a:tc>
                <a:tc>
                  <a:txBody>
                    <a:bodyPr/>
                    <a:lstStyle/>
                    <a:p>
                      <a:pPr algn="r" rtl="0" fontAlgn="ctr"/>
                      <a:r>
                        <a:rPr lang="es-PE" sz="1400" u="none" strike="noStrike" dirty="0">
                          <a:effectLst/>
                        </a:rPr>
                        <a:t>15,613,021.57</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Idea</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6 meses</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PE" sz="1400" u="none" strike="noStrike" dirty="0">
                          <a:effectLst/>
                        </a:rPr>
                        <a:t>Las 07 provincias de la región Apurímac</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Administración directa</a:t>
                      </a:r>
                      <a:endParaRPr lang="es-PE" sz="14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
        <p:nvSpPr>
          <p:cNvPr id="2" name="Google Shape;95;p13">
            <a:extLst>
              <a:ext uri="{FF2B5EF4-FFF2-40B4-BE49-F238E27FC236}">
                <a16:creationId xmlns:a16="http://schemas.microsoft.com/office/drawing/2014/main" id="{DAEB0D2F-2CCF-47D1-94EF-E65610CDEE82}"/>
              </a:ext>
            </a:extLst>
          </p:cNvPr>
          <p:cNvSpPr txBox="1">
            <a:spLocks/>
          </p:cNvSpPr>
          <p:nvPr/>
        </p:nvSpPr>
        <p:spPr>
          <a:xfrm>
            <a:off x="991892" y="790726"/>
            <a:ext cx="10315553" cy="96058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a:t>
            </a:r>
            <a:r>
              <a:rPr lang="es-PE"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Planeamiento gestión y reserva de la contingencia</a:t>
            </a:r>
          </a:p>
          <a:p>
            <a:pPr algn="ctr"/>
            <a:endPar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endParaRPr>
          </a:p>
        </p:txBody>
      </p:sp>
      <p:pic>
        <p:nvPicPr>
          <p:cNvPr id="6" name="Picture 2" descr="Iconos de computadora inicio botón firmar, inicio, firmar, en ...">
            <a:hlinkClick r:id="rId3" action="ppaction://hlinksldjump"/>
            <a:extLst>
              <a:ext uri="{FF2B5EF4-FFF2-40B4-BE49-F238E27FC236}">
                <a16:creationId xmlns:a16="http://schemas.microsoft.com/office/drawing/2014/main" id="{8DA57257-9DCC-4FD9-8DF6-45A2C3F66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DC97D-E8E1-46E5-AAB4-F7EEC7775E4F}"/>
              </a:ext>
            </a:extLst>
          </p:cNvPr>
          <p:cNvSpPr txBox="1">
            <a:spLocks/>
          </p:cNvSpPr>
          <p:nvPr/>
        </p:nvSpPr>
        <p:spPr>
          <a:xfrm>
            <a:off x="5125720" y="2824479"/>
            <a:ext cx="1940560" cy="60452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600" b="1" dirty="0">
                <a:solidFill>
                  <a:schemeClr val="accent1"/>
                </a:solidFill>
                <a:latin typeface="+mn-lt"/>
              </a:rPr>
              <a:t>GRACIAS</a:t>
            </a:r>
            <a:endParaRPr lang="es-PE" dirty="0"/>
          </a:p>
        </p:txBody>
      </p:sp>
    </p:spTree>
    <p:extLst>
      <p:ext uri="{BB962C8B-B14F-4D97-AF65-F5344CB8AC3E}">
        <p14:creationId xmlns:p14="http://schemas.microsoft.com/office/powerpoint/2010/main" val="94967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D29D1-BA6F-4C0F-B1F3-9D3EAD21242C}"/>
              </a:ext>
            </a:extLst>
          </p:cNvPr>
          <p:cNvSpPr>
            <a:spLocks noGrp="1"/>
          </p:cNvSpPr>
          <p:nvPr>
            <p:ph type="title"/>
          </p:nvPr>
        </p:nvSpPr>
        <p:spPr/>
        <p:txBody>
          <a:bodyPr>
            <a:normAutofit/>
          </a:bodyPr>
          <a:lstStyle/>
          <a:p>
            <a:r>
              <a:rPr lang="es-ES" sz="4400" b="1" dirty="0">
                <a:solidFill>
                  <a:schemeClr val="accent1"/>
                </a:solidFill>
                <a:latin typeface="+mn-lt"/>
              </a:rPr>
              <a:t>Función Salud</a:t>
            </a:r>
            <a:endParaRPr lang="es-PE" sz="4400" dirty="0"/>
          </a:p>
        </p:txBody>
      </p:sp>
      <p:sp>
        <p:nvSpPr>
          <p:cNvPr id="3" name="Marcador de contenido 2">
            <a:extLst>
              <a:ext uri="{FF2B5EF4-FFF2-40B4-BE49-F238E27FC236}">
                <a16:creationId xmlns:a16="http://schemas.microsoft.com/office/drawing/2014/main" id="{044FBEFD-4A6E-45FC-A4FA-9F2BCD6FBC1D}"/>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0B4CA6D0-05C4-4912-B651-9BD6D3666FA7}"/>
              </a:ext>
            </a:extLst>
          </p:cNvPr>
          <p:cNvSpPr>
            <a:spLocks noGrp="1"/>
          </p:cNvSpPr>
          <p:nvPr>
            <p:ph type="body" sz="half" idx="2"/>
          </p:nvPr>
        </p:nvSpPr>
        <p:spPr/>
        <p:txBody>
          <a:bodyPr/>
          <a:lstStyle/>
          <a:p>
            <a:pPr marL="285750" indent="-285750">
              <a:buFont typeface="Arial" panose="020B0604020202020204" pitchFamily="34" charset="0"/>
              <a:buChar char="•"/>
            </a:pPr>
            <a:r>
              <a:rPr lang="es-ES" dirty="0"/>
              <a:t>01 </a:t>
            </a:r>
            <a:r>
              <a:rPr lang="es-PE" dirty="0"/>
              <a:t>Proyectos de Inversión Programados para su Formulación (Viable).</a:t>
            </a:r>
          </a:p>
          <a:p>
            <a:pPr marL="285750" indent="-285750">
              <a:buFont typeface="Arial" panose="020B0604020202020204" pitchFamily="34" charset="0"/>
              <a:buChar char="•"/>
            </a:pPr>
            <a:r>
              <a:rPr lang="es-PE" dirty="0"/>
              <a:t>06 Proyectos de Inversión Programados para su Formulación.</a:t>
            </a:r>
          </a:p>
          <a:p>
            <a:pPr marL="742950" lvl="1" indent="-285750">
              <a:buFont typeface="Arial" panose="020B0604020202020204" pitchFamily="34" charset="0"/>
              <a:buChar char="•"/>
            </a:pPr>
            <a:r>
              <a:rPr lang="es-PE" sz="1400" dirty="0">
                <a:solidFill>
                  <a:schemeClr val="bg1"/>
                </a:solidFill>
              </a:rPr>
              <a:t>03 En Formulación.</a:t>
            </a:r>
          </a:p>
          <a:p>
            <a:pPr marL="742950" lvl="1" indent="-285750">
              <a:buFont typeface="Arial" panose="020B0604020202020204" pitchFamily="34" charset="0"/>
              <a:buChar char="•"/>
            </a:pPr>
            <a:r>
              <a:rPr lang="es-PE" sz="1400" dirty="0">
                <a:solidFill>
                  <a:schemeClr val="bg1"/>
                </a:solidFill>
              </a:rPr>
              <a:t>03 En Idea.</a:t>
            </a:r>
          </a:p>
          <a:p>
            <a:endParaRPr lang="es-PE" dirty="0"/>
          </a:p>
          <a:p>
            <a:endParaRPr lang="es-PE" dirty="0"/>
          </a:p>
        </p:txBody>
      </p:sp>
      <p:pic>
        <p:nvPicPr>
          <p:cNvPr id="25602" name="Picture 2">
            <a:extLst>
              <a:ext uri="{FF2B5EF4-FFF2-40B4-BE49-F238E27FC236}">
                <a16:creationId xmlns:a16="http://schemas.microsoft.com/office/drawing/2014/main" id="{DB75F5C0-C893-4CF1-9205-E5AA1F9D1E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07" r="23630"/>
          <a:stretch/>
        </p:blipFill>
        <p:spPr bwMode="auto">
          <a:xfrm>
            <a:off x="4104640" y="0"/>
            <a:ext cx="808736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DF8FAFC4-65D4-4246-A0FC-61CAE7D038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107" y="147373"/>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40343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110504" y="755529"/>
            <a:ext cx="10562741"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n" sz="2800" b="1" dirty="0">
                <a:ln w="0"/>
                <a:solidFill>
                  <a:schemeClr val="tx1"/>
                </a:solidFill>
                <a:latin typeface="+mn-lt"/>
                <a:sym typeface="Lato Black"/>
              </a:rPr>
              <a:t>Proyectos de Inversion Programados para su Formulacion - 2019</a:t>
            </a:r>
            <a:endParaRPr sz="2800" b="1" dirty="0">
              <a:ln w="0"/>
              <a:solidFill>
                <a:schemeClr val="tx1"/>
              </a:solidFill>
              <a:latin typeface="+mn-lt"/>
              <a:sym typeface="Lato Black"/>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4</a:t>
            </a:fld>
            <a:endParaRPr/>
          </a:p>
        </p:txBody>
      </p:sp>
      <p:sp>
        <p:nvSpPr>
          <p:cNvPr id="2" name="Google Shape;95;p13">
            <a:extLst>
              <a:ext uri="{FF2B5EF4-FFF2-40B4-BE49-F238E27FC236}">
                <a16:creationId xmlns:a16="http://schemas.microsoft.com/office/drawing/2014/main" id="{DAEB0D2F-2CCF-47D1-94EF-E65610CDEE82}"/>
              </a:ext>
            </a:extLst>
          </p:cNvPr>
          <p:cNvSpPr txBox="1">
            <a:spLocks/>
          </p:cNvSpPr>
          <p:nvPr/>
        </p:nvSpPr>
        <p:spPr>
          <a:xfrm>
            <a:off x="705290" y="85246"/>
            <a:ext cx="10315553" cy="96058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4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a:t>
            </a:r>
            <a:r>
              <a:rPr lang="es-PE" sz="24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a typeface="+mj-ea"/>
                <a:cs typeface="+mj-cs"/>
              </a:rPr>
              <a:t>Salud</a:t>
            </a:r>
          </a:p>
          <a:p>
            <a:pPr algn="ctr"/>
            <a:endPar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endParaRPr>
          </a:p>
        </p:txBody>
      </p:sp>
      <p:graphicFrame>
        <p:nvGraphicFramePr>
          <p:cNvPr id="7" name="Tabla 6"/>
          <p:cNvGraphicFramePr>
            <a:graphicFrameLocks noGrp="1"/>
          </p:cNvGraphicFramePr>
          <p:nvPr>
            <p:extLst>
              <p:ext uri="{D42A27DB-BD31-4B8C-83A1-F6EECF244321}">
                <p14:modId xmlns:p14="http://schemas.microsoft.com/office/powerpoint/2010/main" val="1966466144"/>
              </p:ext>
            </p:extLst>
          </p:nvPr>
        </p:nvGraphicFramePr>
        <p:xfrm>
          <a:off x="863313" y="2408192"/>
          <a:ext cx="10562741" cy="1778418"/>
        </p:xfrm>
        <a:graphic>
          <a:graphicData uri="http://schemas.openxmlformats.org/drawingml/2006/table">
            <a:tbl>
              <a:tblPr>
                <a:tableStyleId>{BDBED569-4797-4DF1-A0F4-6AAB3CD982D8}</a:tableStyleId>
              </a:tblPr>
              <a:tblGrid>
                <a:gridCol w="448832">
                  <a:extLst>
                    <a:ext uri="{9D8B030D-6E8A-4147-A177-3AD203B41FA5}">
                      <a16:colId xmlns:a16="http://schemas.microsoft.com/office/drawing/2014/main" val="20000"/>
                    </a:ext>
                  </a:extLst>
                </a:gridCol>
                <a:gridCol w="928618">
                  <a:extLst>
                    <a:ext uri="{9D8B030D-6E8A-4147-A177-3AD203B41FA5}">
                      <a16:colId xmlns:a16="http://schemas.microsoft.com/office/drawing/2014/main" val="20001"/>
                    </a:ext>
                  </a:extLst>
                </a:gridCol>
                <a:gridCol w="3869239">
                  <a:extLst>
                    <a:ext uri="{9D8B030D-6E8A-4147-A177-3AD203B41FA5}">
                      <a16:colId xmlns:a16="http://schemas.microsoft.com/office/drawing/2014/main" val="20002"/>
                    </a:ext>
                  </a:extLst>
                </a:gridCol>
                <a:gridCol w="1191725">
                  <a:extLst>
                    <a:ext uri="{9D8B030D-6E8A-4147-A177-3AD203B41FA5}">
                      <a16:colId xmlns:a16="http://schemas.microsoft.com/office/drawing/2014/main" val="20003"/>
                    </a:ext>
                  </a:extLst>
                </a:gridCol>
                <a:gridCol w="928618">
                  <a:extLst>
                    <a:ext uri="{9D8B030D-6E8A-4147-A177-3AD203B41FA5}">
                      <a16:colId xmlns:a16="http://schemas.microsoft.com/office/drawing/2014/main" val="20004"/>
                    </a:ext>
                  </a:extLst>
                </a:gridCol>
                <a:gridCol w="1567042">
                  <a:extLst>
                    <a:ext uri="{9D8B030D-6E8A-4147-A177-3AD203B41FA5}">
                      <a16:colId xmlns:a16="http://schemas.microsoft.com/office/drawing/2014/main" val="20005"/>
                    </a:ext>
                  </a:extLst>
                </a:gridCol>
                <a:gridCol w="1628667">
                  <a:extLst>
                    <a:ext uri="{9D8B030D-6E8A-4147-A177-3AD203B41FA5}">
                      <a16:colId xmlns:a16="http://schemas.microsoft.com/office/drawing/2014/main" val="20006"/>
                    </a:ext>
                  </a:extLst>
                </a:gridCol>
              </a:tblGrid>
              <a:tr h="335008">
                <a:tc>
                  <a:txBody>
                    <a:bodyPr/>
                    <a:lstStyle/>
                    <a:p>
                      <a:pPr algn="ctr" fontAlgn="ctr"/>
                      <a:r>
                        <a:rPr lang="es-PE" sz="1400" b="1" u="none" strike="noStrike" dirty="0">
                          <a:solidFill>
                            <a:schemeClr val="bg1">
                              <a:lumMod val="85000"/>
                            </a:schemeClr>
                          </a:solidFill>
                          <a:effectLst/>
                        </a:rPr>
                        <a:t>N°</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CUI</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Nombre de la inversión</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Monto viable</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Situación</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Alcance</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Observaciones</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extLst>
                  <a:ext uri="{0D108BD9-81ED-4DB2-BD59-A6C34878D82A}">
                    <a16:rowId xmlns:a16="http://schemas.microsoft.com/office/drawing/2014/main" val="10000"/>
                  </a:ext>
                </a:extLst>
              </a:tr>
              <a:tr h="1443410">
                <a:tc>
                  <a:txBody>
                    <a:bodyPr/>
                    <a:lstStyle/>
                    <a:p>
                      <a:pPr algn="ctr" fontAlgn="ctr"/>
                      <a:r>
                        <a:rPr lang="es-PE" sz="1400" u="none" strike="noStrike">
                          <a:effectLst/>
                        </a:rPr>
                        <a:t>1</a:t>
                      </a:r>
                      <a:endParaRPr lang="es-PE" sz="1400" b="0" i="0" u="none" strike="noStrike">
                        <a:effectLst/>
                        <a:latin typeface="Arial" panose="020B0604020202020204" pitchFamily="34" charset="0"/>
                      </a:endParaRPr>
                    </a:p>
                  </a:txBody>
                  <a:tcPr marL="9525" marR="9525" marT="9525" marB="0" anchor="ctr"/>
                </a:tc>
                <a:tc>
                  <a:txBody>
                    <a:bodyPr/>
                    <a:lstStyle/>
                    <a:p>
                      <a:pPr algn="ctr" fontAlgn="ctr"/>
                      <a:r>
                        <a:rPr lang="es-PE" sz="1400" u="none" strike="noStrike">
                          <a:effectLst/>
                        </a:rPr>
                        <a:t>2445283</a:t>
                      </a:r>
                      <a:endParaRPr lang="es-PE" sz="1400" b="0" i="0" u="none" strike="noStrike">
                        <a:effectLst/>
                        <a:latin typeface="Arial" panose="020B0604020202020204" pitchFamily="34" charset="0"/>
                      </a:endParaRPr>
                    </a:p>
                  </a:txBody>
                  <a:tcPr marL="9525" marR="9525" marT="9525" marB="0" anchor="ctr"/>
                </a:tc>
                <a:tc>
                  <a:txBody>
                    <a:bodyPr/>
                    <a:lstStyle/>
                    <a:p>
                      <a:pPr algn="l" fontAlgn="ctr"/>
                      <a:r>
                        <a:rPr lang="es-PE" sz="1400" u="none" strike="noStrike" dirty="0">
                          <a:effectLst/>
                        </a:rPr>
                        <a:t>MEJORAMIENTO DE LOS SERVICIOS DE SALUD DEL CENTRO DE SALUD HUANCARAMA DEL DISTRITO DE HUANCARAMA - PROVINCIA DE ANDAHUAYLAS - DEPARTAMENTO DE APURIMAC</a:t>
                      </a:r>
                      <a:endParaRPr lang="es-PE" sz="1400" b="0" i="0" u="none" strike="noStrike" dirty="0">
                        <a:effectLst/>
                        <a:latin typeface="Arial" panose="020B0604020202020204" pitchFamily="34" charset="0"/>
                      </a:endParaRPr>
                    </a:p>
                  </a:txBody>
                  <a:tcPr marL="9525" marR="9525" marT="9525" marB="0" anchor="ctr"/>
                </a:tc>
                <a:tc>
                  <a:txBody>
                    <a:bodyPr/>
                    <a:lstStyle/>
                    <a:p>
                      <a:pPr algn="ctr" fontAlgn="ctr"/>
                      <a:r>
                        <a:rPr lang="es-PE" sz="1400" u="none" strike="noStrike" dirty="0">
                          <a:effectLst/>
                        </a:rPr>
                        <a:t>28,581,016.69</a:t>
                      </a:r>
                      <a:endParaRPr lang="es-PE" sz="1400" b="0" i="0" u="none" strike="noStrike" dirty="0">
                        <a:effectLst/>
                        <a:latin typeface="Arial" panose="020B0604020202020204" pitchFamily="34" charset="0"/>
                      </a:endParaRPr>
                    </a:p>
                  </a:txBody>
                  <a:tcPr marL="9525" marR="9525" marT="9525" marB="0" anchor="ctr"/>
                </a:tc>
                <a:tc>
                  <a:txBody>
                    <a:bodyPr/>
                    <a:lstStyle/>
                    <a:p>
                      <a:pPr algn="ctr" fontAlgn="ctr"/>
                      <a:r>
                        <a:rPr lang="es-PE" sz="1400" u="none" strike="noStrike" dirty="0">
                          <a:effectLst/>
                        </a:rPr>
                        <a:t>VIABLE</a:t>
                      </a:r>
                      <a:endParaRPr lang="es-PE" sz="1400" b="0" i="0" u="none" strike="noStrike" dirty="0">
                        <a:effectLst/>
                        <a:latin typeface="Arial" panose="020B0604020202020204" pitchFamily="34" charset="0"/>
                      </a:endParaRPr>
                    </a:p>
                  </a:txBody>
                  <a:tcPr marL="9525" marR="9525" marT="9525" marB="0" anchor="ctr"/>
                </a:tc>
                <a:tc>
                  <a:txBody>
                    <a:bodyPr/>
                    <a:lstStyle/>
                    <a:p>
                      <a:pPr marL="171450" indent="-171450" algn="l" fontAlgn="ctr">
                        <a:buFont typeface="Wingdings" panose="05000000000000000000" pitchFamily="2" charset="2"/>
                        <a:buChar char="§"/>
                      </a:pPr>
                      <a:r>
                        <a:rPr lang="es-PE" sz="1400" u="none" strike="noStrike" dirty="0">
                          <a:effectLst/>
                        </a:rPr>
                        <a:t>18 EESS</a:t>
                      </a:r>
                    </a:p>
                    <a:p>
                      <a:pPr marL="171450" indent="-171450" algn="l" fontAlgn="ctr">
                        <a:buFont typeface="Wingdings" panose="05000000000000000000" pitchFamily="2" charset="2"/>
                        <a:buChar char="§"/>
                      </a:pPr>
                      <a:r>
                        <a:rPr lang="es-PE" sz="1400" u="none" strike="noStrike" dirty="0">
                          <a:effectLst/>
                        </a:rPr>
                        <a:t>12,450 beneficiarios</a:t>
                      </a:r>
                    </a:p>
                    <a:p>
                      <a:pPr marL="171450" indent="-171450" algn="l" fontAlgn="ctr">
                        <a:buFont typeface="Wingdings" panose="05000000000000000000" pitchFamily="2" charset="2"/>
                        <a:buChar char="§"/>
                      </a:pPr>
                      <a:r>
                        <a:rPr lang="es-PE" sz="1400" u="none" strike="noStrike" dirty="0">
                          <a:effectLst/>
                        </a:rPr>
                        <a:t>Distritos de </a:t>
                      </a:r>
                      <a:r>
                        <a:rPr lang="es-PE" sz="1400" u="none" strike="noStrike" dirty="0" err="1">
                          <a:effectLst/>
                        </a:rPr>
                        <a:t>Huancarama</a:t>
                      </a:r>
                      <a:r>
                        <a:rPr lang="es-PE" sz="1400" u="none" strike="noStrike" dirty="0">
                          <a:effectLst/>
                        </a:rPr>
                        <a:t> y </a:t>
                      </a:r>
                      <a:r>
                        <a:rPr lang="es-PE" sz="1400" u="none" strike="noStrike" dirty="0" err="1">
                          <a:effectLst/>
                        </a:rPr>
                        <a:t>Pacobamba</a:t>
                      </a:r>
                      <a:endParaRPr lang="es-PE" sz="1400" b="0" i="0" u="none" strike="noStrike" dirty="0">
                        <a:effectLst/>
                        <a:latin typeface="Arial" panose="020B0604020202020204" pitchFamily="34" charset="0"/>
                      </a:endParaRPr>
                    </a:p>
                  </a:txBody>
                  <a:tcPr marL="9525" marR="9525" marT="9525" marB="0" anchor="ctr"/>
                </a:tc>
                <a:tc>
                  <a:txBody>
                    <a:bodyPr/>
                    <a:lstStyle/>
                    <a:p>
                      <a:pPr marL="171450" indent="-171450" algn="l" fontAlgn="ctr">
                        <a:buFont typeface="Wingdings" panose="05000000000000000000" pitchFamily="2" charset="2"/>
                        <a:buChar char="§"/>
                      </a:pPr>
                      <a:r>
                        <a:rPr lang="es-PE" sz="1400" u="none" strike="noStrike" dirty="0">
                          <a:effectLst/>
                        </a:rPr>
                        <a:t>Revisado por el OPMI MINSA</a:t>
                      </a:r>
                    </a:p>
                    <a:p>
                      <a:pPr marL="171450" indent="-171450" algn="l" fontAlgn="ctr">
                        <a:buFont typeface="Wingdings" panose="05000000000000000000" pitchFamily="2" charset="2"/>
                        <a:buChar char="§"/>
                      </a:pPr>
                      <a:r>
                        <a:rPr lang="es-PE" sz="1400" u="none" strike="noStrike" dirty="0">
                          <a:effectLst/>
                        </a:rPr>
                        <a:t>Terreno saneado</a:t>
                      </a:r>
                      <a:endParaRPr lang="es-PE" sz="1400" b="0" i="0" u="none" strike="noStrike" dirty="0">
                        <a:effectLst/>
                        <a:latin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110504" y="755529"/>
            <a:ext cx="10562741"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n" sz="2800" b="1" dirty="0">
                <a:ln w="0"/>
                <a:solidFill>
                  <a:schemeClr val="tx1"/>
                </a:solidFill>
                <a:latin typeface="+mn-lt"/>
                <a:sym typeface="Lato Black"/>
              </a:rPr>
              <a:t>Proyectos de Inversion Programados para su Formulacion - 2020</a:t>
            </a:r>
            <a:endParaRPr sz="2800" b="1" dirty="0">
              <a:ln w="0"/>
              <a:solidFill>
                <a:schemeClr val="tx1"/>
              </a:solidFill>
              <a:latin typeface="+mn-lt"/>
              <a:sym typeface="Lato Black"/>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5</a:t>
            </a:fld>
            <a:endParaRPr/>
          </a:p>
        </p:txBody>
      </p:sp>
      <p:sp>
        <p:nvSpPr>
          <p:cNvPr id="2" name="Google Shape;95;p13">
            <a:extLst>
              <a:ext uri="{FF2B5EF4-FFF2-40B4-BE49-F238E27FC236}">
                <a16:creationId xmlns:a16="http://schemas.microsoft.com/office/drawing/2014/main" id="{DAEB0D2F-2CCF-47D1-94EF-E65610CDEE82}"/>
              </a:ext>
            </a:extLst>
          </p:cNvPr>
          <p:cNvSpPr txBox="1">
            <a:spLocks/>
          </p:cNvSpPr>
          <p:nvPr/>
        </p:nvSpPr>
        <p:spPr>
          <a:xfrm>
            <a:off x="705290" y="182475"/>
            <a:ext cx="10315553" cy="63319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4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a:t>
            </a:r>
            <a:r>
              <a:rPr lang="es-PE" sz="24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a typeface="+mj-ea"/>
                <a:cs typeface="+mj-cs"/>
              </a:rPr>
              <a:t>Salud</a:t>
            </a:r>
          </a:p>
          <a:p>
            <a:pPr algn="ctr"/>
            <a:endPar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endParaRPr>
          </a:p>
        </p:txBody>
      </p:sp>
      <p:graphicFrame>
        <p:nvGraphicFramePr>
          <p:cNvPr id="6" name="Tabla 5"/>
          <p:cNvGraphicFramePr>
            <a:graphicFrameLocks noGrp="1"/>
          </p:cNvGraphicFramePr>
          <p:nvPr>
            <p:extLst>
              <p:ext uri="{D42A27DB-BD31-4B8C-83A1-F6EECF244321}">
                <p14:modId xmlns:p14="http://schemas.microsoft.com/office/powerpoint/2010/main" val="3161165614"/>
              </p:ext>
            </p:extLst>
          </p:nvPr>
        </p:nvGraphicFramePr>
        <p:xfrm>
          <a:off x="263716" y="1853383"/>
          <a:ext cx="11609836" cy="4188947"/>
        </p:xfrm>
        <a:graphic>
          <a:graphicData uri="http://schemas.openxmlformats.org/drawingml/2006/table">
            <a:tbl>
              <a:tblPr>
                <a:tableStyleId>{BDBED569-4797-4DF1-A0F4-6AAB3CD982D8}</a:tableStyleId>
              </a:tblPr>
              <a:tblGrid>
                <a:gridCol w="450652">
                  <a:extLst>
                    <a:ext uri="{9D8B030D-6E8A-4147-A177-3AD203B41FA5}">
                      <a16:colId xmlns:a16="http://schemas.microsoft.com/office/drawing/2014/main" val="20000"/>
                    </a:ext>
                  </a:extLst>
                </a:gridCol>
                <a:gridCol w="838422">
                  <a:extLst>
                    <a:ext uri="{9D8B030D-6E8A-4147-A177-3AD203B41FA5}">
                      <a16:colId xmlns:a16="http://schemas.microsoft.com/office/drawing/2014/main" val="20001"/>
                    </a:ext>
                  </a:extLst>
                </a:gridCol>
                <a:gridCol w="3144083">
                  <a:extLst>
                    <a:ext uri="{9D8B030D-6E8A-4147-A177-3AD203B41FA5}">
                      <a16:colId xmlns:a16="http://schemas.microsoft.com/office/drawing/2014/main" val="20002"/>
                    </a:ext>
                  </a:extLst>
                </a:gridCol>
                <a:gridCol w="1075976">
                  <a:extLst>
                    <a:ext uri="{9D8B030D-6E8A-4147-A177-3AD203B41FA5}">
                      <a16:colId xmlns:a16="http://schemas.microsoft.com/office/drawing/2014/main" val="20003"/>
                    </a:ext>
                  </a:extLst>
                </a:gridCol>
                <a:gridCol w="1075976">
                  <a:extLst>
                    <a:ext uri="{9D8B030D-6E8A-4147-A177-3AD203B41FA5}">
                      <a16:colId xmlns:a16="http://schemas.microsoft.com/office/drawing/2014/main" val="20004"/>
                    </a:ext>
                  </a:extLst>
                </a:gridCol>
                <a:gridCol w="1173792">
                  <a:extLst>
                    <a:ext uri="{9D8B030D-6E8A-4147-A177-3AD203B41FA5}">
                      <a16:colId xmlns:a16="http://schemas.microsoft.com/office/drawing/2014/main" val="20005"/>
                    </a:ext>
                  </a:extLst>
                </a:gridCol>
                <a:gridCol w="1875969">
                  <a:extLst>
                    <a:ext uri="{9D8B030D-6E8A-4147-A177-3AD203B41FA5}">
                      <a16:colId xmlns:a16="http://schemas.microsoft.com/office/drawing/2014/main" val="20006"/>
                    </a:ext>
                  </a:extLst>
                </a:gridCol>
                <a:gridCol w="1974966">
                  <a:extLst>
                    <a:ext uri="{9D8B030D-6E8A-4147-A177-3AD203B41FA5}">
                      <a16:colId xmlns:a16="http://schemas.microsoft.com/office/drawing/2014/main" val="20007"/>
                    </a:ext>
                  </a:extLst>
                </a:gridCol>
              </a:tblGrid>
              <a:tr h="190226">
                <a:tc>
                  <a:txBody>
                    <a:bodyPr/>
                    <a:lstStyle/>
                    <a:p>
                      <a:pPr algn="ctr" fontAlgn="ctr"/>
                      <a:r>
                        <a:rPr lang="es-PE" sz="900" b="1" u="none" strike="noStrike" dirty="0">
                          <a:solidFill>
                            <a:schemeClr val="bg1"/>
                          </a:solidFill>
                          <a:effectLst/>
                        </a:rPr>
                        <a:t>N°</a:t>
                      </a:r>
                      <a:endParaRPr lang="es-PE" sz="900" b="1" i="0" u="none" strike="noStrike" dirty="0">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dirty="0">
                          <a:solidFill>
                            <a:schemeClr val="bg1"/>
                          </a:solidFill>
                          <a:effectLst/>
                        </a:rPr>
                        <a:t>Código de </a:t>
                      </a:r>
                    </a:p>
                    <a:p>
                      <a:pPr algn="ctr" fontAlgn="ctr"/>
                      <a:r>
                        <a:rPr lang="es-PE" sz="900" b="1" u="none" strike="noStrike" dirty="0">
                          <a:solidFill>
                            <a:schemeClr val="bg1"/>
                          </a:solidFill>
                          <a:effectLst/>
                        </a:rPr>
                        <a:t>idea</a:t>
                      </a:r>
                      <a:endParaRPr lang="es-PE" sz="900" b="1" i="0" u="none" strike="noStrike" dirty="0">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a:solidFill>
                            <a:schemeClr val="bg1"/>
                          </a:solidFill>
                          <a:effectLst/>
                        </a:rPr>
                        <a:t>Nombre de la idea</a:t>
                      </a:r>
                      <a:endParaRPr lang="es-PE" sz="900" b="1" i="0" u="none" strike="noStrike">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a:solidFill>
                            <a:schemeClr val="bg1"/>
                          </a:solidFill>
                          <a:effectLst/>
                        </a:rPr>
                        <a:t>Inversion</a:t>
                      </a:r>
                      <a:br>
                        <a:rPr lang="es-PE" sz="900" b="1" u="none" strike="noStrike">
                          <a:solidFill>
                            <a:schemeClr val="bg1"/>
                          </a:solidFill>
                          <a:effectLst/>
                        </a:rPr>
                      </a:br>
                      <a:r>
                        <a:rPr lang="es-PE" sz="900" b="1" u="none" strike="noStrike">
                          <a:solidFill>
                            <a:schemeClr val="bg1"/>
                          </a:solidFill>
                          <a:effectLst/>
                        </a:rPr>
                        <a:t>Estimada</a:t>
                      </a:r>
                      <a:endParaRPr lang="es-PE" sz="900" b="1" i="0" u="none" strike="noStrike">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dirty="0">
                          <a:solidFill>
                            <a:schemeClr val="bg1"/>
                          </a:solidFill>
                          <a:effectLst/>
                        </a:rPr>
                        <a:t>Estado </a:t>
                      </a:r>
                    </a:p>
                    <a:p>
                      <a:pPr algn="ctr" fontAlgn="ctr"/>
                      <a:r>
                        <a:rPr lang="es-PE" sz="900" b="1" u="none" strike="noStrike" dirty="0">
                          <a:solidFill>
                            <a:schemeClr val="bg1"/>
                          </a:solidFill>
                          <a:effectLst/>
                        </a:rPr>
                        <a:t>Situacional</a:t>
                      </a:r>
                      <a:endParaRPr lang="es-PE" sz="900" b="1" i="0" u="none" strike="noStrike" dirty="0">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a:solidFill>
                            <a:schemeClr val="bg1"/>
                          </a:solidFill>
                          <a:effectLst/>
                        </a:rPr>
                        <a:t>Duracion</a:t>
                      </a:r>
                      <a:endParaRPr lang="es-PE" sz="900" b="1" i="0" u="none" strike="noStrike">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a:solidFill>
                            <a:schemeClr val="bg1"/>
                          </a:solidFill>
                          <a:effectLst/>
                        </a:rPr>
                        <a:t>Alcance</a:t>
                      </a:r>
                      <a:endParaRPr lang="es-PE" sz="900" b="1" i="0" u="none" strike="noStrike">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dirty="0" err="1">
                          <a:solidFill>
                            <a:schemeClr val="bg1"/>
                          </a:solidFill>
                          <a:effectLst/>
                        </a:rPr>
                        <a:t>Observacion</a:t>
                      </a:r>
                      <a:endParaRPr lang="es-PE" sz="900" b="1" i="0" u="none" strike="noStrike" dirty="0">
                        <a:solidFill>
                          <a:schemeClr val="bg1"/>
                        </a:solidFill>
                        <a:effectLst/>
                        <a:latin typeface="Arial" panose="020B0604020202020204" pitchFamily="34" charset="0"/>
                      </a:endParaRPr>
                    </a:p>
                  </a:txBody>
                  <a:tcPr marL="5595" marR="5595" marT="5595" marB="0" anchor="ctr">
                    <a:solidFill>
                      <a:schemeClr val="accent5"/>
                    </a:solidFill>
                  </a:tcPr>
                </a:tc>
                <a:extLst>
                  <a:ext uri="{0D108BD9-81ED-4DB2-BD59-A6C34878D82A}">
                    <a16:rowId xmlns:a16="http://schemas.microsoft.com/office/drawing/2014/main" val="10000"/>
                  </a:ext>
                </a:extLst>
              </a:tr>
              <a:tr h="1046478">
                <a:tc>
                  <a:txBody>
                    <a:bodyPr/>
                    <a:lstStyle/>
                    <a:p>
                      <a:pPr algn="ctr" fontAlgn="ctr"/>
                      <a:r>
                        <a:rPr lang="es-PE" sz="900" u="none" strike="noStrike">
                          <a:effectLst/>
                        </a:rPr>
                        <a:t>1</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45081</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MEJORAMIENTO DE LOS SERVICIOS DE SALUD DEL CENTRO DE SALUD ANDARAPA DEL DISTRITO DE ANDARAPA - PROVINCIA DE ANDAHUAYLAS - DEPARTAMENTO DE APURIMAC</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30,545,000.00</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En Formulación</a:t>
                      </a:r>
                      <a:endParaRPr lang="es-PE" sz="900" b="0" i="0" u="none" strike="noStrike" dirty="0">
                        <a:effectLst/>
                        <a:latin typeface="Arial" panose="020B0604020202020204" pitchFamily="34" charset="0"/>
                      </a:endParaRPr>
                    </a:p>
                  </a:txBody>
                  <a:tcPr marL="5595" marR="5595" marT="5595" marB="0" anchor="ctr"/>
                </a:tc>
                <a:tc>
                  <a:txBody>
                    <a:bodyPr/>
                    <a:lstStyle/>
                    <a:p>
                      <a:pPr marL="0" indent="0" algn="ctr" fontAlgn="ctr">
                        <a:buFont typeface="Wingdings" panose="05000000000000000000" pitchFamily="2" charset="2"/>
                        <a:buNone/>
                      </a:pPr>
                      <a:r>
                        <a:rPr lang="es-PE" sz="900" u="none" strike="noStrike" dirty="0">
                          <a:effectLst/>
                        </a:rPr>
                        <a:t>5 meses</a:t>
                      </a:r>
                    </a:p>
                    <a:p>
                      <a:pPr marL="0" indent="0" algn="ctr" fontAlgn="ctr">
                        <a:buFont typeface="Wingdings" panose="05000000000000000000" pitchFamily="2" charset="2"/>
                        <a:buNone/>
                      </a:pPr>
                      <a:r>
                        <a:rPr lang="es-PE" sz="900" u="none" strike="noStrike" dirty="0">
                          <a:effectLst/>
                        </a:rPr>
                        <a:t>Reprogramado</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60% de avance</a:t>
                      </a:r>
                    </a:p>
                    <a:p>
                      <a:pPr marL="171450" indent="-171450" algn="l" fontAlgn="ctr">
                        <a:buFont typeface="Wingdings" panose="05000000000000000000" pitchFamily="2" charset="2"/>
                        <a:buChar char="§"/>
                      </a:pPr>
                      <a:r>
                        <a:rPr lang="es-PE" sz="900" u="none" strike="noStrike" dirty="0">
                          <a:effectLst/>
                        </a:rPr>
                        <a:t> 07 EESS</a:t>
                      </a:r>
                    </a:p>
                    <a:p>
                      <a:pPr marL="171450" indent="-171450" algn="l" fontAlgn="ctr">
                        <a:buFont typeface="Wingdings" panose="05000000000000000000" pitchFamily="2" charset="2"/>
                        <a:buChar char="§"/>
                      </a:pPr>
                      <a:r>
                        <a:rPr lang="es-PE" sz="900" u="none" strike="noStrike" dirty="0">
                          <a:effectLst/>
                        </a:rPr>
                        <a:t>6186 beneficiarios</a:t>
                      </a:r>
                    </a:p>
                    <a:p>
                      <a:pPr marL="171450" indent="-171450" algn="l" fontAlgn="ctr">
                        <a:buFont typeface="Wingdings" panose="05000000000000000000" pitchFamily="2" charset="2"/>
                        <a:buChar char="§"/>
                      </a:pPr>
                      <a:r>
                        <a:rPr lang="es-PE" sz="900" u="none" strike="noStrike" dirty="0">
                          <a:effectLst/>
                        </a:rPr>
                        <a:t>Distrito de </a:t>
                      </a:r>
                      <a:r>
                        <a:rPr lang="es-PE" sz="900" u="none" strike="noStrike" dirty="0" err="1">
                          <a:effectLst/>
                        </a:rPr>
                        <a:t>Andarapa</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Paralizado en diciembre 2019 por presencia de napa freática en el nuevo terreno donado</a:t>
                      </a:r>
                      <a:br>
                        <a:rPr lang="es-PE" sz="900" u="none" strike="noStrike" dirty="0">
                          <a:effectLst/>
                        </a:rPr>
                      </a:br>
                      <a:r>
                        <a:rPr lang="es-PE" sz="900" u="none" strike="noStrike" dirty="0">
                          <a:effectLst/>
                        </a:rPr>
                        <a:t>* Cambio de terreno al terreno actual</a:t>
                      </a:r>
                      <a:br>
                        <a:rPr lang="es-PE" sz="900" u="none" strike="noStrike" dirty="0">
                          <a:effectLst/>
                        </a:rPr>
                      </a:br>
                      <a:r>
                        <a:rPr lang="es-PE" sz="900" u="none" strike="noStrike" dirty="0">
                          <a:effectLst/>
                        </a:rPr>
                        <a:t>* Cuenta con opinión del INGEMMET</a:t>
                      </a:r>
                      <a:br>
                        <a:rPr lang="es-PE" sz="900" u="none" strike="noStrike" dirty="0">
                          <a:effectLst/>
                        </a:rPr>
                      </a:br>
                      <a:r>
                        <a:rPr lang="es-PE" sz="900" u="none" strike="noStrike" dirty="0">
                          <a:effectLst/>
                        </a:rPr>
                        <a:t>* ITSE</a:t>
                      </a:r>
                      <a:br>
                        <a:rPr lang="es-PE" sz="900" u="none" strike="noStrike" dirty="0">
                          <a:effectLst/>
                        </a:rPr>
                      </a:br>
                      <a:r>
                        <a:rPr lang="es-PE" sz="900" u="none" strike="noStrike" dirty="0">
                          <a:effectLst/>
                        </a:rPr>
                        <a:t>* Estudio de </a:t>
                      </a:r>
                      <a:r>
                        <a:rPr lang="es-PE" sz="900" u="none" strike="noStrike" dirty="0" err="1">
                          <a:effectLst/>
                        </a:rPr>
                        <a:t>Esclerometria</a:t>
                      </a:r>
                      <a:r>
                        <a:rPr lang="es-PE" sz="900" u="none" strike="noStrike" dirty="0">
                          <a:effectLst/>
                        </a:rPr>
                        <a:t> y Escaneo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1"/>
                  </a:ext>
                </a:extLst>
              </a:tr>
              <a:tr h="570679">
                <a:tc>
                  <a:txBody>
                    <a:bodyPr/>
                    <a:lstStyle/>
                    <a:p>
                      <a:pPr algn="ctr" fontAlgn="ctr"/>
                      <a:r>
                        <a:rPr lang="es-PE" sz="900" u="none" strike="noStrike">
                          <a:effectLst/>
                        </a:rPr>
                        <a:t>2</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45082</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MEJORAMIENTO DE LOS SERVICIOS DE SALUD DEL CENTRO DE SALUD HUACCANA DEL DISTRITO DE HUACCANA - PROVINCIA DE CHINCHEROS - DEPARTAMENTO DE APURIMAC</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32,545,000.00</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En Formulación</a:t>
                      </a:r>
                      <a:endParaRPr lang="es-PE" sz="900" b="0" i="0" u="none" strike="noStrike" dirty="0">
                        <a:effectLst/>
                        <a:latin typeface="Arial" panose="020B0604020202020204" pitchFamily="34" charset="0"/>
                      </a:endParaRPr>
                    </a:p>
                  </a:txBody>
                  <a:tcPr marL="5595" marR="5595" marT="5595" marB="0" anchor="ctr"/>
                </a:tc>
                <a:tc>
                  <a:txBody>
                    <a:bodyPr/>
                    <a:lstStyle/>
                    <a:p>
                      <a:pPr marL="0" indent="0" algn="ctr" fontAlgn="ctr">
                        <a:buFont typeface="Wingdings" panose="05000000000000000000" pitchFamily="2" charset="2"/>
                        <a:buNone/>
                      </a:pPr>
                      <a:r>
                        <a:rPr lang="es-PE" sz="900" u="none" strike="noStrike" dirty="0">
                          <a:effectLst/>
                        </a:rPr>
                        <a:t>5 meses</a:t>
                      </a:r>
                      <a:br>
                        <a:rPr lang="es-PE" sz="900" u="none" strike="noStrike" dirty="0">
                          <a:effectLst/>
                        </a:rPr>
                      </a:br>
                      <a:r>
                        <a:rPr lang="es-PE" sz="900" u="none" strike="noStrike" dirty="0">
                          <a:effectLst/>
                        </a:rPr>
                        <a:t>20/11/2019 - </a:t>
                      </a:r>
                      <a:br>
                        <a:rPr lang="es-PE" sz="900" u="none" strike="noStrike" dirty="0">
                          <a:effectLst/>
                        </a:rPr>
                      </a:br>
                      <a:r>
                        <a:rPr lang="es-PE" sz="900" u="none" strike="noStrike" dirty="0">
                          <a:effectLst/>
                        </a:rPr>
                        <a:t>20/03/2020</a:t>
                      </a:r>
                    </a:p>
                    <a:p>
                      <a:pPr marL="0" indent="0" algn="ctr" fontAlgn="ctr">
                        <a:buFont typeface="Wingdings" panose="05000000000000000000" pitchFamily="2" charset="2"/>
                        <a:buNone/>
                      </a:pPr>
                      <a:r>
                        <a:rPr lang="es-PE" sz="900" u="none" strike="noStrike" dirty="0">
                          <a:effectLst/>
                        </a:rPr>
                        <a:t>Reprogramado:</a:t>
                      </a:r>
                      <a:br>
                        <a:rPr lang="es-PE" sz="900" u="none" strike="noStrike" dirty="0">
                          <a:effectLst/>
                        </a:rPr>
                      </a:br>
                      <a:r>
                        <a:rPr lang="es-PE" sz="900" u="none" strike="noStrike" dirty="0">
                          <a:effectLst/>
                        </a:rPr>
                        <a:t>30/08/2020</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60% de avance</a:t>
                      </a:r>
                    </a:p>
                    <a:p>
                      <a:pPr marL="171450" indent="-171450" algn="l" fontAlgn="ctr">
                        <a:buFont typeface="Wingdings" panose="05000000000000000000" pitchFamily="2" charset="2"/>
                        <a:buChar char="§"/>
                      </a:pPr>
                      <a:r>
                        <a:rPr lang="es-PE" sz="900" u="none" strike="noStrike" dirty="0">
                          <a:effectLst/>
                        </a:rPr>
                        <a:t>10 EESS</a:t>
                      </a:r>
                    </a:p>
                    <a:p>
                      <a:pPr marL="171450" indent="-171450" algn="l" fontAlgn="ctr">
                        <a:buFont typeface="Wingdings" panose="05000000000000000000" pitchFamily="2" charset="2"/>
                        <a:buChar char="§"/>
                      </a:pPr>
                      <a:r>
                        <a:rPr lang="es-PE" sz="900" u="none" strike="noStrike" dirty="0">
                          <a:effectLst/>
                        </a:rPr>
                        <a:t>12,253 beneficiarios</a:t>
                      </a:r>
                    </a:p>
                    <a:p>
                      <a:pPr marL="171450" indent="-171450" algn="l" fontAlgn="ctr">
                        <a:buFont typeface="Wingdings" panose="05000000000000000000" pitchFamily="2" charset="2"/>
                        <a:buChar char="§"/>
                      </a:pPr>
                      <a:r>
                        <a:rPr lang="es-PE" sz="900" u="none" strike="noStrike" dirty="0">
                          <a:effectLst/>
                        </a:rPr>
                        <a:t>Distritos de </a:t>
                      </a:r>
                      <a:r>
                        <a:rPr lang="es-PE" sz="900" u="none" strike="noStrike" dirty="0" err="1">
                          <a:effectLst/>
                        </a:rPr>
                        <a:t>Huaccana</a:t>
                      </a:r>
                      <a:r>
                        <a:rPr lang="es-PE" sz="900" u="none" strike="noStrike" dirty="0">
                          <a:effectLst/>
                        </a:rPr>
                        <a:t>, </a:t>
                      </a:r>
                      <a:r>
                        <a:rPr lang="es-PE" sz="900" u="none" strike="noStrike" dirty="0" err="1">
                          <a:effectLst/>
                        </a:rPr>
                        <a:t>Ongoy</a:t>
                      </a:r>
                      <a:r>
                        <a:rPr lang="es-PE" sz="900" u="none" strike="noStrike" dirty="0">
                          <a:effectLst/>
                        </a:rPr>
                        <a:t>, </a:t>
                      </a:r>
                      <a:r>
                        <a:rPr lang="es-PE" sz="900" u="none" strike="noStrike" dirty="0" err="1">
                          <a:effectLst/>
                        </a:rPr>
                        <a:t>Rochacc</a:t>
                      </a:r>
                      <a:r>
                        <a:rPr lang="es-PE" sz="900" u="none" strike="noStrike" dirty="0">
                          <a:effectLst/>
                        </a:rPr>
                        <a:t>, Los </a:t>
                      </a:r>
                      <a:r>
                        <a:rPr lang="es-PE" sz="900" u="none" strike="noStrike" dirty="0" err="1">
                          <a:effectLst/>
                        </a:rPr>
                        <a:t>CHankas</a:t>
                      </a:r>
                      <a:r>
                        <a:rPr lang="es-PE" sz="900" u="none" strike="noStrike" dirty="0">
                          <a:effectLst/>
                        </a:rPr>
                        <a:t> </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ITSE</a:t>
                      </a:r>
                      <a:br>
                        <a:rPr lang="es-PE" sz="900" u="none" strike="noStrike" dirty="0">
                          <a:effectLst/>
                        </a:rPr>
                      </a:br>
                      <a:r>
                        <a:rPr lang="es-PE" sz="900" u="none" strike="noStrike" dirty="0">
                          <a:effectLst/>
                        </a:rPr>
                        <a:t>* Estudio de </a:t>
                      </a:r>
                      <a:r>
                        <a:rPr lang="es-PE" sz="900" u="none" strike="noStrike" dirty="0" err="1">
                          <a:effectLst/>
                        </a:rPr>
                        <a:t>Esclerometria</a:t>
                      </a:r>
                      <a:r>
                        <a:rPr lang="es-PE" sz="900" u="none" strike="noStrike" dirty="0">
                          <a:effectLst/>
                        </a:rPr>
                        <a:t> y Escaneo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2"/>
                  </a:ext>
                </a:extLst>
              </a:tr>
              <a:tr h="570679">
                <a:tc>
                  <a:txBody>
                    <a:bodyPr/>
                    <a:lstStyle/>
                    <a:p>
                      <a:pPr algn="ctr" fontAlgn="ctr"/>
                      <a:r>
                        <a:rPr lang="es-PE" sz="900" u="none" strike="noStrike">
                          <a:effectLst/>
                        </a:rPr>
                        <a:t>3</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45085</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a:effectLst/>
                        </a:rPr>
                        <a:t>MEJORAMIENTO DE LOS SERVICIOS DE SALUD DE LOS EE.SS. KILCATA, YUMIRE, SONCCOCCOCHA, MAMARA, TURPAY, CURASCO Y AYRIHUANCA DE LAS PROVINCIAS DE ANTABAMBA Y GRAU DEL DEPARTAMENTO DE APURIMAC</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14,051,640.10</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En Formulación</a:t>
                      </a:r>
                      <a:endParaRPr lang="es-PE" sz="900" b="0" i="0" u="none" strike="noStrike" dirty="0">
                        <a:effectLst/>
                        <a:latin typeface="Arial" panose="020B0604020202020204" pitchFamily="34" charset="0"/>
                      </a:endParaRPr>
                    </a:p>
                  </a:txBody>
                  <a:tcPr marL="5595" marR="5595" marT="5595" marB="0" anchor="ctr"/>
                </a:tc>
                <a:tc>
                  <a:txBody>
                    <a:bodyPr/>
                    <a:lstStyle/>
                    <a:p>
                      <a:pPr marL="0" indent="0" algn="ctr" fontAlgn="ctr">
                        <a:buFont typeface="Wingdings" panose="05000000000000000000" pitchFamily="2" charset="2"/>
                        <a:buNone/>
                      </a:pPr>
                      <a:r>
                        <a:rPr lang="es-PE" sz="900" u="none" strike="noStrike" dirty="0">
                          <a:effectLst/>
                        </a:rPr>
                        <a:t>5 meses</a:t>
                      </a:r>
                      <a:br>
                        <a:rPr lang="es-PE" sz="900" u="none" strike="noStrike" dirty="0">
                          <a:effectLst/>
                        </a:rPr>
                      </a:br>
                      <a:r>
                        <a:rPr lang="es-PE" sz="900" u="none" strike="noStrike" dirty="0">
                          <a:effectLst/>
                        </a:rPr>
                        <a:t>28/10/2019 - </a:t>
                      </a:r>
                      <a:br>
                        <a:rPr lang="es-PE" sz="900" u="none" strike="noStrike" dirty="0">
                          <a:effectLst/>
                        </a:rPr>
                      </a:br>
                      <a:r>
                        <a:rPr lang="es-PE" sz="900" u="none" strike="noStrike" dirty="0">
                          <a:effectLst/>
                        </a:rPr>
                        <a:t>28/02/2020</a:t>
                      </a:r>
                    </a:p>
                    <a:p>
                      <a:pPr marL="0" indent="0" algn="ctr" fontAlgn="ctr">
                        <a:buFont typeface="Wingdings" panose="05000000000000000000" pitchFamily="2" charset="2"/>
                        <a:buNone/>
                      </a:pPr>
                      <a:r>
                        <a:rPr lang="es-PE" sz="900" u="none" strike="noStrike" dirty="0">
                          <a:effectLst/>
                        </a:rPr>
                        <a:t>Reprogramado</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60% de avance</a:t>
                      </a:r>
                    </a:p>
                    <a:p>
                      <a:pPr marL="171450" indent="-171450" algn="l" fontAlgn="ctr">
                        <a:buFont typeface="Wingdings" panose="05000000000000000000" pitchFamily="2" charset="2"/>
                        <a:buChar char="§"/>
                      </a:pPr>
                      <a:r>
                        <a:rPr lang="es-PE" sz="900" u="none" strike="noStrike" dirty="0">
                          <a:effectLst/>
                        </a:rPr>
                        <a:t>07 EESS</a:t>
                      </a:r>
                    </a:p>
                    <a:p>
                      <a:pPr marL="171450" indent="-171450" algn="l" fontAlgn="ctr">
                        <a:buFont typeface="Wingdings" panose="05000000000000000000" pitchFamily="2" charset="2"/>
                        <a:buChar char="§"/>
                      </a:pPr>
                      <a:r>
                        <a:rPr lang="es-PE" sz="900" u="none" strike="noStrike" dirty="0">
                          <a:effectLst/>
                        </a:rPr>
                        <a:t>5042 beneficiarios</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El retraso se debe a que se ha incluido 02 PS (</a:t>
                      </a:r>
                      <a:r>
                        <a:rPr lang="es-PE" sz="900" u="none" strike="noStrike" dirty="0" err="1">
                          <a:effectLst/>
                        </a:rPr>
                        <a:t>Curasco</a:t>
                      </a:r>
                      <a:r>
                        <a:rPr lang="es-PE" sz="900" u="none" strike="noStrike" dirty="0">
                          <a:effectLst/>
                        </a:rPr>
                        <a:t> y </a:t>
                      </a:r>
                      <a:r>
                        <a:rPr lang="es-PE" sz="900" u="none" strike="noStrike" dirty="0" err="1">
                          <a:effectLst/>
                        </a:rPr>
                        <a:t>Ayrihuanca</a:t>
                      </a:r>
                      <a:r>
                        <a:rPr lang="es-PE" sz="900" u="none" strike="noStrike" dirty="0">
                          <a:effectLst/>
                        </a:rPr>
                        <a:t>)</a:t>
                      </a:r>
                      <a:br>
                        <a:rPr lang="es-PE" sz="900" u="none" strike="noStrike" dirty="0">
                          <a:effectLst/>
                        </a:rPr>
                      </a:br>
                      <a:r>
                        <a:rPr lang="es-PE" sz="900" u="none" strike="noStrike" dirty="0">
                          <a:effectLst/>
                        </a:rPr>
                        <a:t>* Estudio de </a:t>
                      </a:r>
                      <a:r>
                        <a:rPr lang="es-PE" sz="900" u="none" strike="noStrike" dirty="0" err="1">
                          <a:effectLst/>
                        </a:rPr>
                        <a:t>Esclerometria</a:t>
                      </a:r>
                      <a:r>
                        <a:rPr lang="es-PE" sz="900" u="none" strike="noStrike" dirty="0">
                          <a:effectLst/>
                        </a:rPr>
                        <a:t> y Escaneo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3"/>
                  </a:ext>
                </a:extLst>
              </a:tr>
              <a:tr h="475566">
                <a:tc>
                  <a:txBody>
                    <a:bodyPr/>
                    <a:lstStyle/>
                    <a:p>
                      <a:pPr algn="ctr" fontAlgn="ctr"/>
                      <a:r>
                        <a:rPr lang="es-PE" sz="900" u="none" strike="noStrike">
                          <a:effectLst/>
                        </a:rPr>
                        <a:t>4</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45083</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a:effectLst/>
                        </a:rPr>
                        <a:t>MEJORAMIENTO DE LOS SERVICIOS DE SALUD DEL CENTRO DE SALUD TALAVERA DEL DISTRITO DE TALAVERA - PROVINCIA DE ANDAHUAYLAS - DEPARTAMENTO DE APURIMAC</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32,545,000.00</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Idea</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5 meses</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10 EESS</a:t>
                      </a:r>
                    </a:p>
                    <a:p>
                      <a:pPr marL="171450" indent="-171450" algn="l" fontAlgn="ctr">
                        <a:buFont typeface="Wingdings" panose="05000000000000000000" pitchFamily="2" charset="2"/>
                        <a:buChar char="§"/>
                      </a:pPr>
                      <a:r>
                        <a:rPr lang="es-PE" sz="900" u="none" strike="noStrike" dirty="0">
                          <a:effectLst/>
                        </a:rPr>
                        <a:t>19,844 beneficiarios</a:t>
                      </a:r>
                    </a:p>
                    <a:p>
                      <a:pPr marL="171450" indent="-171450" algn="l" fontAlgn="ctr">
                        <a:buFont typeface="Wingdings" panose="05000000000000000000" pitchFamily="2" charset="2"/>
                        <a:buChar char="§"/>
                      </a:pPr>
                      <a:r>
                        <a:rPr lang="es-PE" sz="900" u="none" strike="noStrike" dirty="0">
                          <a:effectLst/>
                        </a:rPr>
                        <a:t>Distritos</a:t>
                      </a:r>
                      <a:r>
                        <a:rPr lang="es-PE" sz="900" u="none" strike="noStrike" baseline="0" dirty="0">
                          <a:effectLst/>
                        </a:rPr>
                        <a:t> de Talavera, Andahuaylas y </a:t>
                      </a:r>
                      <a:r>
                        <a:rPr lang="es-PE" sz="900" u="none" strike="noStrike" baseline="0" dirty="0" err="1">
                          <a:effectLst/>
                        </a:rPr>
                        <a:t>Ocobamba</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Terreno saneado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4"/>
                  </a:ext>
                </a:extLst>
              </a:tr>
              <a:tr h="570679">
                <a:tc>
                  <a:txBody>
                    <a:bodyPr/>
                    <a:lstStyle/>
                    <a:p>
                      <a:pPr algn="ctr" fontAlgn="ctr"/>
                      <a:r>
                        <a:rPr lang="es-PE" sz="900" u="none" strike="noStrike">
                          <a:effectLst/>
                        </a:rPr>
                        <a:t>5</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45084</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a:effectLst/>
                        </a:rPr>
                        <a:t>MEJORAMIENTO DE LOS SERVICIOS DE SALUD DEL CENTRO DE SALUD MOLLEBAMBA DEL DISTRITO DE JUAN ESPINOZA MEDRANO - PROVINCIA DE ANTABAMBA - DEPARTAMENTO DE APURIMAC</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26,545,000.00</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Idea</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4 meses</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05 EESS</a:t>
                      </a:r>
                    </a:p>
                    <a:p>
                      <a:pPr marL="171450" indent="-171450" algn="l" fontAlgn="ctr">
                        <a:buFont typeface="Wingdings" panose="05000000000000000000" pitchFamily="2" charset="2"/>
                        <a:buChar char="§"/>
                      </a:pPr>
                      <a:r>
                        <a:rPr lang="es-PE" sz="900" u="none" strike="noStrike" dirty="0">
                          <a:effectLst/>
                        </a:rPr>
                        <a:t>1968 beneficiarios</a:t>
                      </a:r>
                    </a:p>
                    <a:p>
                      <a:pPr marL="171450" indent="-171450" algn="l" fontAlgn="ctr">
                        <a:buFont typeface="Wingdings" panose="05000000000000000000" pitchFamily="2" charset="2"/>
                        <a:buChar char="§"/>
                      </a:pPr>
                      <a:r>
                        <a:rPr lang="es-PE" sz="900" u="none" strike="noStrike" dirty="0">
                          <a:effectLst/>
                        </a:rPr>
                        <a:t>Distrito Juan Espinoza Medrano</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Terreno saneado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5"/>
                  </a:ext>
                </a:extLst>
              </a:tr>
              <a:tr h="475566">
                <a:tc>
                  <a:txBody>
                    <a:bodyPr/>
                    <a:lstStyle/>
                    <a:p>
                      <a:pPr algn="ctr" fontAlgn="ctr"/>
                      <a:r>
                        <a:rPr lang="es-PE" sz="900" u="none" strike="noStrike">
                          <a:effectLst/>
                        </a:rPr>
                        <a:t>6</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45087</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a:effectLst/>
                        </a:rPr>
                        <a:t>MEJORAMIENTO DE LOS SERVICIOS DE SALUD DE LOS EE.SS. VILLA GLORIA, MARCAHUASI Y ATUMPATA DEL DISTRITO DE ABANCAY - PROVINCIA DE ABANCAY - DEPARTAMENTO DE APURIMAC</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18,075,334.72</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a:effectLst/>
                        </a:rPr>
                        <a:t>Idea</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4 meses</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03 EESS</a:t>
                      </a:r>
                    </a:p>
                    <a:p>
                      <a:pPr marL="171450" indent="-171450" algn="l" fontAlgn="ctr">
                        <a:buFont typeface="Wingdings" panose="05000000000000000000" pitchFamily="2" charset="2"/>
                        <a:buChar char="§"/>
                      </a:pPr>
                      <a:r>
                        <a:rPr lang="es-PE" sz="900" u="none" strike="noStrike" dirty="0">
                          <a:effectLst/>
                        </a:rPr>
                        <a:t>1910 beneficiarios</a:t>
                      </a:r>
                    </a:p>
                    <a:p>
                      <a:pPr marL="171450" indent="-171450" algn="l" fontAlgn="ctr">
                        <a:buFont typeface="Wingdings" panose="05000000000000000000" pitchFamily="2" charset="2"/>
                        <a:buChar char="§"/>
                      </a:pPr>
                      <a:r>
                        <a:rPr lang="es-PE" sz="900" u="none" strike="noStrike" dirty="0">
                          <a:effectLst/>
                        </a:rPr>
                        <a:t>Distrito de Abancay</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No cuentan con terreno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6"/>
                  </a:ext>
                </a:extLst>
              </a:tr>
            </a:tbl>
          </a:graphicData>
        </a:graphic>
      </p:graphicFrame>
      <p:pic>
        <p:nvPicPr>
          <p:cNvPr id="7" name="Picture 2" descr="Iconos de computadora inicio botón firmar, inicio, firmar, en ...">
            <a:hlinkClick r:id="rId3" action="ppaction://hlinksldjump"/>
            <a:extLst>
              <a:ext uri="{FF2B5EF4-FFF2-40B4-BE49-F238E27FC236}">
                <a16:creationId xmlns:a16="http://schemas.microsoft.com/office/drawing/2014/main" id="{CCF93F7B-F0C6-429F-BECF-00E43C2A3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9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AAFEB-9D76-4F15-AFEC-CA91375CEF20}"/>
              </a:ext>
            </a:extLst>
          </p:cNvPr>
          <p:cNvSpPr>
            <a:spLocks noGrp="1"/>
          </p:cNvSpPr>
          <p:nvPr>
            <p:ph type="title"/>
          </p:nvPr>
        </p:nvSpPr>
        <p:spPr>
          <a:xfrm>
            <a:off x="485479" y="527900"/>
            <a:ext cx="3304095" cy="1329180"/>
          </a:xfrm>
        </p:spPr>
        <p:txBody>
          <a:bodyPr>
            <a:normAutofit/>
          </a:bodyPr>
          <a:lstStyle/>
          <a:p>
            <a:r>
              <a:rPr lang="es-ES" sz="4400" b="1" dirty="0">
                <a:solidFill>
                  <a:schemeClr val="accent1"/>
                </a:solidFill>
                <a:latin typeface="+mn-lt"/>
              </a:rPr>
              <a:t>Función Educación</a:t>
            </a:r>
            <a:endParaRPr lang="es-PE" sz="4400" b="1" dirty="0">
              <a:solidFill>
                <a:schemeClr val="accent1"/>
              </a:solidFill>
              <a:latin typeface="+mn-lt"/>
            </a:endParaRPr>
          </a:p>
        </p:txBody>
      </p:sp>
      <p:sp>
        <p:nvSpPr>
          <p:cNvPr id="4" name="Marcador de texto 3">
            <a:extLst>
              <a:ext uri="{FF2B5EF4-FFF2-40B4-BE49-F238E27FC236}">
                <a16:creationId xmlns:a16="http://schemas.microsoft.com/office/drawing/2014/main" id="{0C06625E-0242-41F3-A700-1D18B49A89F1}"/>
              </a:ext>
            </a:extLst>
          </p:cNvPr>
          <p:cNvSpPr>
            <a:spLocks noGrp="1"/>
          </p:cNvSpPr>
          <p:nvPr>
            <p:ph type="body" sz="half" idx="2"/>
          </p:nvPr>
        </p:nvSpPr>
        <p:spPr>
          <a:xfrm>
            <a:off x="278090" y="3429000"/>
            <a:ext cx="3407790" cy="1828801"/>
          </a:xfrm>
        </p:spPr>
        <p:txBody>
          <a:bodyPr>
            <a:normAutofit/>
          </a:bodyPr>
          <a:lstStyle/>
          <a:p>
            <a:pPr marL="285750" indent="-285750">
              <a:buFont typeface="Arial" panose="020B0604020202020204" pitchFamily="34" charset="0"/>
              <a:buChar char="•"/>
            </a:pPr>
            <a:r>
              <a:rPr lang="es-ES" sz="1800" dirty="0"/>
              <a:t>06 </a:t>
            </a:r>
            <a:r>
              <a:rPr lang="es-PE" sz="1800" dirty="0"/>
              <a:t>Proyectos de Inversión en Proceso de Formulación.</a:t>
            </a:r>
          </a:p>
          <a:p>
            <a:pPr marL="285750" indent="-285750">
              <a:buFont typeface="Arial" panose="020B0604020202020204" pitchFamily="34" charset="0"/>
              <a:buChar char="•"/>
            </a:pPr>
            <a:r>
              <a:rPr lang="es-PE" sz="1800" dirty="0"/>
              <a:t>05 Proyectos de Inversión Programados para su Formulación.</a:t>
            </a:r>
          </a:p>
        </p:txBody>
      </p:sp>
      <p:pic>
        <p:nvPicPr>
          <p:cNvPr id="8" name="Marcador de contenido 7">
            <a:extLst>
              <a:ext uri="{FF2B5EF4-FFF2-40B4-BE49-F238E27FC236}">
                <a16:creationId xmlns:a16="http://schemas.microsoft.com/office/drawing/2014/main" id="{620D1384-00E9-4B2C-8AD7-560CB9108F27}"/>
              </a:ext>
            </a:extLst>
          </p:cNvPr>
          <p:cNvPicPr>
            <a:picLocks noGrp="1" noChangeAspect="1"/>
          </p:cNvPicPr>
          <p:nvPr>
            <p:ph idx="1"/>
          </p:nvPr>
        </p:nvPicPr>
        <p:blipFill rotWithShape="1">
          <a:blip r:embed="rId2"/>
          <a:srcRect l="17203" r="15390"/>
          <a:stretch/>
        </p:blipFill>
        <p:spPr>
          <a:xfrm>
            <a:off x="5071621" y="302940"/>
            <a:ext cx="6344240" cy="6270753"/>
          </a:xfrm>
          <a:prstGeom prst="rect">
            <a:avLst/>
          </a:prstGeom>
        </p:spPr>
      </p:pic>
      <p:pic>
        <p:nvPicPr>
          <p:cNvPr id="9" name="Picture 2" descr="Iconos de computadora inicio botón firmar, inicio, firmar, en ...">
            <a:hlinkClick r:id="rId3" action="ppaction://hlinksldjump"/>
            <a:extLst>
              <a:ext uri="{FF2B5EF4-FFF2-40B4-BE49-F238E27FC236}">
                <a16:creationId xmlns:a16="http://schemas.microsoft.com/office/drawing/2014/main" id="{F5790C7A-4467-4AED-A092-EC580122B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588" y="19971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74275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516943" y="148380"/>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b="1" dirty="0">
                <a:ln w="0"/>
                <a:solidFill>
                  <a:schemeClr val="accent6">
                    <a:lumMod val="75000"/>
                  </a:schemeClr>
                </a:solidFill>
                <a:latin typeface="+mn-lt"/>
              </a:rPr>
              <a:t>Proyectos de Inversión en Proceso de Formulación – </a:t>
            </a:r>
            <a:r>
              <a:rPr lang="es-MX" sz="2800" b="1" dirty="0">
                <a:ln w="0"/>
                <a:solidFill>
                  <a:schemeClr val="accent6">
                    <a:lumMod val="75000"/>
                  </a:schemeClr>
                </a:solidFill>
                <a:latin typeface="+mn-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4136835597"/>
              </p:ext>
            </p:extLst>
          </p:nvPr>
        </p:nvGraphicFramePr>
        <p:xfrm>
          <a:off x="496018" y="1942276"/>
          <a:ext cx="11089527" cy="4115365"/>
        </p:xfrm>
        <a:graphic>
          <a:graphicData uri="http://schemas.openxmlformats.org/drawingml/2006/table">
            <a:tbl>
              <a:tblPr>
                <a:tableStyleId>{BDBED569-4797-4DF1-A0F4-6AAB3CD982D8}</a:tableStyleId>
              </a:tblPr>
              <a:tblGrid>
                <a:gridCol w="505744">
                  <a:extLst>
                    <a:ext uri="{9D8B030D-6E8A-4147-A177-3AD203B41FA5}">
                      <a16:colId xmlns:a16="http://schemas.microsoft.com/office/drawing/2014/main" val="3935348018"/>
                    </a:ext>
                  </a:extLst>
                </a:gridCol>
                <a:gridCol w="900410">
                  <a:extLst>
                    <a:ext uri="{9D8B030D-6E8A-4147-A177-3AD203B41FA5}">
                      <a16:colId xmlns:a16="http://schemas.microsoft.com/office/drawing/2014/main" val="594195062"/>
                    </a:ext>
                  </a:extLst>
                </a:gridCol>
                <a:gridCol w="4347803">
                  <a:extLst>
                    <a:ext uri="{9D8B030D-6E8A-4147-A177-3AD203B41FA5}">
                      <a16:colId xmlns:a16="http://schemas.microsoft.com/office/drawing/2014/main" val="2585390242"/>
                    </a:ext>
                  </a:extLst>
                </a:gridCol>
                <a:gridCol w="1197204">
                  <a:extLst>
                    <a:ext uri="{9D8B030D-6E8A-4147-A177-3AD203B41FA5}">
                      <a16:colId xmlns:a16="http://schemas.microsoft.com/office/drawing/2014/main" val="2208528637"/>
                    </a:ext>
                  </a:extLst>
                </a:gridCol>
                <a:gridCol w="1197204">
                  <a:extLst>
                    <a:ext uri="{9D8B030D-6E8A-4147-A177-3AD203B41FA5}">
                      <a16:colId xmlns:a16="http://schemas.microsoft.com/office/drawing/2014/main" val="3816031137"/>
                    </a:ext>
                  </a:extLst>
                </a:gridCol>
                <a:gridCol w="1517715">
                  <a:extLst>
                    <a:ext uri="{9D8B030D-6E8A-4147-A177-3AD203B41FA5}">
                      <a16:colId xmlns:a16="http://schemas.microsoft.com/office/drawing/2014/main" val="2702131160"/>
                    </a:ext>
                  </a:extLst>
                </a:gridCol>
                <a:gridCol w="1423447">
                  <a:extLst>
                    <a:ext uri="{9D8B030D-6E8A-4147-A177-3AD203B41FA5}">
                      <a16:colId xmlns:a16="http://schemas.microsoft.com/office/drawing/2014/main" val="2022521297"/>
                    </a:ext>
                  </a:extLst>
                </a:gridCol>
              </a:tblGrid>
              <a:tr h="498487">
                <a:tc>
                  <a:txBody>
                    <a:bodyPr/>
                    <a:lstStyle/>
                    <a:p>
                      <a:pPr algn="ctr" rtl="0" fontAlgn="ctr"/>
                      <a:r>
                        <a:rPr lang="es-PE" sz="1200" b="1" u="none" strike="noStrike" dirty="0" err="1">
                          <a:solidFill>
                            <a:schemeClr val="bg1"/>
                          </a:solidFill>
                          <a:effectLst/>
                        </a:rPr>
                        <a:t>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CUI</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NOMBRE DEL PROYECTO DE INVERSIÓN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MONTO DE INVERSIÓN 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ESTADO SITUACIONAL</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ALCANCE</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OBSERVACIONES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647185">
                <a:tc>
                  <a:txBody>
                    <a:bodyPr/>
                    <a:lstStyle/>
                    <a:p>
                      <a:pPr algn="ctr" fontAlgn="ctr"/>
                      <a:r>
                        <a:rPr lang="es-PE" sz="1000" u="none" strike="noStrike" dirty="0">
                          <a:effectLst/>
                        </a:rPr>
                        <a:t>1</a:t>
                      </a:r>
                      <a:endParaRPr lang="es-PE" sz="1000" b="0" i="0" u="none" strike="noStrike" dirty="0">
                        <a:solidFill>
                          <a:srgbClr val="000000"/>
                        </a:solidFill>
                        <a:effectLst/>
                        <a:latin typeface="+mn-lt"/>
                      </a:endParaRPr>
                    </a:p>
                  </a:txBody>
                  <a:tcPr marL="6772" marR="6772" marT="6772" marB="0" anchor="ctr"/>
                </a:tc>
                <a:tc>
                  <a:txBody>
                    <a:bodyPr/>
                    <a:lstStyle/>
                    <a:p>
                      <a:pPr algn="ctr"/>
                      <a:r>
                        <a:rPr lang="es-PE" sz="1000" dirty="0"/>
                        <a:t>2469801</a:t>
                      </a:r>
                      <a:endParaRPr lang="es-PE" sz="10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MEJORAMIENTO DEL SERVICIO EDUCATIVO DEL NIVEL PRIMARIA DE LAS I.E. 55007, I.E. 54255 EN LAS LOCALIDADES DE ANTABAMBA Y CHUÑOHUACHO DEL DISTRITO DE ANTABAMBA - PROVINCIA DE ANTABAMBA - DEPARTAMENTO DE APURIMAC</a:t>
                      </a:r>
                      <a:endParaRPr lang="es-PE" sz="1000" b="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12,850,304.96</a:t>
                      </a:r>
                      <a:endParaRPr lang="es-PE" sz="1000" b="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02 IEI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209 alumnos</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557894352"/>
                  </a:ext>
                </a:extLst>
              </a:tr>
              <a:tr h="506493">
                <a:tc>
                  <a:txBody>
                    <a:bodyPr/>
                    <a:lstStyle/>
                    <a:p>
                      <a:pPr algn="ctr" fontAlgn="ctr"/>
                      <a:r>
                        <a:rPr lang="es-PE" sz="1000" u="none" strike="noStrike" dirty="0">
                          <a:effectLst/>
                        </a:rPr>
                        <a:t>2</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2462393</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MEJORAMIENTO DEL SERVICIO EDUCATIVO DEL NIVEL INICIAL CUNA - N°01 Y 02 ANGELITOS DE JESÚS DISTRITO DE ABANCAY - PROVINCIA DE ABANCAY - DEPARTAMENTO DE APURIMAC</a:t>
                      </a:r>
                      <a:endParaRPr lang="es-PE" sz="1000" b="0" i="0" u="none" strike="noStrike" cap="none" dirty="0">
                        <a:solidFill>
                          <a:srgbClr val="000000"/>
                        </a:solidFill>
                        <a:latin typeface="+mn-lt"/>
                        <a:cs typeface="Arial"/>
                        <a:sym typeface="Arial"/>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11,115,996.34</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02 IEI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109 alumnos</a:t>
                      </a:r>
                      <a:endParaRPr lang="es-PE" sz="1000" b="0" i="0" u="none" strike="noStrike" cap="none" dirty="0">
                        <a:solidFill>
                          <a:srgbClr val="000000"/>
                        </a:solidFill>
                        <a:latin typeface="+mn-lt"/>
                        <a:cs typeface="Arial"/>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r h="365800">
                <a:tc>
                  <a:txBody>
                    <a:bodyPr/>
                    <a:lstStyle/>
                    <a:p>
                      <a:pPr algn="ctr" fontAlgn="ctr"/>
                      <a:r>
                        <a:rPr lang="es-PE" sz="1000" u="none" strike="noStrike" dirty="0">
                          <a:effectLst/>
                        </a:rPr>
                        <a:t>3</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2469625</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 LA EDUCACIÓN BÁSICA ALTERNATIVA EN LAS 7 PROVINCIAS DEL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28,336,298.32</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indent="-171450">
                        <a:buFont typeface="Arial" panose="020B0604020202020204" pitchFamily="34" charset="0"/>
                        <a:buChar char="•"/>
                      </a:pPr>
                      <a:r>
                        <a:rPr lang="es-PE" sz="1000" u="none" strike="noStrike" cap="none" dirty="0">
                          <a:sym typeface="Arial"/>
                        </a:rPr>
                        <a:t>23 CEBA</a:t>
                      </a:r>
                    </a:p>
                    <a:p>
                      <a:pPr marL="171450" indent="-171450">
                        <a:buFont typeface="Arial" panose="020B0604020202020204" pitchFamily="34" charset="0"/>
                        <a:buChar char="•"/>
                      </a:pPr>
                      <a:r>
                        <a:rPr lang="es-PE" sz="1000" u="none" strike="noStrike" cap="none" dirty="0">
                          <a:sym typeface="Arial"/>
                        </a:rPr>
                        <a:t>1272 alumnos</a:t>
                      </a:r>
                      <a:endParaRPr lang="es-PE" sz="1000" b="0" i="0" u="none" strike="noStrike" cap="none" dirty="0">
                        <a:solidFill>
                          <a:srgbClr val="000000"/>
                        </a:solidFill>
                        <a:latin typeface="+mn-lt"/>
                        <a:cs typeface="Arial"/>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1462049621"/>
                  </a:ext>
                </a:extLst>
              </a:tr>
              <a:tr h="506493">
                <a:tc>
                  <a:txBody>
                    <a:bodyPr/>
                    <a:lstStyle/>
                    <a:p>
                      <a:pPr algn="ctr" fontAlgn="ctr"/>
                      <a:r>
                        <a:rPr lang="es-PE" sz="1000" u="none" strike="noStrike" dirty="0">
                          <a:effectLst/>
                        </a:rPr>
                        <a:t>4</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2462394</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DEL NIVEL SECUNDARIO IES LIBERTADORES DE AMERICA DISTRITO DE CHALHUANCA - PROVINCIA DE AYMARAES -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31,411,827.35</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01 IES JEC</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253.00 Alumnos</a:t>
                      </a:r>
                      <a:endParaRPr lang="es-PE" sz="1000" b="0" dirty="0">
                        <a:latin typeface="+mn-lt"/>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710414143"/>
                  </a:ext>
                </a:extLst>
              </a:tr>
              <a:tr h="647185">
                <a:tc>
                  <a:txBody>
                    <a:bodyPr/>
                    <a:lstStyle/>
                    <a:p>
                      <a:pPr algn="ctr" fontAlgn="ctr"/>
                      <a:r>
                        <a:rPr lang="es-PE" sz="1000" u="none" strike="noStrike" dirty="0">
                          <a:effectLst/>
                        </a:rPr>
                        <a:t>5</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	</a:t>
                      </a:r>
                    </a:p>
                    <a:p>
                      <a:pPr marR="0" algn="ctr" rtl="0">
                        <a:lnSpc>
                          <a:spcPct val="100000"/>
                        </a:lnSpc>
                        <a:spcBef>
                          <a:spcPts val="0"/>
                        </a:spcBef>
                        <a:spcAft>
                          <a:spcPts val="0"/>
                        </a:spcAft>
                        <a:buClr>
                          <a:srgbClr val="000000"/>
                        </a:buClr>
                        <a:buFont typeface="Arial"/>
                      </a:pPr>
                      <a:r>
                        <a:rPr lang="es-PE" sz="1000" u="none" strike="noStrike" cap="none" dirty="0">
                          <a:sym typeface="Arial"/>
                        </a:rPr>
                        <a:t>2475965</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DEL INSTITUTO DE EDUCACIÓN SUPERIOR TECNOLÓGICO HERMENEGILDO MIRANDA SEGOVIA Y FILIAL JUAN ESPINOZA MEDRANO, DISTRITO DE ANTABAMBA - PROVINCIA DE ANTABAMBA -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40,159,160.79</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352 Alumnos </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379476171"/>
                  </a:ext>
                </a:extLst>
              </a:tr>
              <a:tr h="721278">
                <a:tc>
                  <a:txBody>
                    <a:bodyPr/>
                    <a:lstStyle/>
                    <a:p>
                      <a:pPr algn="ctr" fontAlgn="ctr"/>
                      <a:r>
                        <a:rPr lang="es-PE" sz="1000" u="none" strike="noStrike" dirty="0">
                          <a:effectLst/>
                        </a:rPr>
                        <a:t>6</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2467981</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DE GESTIÓN PEDAGÓGICA Y ADMINISTRATIVA DE LAS REDES EDUCATIVAS CON ENFOQUE DE INNOVACION E INVESTIGACION PARA LA MEJORA DE LOS APRENDIZAJES EN LA UGEL DE LAS PROVINCIAS DE COTABAMBAS Y GRAU DEL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13,103,362.94</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1,049.00 docentes</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3039650923"/>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3968767" y="699108"/>
            <a:ext cx="4647332"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5400"/>
              <a:buFont typeface="Lato Black"/>
              <a:buNone/>
              <a:defRPr sz="3200" b="1" i="0" u="none" strike="noStrike" cap="none">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defRPr>
            </a:lvl1pPr>
            <a:lvl2pPr marR="0" lvl="1">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2pPr>
            <a:lvl3pPr marR="0" lvl="2">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3pPr>
            <a:lvl4pPr marR="0" lvl="3">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4pPr>
            <a:lvl5pPr marR="0" lvl="4">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5pPr>
            <a:lvl6pPr marR="0" lvl="5">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6pPr>
            <a:lvl7pPr marR="0" lvl="6">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7pPr>
            <a:lvl8pPr marR="0" lvl="7">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8pPr>
            <a:lvl9pPr marR="0" lvl="8">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9pPr>
          </a:lstStyle>
          <a:p>
            <a:r>
              <a:rPr lang="es-MX" dirty="0"/>
              <a:t>Función Educación</a:t>
            </a:r>
          </a:p>
        </p:txBody>
      </p:sp>
    </p:spTree>
    <p:extLst>
      <p:ext uri="{BB962C8B-B14F-4D97-AF65-F5344CB8AC3E}">
        <p14:creationId xmlns:p14="http://schemas.microsoft.com/office/powerpoint/2010/main" val="28136437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24937" y="205984"/>
            <a:ext cx="11574049"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s-PE" sz="2800" b="1" dirty="0">
                <a:ln w="0"/>
                <a:solidFill>
                  <a:schemeClr val="accent6">
                    <a:lumMod val="75000"/>
                  </a:schemeClr>
                </a:solidFill>
                <a:latin typeface="+mn-lt"/>
                <a:cs typeface="Lato Black"/>
                <a:sym typeface="Lato Black"/>
              </a:rPr>
              <a:t>Proyectos de Inversión Programados para su Formulación -2020</a:t>
            </a: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8</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2705325667"/>
              </p:ext>
            </p:extLst>
          </p:nvPr>
        </p:nvGraphicFramePr>
        <p:xfrm>
          <a:off x="256531" y="1453601"/>
          <a:ext cx="11734365" cy="4761652"/>
        </p:xfrm>
        <a:graphic>
          <a:graphicData uri="http://schemas.openxmlformats.org/drawingml/2006/table">
            <a:tbl>
              <a:tblPr>
                <a:tableStyleId>{BDBED569-4797-4DF1-A0F4-6AAB3CD982D8}</a:tableStyleId>
              </a:tblPr>
              <a:tblGrid>
                <a:gridCol w="496506">
                  <a:extLst>
                    <a:ext uri="{9D8B030D-6E8A-4147-A177-3AD203B41FA5}">
                      <a16:colId xmlns:a16="http://schemas.microsoft.com/office/drawing/2014/main" val="1149053298"/>
                    </a:ext>
                  </a:extLst>
                </a:gridCol>
                <a:gridCol w="897105">
                  <a:extLst>
                    <a:ext uri="{9D8B030D-6E8A-4147-A177-3AD203B41FA5}">
                      <a16:colId xmlns:a16="http://schemas.microsoft.com/office/drawing/2014/main" val="541476674"/>
                    </a:ext>
                  </a:extLst>
                </a:gridCol>
                <a:gridCol w="4160540">
                  <a:extLst>
                    <a:ext uri="{9D8B030D-6E8A-4147-A177-3AD203B41FA5}">
                      <a16:colId xmlns:a16="http://schemas.microsoft.com/office/drawing/2014/main" val="3436427589"/>
                    </a:ext>
                  </a:extLst>
                </a:gridCol>
                <a:gridCol w="979786">
                  <a:extLst>
                    <a:ext uri="{9D8B030D-6E8A-4147-A177-3AD203B41FA5}">
                      <a16:colId xmlns:a16="http://schemas.microsoft.com/office/drawing/2014/main" val="2737056336"/>
                    </a:ext>
                  </a:extLst>
                </a:gridCol>
                <a:gridCol w="979786">
                  <a:extLst>
                    <a:ext uri="{9D8B030D-6E8A-4147-A177-3AD203B41FA5}">
                      <a16:colId xmlns:a16="http://schemas.microsoft.com/office/drawing/2014/main" val="3418132934"/>
                    </a:ext>
                  </a:extLst>
                </a:gridCol>
                <a:gridCol w="1178583">
                  <a:extLst>
                    <a:ext uri="{9D8B030D-6E8A-4147-A177-3AD203B41FA5}">
                      <a16:colId xmlns:a16="http://schemas.microsoft.com/office/drawing/2014/main" val="3543597421"/>
                    </a:ext>
                  </a:extLst>
                </a:gridCol>
                <a:gridCol w="1211625">
                  <a:extLst>
                    <a:ext uri="{9D8B030D-6E8A-4147-A177-3AD203B41FA5}">
                      <a16:colId xmlns:a16="http://schemas.microsoft.com/office/drawing/2014/main" val="2610258380"/>
                    </a:ext>
                  </a:extLst>
                </a:gridCol>
                <a:gridCol w="1830434">
                  <a:extLst>
                    <a:ext uri="{9D8B030D-6E8A-4147-A177-3AD203B41FA5}">
                      <a16:colId xmlns:a16="http://schemas.microsoft.com/office/drawing/2014/main" val="840716094"/>
                    </a:ext>
                  </a:extLst>
                </a:gridCol>
              </a:tblGrid>
              <a:tr h="320845">
                <a:tc>
                  <a:txBody>
                    <a:bodyPr/>
                    <a:lstStyle/>
                    <a:p>
                      <a:pPr algn="ctr" rtl="0" fontAlgn="ctr"/>
                      <a:r>
                        <a:rPr lang="es-PE" sz="1100" b="1" u="none" strike="noStrike" dirty="0" err="1">
                          <a:solidFill>
                            <a:schemeClr val="bg1"/>
                          </a:solidFill>
                          <a:effectLst/>
                        </a:rPr>
                        <a:t>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CÓDIGO DE IDEA</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NOMBRE DEL PROYECTO DE INVERSIÓN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INVERSIÓN ESTIMADO s/.</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solidFill>
                            <a:schemeClr val="bg1"/>
                          </a:solidFill>
                          <a:effectLst/>
                        </a:rPr>
                        <a:t>ESTADO SITUACIONAL</a:t>
                      </a:r>
                      <a:endParaRPr lang="es-PE" sz="11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DURACIÓN DE LA FORMULACIÓN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ALCANCE</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MODALIDAD DE LA FORMULACIÓN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6575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1</a:t>
                      </a:r>
                      <a:endParaRPr lang="es-PE" sz="1000" dirty="0">
                        <a:latin typeface="Arial Narrow" panose="020B0606020202030204" pitchFamily="34" charset="0"/>
                      </a:endParaRPr>
                    </a:p>
                  </a:txBody>
                  <a:tcPr anchor="ctr"/>
                </a:tc>
                <a:tc>
                  <a:txBody>
                    <a:bodyPr/>
                    <a:lstStyle/>
                    <a:p>
                      <a:pPr algn="ctr" rtl="0" fontAlgn="ctr"/>
                      <a:r>
                        <a:rPr lang="es-PE" sz="1000" u="none" strike="noStrike" dirty="0">
                          <a:effectLst/>
                        </a:rPr>
                        <a:t>49265</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kern="1200" cap="none" dirty="0"/>
                        <a:t>MEJORAMIENTO DEL SERVICIO EDUCATIVO DEL NIVEL INICIAL N° 1105, N°92 - REYNA DE LOS ANGELES, N°1106, 812 SAN JUAN DE DIOS Y N°79 CRISTO REDENTOR EN LOS DISTRITOS DE ABANCAY , CURAHUASI Y SAN PEDRO DE CACHORA DE LA PROVINCIA DE ABANCAY - DEPARTAMENTO DE APURIMAC</a:t>
                      </a:r>
                      <a:endParaRPr lang="es-PE" sz="1000" b="0" i="0" u="none" strike="noStrike" kern="1200" cap="none" dirty="0">
                        <a:solidFill>
                          <a:srgbClr val="000000"/>
                        </a:solidFill>
                        <a:latin typeface="Arial Narrow" panose="020B0606020202030204" pitchFamily="34" charset="0"/>
                        <a:ea typeface="+mn-ea"/>
                        <a:cs typeface="Arial"/>
                      </a:endParaRP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6,870,000.00</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Idea</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03 meses</a:t>
                      </a:r>
                      <a:endParaRPr lang="es-PE" sz="1000" b="0" dirty="0">
                        <a:latin typeface="Arial Narrow" panose="020B0606020202030204" pitchFamily="34" charset="0"/>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05 II.EE. 270 Alum</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1000" dirty="0"/>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s-PE" sz="1000" dirty="0"/>
                        <a:t>Contrata</a:t>
                      </a:r>
                      <a:endParaRPr lang="es-PE" sz="1000" b="0" dirty="0">
                        <a:latin typeface="Arial Narrow" panose="020B0606020202030204" pitchFamily="34" charset="0"/>
                      </a:endParaRPr>
                    </a:p>
                  </a:txBody>
                  <a:tcPr anchor="ctr"/>
                </a:tc>
                <a:extLst>
                  <a:ext uri="{0D108BD9-81ED-4DB2-BD59-A6C34878D82A}">
                    <a16:rowId xmlns:a16="http://schemas.microsoft.com/office/drawing/2014/main" val="2630986103"/>
                  </a:ext>
                </a:extLst>
              </a:tr>
              <a:tr h="1515283">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PE" sz="1000" u="none" strike="noStrike" dirty="0">
                          <a:effectLst/>
                        </a:rPr>
                        <a:t>2284093</a:t>
                      </a:r>
                    </a:p>
                    <a:p>
                      <a:pPr algn="ctr" rtl="0"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kern="1200" cap="none" dirty="0">
                          <a:sym typeface="Arial"/>
                        </a:rPr>
                        <a:t>MEJORAMIENTO DE LOS SERVICIOS EDUCATIVOS INICIALES DE 10 INSTITUCIONES EDUCATIVAS DEL, DISTRITO DE TALAVERA - ANDAHUAYLAS -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15,656,328</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(desactivado temporalmente)</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03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dirty="0">
                          <a:effectLst/>
                        </a:rPr>
                        <a:t>10 II.EE. Iniciales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dirty="0">
                          <a:effectLst/>
                        </a:rPr>
                        <a:t>126 alumnos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err="1">
                          <a:sym typeface="Arial"/>
                        </a:rPr>
                        <a:t>Adm</a:t>
                      </a:r>
                      <a:r>
                        <a:rPr lang="es-PE" sz="1000" u="none" strike="noStrike" cap="none" dirty="0">
                          <a:sym typeface="Arial"/>
                        </a:rPr>
                        <a:t>. Directa</a:t>
                      </a:r>
                    </a:p>
                    <a:p>
                      <a:r>
                        <a:rPr lang="es-PE" sz="1000" u="none" strike="noStrike" cap="none" dirty="0">
                          <a:sym typeface="Arial"/>
                        </a:rPr>
                        <a:t>Pi declarado viable el 2015, (UF Municipalidad Distrital de </a:t>
                      </a:r>
                      <a:r>
                        <a:rPr lang="es-PE" sz="1000" u="none" strike="noStrike" cap="none" dirty="0" err="1">
                          <a:sym typeface="Arial"/>
                        </a:rPr>
                        <a:t>Chicmo</a:t>
                      </a:r>
                      <a:r>
                        <a:rPr lang="es-PE" sz="1000" u="none" strike="noStrike" cap="none" dirty="0">
                          <a:sym typeface="Arial"/>
                        </a:rPr>
                        <a:t>) desactivado por periodo de vigencia. Se requiere la actualización del Estudio.</a:t>
                      </a:r>
                    </a:p>
                    <a:p>
                      <a:r>
                        <a:rPr lang="es-PE" sz="1000" u="none" strike="noStrike" cap="none" dirty="0">
                          <a:sym typeface="Arial"/>
                        </a:rPr>
                        <a:t>Se requiere analizar la intervención en IEI con poca cantidad de alumnos</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970051627"/>
                  </a:ext>
                </a:extLst>
              </a:tr>
              <a:tr h="514624">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3</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108724</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INSTITUTO DE EDUCACIÓN SUPERIOR TECNOLÓGICO ALFREDO SARMIENTO PALOMINO, DISTRITO DE HUANCARAMA - PROVINCIA DE ANDAHUAYLAS - DEPARTAMENTO DE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11,595,000.00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En Formulación</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18/06/2020</a:t>
                      </a:r>
                    </a:p>
                    <a:p>
                      <a:r>
                        <a:rPr lang="es-PE" sz="1000" u="none" strike="noStrike" cap="none" dirty="0">
                          <a:sym typeface="Arial"/>
                        </a:rPr>
                        <a:t>31/08/2020</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indent="-171450">
                        <a:buFont typeface="Arial" panose="020B0604020202020204" pitchFamily="34" charset="0"/>
                        <a:buChar char="•"/>
                      </a:pPr>
                      <a:r>
                        <a:rPr lang="es-PE" sz="1000" u="none" strike="noStrike" cap="none" dirty="0">
                          <a:sym typeface="Arial"/>
                        </a:rPr>
                        <a:t>(Avance 40%)</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err="1">
                          <a:sym typeface="Arial"/>
                        </a:rPr>
                        <a:t>Adm</a:t>
                      </a:r>
                      <a:r>
                        <a:rPr lang="es-PE" sz="1000" u="none" strike="noStrike" cap="none" dirty="0">
                          <a:sym typeface="Arial"/>
                        </a:rPr>
                        <a:t>. Directa</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605098438"/>
                  </a:ext>
                </a:extLst>
              </a:tr>
              <a:tr h="657575">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4</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108789</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SERVICIO EDUCATIVO DEL NIVEL INICIAL N°1135 SANGABRIEL, N°171 PICHIUPATA, N° 39 HUANCARAMA, N° 938 HUACCAYHURA, DISTRITO DE HUANCARAMA PROVINCIA DE ANDAHUAYLAS, REGION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9,320,000.00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Idea</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04 II.EE.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144 Alumnos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s-PE" sz="1000" dirty="0"/>
                        <a:t>Contrata</a:t>
                      </a:r>
                      <a:endParaRPr lang="es-PE" sz="1000" b="0" dirty="0">
                        <a:latin typeface="Arial Narrow" panose="020B0606020202030204" pitchFamily="34" charset="0"/>
                      </a:endParaRPr>
                    </a:p>
                  </a:txBody>
                  <a:tcPr anchor="ctr"/>
                </a:tc>
                <a:extLst>
                  <a:ext uri="{0D108BD9-81ED-4DB2-BD59-A6C34878D82A}">
                    <a16:rowId xmlns:a16="http://schemas.microsoft.com/office/drawing/2014/main" val="1144561947"/>
                  </a:ext>
                </a:extLst>
              </a:tr>
              <a:tr h="800527">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5</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108798</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SERVICIO EDUCATIVO DEL NIVEL INICIAL N°1005 BARRIO CENTRO DE COTABAMBAS, N°1024 CHECCHECALLA DE TAMBOBAMBA,N°716 DIVINO NIÑO JESUS DE HAQUIRA Y N°1008 CHOCHOCA DE COYLLURQUI, PROVINCIA DE COTABAMBAS, REGION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9,220,000.00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Idea</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04 II.EE.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105 Alumnos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r>
                        <a:rPr lang="es-PE" sz="1000" dirty="0"/>
                        <a:t>Contrata</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1764307649"/>
                  </a:ext>
                </a:extLst>
              </a:tr>
            </a:tbl>
          </a:graphicData>
        </a:graphic>
      </p:graphicFrame>
      <p:sp>
        <p:nvSpPr>
          <p:cNvPr id="2" name="Google Shape;95;p13">
            <a:extLst>
              <a:ext uri="{FF2B5EF4-FFF2-40B4-BE49-F238E27FC236}">
                <a16:creationId xmlns:a16="http://schemas.microsoft.com/office/drawing/2014/main" id="{FBE539B5-308D-4571-85FB-CD2CBA488342}"/>
              </a:ext>
            </a:extLst>
          </p:cNvPr>
          <p:cNvSpPr txBox="1">
            <a:spLocks/>
          </p:cNvSpPr>
          <p:nvPr/>
        </p:nvSpPr>
        <p:spPr>
          <a:xfrm>
            <a:off x="3968767" y="699108"/>
            <a:ext cx="4713320"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Educación</a:t>
            </a:r>
          </a:p>
        </p:txBody>
      </p:sp>
      <p:pic>
        <p:nvPicPr>
          <p:cNvPr id="6" name="Picture 2" descr="Iconos de computadora inicio botón firmar, inicio, firmar, en ...">
            <a:hlinkClick r:id="rId3" action="ppaction://hlinksldjump"/>
            <a:extLst>
              <a:ext uri="{FF2B5EF4-FFF2-40B4-BE49-F238E27FC236}">
                <a16:creationId xmlns:a16="http://schemas.microsoft.com/office/drawing/2014/main" id="{3E91AA42-3B6F-45BA-BC75-8A3578CE3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D2E39-6BC7-4176-A2F3-ABB7958199EA}"/>
              </a:ext>
            </a:extLst>
          </p:cNvPr>
          <p:cNvSpPr>
            <a:spLocks noGrp="1"/>
          </p:cNvSpPr>
          <p:nvPr>
            <p:ph type="title"/>
          </p:nvPr>
        </p:nvSpPr>
        <p:spPr/>
        <p:txBody>
          <a:bodyPr/>
          <a:lstStyle/>
          <a:p>
            <a:r>
              <a:rPr lang="es-ES" sz="3600" b="1" dirty="0">
                <a:solidFill>
                  <a:schemeClr val="accent1"/>
                </a:solidFill>
                <a:latin typeface="+mn-lt"/>
              </a:rPr>
              <a:t>Función Agropecuaria</a:t>
            </a:r>
            <a:endParaRPr lang="es-PE" dirty="0"/>
          </a:p>
        </p:txBody>
      </p:sp>
      <p:sp>
        <p:nvSpPr>
          <p:cNvPr id="4" name="Marcador de texto 3">
            <a:extLst>
              <a:ext uri="{FF2B5EF4-FFF2-40B4-BE49-F238E27FC236}">
                <a16:creationId xmlns:a16="http://schemas.microsoft.com/office/drawing/2014/main" id="{5E123E67-AF32-4F90-9681-1D9E9C71AF3B}"/>
              </a:ext>
            </a:extLst>
          </p:cNvPr>
          <p:cNvSpPr>
            <a:spLocks noGrp="1"/>
          </p:cNvSpPr>
          <p:nvPr>
            <p:ph type="body" sz="half" idx="2"/>
          </p:nvPr>
        </p:nvSpPr>
        <p:spPr>
          <a:xfrm>
            <a:off x="457200" y="2926080"/>
            <a:ext cx="3444240" cy="1495091"/>
          </a:xfrm>
        </p:spPr>
        <p:txBody>
          <a:bodyPr/>
          <a:lstStyle/>
          <a:p>
            <a:r>
              <a:rPr lang="es-ES" dirty="0"/>
              <a:t>03 </a:t>
            </a:r>
            <a:r>
              <a:rPr lang="es-PE" dirty="0"/>
              <a:t>Proyectos de Inversión en Formulación de Riego.</a:t>
            </a:r>
          </a:p>
          <a:p>
            <a:r>
              <a:rPr lang="es-PE" dirty="0"/>
              <a:t>08 Proyectos de Inversión Programados para su Formulación Agropecuarios</a:t>
            </a:r>
          </a:p>
          <a:p>
            <a:r>
              <a:rPr lang="es-PE" dirty="0"/>
              <a:t> </a:t>
            </a:r>
          </a:p>
        </p:txBody>
      </p:sp>
      <p:sp>
        <p:nvSpPr>
          <p:cNvPr id="7" name="Marcador de contenido 6">
            <a:extLst>
              <a:ext uri="{FF2B5EF4-FFF2-40B4-BE49-F238E27FC236}">
                <a16:creationId xmlns:a16="http://schemas.microsoft.com/office/drawing/2014/main" id="{DA381EDF-AFB2-4C00-8DCF-CA49AD1ED50D}"/>
              </a:ext>
            </a:extLst>
          </p:cNvPr>
          <p:cNvSpPr>
            <a:spLocks noGrp="1"/>
          </p:cNvSpPr>
          <p:nvPr>
            <p:ph idx="1"/>
          </p:nvPr>
        </p:nvSpPr>
        <p:spPr/>
        <p:txBody>
          <a:bodyPr/>
          <a:lstStyle/>
          <a:p>
            <a:endParaRPr lang="es-PE"/>
          </a:p>
        </p:txBody>
      </p:sp>
      <p:pic>
        <p:nvPicPr>
          <p:cNvPr id="2050" name="Picture 2">
            <a:extLst>
              <a:ext uri="{FF2B5EF4-FFF2-40B4-BE49-F238E27FC236}">
                <a16:creationId xmlns:a16="http://schemas.microsoft.com/office/drawing/2014/main" id="{2C1E394E-7ECE-488C-A0A2-D2B5124B1C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789" t="238" r="667" b="727"/>
          <a:stretch/>
        </p:blipFill>
        <p:spPr bwMode="auto">
          <a:xfrm>
            <a:off x="4100659" y="-1"/>
            <a:ext cx="8091341"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conos de computadora inicio botón firmar, inicio, firmar, en ...">
            <a:hlinkClick r:id="rId3" action="ppaction://hlinksldjump"/>
            <a:extLst>
              <a:ext uri="{FF2B5EF4-FFF2-40B4-BE49-F238E27FC236}">
                <a16:creationId xmlns:a16="http://schemas.microsoft.com/office/drawing/2014/main" id="{0040B935-3973-4F80-9746-C8BE7C568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9513" y="25405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8974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Retrospección</Template>
  <TotalTime>343</TotalTime>
  <Words>3655</Words>
  <Application>Microsoft Office PowerPoint</Application>
  <PresentationFormat>Panorámica</PresentationFormat>
  <Paragraphs>696</Paragraphs>
  <Slides>29</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Arial</vt:lpstr>
      <vt:lpstr>Arial Black</vt:lpstr>
      <vt:lpstr>Arial Narrow</vt:lpstr>
      <vt:lpstr>Calibri</vt:lpstr>
      <vt:lpstr>Calibri Light</vt:lpstr>
      <vt:lpstr>Lato Black</vt:lpstr>
      <vt:lpstr>Lato Light</vt:lpstr>
      <vt:lpstr>Wingdings</vt:lpstr>
      <vt:lpstr>Retrospección</vt:lpstr>
      <vt:lpstr>Oficina Regional de Formulación y Evaluación de Inversiones </vt:lpstr>
      <vt:lpstr>PROYECTOS DE INVERSION EN FASE DE FORMULACION POR FUNCIONES</vt:lpstr>
      <vt:lpstr>Función Salud</vt:lpstr>
      <vt:lpstr>Proyectos de Inversion Programados para su Formulacion - 2019</vt:lpstr>
      <vt:lpstr>Proyectos de Inversion Programados para su Formulacion - 2020</vt:lpstr>
      <vt:lpstr>Función Educación</vt:lpstr>
      <vt:lpstr>Presentación de PowerPoint</vt:lpstr>
      <vt:lpstr>Proyectos de Inversión Programados para su Formulación -2020</vt:lpstr>
      <vt:lpstr>Función Agropecuaria</vt:lpstr>
      <vt:lpstr>Presentación de PowerPoint</vt:lpstr>
      <vt:lpstr>Proyectos de Inversion Programados para su Formulacion -2020</vt:lpstr>
      <vt:lpstr>Proyectos de Inversion Programados para su Formulacion -2020</vt:lpstr>
      <vt:lpstr>Proyectos de Inversion Programados para su Formulacion -2020</vt:lpstr>
      <vt:lpstr>Proyectos de Inversion Programados para su Formulacion -2020</vt:lpstr>
      <vt:lpstr>Proyectos de Inversion Programados para su Formulacion -2020</vt:lpstr>
      <vt:lpstr>Función Transportes</vt:lpstr>
      <vt:lpstr>Presentación de PowerPoint</vt:lpstr>
      <vt:lpstr>PROYECTOS DE INVERSION PROGRAMADOS PARA SU FORMULACION -2020</vt:lpstr>
      <vt:lpstr>Función Cultura y deporte Función Protección Social</vt:lpstr>
      <vt:lpstr>Presentación de PowerPoint</vt:lpstr>
      <vt:lpstr>PROYECTOS DE INVERSION PROGRAMADOS PARA SU FORMULACION -2020</vt:lpstr>
      <vt:lpstr>Función Ambiente</vt:lpstr>
      <vt:lpstr>Presentación de PowerPoint</vt:lpstr>
      <vt:lpstr>Proyectos de Inversion Programados para su Formulacion -2020</vt:lpstr>
      <vt:lpstr>Función Turismo</vt:lpstr>
      <vt:lpstr>Presentación de PowerPoint</vt:lpstr>
      <vt:lpstr>Función Planeamiento y Gestión</vt:lpstr>
      <vt:lpstr>Proyectos de Inversion Programados para su Formulacion -2020</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ORFEI DIRE</dc:creator>
  <cp:lastModifiedBy>MEL</cp:lastModifiedBy>
  <cp:revision>56</cp:revision>
  <dcterms:created xsi:type="dcterms:W3CDTF">2020-07-08T18:01:31Z</dcterms:created>
  <dcterms:modified xsi:type="dcterms:W3CDTF">2020-07-09T01:55:30Z</dcterms:modified>
</cp:coreProperties>
</file>