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16"/>
  </p:notesMasterIdLst>
  <p:sldIdLst>
    <p:sldId id="256" r:id="rId5"/>
    <p:sldId id="257" r:id="rId6"/>
    <p:sldId id="10544" r:id="rId7"/>
    <p:sldId id="10233" r:id="rId8"/>
    <p:sldId id="10541" r:id="rId9"/>
    <p:sldId id="10542" r:id="rId10"/>
    <p:sldId id="10543" r:id="rId11"/>
    <p:sldId id="10209" r:id="rId12"/>
    <p:sldId id="10537" r:id="rId13"/>
    <p:sldId id="10225" r:id="rId14"/>
    <p:sldId id="1054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0B4A14-7F6D-4728-80C5-61C7FF281B6F}">
          <p14:sldIdLst>
            <p14:sldId id="256"/>
            <p14:sldId id="257"/>
            <p14:sldId id="10544"/>
            <p14:sldId id="10233"/>
            <p14:sldId id="10541"/>
            <p14:sldId id="10542"/>
            <p14:sldId id="10543"/>
            <p14:sldId id="10209"/>
            <p14:sldId id="10537"/>
            <p14:sldId id="10225"/>
            <p14:sldId id="105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68C"/>
    <a:srgbClr val="FFFFFF"/>
    <a:srgbClr val="7FCC27"/>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0E436-2922-4828-A85D-4490DDD03E18}" v="67" dt="2019-10-04T22:55:00.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297" autoAdjust="0"/>
  </p:normalViewPr>
  <p:slideViewPr>
    <p:cSldViewPr snapToGrid="0">
      <p:cViewPr varScale="1">
        <p:scale>
          <a:sx n="68" d="100"/>
          <a:sy n="68" d="100"/>
        </p:scale>
        <p:origin x="121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en Nguyen Le Quynh" userId="57a43e30-6e77-464d-a565-b6c4b6c26d7f" providerId="ADAL" clId="{0150E436-2922-4828-A85D-4490DDD03E18}"/>
    <pc:docChg chg="undo custSel addSld delSld modSld sldOrd modSection">
      <pc:chgData name="Thien Nguyen Le Quynh" userId="57a43e30-6e77-464d-a565-b6c4b6c26d7f" providerId="ADAL" clId="{0150E436-2922-4828-A85D-4490DDD03E18}" dt="2019-10-04T23:13:24.670" v="870" actId="20577"/>
      <pc:docMkLst>
        <pc:docMk/>
      </pc:docMkLst>
      <pc:sldChg chg="modSp">
        <pc:chgData name="Thien Nguyen Le Quynh" userId="57a43e30-6e77-464d-a565-b6c4b6c26d7f" providerId="ADAL" clId="{0150E436-2922-4828-A85D-4490DDD03E18}" dt="2019-09-27T02:20:37.521" v="17" actId="404"/>
        <pc:sldMkLst>
          <pc:docMk/>
          <pc:sldMk cId="477504486" sldId="257"/>
        </pc:sldMkLst>
        <pc:spChg chg="mod">
          <ac:chgData name="Thien Nguyen Le Quynh" userId="57a43e30-6e77-464d-a565-b6c4b6c26d7f" providerId="ADAL" clId="{0150E436-2922-4828-A85D-4490DDD03E18}" dt="2019-09-27T02:20:37.521" v="17" actId="404"/>
          <ac:spMkLst>
            <pc:docMk/>
            <pc:sldMk cId="477504486" sldId="257"/>
            <ac:spMk id="2" creationId="{839C7298-752B-48BD-843F-683A22D59A7E}"/>
          </ac:spMkLst>
        </pc:spChg>
        <pc:spChg chg="mod">
          <ac:chgData name="Thien Nguyen Le Quynh" userId="57a43e30-6e77-464d-a565-b6c4b6c26d7f" providerId="ADAL" clId="{0150E436-2922-4828-A85D-4490DDD03E18}" dt="2019-09-27T02:20:25.517" v="16" actId="14100"/>
          <ac:spMkLst>
            <pc:docMk/>
            <pc:sldMk cId="477504486" sldId="257"/>
            <ac:spMk id="3" creationId="{2BA8E374-5793-40F2-A7B7-2D8AB053A278}"/>
          </ac:spMkLst>
        </pc:spChg>
      </pc:sldChg>
      <pc:sldChg chg="add">
        <pc:chgData name="Thien Nguyen Le Quynh" userId="57a43e30-6e77-464d-a565-b6c4b6c26d7f" providerId="ADAL" clId="{0150E436-2922-4828-A85D-4490DDD03E18}" dt="2019-09-27T02:30:28.700" v="24"/>
        <pc:sldMkLst>
          <pc:docMk/>
          <pc:sldMk cId="2357917780" sldId="10209"/>
        </pc:sldMkLst>
      </pc:sldChg>
      <pc:sldChg chg="add">
        <pc:chgData name="Thien Nguyen Le Quynh" userId="57a43e30-6e77-464d-a565-b6c4b6c26d7f" providerId="ADAL" clId="{0150E436-2922-4828-A85D-4490DDD03E18}" dt="2019-09-27T02:31:32.588" v="25"/>
        <pc:sldMkLst>
          <pc:docMk/>
          <pc:sldMk cId="2412432847" sldId="10225"/>
        </pc:sldMkLst>
      </pc:sldChg>
      <pc:sldChg chg="addSp delSp modSp add del">
        <pc:chgData name="Thien Nguyen Le Quynh" userId="57a43e30-6e77-464d-a565-b6c4b6c26d7f" providerId="ADAL" clId="{0150E436-2922-4828-A85D-4490DDD03E18}" dt="2019-10-04T22:53:47.764" v="844" actId="2696"/>
        <pc:sldMkLst>
          <pc:docMk/>
          <pc:sldMk cId="1965495789" sldId="10233"/>
        </pc:sldMkLst>
        <pc:spChg chg="add mod">
          <ac:chgData name="Thien Nguyen Le Quynh" userId="57a43e30-6e77-464d-a565-b6c4b6c26d7f" providerId="ADAL" clId="{0150E436-2922-4828-A85D-4490DDD03E18}" dt="2019-10-02T10:24:16.505" v="445" actId="14100"/>
          <ac:spMkLst>
            <pc:docMk/>
            <pc:sldMk cId="1965495789" sldId="10233"/>
            <ac:spMk id="2" creationId="{644BB7F7-8A55-4CC3-B877-152B8291763A}"/>
          </ac:spMkLst>
        </pc:spChg>
        <pc:spChg chg="mod">
          <ac:chgData name="Thien Nguyen Le Quynh" userId="57a43e30-6e77-464d-a565-b6c4b6c26d7f" providerId="ADAL" clId="{0150E436-2922-4828-A85D-4490DDD03E18}" dt="2019-10-02T10:23:52.649" v="442" actId="27636"/>
          <ac:spMkLst>
            <pc:docMk/>
            <pc:sldMk cId="1965495789" sldId="10233"/>
            <ac:spMk id="3" creationId="{99F46E80-8A3A-4BEC-9584-11F945CD729E}"/>
          </ac:spMkLst>
        </pc:spChg>
        <pc:spChg chg="add del mod">
          <ac:chgData name="Thien Nguyen Le Quynh" userId="57a43e30-6e77-464d-a565-b6c4b6c26d7f" providerId="ADAL" clId="{0150E436-2922-4828-A85D-4490DDD03E18}" dt="2019-10-02T10:11:21.075" v="238" actId="478"/>
          <ac:spMkLst>
            <pc:docMk/>
            <pc:sldMk cId="1965495789" sldId="10233"/>
            <ac:spMk id="4" creationId="{18E809C3-9E21-423B-B229-748271820786}"/>
          </ac:spMkLst>
        </pc:spChg>
        <pc:graphicFrameChg chg="del">
          <ac:chgData name="Thien Nguyen Le Quynh" userId="57a43e30-6e77-464d-a565-b6c4b6c26d7f" providerId="ADAL" clId="{0150E436-2922-4828-A85D-4490DDD03E18}" dt="2019-10-02T10:05:56.315" v="173" actId="478"/>
          <ac:graphicFrameMkLst>
            <pc:docMk/>
            <pc:sldMk cId="1965495789" sldId="10233"/>
            <ac:graphicFrameMk id="7" creationId="{55AAD774-F3AB-4C06-BAD7-A436CF8EE7CD}"/>
          </ac:graphicFrameMkLst>
        </pc:graphicFrameChg>
      </pc:sldChg>
      <pc:sldChg chg="add">
        <pc:chgData name="Thien Nguyen Le Quynh" userId="57a43e30-6e77-464d-a565-b6c4b6c26d7f" providerId="ADAL" clId="{0150E436-2922-4828-A85D-4490DDD03E18}" dt="2019-09-27T02:31:32.588" v="25"/>
        <pc:sldMkLst>
          <pc:docMk/>
          <pc:sldMk cId="2950324018" sldId="10537"/>
        </pc:sldMkLst>
      </pc:sldChg>
      <pc:sldChg chg="modSp add">
        <pc:chgData name="Thien Nguyen Le Quynh" userId="57a43e30-6e77-464d-a565-b6c4b6c26d7f" providerId="ADAL" clId="{0150E436-2922-4828-A85D-4490DDD03E18}" dt="2019-10-02T10:24:41.257" v="447" actId="1076"/>
        <pc:sldMkLst>
          <pc:docMk/>
          <pc:sldMk cId="2650859967" sldId="10541"/>
        </pc:sldMkLst>
        <pc:spChg chg="mod">
          <ac:chgData name="Thien Nguyen Le Quynh" userId="57a43e30-6e77-464d-a565-b6c4b6c26d7f" providerId="ADAL" clId="{0150E436-2922-4828-A85D-4490DDD03E18}" dt="2019-10-02T10:24:41.257" v="447" actId="1076"/>
          <ac:spMkLst>
            <pc:docMk/>
            <pc:sldMk cId="2650859967" sldId="10541"/>
            <ac:spMk id="2" creationId="{04A73108-2F69-4A0A-AF82-30FBBFA75F44}"/>
          </ac:spMkLst>
        </pc:spChg>
        <pc:spChg chg="mod">
          <ac:chgData name="Thien Nguyen Le Quynh" userId="57a43e30-6e77-464d-a565-b6c4b6c26d7f" providerId="ADAL" clId="{0150E436-2922-4828-A85D-4490DDD03E18}" dt="2019-10-02T10:19:02.272" v="310" actId="20577"/>
          <ac:spMkLst>
            <pc:docMk/>
            <pc:sldMk cId="2650859967" sldId="10541"/>
            <ac:spMk id="3" creationId="{165717F6-D919-4C92-A560-A30C3CB97EFF}"/>
          </ac:spMkLst>
        </pc:spChg>
      </pc:sldChg>
      <pc:sldChg chg="addSp delSp modSp add">
        <pc:chgData name="Thien Nguyen Le Quynh" userId="57a43e30-6e77-464d-a565-b6c4b6c26d7f" providerId="ADAL" clId="{0150E436-2922-4828-A85D-4490DDD03E18}" dt="2019-10-02T10:47:00.382" v="765" actId="20577"/>
        <pc:sldMkLst>
          <pc:docMk/>
          <pc:sldMk cId="1273967003" sldId="10542"/>
        </pc:sldMkLst>
        <pc:spChg chg="mod">
          <ac:chgData name="Thien Nguyen Le Quynh" userId="57a43e30-6e77-464d-a565-b6c4b6c26d7f" providerId="ADAL" clId="{0150E436-2922-4828-A85D-4490DDD03E18}" dt="2019-10-02T10:47:00.382" v="765" actId="20577"/>
          <ac:spMkLst>
            <pc:docMk/>
            <pc:sldMk cId="1273967003" sldId="10542"/>
            <ac:spMk id="2" creationId="{B615260B-A6E9-4B8D-914B-64DB598291B0}"/>
          </ac:spMkLst>
        </pc:spChg>
        <pc:spChg chg="mod">
          <ac:chgData name="Thien Nguyen Le Quynh" userId="57a43e30-6e77-464d-a565-b6c4b6c26d7f" providerId="ADAL" clId="{0150E436-2922-4828-A85D-4490DDD03E18}" dt="2019-10-02T10:27:09.634" v="470" actId="20577"/>
          <ac:spMkLst>
            <pc:docMk/>
            <pc:sldMk cId="1273967003" sldId="10542"/>
            <ac:spMk id="3" creationId="{CD081BC1-38FC-4864-91E3-55EFB20FC9F3}"/>
          </ac:spMkLst>
        </pc:spChg>
        <pc:spChg chg="add del">
          <ac:chgData name="Thien Nguyen Le Quynh" userId="57a43e30-6e77-464d-a565-b6c4b6c26d7f" providerId="ADAL" clId="{0150E436-2922-4828-A85D-4490DDD03E18}" dt="2019-10-02T10:46:06.670" v="706"/>
          <ac:spMkLst>
            <pc:docMk/>
            <pc:sldMk cId="1273967003" sldId="10542"/>
            <ac:spMk id="4" creationId="{ADDCAD9B-8D5A-4839-B8ED-0438A9F01764}"/>
          </ac:spMkLst>
        </pc:spChg>
      </pc:sldChg>
      <pc:sldChg chg="modSp add">
        <pc:chgData name="Thien Nguyen Le Quynh" userId="57a43e30-6e77-464d-a565-b6c4b6c26d7f" providerId="ADAL" clId="{0150E436-2922-4828-A85D-4490DDD03E18}" dt="2019-10-02T10:41:48.968" v="699" actId="6549"/>
        <pc:sldMkLst>
          <pc:docMk/>
          <pc:sldMk cId="1437450210" sldId="10543"/>
        </pc:sldMkLst>
        <pc:spChg chg="mod">
          <ac:chgData name="Thien Nguyen Le Quynh" userId="57a43e30-6e77-464d-a565-b6c4b6c26d7f" providerId="ADAL" clId="{0150E436-2922-4828-A85D-4490DDD03E18}" dt="2019-10-02T10:41:48.968" v="699" actId="6549"/>
          <ac:spMkLst>
            <pc:docMk/>
            <pc:sldMk cId="1437450210" sldId="10543"/>
            <ac:spMk id="2" creationId="{B615260B-A6E9-4B8D-914B-64DB598291B0}"/>
          </ac:spMkLst>
        </pc:spChg>
      </pc:sldChg>
      <pc:sldChg chg="addSp delSp modSp add modTransition">
        <pc:chgData name="Thien Nguyen Le Quynh" userId="57a43e30-6e77-464d-a565-b6c4b6c26d7f" providerId="ADAL" clId="{0150E436-2922-4828-A85D-4490DDD03E18}" dt="2019-10-04T23:13:24.670" v="870" actId="20577"/>
        <pc:sldMkLst>
          <pc:docMk/>
          <pc:sldMk cId="1053657279" sldId="10544"/>
        </pc:sldMkLst>
        <pc:spChg chg="del">
          <ac:chgData name="Thien Nguyen Le Quynh" userId="57a43e30-6e77-464d-a565-b6c4b6c26d7f" providerId="ADAL" clId="{0150E436-2922-4828-A85D-4490DDD03E18}" dt="2019-10-04T22:27:56.751" v="767"/>
          <ac:spMkLst>
            <pc:docMk/>
            <pc:sldMk cId="1053657279" sldId="10544"/>
            <ac:spMk id="2" creationId="{5698FC98-72ED-4D7B-A69B-F71EDFFF2C16}"/>
          </ac:spMkLst>
        </pc:spChg>
        <pc:spChg chg="del">
          <ac:chgData name="Thien Nguyen Le Quynh" userId="57a43e30-6e77-464d-a565-b6c4b6c26d7f" providerId="ADAL" clId="{0150E436-2922-4828-A85D-4490DDD03E18}" dt="2019-10-04T22:27:56.751" v="767"/>
          <ac:spMkLst>
            <pc:docMk/>
            <pc:sldMk cId="1053657279" sldId="10544"/>
            <ac:spMk id="3" creationId="{CC2CA479-CDB5-4765-A5F4-5320814114F7}"/>
          </ac:spMkLst>
        </pc:spChg>
        <pc:spChg chg="add mod">
          <ac:chgData name="Thien Nguyen Le Quynh" userId="57a43e30-6e77-464d-a565-b6c4b6c26d7f" providerId="ADAL" clId="{0150E436-2922-4828-A85D-4490DDD03E18}" dt="2019-10-04T22:28:02.320" v="775" actId="20577"/>
          <ac:spMkLst>
            <pc:docMk/>
            <pc:sldMk cId="1053657279" sldId="10544"/>
            <ac:spMk id="4" creationId="{CEA93303-DC00-4E94-BF27-58B8EBEF9B6B}"/>
          </ac:spMkLst>
        </pc:spChg>
        <pc:spChg chg="add mod">
          <ac:chgData name="Thien Nguyen Le Quynh" userId="57a43e30-6e77-464d-a565-b6c4b6c26d7f" providerId="ADAL" clId="{0150E436-2922-4828-A85D-4490DDD03E18}" dt="2019-10-04T23:13:24.670" v="870" actId="20577"/>
          <ac:spMkLst>
            <pc:docMk/>
            <pc:sldMk cId="1053657279" sldId="10544"/>
            <ac:spMk id="5" creationId="{A3F0A0F6-C807-4881-A907-545AADEF3CAB}"/>
          </ac:spMkLst>
        </pc:spChg>
      </pc:sldChg>
      <pc:sldChg chg="addSp delSp modSp add">
        <pc:chgData name="Thien Nguyen Le Quynh" userId="57a43e30-6e77-464d-a565-b6c4b6c26d7f" providerId="ADAL" clId="{0150E436-2922-4828-A85D-4490DDD03E18}" dt="2019-10-04T22:36:29.141" v="840" actId="1076"/>
        <pc:sldMkLst>
          <pc:docMk/>
          <pc:sldMk cId="2610033399" sldId="10545"/>
        </pc:sldMkLst>
        <pc:spChg chg="del">
          <ac:chgData name="Thien Nguyen Le Quynh" userId="57a43e30-6e77-464d-a565-b6c4b6c26d7f" providerId="ADAL" clId="{0150E436-2922-4828-A85D-4490DDD03E18}" dt="2019-10-04T22:34:51.611" v="831"/>
          <ac:spMkLst>
            <pc:docMk/>
            <pc:sldMk cId="2610033399" sldId="10545"/>
            <ac:spMk id="2" creationId="{861778FD-C095-465F-9971-E8911C433DCE}"/>
          </ac:spMkLst>
        </pc:spChg>
        <pc:spChg chg="del">
          <ac:chgData name="Thien Nguyen Le Quynh" userId="57a43e30-6e77-464d-a565-b6c4b6c26d7f" providerId="ADAL" clId="{0150E436-2922-4828-A85D-4490DDD03E18}" dt="2019-10-04T22:34:51.611" v="831"/>
          <ac:spMkLst>
            <pc:docMk/>
            <pc:sldMk cId="2610033399" sldId="10545"/>
            <ac:spMk id="3" creationId="{E5504E2C-2FCA-4FE6-B1D6-5C47A5332BDE}"/>
          </ac:spMkLst>
        </pc:spChg>
        <pc:picChg chg="add del mod">
          <ac:chgData name="Thien Nguyen Le Quynh" userId="57a43e30-6e77-464d-a565-b6c4b6c26d7f" providerId="ADAL" clId="{0150E436-2922-4828-A85D-4490DDD03E18}" dt="2019-10-04T22:35:57.582" v="835" actId="478"/>
          <ac:picMkLst>
            <pc:docMk/>
            <pc:sldMk cId="2610033399" sldId="10545"/>
            <ac:picMk id="5" creationId="{2BEA103C-8A17-4928-93AD-EAB074E48D40}"/>
          </ac:picMkLst>
        </pc:picChg>
        <pc:picChg chg="add mod">
          <ac:chgData name="Thien Nguyen Le Quynh" userId="57a43e30-6e77-464d-a565-b6c4b6c26d7f" providerId="ADAL" clId="{0150E436-2922-4828-A85D-4490DDD03E18}" dt="2019-10-04T22:36:29.141" v="840" actId="1076"/>
          <ac:picMkLst>
            <pc:docMk/>
            <pc:sldMk cId="2610033399" sldId="10545"/>
            <ac:picMk id="7" creationId="{3E59FFAC-913C-4582-82D9-6EB77401FFFD}"/>
          </ac:picMkLst>
        </pc:picChg>
      </pc:sldChg>
      <pc:sldChg chg="add del">
        <pc:chgData name="Thien Nguyen Le Quynh" userId="57a43e30-6e77-464d-a565-b6c4b6c26d7f" providerId="ADAL" clId="{0150E436-2922-4828-A85D-4490DDD03E18}" dt="2019-10-04T22:55:00.227" v="846"/>
        <pc:sldMkLst>
          <pc:docMk/>
          <pc:sldMk cId="1092408348" sldId="10546"/>
        </pc:sldMkLst>
      </pc:sldChg>
      <pc:sldMasterChg chg="delSldLayout">
        <pc:chgData name="Thien Nguyen Le Quynh" userId="57a43e30-6e77-464d-a565-b6c4b6c26d7f" providerId="ADAL" clId="{0150E436-2922-4828-A85D-4490DDD03E18}" dt="2019-10-02T10:17:57.753" v="290" actId="2696"/>
        <pc:sldMasterMkLst>
          <pc:docMk/>
          <pc:sldMasterMk cId="3593001564" sldId="2147483715"/>
        </pc:sldMasterMkLst>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coloredoutline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64378-96C6-4A3C-9B4B-1CD76259A2FE}" type="doc">
      <dgm:prSet loTypeId="urn:microsoft.com/office/officeart/2018/5/layout/CenteredIconLabelDescriptionList" loCatId="icon" qsTypeId="urn:microsoft.com/office/officeart/2005/8/quickstyle/simple1" qsCatId="simple" csTypeId="urn:microsoft.com/office/officeart/2018/5/colors/Iconchunking_coloredoutline_accent1_2" csCatId="accent1" phldr="1"/>
      <dgm:spPr/>
      <dgm:t>
        <a:bodyPr/>
        <a:lstStyle/>
        <a:p>
          <a:endParaRPr lang="en-US"/>
        </a:p>
      </dgm:t>
    </dgm:pt>
    <dgm:pt modelId="{91007B47-0562-46E3-918B-1E9420094CB8}">
      <dgm:prSet custT="1"/>
      <dgm:spPr/>
      <dgm:t>
        <a:bodyPr/>
        <a:lstStyle/>
        <a:p>
          <a:pPr>
            <a:lnSpc>
              <a:spcPct val="100000"/>
            </a:lnSpc>
            <a:defRPr b="1"/>
          </a:pPr>
          <a:r>
            <a:rPr lang="en-US" sz="2400" baseline="0"/>
            <a:t>Full stack web development with C#</a:t>
          </a:r>
          <a:endParaRPr lang="en-US" sz="2400"/>
        </a:p>
      </dgm:t>
    </dgm:pt>
    <dgm:pt modelId="{BC6A26D7-8175-4125-AD10-2FFF639CD003}" type="parTrans" cxnId="{E752F67E-6D91-4884-A0A7-F86EB8C27CEB}">
      <dgm:prSet/>
      <dgm:spPr/>
      <dgm:t>
        <a:bodyPr/>
        <a:lstStyle/>
        <a:p>
          <a:endParaRPr lang="en-US" sz="3200"/>
        </a:p>
      </dgm:t>
    </dgm:pt>
    <dgm:pt modelId="{F01D3F7B-F4A9-411D-85CD-F881F0CF138E}" type="sibTrans" cxnId="{E752F67E-6D91-4884-A0A7-F86EB8C27CEB}">
      <dgm:prSet/>
      <dgm:spPr/>
      <dgm:t>
        <a:bodyPr/>
        <a:lstStyle/>
        <a:p>
          <a:endParaRPr lang="en-US" sz="3200"/>
        </a:p>
      </dgm:t>
    </dgm:pt>
    <dgm:pt modelId="{44611BEF-1E62-4ADB-A595-9590A4094B50}">
      <dgm:prSet custT="1"/>
      <dgm:spPr/>
      <dgm:t>
        <a:bodyPr/>
        <a:lstStyle/>
        <a:p>
          <a:pPr>
            <a:lnSpc>
              <a:spcPct val="100000"/>
            </a:lnSpc>
          </a:pPr>
          <a:r>
            <a:rPr lang="en-US" sz="1800" baseline="0"/>
            <a:t>You don’t need to know AngularJS, React, Vue, etc.</a:t>
          </a:r>
          <a:endParaRPr lang="en-US" sz="1800"/>
        </a:p>
      </dgm:t>
    </dgm:pt>
    <dgm:pt modelId="{8B7BB1AD-0AF5-4889-95B2-1B98B1823CA4}" type="parTrans" cxnId="{2916409E-2305-4602-B0F3-F731F8FC68A7}">
      <dgm:prSet/>
      <dgm:spPr/>
      <dgm:t>
        <a:bodyPr/>
        <a:lstStyle/>
        <a:p>
          <a:endParaRPr lang="en-US" sz="3200"/>
        </a:p>
      </dgm:t>
    </dgm:pt>
    <dgm:pt modelId="{1E932DB5-9621-4ADC-A553-5329B4ED96AD}" type="sibTrans" cxnId="{2916409E-2305-4602-B0F3-F731F8FC68A7}">
      <dgm:prSet/>
      <dgm:spPr/>
      <dgm:t>
        <a:bodyPr/>
        <a:lstStyle/>
        <a:p>
          <a:endParaRPr lang="en-US" sz="3200"/>
        </a:p>
      </dgm:t>
    </dgm:pt>
    <dgm:pt modelId="{F7C931EB-8F31-41EE-B6F2-9559B34B9B35}">
      <dgm:prSet custT="1"/>
      <dgm:spPr/>
      <dgm:t>
        <a:bodyPr/>
        <a:lstStyle/>
        <a:p>
          <a:pPr>
            <a:lnSpc>
              <a:spcPct val="100000"/>
            </a:lnSpc>
          </a:pPr>
          <a:r>
            <a:rPr lang="en-US" sz="1800" baseline="0"/>
            <a:t>Take advantage of stability and consistency of .NET</a:t>
          </a:r>
          <a:endParaRPr lang="en-US" sz="1800"/>
        </a:p>
      </dgm:t>
    </dgm:pt>
    <dgm:pt modelId="{13E1D7B8-693D-486C-813D-38F1DA820BE7}" type="parTrans" cxnId="{F8C3AC01-8627-4075-BA5B-2EC3353A78E6}">
      <dgm:prSet/>
      <dgm:spPr/>
      <dgm:t>
        <a:bodyPr/>
        <a:lstStyle/>
        <a:p>
          <a:endParaRPr lang="en-US" sz="3200"/>
        </a:p>
      </dgm:t>
    </dgm:pt>
    <dgm:pt modelId="{76655CAE-8C62-411D-AB78-EE75DC6AF791}" type="sibTrans" cxnId="{F8C3AC01-8627-4075-BA5B-2EC3353A78E6}">
      <dgm:prSet/>
      <dgm:spPr/>
      <dgm:t>
        <a:bodyPr/>
        <a:lstStyle/>
        <a:p>
          <a:endParaRPr lang="en-US" sz="3200"/>
        </a:p>
      </dgm:t>
    </dgm:pt>
    <dgm:pt modelId="{183E2C66-9353-4B86-8A6C-AA8BA820C6EF}">
      <dgm:prSet custT="1"/>
      <dgm:spPr/>
      <dgm:t>
        <a:bodyPr/>
        <a:lstStyle/>
        <a:p>
          <a:pPr>
            <a:lnSpc>
              <a:spcPct val="100000"/>
            </a:lnSpc>
            <a:defRPr b="1"/>
          </a:pPr>
          <a:r>
            <a:rPr lang="en-US" sz="2400" baseline="0"/>
            <a:t>Runs in all browsers</a:t>
          </a:r>
          <a:endParaRPr lang="en-US" sz="2400"/>
        </a:p>
      </dgm:t>
    </dgm:pt>
    <dgm:pt modelId="{95CF6056-45ED-48AB-A833-1E3EAA09BB6F}" type="parTrans" cxnId="{898914F7-40C4-4D23-A409-44707614C539}">
      <dgm:prSet/>
      <dgm:spPr/>
      <dgm:t>
        <a:bodyPr/>
        <a:lstStyle/>
        <a:p>
          <a:endParaRPr lang="en-US" sz="3200"/>
        </a:p>
      </dgm:t>
    </dgm:pt>
    <dgm:pt modelId="{2C5AD976-A851-4483-B611-D4A32011D319}" type="sibTrans" cxnId="{898914F7-40C4-4D23-A409-44707614C539}">
      <dgm:prSet/>
      <dgm:spPr/>
      <dgm:t>
        <a:bodyPr/>
        <a:lstStyle/>
        <a:p>
          <a:endParaRPr lang="en-US" sz="3200"/>
        </a:p>
      </dgm:t>
    </dgm:pt>
    <dgm:pt modelId="{DF389ABF-FD0B-4A9C-BFD7-61690049C351}">
      <dgm:prSet custT="1"/>
      <dgm:spPr/>
      <dgm:t>
        <a:bodyPr/>
        <a:lstStyle/>
        <a:p>
          <a:pPr>
            <a:lnSpc>
              <a:spcPct val="100000"/>
            </a:lnSpc>
          </a:pPr>
          <a:r>
            <a:rPr lang="en-US" sz="1800" baseline="0"/>
            <a:t>Strongly </a:t>
          </a:r>
          <a:r>
            <a:rPr lang="en-US" sz="1700" baseline="0"/>
            <a:t>typed</a:t>
          </a:r>
          <a:r>
            <a:rPr lang="en-US" sz="1800" baseline="0"/>
            <a:t> on the client and server</a:t>
          </a:r>
          <a:endParaRPr lang="en-US" sz="1800"/>
        </a:p>
      </dgm:t>
    </dgm:pt>
    <dgm:pt modelId="{FD5F8DA9-C51A-4C53-9CE6-73991B04F750}" type="parTrans" cxnId="{EC0AFCB3-BD8D-4761-B863-4525A8BC37B6}">
      <dgm:prSet/>
      <dgm:spPr/>
      <dgm:t>
        <a:bodyPr/>
        <a:lstStyle/>
        <a:p>
          <a:endParaRPr lang="en-US" sz="3200"/>
        </a:p>
      </dgm:t>
    </dgm:pt>
    <dgm:pt modelId="{E1F442D0-1FC0-4C10-A9FE-B9F1A557DC13}" type="sibTrans" cxnId="{EC0AFCB3-BD8D-4761-B863-4525A8BC37B6}">
      <dgm:prSet/>
      <dgm:spPr/>
      <dgm:t>
        <a:bodyPr/>
        <a:lstStyle/>
        <a:p>
          <a:endParaRPr lang="en-US" sz="3200"/>
        </a:p>
      </dgm:t>
    </dgm:pt>
    <dgm:pt modelId="{9BFADE76-AD64-4958-9F2B-650052A76A07}">
      <dgm:prSet custT="1"/>
      <dgm:spPr/>
      <dgm:t>
        <a:bodyPr/>
        <a:lstStyle/>
        <a:p>
          <a:pPr>
            <a:lnSpc>
              <a:spcPct val="100000"/>
            </a:lnSpc>
          </a:pPr>
          <a:r>
            <a:rPr lang="en-US" sz="1800" baseline="0"/>
            <a:t>Share C# code with the client and server</a:t>
          </a:r>
          <a:endParaRPr lang="en-US" sz="1800"/>
        </a:p>
      </dgm:t>
    </dgm:pt>
    <dgm:pt modelId="{5F8417EB-272D-4A79-BA1E-6436E99BB3BF}" type="parTrans" cxnId="{339AACE0-4673-4CA9-9B4F-9F454FF82175}">
      <dgm:prSet/>
      <dgm:spPr/>
      <dgm:t>
        <a:bodyPr/>
        <a:lstStyle/>
        <a:p>
          <a:endParaRPr lang="en-US" sz="3200"/>
        </a:p>
      </dgm:t>
    </dgm:pt>
    <dgm:pt modelId="{C52D1211-D781-446E-8F60-6FDB9C326224}" type="sibTrans" cxnId="{339AACE0-4673-4CA9-9B4F-9F454FF82175}">
      <dgm:prSet/>
      <dgm:spPr/>
      <dgm:t>
        <a:bodyPr/>
        <a:lstStyle/>
        <a:p>
          <a:endParaRPr lang="en-US" sz="3200"/>
        </a:p>
      </dgm:t>
    </dgm:pt>
    <dgm:pt modelId="{3BDE8466-B798-4BBD-89F5-84392136FF7E}">
      <dgm:prSet custT="1"/>
      <dgm:spPr/>
      <dgm:t>
        <a:bodyPr/>
        <a:lstStyle/>
        <a:p>
          <a:pPr>
            <a:lnSpc>
              <a:spcPct val="100000"/>
            </a:lnSpc>
            <a:defRPr b="1"/>
          </a:pPr>
          <a:r>
            <a:rPr lang="en-US" sz="2400" baseline="0"/>
            <a:t>Web Assembly </a:t>
          </a:r>
          <a:br>
            <a:rPr lang="en-US" sz="2400" baseline="0"/>
          </a:br>
          <a:r>
            <a:rPr lang="en-US" sz="2000" baseline="0"/>
            <a:t>(In Preview, Release in May 2020)</a:t>
          </a:r>
          <a:endParaRPr lang="en-US" sz="2000"/>
        </a:p>
      </dgm:t>
    </dgm:pt>
    <dgm:pt modelId="{C33CE2DA-01F1-4D09-A8F6-44433BE45FC3}" type="parTrans" cxnId="{F8C2762F-B95B-48B7-9576-067AF37F56FC}">
      <dgm:prSet/>
      <dgm:spPr/>
      <dgm:t>
        <a:bodyPr/>
        <a:lstStyle/>
        <a:p>
          <a:endParaRPr lang="en-US" sz="3200"/>
        </a:p>
      </dgm:t>
    </dgm:pt>
    <dgm:pt modelId="{492F0584-4B44-4630-A4C6-AC501DD45663}" type="sibTrans" cxnId="{F8C2762F-B95B-48B7-9576-067AF37F56FC}">
      <dgm:prSet/>
      <dgm:spPr/>
      <dgm:t>
        <a:bodyPr/>
        <a:lstStyle/>
        <a:p>
          <a:endParaRPr lang="en-US" sz="3200"/>
        </a:p>
      </dgm:t>
    </dgm:pt>
    <dgm:pt modelId="{7378AD91-D7B5-4143-8161-04E25A41BC52}">
      <dgm:prSet custT="1"/>
      <dgm:spPr/>
      <dgm:t>
        <a:bodyPr/>
        <a:lstStyle/>
        <a:p>
          <a:pPr>
            <a:lnSpc>
              <a:spcPct val="100000"/>
            </a:lnSpc>
          </a:pPr>
          <a:r>
            <a:rPr lang="en-US" sz="1700" baseline="0"/>
            <a:t>Native</a:t>
          </a:r>
          <a:r>
            <a:rPr lang="en-US" sz="1800" baseline="0"/>
            <a:t> performance</a:t>
          </a:r>
          <a:endParaRPr lang="en-US" sz="1800"/>
        </a:p>
      </dgm:t>
    </dgm:pt>
    <dgm:pt modelId="{65167570-2BC1-44ED-82CE-3BECF6090C08}" type="parTrans" cxnId="{745F7070-A778-4069-88F0-57C3563966F3}">
      <dgm:prSet/>
      <dgm:spPr/>
      <dgm:t>
        <a:bodyPr/>
        <a:lstStyle/>
        <a:p>
          <a:endParaRPr lang="en-US" sz="3200"/>
        </a:p>
      </dgm:t>
    </dgm:pt>
    <dgm:pt modelId="{1F35A0CC-4884-4491-8B68-B825DE2D2D9E}" type="sibTrans" cxnId="{745F7070-A778-4069-88F0-57C3563966F3}">
      <dgm:prSet/>
      <dgm:spPr/>
      <dgm:t>
        <a:bodyPr/>
        <a:lstStyle/>
        <a:p>
          <a:endParaRPr lang="en-US" sz="3200"/>
        </a:p>
      </dgm:t>
    </dgm:pt>
    <dgm:pt modelId="{13379124-46DA-41DF-9B46-AF67A17DDA56}">
      <dgm:prSet custT="1"/>
      <dgm:spPr/>
      <dgm:t>
        <a:bodyPr/>
        <a:lstStyle/>
        <a:p>
          <a:pPr>
            <a:lnSpc>
              <a:spcPct val="100000"/>
            </a:lnSpc>
          </a:pPr>
          <a:r>
            <a:rPr lang="en-US" sz="1800" baseline="0"/>
            <a:t>Requires no plugin or code transpilation</a:t>
          </a:r>
          <a:endParaRPr lang="en-US" sz="1800"/>
        </a:p>
      </dgm:t>
    </dgm:pt>
    <dgm:pt modelId="{19EF66C4-8788-465A-AF78-7C08CB4E5299}" type="parTrans" cxnId="{9C152868-607D-43D6-9317-4A0BEDA41DED}">
      <dgm:prSet/>
      <dgm:spPr/>
      <dgm:t>
        <a:bodyPr/>
        <a:lstStyle/>
        <a:p>
          <a:endParaRPr lang="en-US" sz="3200"/>
        </a:p>
      </dgm:t>
    </dgm:pt>
    <dgm:pt modelId="{7CA485AD-14A9-4E0C-B579-FB671AC8225C}" type="sibTrans" cxnId="{9C152868-607D-43D6-9317-4A0BEDA41DED}">
      <dgm:prSet/>
      <dgm:spPr/>
      <dgm:t>
        <a:bodyPr/>
        <a:lstStyle/>
        <a:p>
          <a:endParaRPr lang="en-US" sz="3200"/>
        </a:p>
      </dgm:t>
    </dgm:pt>
    <dgm:pt modelId="{FC0585F0-40FF-49F7-9973-50D4934A73AE}" type="pres">
      <dgm:prSet presAssocID="{AB064378-96C6-4A3C-9B4B-1CD76259A2FE}" presName="root" presStyleCnt="0">
        <dgm:presLayoutVars>
          <dgm:dir/>
          <dgm:resizeHandles val="exact"/>
        </dgm:presLayoutVars>
      </dgm:prSet>
      <dgm:spPr/>
    </dgm:pt>
    <dgm:pt modelId="{BD91AF78-9434-4B8A-AAD8-75F27FF618D6}" type="pres">
      <dgm:prSet presAssocID="{91007B47-0562-46E3-918B-1E9420094CB8}" presName="compNode" presStyleCnt="0"/>
      <dgm:spPr/>
    </dgm:pt>
    <dgm:pt modelId="{F7A57963-8CD7-4079-BE1F-547C747B84F6}" type="pres">
      <dgm:prSet presAssocID="{91007B47-0562-46E3-918B-1E9420094C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erver"/>
        </a:ext>
      </dgm:extLst>
    </dgm:pt>
    <dgm:pt modelId="{68600D7D-0DE4-4B8A-A273-22193ADAECBC}" type="pres">
      <dgm:prSet presAssocID="{91007B47-0562-46E3-918B-1E9420094CB8}" presName="iconSpace" presStyleCnt="0"/>
      <dgm:spPr/>
    </dgm:pt>
    <dgm:pt modelId="{2C1389F6-F371-4D2C-8371-25785AC3DA46}" type="pres">
      <dgm:prSet presAssocID="{91007B47-0562-46E3-918B-1E9420094CB8}" presName="parTx" presStyleLbl="revTx" presStyleIdx="0" presStyleCnt="6" custScaleX="107242">
        <dgm:presLayoutVars>
          <dgm:chMax val="0"/>
          <dgm:chPref val="0"/>
        </dgm:presLayoutVars>
      </dgm:prSet>
      <dgm:spPr/>
    </dgm:pt>
    <dgm:pt modelId="{BB2B3F26-9E38-4258-90F0-049031FC922C}" type="pres">
      <dgm:prSet presAssocID="{91007B47-0562-46E3-918B-1E9420094CB8}" presName="txSpace" presStyleCnt="0"/>
      <dgm:spPr/>
    </dgm:pt>
    <dgm:pt modelId="{9247A9F3-3C44-4118-94A0-90A6015918F1}" type="pres">
      <dgm:prSet presAssocID="{91007B47-0562-46E3-918B-1E9420094CB8}" presName="desTx" presStyleLbl="revTx" presStyleIdx="1" presStyleCnt="6" custScaleX="113740">
        <dgm:presLayoutVars/>
      </dgm:prSet>
      <dgm:spPr/>
    </dgm:pt>
    <dgm:pt modelId="{7E05D9C8-AF1A-41C8-9C0A-77F6F8F9DE67}" type="pres">
      <dgm:prSet presAssocID="{F01D3F7B-F4A9-411D-85CD-F881F0CF138E}" presName="sibTrans" presStyleCnt="0"/>
      <dgm:spPr/>
    </dgm:pt>
    <dgm:pt modelId="{1B6B8297-8C96-4388-A545-4FAA8884E8AA}" type="pres">
      <dgm:prSet presAssocID="{183E2C66-9353-4B86-8A6C-AA8BA820C6EF}" presName="compNode" presStyleCnt="0"/>
      <dgm:spPr/>
    </dgm:pt>
    <dgm:pt modelId="{AA30765A-80B4-4B96-ADE6-7DC14350B0DC}" type="pres">
      <dgm:prSet presAssocID="{183E2C66-9353-4B86-8A6C-AA8BA820C6EF}" presName="iconRect" presStyleLbl="node1" presStyleIdx="1" presStyleCnt="3" custScaleX="130944" custScaleY="1394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nternet"/>
        </a:ext>
      </dgm:extLst>
    </dgm:pt>
    <dgm:pt modelId="{06618153-FC25-456B-A277-F88CFD0B66FE}" type="pres">
      <dgm:prSet presAssocID="{183E2C66-9353-4B86-8A6C-AA8BA820C6EF}" presName="iconSpace" presStyleCnt="0"/>
      <dgm:spPr/>
    </dgm:pt>
    <dgm:pt modelId="{E1459333-ECA5-4A95-8110-FD48516F2919}" type="pres">
      <dgm:prSet presAssocID="{183E2C66-9353-4B86-8A6C-AA8BA820C6EF}" presName="parTx" presStyleLbl="revTx" presStyleIdx="2" presStyleCnt="6" custLinFactNeighborY="-8118">
        <dgm:presLayoutVars>
          <dgm:chMax val="0"/>
          <dgm:chPref val="0"/>
        </dgm:presLayoutVars>
      </dgm:prSet>
      <dgm:spPr/>
    </dgm:pt>
    <dgm:pt modelId="{EE051EA1-FCB9-437D-8AC0-4528C781A915}" type="pres">
      <dgm:prSet presAssocID="{183E2C66-9353-4B86-8A6C-AA8BA820C6EF}" presName="txSpace" presStyleCnt="0"/>
      <dgm:spPr/>
    </dgm:pt>
    <dgm:pt modelId="{3F1F6005-FCFE-4A2B-BE68-A1F6E1439CDC}" type="pres">
      <dgm:prSet presAssocID="{183E2C66-9353-4B86-8A6C-AA8BA820C6EF}" presName="desTx" presStyleLbl="revTx" presStyleIdx="3" presStyleCnt="6" custLinFactNeighborY="-9153">
        <dgm:presLayoutVars/>
      </dgm:prSet>
      <dgm:spPr/>
    </dgm:pt>
    <dgm:pt modelId="{4E1C067D-C6F9-4757-BD4F-C90E8CB0332B}" type="pres">
      <dgm:prSet presAssocID="{2C5AD976-A851-4483-B611-D4A32011D319}" presName="sibTrans" presStyleCnt="0"/>
      <dgm:spPr/>
    </dgm:pt>
    <dgm:pt modelId="{D0781C12-C0E0-4640-AE30-113B184CEAE2}" type="pres">
      <dgm:prSet presAssocID="{3BDE8466-B798-4BBD-89F5-84392136FF7E}" presName="compNode" presStyleCnt="0"/>
      <dgm:spPr/>
    </dgm:pt>
    <dgm:pt modelId="{887A2411-E56E-4B51-8FD1-B1B16073166D}" type="pres">
      <dgm:prSet presAssocID="{3BDE8466-B798-4BBD-89F5-84392136FF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84103C4-B016-4479-B4CD-F5C4B7537A71}" type="pres">
      <dgm:prSet presAssocID="{3BDE8466-B798-4BBD-89F5-84392136FF7E}" presName="iconSpace" presStyleCnt="0"/>
      <dgm:spPr/>
    </dgm:pt>
    <dgm:pt modelId="{530E6DB4-70E0-4A5E-8700-84C76DE0BCB5}" type="pres">
      <dgm:prSet presAssocID="{3BDE8466-B798-4BBD-89F5-84392136FF7E}" presName="parTx" presStyleLbl="revTx" presStyleIdx="4" presStyleCnt="6">
        <dgm:presLayoutVars>
          <dgm:chMax val="0"/>
          <dgm:chPref val="0"/>
        </dgm:presLayoutVars>
      </dgm:prSet>
      <dgm:spPr/>
    </dgm:pt>
    <dgm:pt modelId="{BB7F5F43-2243-40C7-BC61-3B79F8491028}" type="pres">
      <dgm:prSet presAssocID="{3BDE8466-B798-4BBD-89F5-84392136FF7E}" presName="txSpace" presStyleCnt="0"/>
      <dgm:spPr/>
    </dgm:pt>
    <dgm:pt modelId="{7F7F6124-89A7-483E-9F78-684E5A198A9B}" type="pres">
      <dgm:prSet presAssocID="{3BDE8466-B798-4BBD-89F5-84392136FF7E}" presName="desTx" presStyleLbl="revTx" presStyleIdx="5" presStyleCnt="6" custLinFactNeighborY="-1107">
        <dgm:presLayoutVars/>
      </dgm:prSet>
      <dgm:spPr/>
    </dgm:pt>
  </dgm:ptLst>
  <dgm:cxnLst>
    <dgm:cxn modelId="{F8C3AC01-8627-4075-BA5B-2EC3353A78E6}" srcId="{91007B47-0562-46E3-918B-1E9420094CB8}" destId="{F7C931EB-8F31-41EE-B6F2-9559B34B9B35}" srcOrd="1" destOrd="0" parTransId="{13E1D7B8-693D-486C-813D-38F1DA820BE7}" sibTransId="{76655CAE-8C62-411D-AB78-EE75DC6AF791}"/>
    <dgm:cxn modelId="{423F0224-B57E-4C15-B49F-EABADB80BAEE}" type="presOf" srcId="{7378AD91-D7B5-4143-8161-04E25A41BC52}" destId="{7F7F6124-89A7-483E-9F78-684E5A198A9B}" srcOrd="0" destOrd="0" presId="urn:microsoft.com/office/officeart/2018/5/layout/CenteredIconLabelDescriptionList"/>
    <dgm:cxn modelId="{F8C2762F-B95B-48B7-9576-067AF37F56FC}" srcId="{AB064378-96C6-4A3C-9B4B-1CD76259A2FE}" destId="{3BDE8466-B798-4BBD-89F5-84392136FF7E}" srcOrd="2" destOrd="0" parTransId="{C33CE2DA-01F1-4D09-A8F6-44433BE45FC3}" sibTransId="{492F0584-4B44-4630-A4C6-AC501DD45663}"/>
    <dgm:cxn modelId="{F2A04E37-A01A-4DD4-940A-FF11E7B188EC}" type="presOf" srcId="{3BDE8466-B798-4BBD-89F5-84392136FF7E}" destId="{530E6DB4-70E0-4A5E-8700-84C76DE0BCB5}" srcOrd="0" destOrd="0" presId="urn:microsoft.com/office/officeart/2018/5/layout/CenteredIconLabelDescriptionList"/>
    <dgm:cxn modelId="{9C152868-607D-43D6-9317-4A0BEDA41DED}" srcId="{3BDE8466-B798-4BBD-89F5-84392136FF7E}" destId="{13379124-46DA-41DF-9B46-AF67A17DDA56}" srcOrd="1" destOrd="0" parTransId="{19EF66C4-8788-465A-AF78-7C08CB4E5299}" sibTransId="{7CA485AD-14A9-4E0C-B579-FB671AC8225C}"/>
    <dgm:cxn modelId="{745F7070-A778-4069-88F0-57C3563966F3}" srcId="{3BDE8466-B798-4BBD-89F5-84392136FF7E}" destId="{7378AD91-D7B5-4143-8161-04E25A41BC52}" srcOrd="0" destOrd="0" parTransId="{65167570-2BC1-44ED-82CE-3BECF6090C08}" sibTransId="{1F35A0CC-4884-4491-8B68-B825DE2D2D9E}"/>
    <dgm:cxn modelId="{E752F67E-6D91-4884-A0A7-F86EB8C27CEB}" srcId="{AB064378-96C6-4A3C-9B4B-1CD76259A2FE}" destId="{91007B47-0562-46E3-918B-1E9420094CB8}" srcOrd="0" destOrd="0" parTransId="{BC6A26D7-8175-4125-AD10-2FFF639CD003}" sibTransId="{F01D3F7B-F4A9-411D-85CD-F881F0CF138E}"/>
    <dgm:cxn modelId="{5BBCED8E-F19A-48CB-BA74-ACE298D0ED3D}" type="presOf" srcId="{9BFADE76-AD64-4958-9F2B-650052A76A07}" destId="{3F1F6005-FCFE-4A2B-BE68-A1F6E1439CDC}" srcOrd="0" destOrd="1" presId="urn:microsoft.com/office/officeart/2018/5/layout/CenteredIconLabelDescriptionList"/>
    <dgm:cxn modelId="{2916409E-2305-4602-B0F3-F731F8FC68A7}" srcId="{91007B47-0562-46E3-918B-1E9420094CB8}" destId="{44611BEF-1E62-4ADB-A595-9590A4094B50}" srcOrd="0" destOrd="0" parTransId="{8B7BB1AD-0AF5-4889-95B2-1B98B1823CA4}" sibTransId="{1E932DB5-9621-4ADC-A553-5329B4ED96AD}"/>
    <dgm:cxn modelId="{98CA4BA0-93DE-4D2B-9178-6D09B731197D}" type="presOf" srcId="{44611BEF-1E62-4ADB-A595-9590A4094B50}" destId="{9247A9F3-3C44-4118-94A0-90A6015918F1}" srcOrd="0" destOrd="0" presId="urn:microsoft.com/office/officeart/2018/5/layout/CenteredIconLabelDescriptionList"/>
    <dgm:cxn modelId="{BCFD9BA0-4603-444F-B122-F0FD7569EB13}" type="presOf" srcId="{91007B47-0562-46E3-918B-1E9420094CB8}" destId="{2C1389F6-F371-4D2C-8371-25785AC3DA46}" srcOrd="0" destOrd="0" presId="urn:microsoft.com/office/officeart/2018/5/layout/CenteredIconLabelDescriptionList"/>
    <dgm:cxn modelId="{F0244EA1-9418-4337-A690-A11A43ABED21}" type="presOf" srcId="{183E2C66-9353-4B86-8A6C-AA8BA820C6EF}" destId="{E1459333-ECA5-4A95-8110-FD48516F2919}" srcOrd="0" destOrd="0" presId="urn:microsoft.com/office/officeart/2018/5/layout/CenteredIconLabelDescriptionList"/>
    <dgm:cxn modelId="{0407C7A7-85E5-43B9-A955-595C0A335701}" type="presOf" srcId="{F7C931EB-8F31-41EE-B6F2-9559B34B9B35}" destId="{9247A9F3-3C44-4118-94A0-90A6015918F1}" srcOrd="0" destOrd="1" presId="urn:microsoft.com/office/officeart/2018/5/layout/CenteredIconLabelDescriptionList"/>
    <dgm:cxn modelId="{EC0AFCB3-BD8D-4761-B863-4525A8BC37B6}" srcId="{183E2C66-9353-4B86-8A6C-AA8BA820C6EF}" destId="{DF389ABF-FD0B-4A9C-BFD7-61690049C351}" srcOrd="0" destOrd="0" parTransId="{FD5F8DA9-C51A-4C53-9CE6-73991B04F750}" sibTransId="{E1F442D0-1FC0-4C10-A9FE-B9F1A557DC13}"/>
    <dgm:cxn modelId="{E3D6ABBA-F044-4184-BD6E-B17D2481D9A9}" type="presOf" srcId="{AB064378-96C6-4A3C-9B4B-1CD76259A2FE}" destId="{FC0585F0-40FF-49F7-9973-50D4934A73AE}" srcOrd="0" destOrd="0" presId="urn:microsoft.com/office/officeart/2018/5/layout/CenteredIconLabelDescriptionList"/>
    <dgm:cxn modelId="{FD44FDCC-593C-43D5-8064-9D39C01BA209}" type="presOf" srcId="{13379124-46DA-41DF-9B46-AF67A17DDA56}" destId="{7F7F6124-89A7-483E-9F78-684E5A198A9B}" srcOrd="0" destOrd="1" presId="urn:microsoft.com/office/officeart/2018/5/layout/CenteredIconLabelDescriptionList"/>
    <dgm:cxn modelId="{339AACE0-4673-4CA9-9B4F-9F454FF82175}" srcId="{183E2C66-9353-4B86-8A6C-AA8BA820C6EF}" destId="{9BFADE76-AD64-4958-9F2B-650052A76A07}" srcOrd="1" destOrd="0" parTransId="{5F8417EB-272D-4A79-BA1E-6436E99BB3BF}" sibTransId="{C52D1211-D781-446E-8F60-6FDB9C326224}"/>
    <dgm:cxn modelId="{6EF34DE2-74FE-49EC-B082-AFAD5AEE2949}" type="presOf" srcId="{DF389ABF-FD0B-4A9C-BFD7-61690049C351}" destId="{3F1F6005-FCFE-4A2B-BE68-A1F6E1439CDC}" srcOrd="0" destOrd="0" presId="urn:microsoft.com/office/officeart/2018/5/layout/CenteredIconLabelDescriptionList"/>
    <dgm:cxn modelId="{898914F7-40C4-4D23-A409-44707614C539}" srcId="{AB064378-96C6-4A3C-9B4B-1CD76259A2FE}" destId="{183E2C66-9353-4B86-8A6C-AA8BA820C6EF}" srcOrd="1" destOrd="0" parTransId="{95CF6056-45ED-48AB-A833-1E3EAA09BB6F}" sibTransId="{2C5AD976-A851-4483-B611-D4A32011D319}"/>
    <dgm:cxn modelId="{048C4B01-63FB-4898-A77D-FE06583A3489}" type="presParOf" srcId="{FC0585F0-40FF-49F7-9973-50D4934A73AE}" destId="{BD91AF78-9434-4B8A-AAD8-75F27FF618D6}" srcOrd="0" destOrd="0" presId="urn:microsoft.com/office/officeart/2018/5/layout/CenteredIconLabelDescriptionList"/>
    <dgm:cxn modelId="{664DADDE-BA7E-4FDB-B346-CE4AAA2B0C27}" type="presParOf" srcId="{BD91AF78-9434-4B8A-AAD8-75F27FF618D6}" destId="{F7A57963-8CD7-4079-BE1F-547C747B84F6}" srcOrd="0" destOrd="0" presId="urn:microsoft.com/office/officeart/2018/5/layout/CenteredIconLabelDescriptionList"/>
    <dgm:cxn modelId="{D8C1262A-D430-4886-91A0-718AA8C5E275}" type="presParOf" srcId="{BD91AF78-9434-4B8A-AAD8-75F27FF618D6}" destId="{68600D7D-0DE4-4B8A-A273-22193ADAECBC}" srcOrd="1" destOrd="0" presId="urn:microsoft.com/office/officeart/2018/5/layout/CenteredIconLabelDescriptionList"/>
    <dgm:cxn modelId="{5B1545C4-3A3E-4650-86E7-7B6A3B8D2411}" type="presParOf" srcId="{BD91AF78-9434-4B8A-AAD8-75F27FF618D6}" destId="{2C1389F6-F371-4D2C-8371-25785AC3DA46}" srcOrd="2" destOrd="0" presId="urn:microsoft.com/office/officeart/2018/5/layout/CenteredIconLabelDescriptionList"/>
    <dgm:cxn modelId="{9439BE99-0CAA-4528-AE1B-D04D1D7A9573}" type="presParOf" srcId="{BD91AF78-9434-4B8A-AAD8-75F27FF618D6}" destId="{BB2B3F26-9E38-4258-90F0-049031FC922C}" srcOrd="3" destOrd="0" presId="urn:microsoft.com/office/officeart/2018/5/layout/CenteredIconLabelDescriptionList"/>
    <dgm:cxn modelId="{2F12E97F-9622-4BBF-87F3-B86C602B6C08}" type="presParOf" srcId="{BD91AF78-9434-4B8A-AAD8-75F27FF618D6}" destId="{9247A9F3-3C44-4118-94A0-90A6015918F1}" srcOrd="4" destOrd="0" presId="urn:microsoft.com/office/officeart/2018/5/layout/CenteredIconLabelDescriptionList"/>
    <dgm:cxn modelId="{E01B58C2-6429-4439-AD96-B03F9635664D}" type="presParOf" srcId="{FC0585F0-40FF-49F7-9973-50D4934A73AE}" destId="{7E05D9C8-AF1A-41C8-9C0A-77F6F8F9DE67}" srcOrd="1" destOrd="0" presId="urn:microsoft.com/office/officeart/2018/5/layout/CenteredIconLabelDescriptionList"/>
    <dgm:cxn modelId="{43081420-E255-4EF3-81ED-77161E6AE5A8}" type="presParOf" srcId="{FC0585F0-40FF-49F7-9973-50D4934A73AE}" destId="{1B6B8297-8C96-4388-A545-4FAA8884E8AA}" srcOrd="2" destOrd="0" presId="urn:microsoft.com/office/officeart/2018/5/layout/CenteredIconLabelDescriptionList"/>
    <dgm:cxn modelId="{08D1BF9B-4946-4F66-9F5D-4CDF5B841412}" type="presParOf" srcId="{1B6B8297-8C96-4388-A545-4FAA8884E8AA}" destId="{AA30765A-80B4-4B96-ADE6-7DC14350B0DC}" srcOrd="0" destOrd="0" presId="urn:microsoft.com/office/officeart/2018/5/layout/CenteredIconLabelDescriptionList"/>
    <dgm:cxn modelId="{5A924D87-1562-4F77-9317-717C1AA69A84}" type="presParOf" srcId="{1B6B8297-8C96-4388-A545-4FAA8884E8AA}" destId="{06618153-FC25-456B-A277-F88CFD0B66FE}" srcOrd="1" destOrd="0" presId="urn:microsoft.com/office/officeart/2018/5/layout/CenteredIconLabelDescriptionList"/>
    <dgm:cxn modelId="{1B41E4B4-95F4-41EA-8667-AFC9DA62FE34}" type="presParOf" srcId="{1B6B8297-8C96-4388-A545-4FAA8884E8AA}" destId="{E1459333-ECA5-4A95-8110-FD48516F2919}" srcOrd="2" destOrd="0" presId="urn:microsoft.com/office/officeart/2018/5/layout/CenteredIconLabelDescriptionList"/>
    <dgm:cxn modelId="{70B33373-C237-4F57-BE57-3EC15CC76211}" type="presParOf" srcId="{1B6B8297-8C96-4388-A545-4FAA8884E8AA}" destId="{EE051EA1-FCB9-437D-8AC0-4528C781A915}" srcOrd="3" destOrd="0" presId="urn:microsoft.com/office/officeart/2018/5/layout/CenteredIconLabelDescriptionList"/>
    <dgm:cxn modelId="{D141608C-7531-4E49-A38C-5EB054AD34C4}" type="presParOf" srcId="{1B6B8297-8C96-4388-A545-4FAA8884E8AA}" destId="{3F1F6005-FCFE-4A2B-BE68-A1F6E1439CDC}" srcOrd="4" destOrd="0" presId="urn:microsoft.com/office/officeart/2018/5/layout/CenteredIconLabelDescriptionList"/>
    <dgm:cxn modelId="{62D9ADC0-263B-43A2-AD29-CD1E7500DBDA}" type="presParOf" srcId="{FC0585F0-40FF-49F7-9973-50D4934A73AE}" destId="{4E1C067D-C6F9-4757-BD4F-C90E8CB0332B}" srcOrd="3" destOrd="0" presId="urn:microsoft.com/office/officeart/2018/5/layout/CenteredIconLabelDescriptionList"/>
    <dgm:cxn modelId="{CD425E46-F4B6-45F0-B95C-0742EE920725}" type="presParOf" srcId="{FC0585F0-40FF-49F7-9973-50D4934A73AE}" destId="{D0781C12-C0E0-4640-AE30-113B184CEAE2}" srcOrd="4" destOrd="0" presId="urn:microsoft.com/office/officeart/2018/5/layout/CenteredIconLabelDescriptionList"/>
    <dgm:cxn modelId="{ED4F2141-A0EA-46FD-A97D-0007F46D606F}" type="presParOf" srcId="{D0781C12-C0E0-4640-AE30-113B184CEAE2}" destId="{887A2411-E56E-4B51-8FD1-B1B16073166D}" srcOrd="0" destOrd="0" presId="urn:microsoft.com/office/officeart/2018/5/layout/CenteredIconLabelDescriptionList"/>
    <dgm:cxn modelId="{36BBEA9A-3C3D-4C9A-9EF5-FD5DAF0BF5AB}" type="presParOf" srcId="{D0781C12-C0E0-4640-AE30-113B184CEAE2}" destId="{784103C4-B016-4479-B4CD-F5C4B7537A71}" srcOrd="1" destOrd="0" presId="urn:microsoft.com/office/officeart/2018/5/layout/CenteredIconLabelDescriptionList"/>
    <dgm:cxn modelId="{10C3862D-809A-491F-8A72-9E89040E9B6F}" type="presParOf" srcId="{D0781C12-C0E0-4640-AE30-113B184CEAE2}" destId="{530E6DB4-70E0-4A5E-8700-84C76DE0BCB5}" srcOrd="2" destOrd="0" presId="urn:microsoft.com/office/officeart/2018/5/layout/CenteredIconLabelDescriptionList"/>
    <dgm:cxn modelId="{5C3C1ABF-70D5-4372-A8D6-23ADC61C61D5}" type="presParOf" srcId="{D0781C12-C0E0-4640-AE30-113B184CEAE2}" destId="{BB7F5F43-2243-40C7-BC61-3B79F8491028}" srcOrd="3" destOrd="0" presId="urn:microsoft.com/office/officeart/2018/5/layout/CenteredIconLabelDescriptionList"/>
    <dgm:cxn modelId="{FFB84E1B-3CA4-49BE-90F4-C1240161A69E}" type="presParOf" srcId="{D0781C12-C0E0-4640-AE30-113B184CEAE2}" destId="{7F7F6124-89A7-483E-9F78-684E5A198A9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57963-8CD7-4079-BE1F-547C747B84F6}">
      <dsp:nvSpPr>
        <dsp:cNvPr id="0" name=""/>
        <dsp:cNvSpPr/>
      </dsp:nvSpPr>
      <dsp:spPr>
        <a:xfrm>
          <a:off x="1253485" y="697569"/>
          <a:ext cx="1103390" cy="11033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1389F6-F371-4D2C-8371-25785AC3DA46}">
      <dsp:nvSpPr>
        <dsp:cNvPr id="0" name=""/>
        <dsp:cNvSpPr/>
      </dsp:nvSpPr>
      <dsp:spPr>
        <a:xfrm>
          <a:off x="114755" y="1948874"/>
          <a:ext cx="3380850" cy="1089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baseline="0"/>
            <a:t>Full stack web development with C#</a:t>
          </a:r>
          <a:endParaRPr lang="en-US" sz="2400" kern="1200"/>
        </a:p>
      </dsp:txBody>
      <dsp:txXfrm>
        <a:off x="114755" y="1948874"/>
        <a:ext cx="3380850" cy="1089703"/>
      </dsp:txXfrm>
    </dsp:sp>
    <dsp:sp modelId="{9247A9F3-3C44-4118-94A0-90A6015918F1}">
      <dsp:nvSpPr>
        <dsp:cNvPr id="0" name=""/>
        <dsp:cNvSpPr/>
      </dsp:nvSpPr>
      <dsp:spPr>
        <a:xfrm>
          <a:off x="12329" y="3107374"/>
          <a:ext cx="3585702" cy="1028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baseline="0"/>
            <a:t>You don’t need to know AngularJS, React, Vue, etc.</a:t>
          </a:r>
          <a:endParaRPr lang="en-US" sz="1800" kern="1200"/>
        </a:p>
        <a:p>
          <a:pPr marL="0" lvl="0" indent="0" algn="ctr" defTabSz="800100">
            <a:lnSpc>
              <a:spcPct val="100000"/>
            </a:lnSpc>
            <a:spcBef>
              <a:spcPct val="0"/>
            </a:spcBef>
            <a:spcAft>
              <a:spcPct val="35000"/>
            </a:spcAft>
            <a:buNone/>
          </a:pPr>
          <a:r>
            <a:rPr lang="en-US" sz="1800" kern="1200" baseline="0"/>
            <a:t>Take advantage of stability and consistency of .NET</a:t>
          </a:r>
          <a:endParaRPr lang="en-US" sz="1800" kern="1200"/>
        </a:p>
      </dsp:txBody>
      <dsp:txXfrm>
        <a:off x="12329" y="3107374"/>
        <a:ext cx="3585702" cy="1028993"/>
      </dsp:txXfrm>
    </dsp:sp>
    <dsp:sp modelId="{AA30765A-80B4-4B96-ADE6-7DC14350B0DC}">
      <dsp:nvSpPr>
        <dsp:cNvPr id="0" name=""/>
        <dsp:cNvSpPr/>
      </dsp:nvSpPr>
      <dsp:spPr>
        <a:xfrm>
          <a:off x="5003587" y="588885"/>
          <a:ext cx="1444823" cy="153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459333-ECA5-4A95-8110-FD48516F2919}">
      <dsp:nvSpPr>
        <dsp:cNvPr id="0" name=""/>
        <dsp:cNvSpPr/>
      </dsp:nvSpPr>
      <dsp:spPr>
        <a:xfrm>
          <a:off x="4149727" y="1969096"/>
          <a:ext cx="3152543" cy="1089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baseline="0"/>
            <a:t>Runs in all browsers</a:t>
          </a:r>
          <a:endParaRPr lang="en-US" sz="2400" kern="1200"/>
        </a:p>
      </dsp:txBody>
      <dsp:txXfrm>
        <a:off x="4149727" y="1969096"/>
        <a:ext cx="3152543" cy="1089703"/>
      </dsp:txXfrm>
    </dsp:sp>
    <dsp:sp modelId="{3F1F6005-FCFE-4A2B-BE68-A1F6E1439CDC}">
      <dsp:nvSpPr>
        <dsp:cNvPr id="0" name=""/>
        <dsp:cNvSpPr/>
      </dsp:nvSpPr>
      <dsp:spPr>
        <a:xfrm>
          <a:off x="4149727" y="3121875"/>
          <a:ext cx="3152543" cy="1028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baseline="0"/>
            <a:t>Strongly </a:t>
          </a:r>
          <a:r>
            <a:rPr lang="en-US" sz="1700" kern="1200" baseline="0"/>
            <a:t>typed</a:t>
          </a:r>
          <a:r>
            <a:rPr lang="en-US" sz="1800" kern="1200" baseline="0"/>
            <a:t> on the client and server</a:t>
          </a:r>
          <a:endParaRPr lang="en-US" sz="1800" kern="1200"/>
        </a:p>
        <a:p>
          <a:pPr marL="0" lvl="0" indent="0" algn="ctr" defTabSz="800100">
            <a:lnSpc>
              <a:spcPct val="100000"/>
            </a:lnSpc>
            <a:spcBef>
              <a:spcPct val="0"/>
            </a:spcBef>
            <a:spcAft>
              <a:spcPct val="35000"/>
            </a:spcAft>
            <a:buNone/>
          </a:pPr>
          <a:r>
            <a:rPr lang="en-US" sz="1800" kern="1200" baseline="0"/>
            <a:t>Share C# code with the client and server</a:t>
          </a:r>
          <a:endParaRPr lang="en-US" sz="1800" kern="1200"/>
        </a:p>
      </dsp:txBody>
      <dsp:txXfrm>
        <a:off x="4149727" y="3121875"/>
        <a:ext cx="3152543" cy="1028993"/>
      </dsp:txXfrm>
    </dsp:sp>
    <dsp:sp modelId="{887A2411-E56E-4B51-8FD1-B1B16073166D}">
      <dsp:nvSpPr>
        <dsp:cNvPr id="0" name=""/>
        <dsp:cNvSpPr/>
      </dsp:nvSpPr>
      <dsp:spPr>
        <a:xfrm>
          <a:off x="8878542" y="697569"/>
          <a:ext cx="1103390" cy="11033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0E6DB4-70E0-4A5E-8700-84C76DE0BCB5}">
      <dsp:nvSpPr>
        <dsp:cNvPr id="0" name=""/>
        <dsp:cNvSpPr/>
      </dsp:nvSpPr>
      <dsp:spPr>
        <a:xfrm>
          <a:off x="7853965" y="1948874"/>
          <a:ext cx="3152543" cy="1089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baseline="0"/>
            <a:t>Web Assembly </a:t>
          </a:r>
          <a:br>
            <a:rPr lang="en-US" sz="2400" kern="1200" baseline="0"/>
          </a:br>
          <a:r>
            <a:rPr lang="en-US" sz="2000" kern="1200" baseline="0"/>
            <a:t>(In Preview, Release in May 2020)</a:t>
          </a:r>
          <a:endParaRPr lang="en-US" sz="2000" kern="1200"/>
        </a:p>
      </dsp:txBody>
      <dsp:txXfrm>
        <a:off x="7853965" y="1948874"/>
        <a:ext cx="3152543" cy="1089703"/>
      </dsp:txXfrm>
    </dsp:sp>
    <dsp:sp modelId="{7F7F6124-89A7-483E-9F78-684E5A198A9B}">
      <dsp:nvSpPr>
        <dsp:cNvPr id="0" name=""/>
        <dsp:cNvSpPr/>
      </dsp:nvSpPr>
      <dsp:spPr>
        <a:xfrm>
          <a:off x="7853965" y="3095983"/>
          <a:ext cx="3152543" cy="1028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baseline="0"/>
            <a:t>Native</a:t>
          </a:r>
          <a:r>
            <a:rPr lang="en-US" sz="1800" kern="1200" baseline="0"/>
            <a:t> performance</a:t>
          </a:r>
          <a:endParaRPr lang="en-US" sz="1800" kern="1200"/>
        </a:p>
        <a:p>
          <a:pPr marL="0" lvl="0" indent="0" algn="ctr" defTabSz="800100">
            <a:lnSpc>
              <a:spcPct val="100000"/>
            </a:lnSpc>
            <a:spcBef>
              <a:spcPct val="0"/>
            </a:spcBef>
            <a:spcAft>
              <a:spcPct val="35000"/>
            </a:spcAft>
            <a:buNone/>
          </a:pPr>
          <a:r>
            <a:rPr lang="en-US" sz="1800" kern="1200" baseline="0"/>
            <a:t>Requires no plugin or code transpilation</a:t>
          </a:r>
          <a:endParaRPr lang="en-US" sz="1800" kern="1200"/>
        </a:p>
      </dsp:txBody>
      <dsp:txXfrm>
        <a:off x="7853965" y="3095983"/>
        <a:ext cx="3152543" cy="102899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38622-0837-4E9E-A16C-0B0206CE676E}" type="datetimeFigureOut">
              <a:rPr lang="en-US" smtClean="0"/>
              <a:t>10/5/2019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E778D-2A57-4226-B72B-26EA3CA60131}" type="slidenum">
              <a:rPr lang="en-US" smtClean="0"/>
              <a:t>‹#›</a:t>
            </a:fld>
            <a:endParaRPr lang="en-US"/>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1</a:t>
            </a:fld>
            <a:endParaRPr lang="en-US"/>
          </a:p>
        </p:txBody>
      </p:sp>
    </p:spTree>
    <p:extLst>
      <p:ext uri="{BB962C8B-B14F-4D97-AF65-F5344CB8AC3E}">
        <p14:creationId xmlns:p14="http://schemas.microsoft.com/office/powerpoint/2010/main" val="2610550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42848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a:t>
            </a:fld>
            <a:endParaRPr lang="en-US"/>
          </a:p>
        </p:txBody>
      </p:sp>
    </p:spTree>
    <p:extLst>
      <p:ext uri="{BB962C8B-B14F-4D97-AF65-F5344CB8AC3E}">
        <p14:creationId xmlns:p14="http://schemas.microsoft.com/office/powerpoint/2010/main" val="2937282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Most features of C# 8.0 capture a common action with new syntax, avoiding the bugs that come from having to write and maintain the longer version you would have had before.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 8.0 embraces modern development because the operations that get new syntax are ones with emerging importance in the modern developer landscape, like working with cloud scale datasets and asynchronous communication. </a:t>
            </a:r>
          </a:p>
          <a:p>
            <a:r>
              <a:rPr lang="en-US" sz="1200" kern="1200" dirty="0">
                <a:solidFill>
                  <a:schemeClr val="tx1"/>
                </a:solidFill>
                <a:effectLst/>
                <a:latin typeface="+mn-lt"/>
                <a:ea typeface="+mn-ea"/>
                <a:cs typeface="+mn-cs"/>
              </a:rPr>
              <a:t> </a:t>
            </a:r>
          </a:p>
          <a:p>
            <a:r>
              <a:rPr lang="en-US" dirty="0"/>
              <a:t>&lt;CLICK&gt;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0E1954-42E9-4D15-8745-9DC56906405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3182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err="1">
                <a:solidFill>
                  <a:schemeClr val="tx1"/>
                </a:solidFill>
                <a:effectLst/>
                <a:latin typeface="+mn-lt"/>
                <a:ea typeface="+mn-ea"/>
                <a:cs typeface="+mn-cs"/>
              </a:rPr>
              <a:t>Blazor</a:t>
            </a:r>
            <a:r>
              <a:rPr lang="en-US" sz="1200" kern="1200">
                <a:solidFill>
                  <a:schemeClr val="tx1"/>
                </a:solidFill>
                <a:effectLst/>
                <a:latin typeface="+mn-lt"/>
                <a:ea typeface="+mn-ea"/>
                <a:cs typeface="+mn-cs"/>
              </a:rPr>
              <a:t> is a new client-side web UI framework based on .NET and C# instead of JavaScript.</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.NET has always had great support for building server-rendered web apps with ASP.NET, where your .NET code runs on the server and generates HTML &amp; JSON responses. But if you ever wanted to add some client-side functionality to your web app that runs in the browser on the user's device, that meant you had to write some JavaScript.</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Well, not anymore! </a:t>
            </a:r>
            <a:r>
              <a:rPr lang="en-US" sz="1200" kern="1200" err="1">
                <a:solidFill>
                  <a:schemeClr val="tx1"/>
                </a:solidFill>
                <a:effectLst/>
                <a:latin typeface="+mn-lt"/>
                <a:ea typeface="+mn-ea"/>
                <a:cs typeface="+mn-cs"/>
              </a:rPr>
              <a:t>Blazor</a:t>
            </a:r>
            <a:r>
              <a:rPr lang="en-US" sz="1200" kern="1200">
                <a:solidFill>
                  <a:schemeClr val="tx1"/>
                </a:solidFill>
                <a:effectLst/>
                <a:latin typeface="+mn-lt"/>
                <a:ea typeface="+mn-ea"/>
                <a:cs typeface="+mn-cs"/>
              </a:rPr>
              <a:t> enables full-stack web development with .NET using only open web standards. .NET Core 3.0 ships support for </a:t>
            </a:r>
            <a:r>
              <a:rPr lang="en-US" sz="1200" kern="1200" err="1">
                <a:solidFill>
                  <a:schemeClr val="tx1"/>
                </a:solidFill>
                <a:effectLst/>
                <a:latin typeface="+mn-lt"/>
                <a:ea typeface="+mn-ea"/>
                <a:cs typeface="+mn-cs"/>
              </a:rPr>
              <a:t>Blazor</a:t>
            </a:r>
            <a:r>
              <a:rPr lang="en-US" sz="1200" kern="1200">
                <a:solidFill>
                  <a:schemeClr val="tx1"/>
                </a:solidFill>
                <a:effectLst/>
                <a:latin typeface="+mn-lt"/>
                <a:ea typeface="+mn-ea"/>
                <a:cs typeface="+mn-cs"/>
              </a:rPr>
              <a:t> Server apps, which enables you to handle client-side UI interactions over a real-time </a:t>
            </a:r>
            <a:r>
              <a:rPr lang="en-US" sz="1200" kern="1200" err="1">
                <a:solidFill>
                  <a:schemeClr val="tx1"/>
                </a:solidFill>
                <a:effectLst/>
                <a:latin typeface="+mn-lt"/>
                <a:ea typeface="+mn-ea"/>
                <a:cs typeface="+mn-cs"/>
              </a:rPr>
              <a:t>SignalR</a:t>
            </a:r>
            <a:r>
              <a:rPr lang="en-US" sz="1200" kern="1200">
                <a:solidFill>
                  <a:schemeClr val="tx1"/>
                </a:solidFill>
                <a:effectLst/>
                <a:latin typeface="+mn-lt"/>
                <a:ea typeface="+mn-ea"/>
                <a:cs typeface="+mn-cs"/>
              </a:rPr>
              <a:t> connection. And in the near future with </a:t>
            </a:r>
            <a:r>
              <a:rPr lang="en-US" sz="1200" kern="1200" err="1">
                <a:solidFill>
                  <a:schemeClr val="tx1"/>
                </a:solidFill>
                <a:effectLst/>
                <a:latin typeface="+mn-lt"/>
                <a:ea typeface="+mn-ea"/>
                <a:cs typeface="+mn-cs"/>
              </a:rPr>
              <a:t>Blazor</a:t>
            </a:r>
            <a:r>
              <a:rPr lang="en-US" sz="1200" kern="1200">
                <a:solidFill>
                  <a:schemeClr val="tx1"/>
                </a:solidFill>
                <a:effectLst/>
                <a:latin typeface="+mn-lt"/>
                <a:ea typeface="+mn-ea"/>
                <a:cs typeface="+mn-cs"/>
              </a:rPr>
              <a:t> </a:t>
            </a:r>
            <a:r>
              <a:rPr lang="en-US" sz="1200" kern="1200" err="1">
                <a:solidFill>
                  <a:schemeClr val="tx1"/>
                </a:solidFill>
                <a:effectLst/>
                <a:latin typeface="+mn-lt"/>
                <a:ea typeface="+mn-ea"/>
                <a:cs typeface="+mn-cs"/>
              </a:rPr>
              <a:t>WebAssembly</a:t>
            </a:r>
            <a:r>
              <a:rPr lang="en-US" sz="1200" kern="1200">
                <a:solidFill>
                  <a:schemeClr val="tx1"/>
                </a:solidFill>
                <a:effectLst/>
                <a:latin typeface="+mn-lt"/>
                <a:ea typeface="+mn-ea"/>
                <a:cs typeface="+mn-cs"/>
              </a:rPr>
              <a:t> you'll be able to run your .NET code directly in the browser on </a:t>
            </a:r>
            <a:r>
              <a:rPr lang="en-US" sz="1200" kern="1200" err="1">
                <a:solidFill>
                  <a:schemeClr val="tx1"/>
                </a:solidFill>
                <a:effectLst/>
                <a:latin typeface="+mn-lt"/>
                <a:ea typeface="+mn-ea"/>
                <a:cs typeface="+mn-cs"/>
              </a:rPr>
              <a:t>WebAssembly</a:t>
            </a:r>
            <a:r>
              <a:rPr lang="en-US" sz="1200" kern="1200">
                <a:solidFill>
                  <a:schemeClr val="tx1"/>
                </a:solidFill>
                <a:effectLst/>
                <a:latin typeface="+mn-lt"/>
                <a:ea typeface="+mn-ea"/>
                <a:cs typeface="+mn-cs"/>
              </a:rPr>
              <a:t>-based .NET runtime.</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0E1954-42E9-4D15-8745-9DC56906405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7524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2019 – Introduce .NET 5 – Windows, Mac, Linux, Android, IOS all run .NET Core’s runtime</a:t>
            </a:r>
            <a:endParaRPr lang="en-US">
              <a:cs typeface="Calibri"/>
            </a:endParaRPr>
          </a:p>
          <a:p>
            <a:pPr lvl="1"/>
            <a:r>
              <a:rPr lang="en-US"/>
              <a:t>Same BCL used on all platforms, same runtime used on all platforms</a:t>
            </a:r>
          </a:p>
          <a:p>
            <a:pPr lvl="1"/>
            <a:r>
              <a:rPr lang="en-US"/>
              <a:t>Native code compilation on all platforms, by merging .NET Native and Mono AOT</a:t>
            </a:r>
          </a:p>
          <a:p>
            <a:pPr lvl="1"/>
            <a:endParaRPr lang="en-US"/>
          </a:p>
          <a:p>
            <a:pPr lvl="1"/>
            <a:r>
              <a:rPr lang="en-US"/>
              <a:t>JIT and AOT Runtime</a:t>
            </a:r>
          </a:p>
          <a:p>
            <a:pPr lvl="1"/>
            <a:endParaRPr lang="en-US">
              <a:cs typeface="Calibri"/>
            </a:endParaRPr>
          </a:p>
          <a:p>
            <a:r>
              <a:rPr lang="en-US" sz="1200">
                <a:effectLst/>
              </a:rPr>
              <a:t>.NET 5 is the next major version of the .NET Platform that brings technologies from .NET Framework, .NET Core and &amp; Mono runtimes and frameworks together into one .NET platform. </a:t>
            </a:r>
            <a:br>
              <a:rPr lang="en-US"/>
            </a:br>
            <a:endParaRPr lang="en-US"/>
          </a:p>
          <a:p>
            <a:r>
              <a:rPr lang="en-US" sz="1200">
                <a:effectLst/>
              </a:rPr>
              <a:t>.NET 5 will have one Base Class Library (BCL) that will contain APIs for building any type of application. All .NET workloads are supported with application frameworks including cross-platform web development with ASP.NET, iOS and Android mobile development with Xamarin, Windows Desktop, and cross-platform IoT. </a:t>
            </a:r>
          </a:p>
          <a:p>
            <a:endParaRPr lang="en-US"/>
          </a:p>
          <a:p>
            <a:r>
              <a:rPr lang="en-US" sz="1200">
                <a:effectLst/>
              </a:rPr>
              <a:t>.NET 5 will have both Just-in-Time (JIT) and Ahead-of-Time (AOT) compilation models for the multiple compute and device scenarios it must support. JIT has better performance for server and desktop workloads as well as development environments. AOT has better startup, a small footprint, and is required for mobile and IoT devices. </a:t>
            </a:r>
          </a:p>
          <a:p>
            <a:endParaRPr lang="en-US"/>
          </a:p>
          <a:p>
            <a:r>
              <a:rPr lang="en-US" sz="1200">
                <a:effectLst/>
              </a:rPr>
              <a:t>.NET 5 will also have one unified toolchain supported by new SDK project types, will have a flexible deployment model (Side-by-Side and self-contained EXEs) and continue .NET Core's superior performance for server &amp; cloud workloads.</a:t>
            </a:r>
            <a:endParaRPr lang="en-US"/>
          </a:p>
          <a:p>
            <a:pPr lvl="0"/>
            <a:endParaRPr lang="en-US">
              <a:cs typeface="Calibri"/>
            </a:endParaRPr>
          </a:p>
          <a:p>
            <a:pPr lvl="1"/>
            <a:endParaRPr lang="en-US">
              <a:cs typeface="Calibri"/>
            </a:endParaRPr>
          </a:p>
          <a:p>
            <a:pPr lvl="1"/>
            <a:endParaRPr lang="en-US">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10/5/2019 6:39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7063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5AC7CE-2342-439D-99E9-F1094D4D7F89}" type="slidenum">
              <a:rPr lang="en-US" smtClean="0"/>
              <a:t>10</a:t>
            </a:fld>
            <a:endParaRPr lang="en-US"/>
          </a:p>
        </p:txBody>
      </p:sp>
    </p:spTree>
    <p:extLst>
      <p:ext uri="{BB962C8B-B14F-4D97-AF65-F5344CB8AC3E}">
        <p14:creationId xmlns:p14="http://schemas.microsoft.com/office/powerpoint/2010/main" val="3138488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sv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emf"/><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5" name="Picture 4">
            <a:extLst>
              <a:ext uri="{FF2B5EF4-FFF2-40B4-BE49-F238E27FC236}">
                <a16:creationId xmlns:a16="http://schemas.microsoft.com/office/drawing/2014/main" id="{2A5927E2-3181-42A1-91E5-CEA075DF755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6620934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71521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34129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41496482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 name="Graphic 1">
            <a:extLst>
              <a:ext uri="{FF2B5EF4-FFF2-40B4-BE49-F238E27FC236}">
                <a16:creationId xmlns:a16="http://schemas.microsoft.com/office/drawing/2014/main" id="{BB4BD62E-DE50-443B-986C-2AABE50DB8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spTree>
    <p:extLst>
      <p:ext uri="{BB962C8B-B14F-4D97-AF65-F5344CB8AC3E}">
        <p14:creationId xmlns:p14="http://schemas.microsoft.com/office/powerpoint/2010/main" val="4089607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3340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4100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279FFEB9-2BE6-4DB6-8DCA-DBA500633B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10" name="Graphic 9">
            <a:extLst>
              <a:ext uri="{FF2B5EF4-FFF2-40B4-BE49-F238E27FC236}">
                <a16:creationId xmlns:a16="http://schemas.microsoft.com/office/drawing/2014/main" id="{9E39216E-F59B-4BC9-B7CE-10A9447E205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430" y="0"/>
            <a:ext cx="12169140" cy="6858000"/>
          </a:xfrm>
          <a:prstGeom prst="rect">
            <a:avLst/>
          </a:prstGeom>
        </p:spPr>
      </p:pic>
      <p:sp>
        <p:nvSpPr>
          <p:cNvPr id="18" name="Rectangle 17">
            <a:extLst>
              <a:ext uri="{FF2B5EF4-FFF2-40B4-BE49-F238E27FC236}">
                <a16:creationId xmlns:a16="http://schemas.microsoft.com/office/drawing/2014/main" id="{00414B93-1C7A-463B-94D3-C75120E48B38}"/>
              </a:ext>
            </a:extLst>
          </p:cNvPr>
          <p:cNvSpPr/>
          <p:nvPr userDrawn="1"/>
        </p:nvSpPr>
        <p:spPr bwMode="auto">
          <a:xfrm>
            <a:off x="11430" y="1758462"/>
            <a:ext cx="12192000" cy="34465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hidden="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pic>
        <p:nvPicPr>
          <p:cNvPr id="7" name="Graphic 6">
            <a:extLst>
              <a:ext uri="{FF2B5EF4-FFF2-40B4-BE49-F238E27FC236}">
                <a16:creationId xmlns:a16="http://schemas.microsoft.com/office/drawing/2014/main" id="{0EDE7E98-2515-4CF5-A7F5-85F9915B5AC4}"/>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9949183" y="3714094"/>
            <a:ext cx="2168764" cy="2317429"/>
          </a:xfrm>
          <a:prstGeom prst="rect">
            <a:avLst/>
          </a:prstGeom>
        </p:spPr>
      </p:pic>
      <p:sp>
        <p:nvSpPr>
          <p:cNvPr id="13" name="Title 1"/>
          <p:cNvSpPr>
            <a:spLocks noGrp="1"/>
          </p:cNvSpPr>
          <p:nvPr>
            <p:ph type="title" hasCustomPrompt="1"/>
          </p:nvPr>
        </p:nvSpPr>
        <p:spPr>
          <a:xfrm>
            <a:off x="543146" y="1925787"/>
            <a:ext cx="11062699"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4" name="Text Placeholder 4"/>
          <p:cNvSpPr>
            <a:spLocks noGrp="1"/>
          </p:cNvSpPr>
          <p:nvPr>
            <p:ph type="body" sz="quarter" idx="12" hasCustomPrompt="1"/>
          </p:nvPr>
        </p:nvSpPr>
        <p:spPr>
          <a:xfrm>
            <a:off x="543146" y="3821145"/>
            <a:ext cx="9860611" cy="116586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53996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26600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7097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363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E0A57BE-82BA-4DCD-B0B6-AC816A5C5DB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199952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pic>
        <p:nvPicPr>
          <p:cNvPr id="3" name="Graphic 2">
            <a:extLst>
              <a:ext uri="{FF2B5EF4-FFF2-40B4-BE49-F238E27FC236}">
                <a16:creationId xmlns:a16="http://schemas.microsoft.com/office/drawing/2014/main" id="{01202919-2AB2-4208-B4CC-1AAF68D6BF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430" y="0"/>
            <a:ext cx="12169140" cy="6858000"/>
          </a:xfrm>
          <a:prstGeom prst="rect">
            <a:avLst/>
          </a:prstGeom>
        </p:spPr>
      </p:pic>
    </p:spTree>
    <p:extLst>
      <p:ext uri="{BB962C8B-B14F-4D97-AF65-F5344CB8AC3E}">
        <p14:creationId xmlns:p14="http://schemas.microsoft.com/office/powerpoint/2010/main" val="630453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Ref idx="1001">
        <a:schemeClr val="bg2"/>
      </p:bgRef>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44B1990-E922-475D-BDA2-9E23A047A1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tx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9573217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296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9300156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2" r:id="rId6"/>
    <p:sldLayoutId id="2147483723" r:id="rId7"/>
    <p:sldLayoutId id="2147483725" r:id="rId8"/>
    <p:sldLayoutId id="2147483711" r:id="rId9"/>
    <p:sldLayoutId id="2147483714" r:id="rId10"/>
    <p:sldLayoutId id="2147483752" r:id="rId11"/>
    <p:sldLayoutId id="2147483753" r:id="rId12"/>
    <p:sldLayoutId id="2147483728" r:id="rId13"/>
    <p:sldLayoutId id="2147483726" r:id="rId14"/>
    <p:sldLayoutId id="2147483754"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acebook.com/devcafev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www.facebook.com/groups/dotnetvn" TargetMode="External"/><Relationship Id="rId4" Type="http://schemas.openxmlformats.org/officeDocument/2006/relationships/hyperlink" Target="https://github.com/simplcommerce/SimplCommerc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dotnet/csharp/whats-new/csharp-8?WT.mc_id=DT-MVP-5002820"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dotnet/core/whats-new/dotnet-core-3-0?WT.mc_id=DT-MVP-5002820"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spnet/core/release-notes/aspnetcore-3.0?WT.mc_id=DT-MVP-5002820" TargetMode="External"/><Relationship Id="rId2" Type="http://schemas.openxmlformats.org/officeDocument/2006/relationships/hyperlink" Target="https://github.com/aspnet/AspNetCore/issues/3755"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26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173141-AABB-48D7-AC77-E2A4E503145A}"/>
              </a:ext>
            </a:extLst>
          </p:cNvPr>
          <p:cNvSpPr>
            <a:spLocks noGrp="1"/>
          </p:cNvSpPr>
          <p:nvPr>
            <p:ph type="title"/>
          </p:nvPr>
        </p:nvSpPr>
        <p:spPr/>
        <p:txBody>
          <a:bodyPr/>
          <a:lstStyle/>
          <a:p>
            <a:r>
              <a:rPr lang="en-US"/>
              <a:t>.NET Schedule</a:t>
            </a:r>
          </a:p>
        </p:txBody>
      </p:sp>
      <p:sp>
        <p:nvSpPr>
          <p:cNvPr id="2" name="Text Placeholder 1">
            <a:extLst>
              <a:ext uri="{FF2B5EF4-FFF2-40B4-BE49-F238E27FC236}">
                <a16:creationId xmlns:a16="http://schemas.microsoft.com/office/drawing/2014/main" id="{FA9D1495-BD70-420A-9A4F-8DBE90E37993}"/>
              </a:ext>
            </a:extLst>
          </p:cNvPr>
          <p:cNvSpPr>
            <a:spLocks noGrp="1"/>
          </p:cNvSpPr>
          <p:nvPr>
            <p:ph sz="quarter" idx="10"/>
          </p:nvPr>
        </p:nvSpPr>
        <p:spPr>
          <a:xfrm>
            <a:off x="584200" y="4044188"/>
            <a:ext cx="11018838" cy="1046440"/>
          </a:xfrm>
        </p:spPr>
        <p:txBody>
          <a:bodyPr/>
          <a:lstStyle/>
          <a:p>
            <a:pPr>
              <a:buFont typeface="Arial" panose="020B0604020202020204" pitchFamily="34" charset="0"/>
              <a:buChar char="•"/>
            </a:pPr>
            <a:r>
              <a:rPr lang="en-US" sz="2800">
                <a:latin typeface="+mn-lt"/>
              </a:rPr>
              <a:t>.NET Core 3.0 released today!</a:t>
            </a:r>
          </a:p>
          <a:p>
            <a:pPr>
              <a:buFont typeface="Arial" panose="020B0604020202020204" pitchFamily="34" charset="0"/>
              <a:buChar char="•"/>
            </a:pPr>
            <a:r>
              <a:rPr lang="en-US" sz="2800">
                <a:latin typeface="+mn-lt"/>
              </a:rPr>
              <a:t>.NET Core 3.1 = Long Term Support (LTS)</a:t>
            </a:r>
          </a:p>
        </p:txBody>
      </p:sp>
      <p:cxnSp>
        <p:nvCxnSpPr>
          <p:cNvPr id="4" name="Straight Arrow Connector 3">
            <a:extLst>
              <a:ext uri="{FF2B5EF4-FFF2-40B4-BE49-F238E27FC236}">
                <a16:creationId xmlns:a16="http://schemas.microsoft.com/office/drawing/2014/main" id="{CA0CB52B-62B2-44B0-B8F1-EC302FC2F67A}"/>
              </a:ext>
            </a:extLst>
          </p:cNvPr>
          <p:cNvCxnSpPr>
            <a:cxnSpLocks/>
          </p:cNvCxnSpPr>
          <p:nvPr/>
        </p:nvCxnSpPr>
        <p:spPr>
          <a:xfrm flipV="1">
            <a:off x="489098" y="1902292"/>
            <a:ext cx="11398102" cy="925"/>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Oval 4">
            <a:extLst>
              <a:ext uri="{FF2B5EF4-FFF2-40B4-BE49-F238E27FC236}">
                <a16:creationId xmlns:a16="http://schemas.microsoft.com/office/drawing/2014/main" id="{F68AE705-F914-40B3-AE5C-185D60311792}"/>
              </a:ext>
            </a:extLst>
          </p:cNvPr>
          <p:cNvSpPr/>
          <p:nvPr/>
        </p:nvSpPr>
        <p:spPr>
          <a:xfrm>
            <a:off x="897308" y="1683238"/>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6" name="Oval 5">
            <a:extLst>
              <a:ext uri="{FF2B5EF4-FFF2-40B4-BE49-F238E27FC236}">
                <a16:creationId xmlns:a16="http://schemas.microsoft.com/office/drawing/2014/main" id="{C193663B-974C-48A6-BC5E-BFD0B8F0F387}"/>
              </a:ext>
            </a:extLst>
          </p:cNvPr>
          <p:cNvSpPr/>
          <p:nvPr/>
        </p:nvSpPr>
        <p:spPr>
          <a:xfrm>
            <a:off x="2584855" y="1670635"/>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7" name="Oval 6">
            <a:extLst>
              <a:ext uri="{FF2B5EF4-FFF2-40B4-BE49-F238E27FC236}">
                <a16:creationId xmlns:a16="http://schemas.microsoft.com/office/drawing/2014/main" id="{F2895504-1D26-46FE-BC67-4AA8B10E96F7}"/>
              </a:ext>
            </a:extLst>
          </p:cNvPr>
          <p:cNvSpPr/>
          <p:nvPr/>
        </p:nvSpPr>
        <p:spPr>
          <a:xfrm>
            <a:off x="4270544" y="1659800"/>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8" name="Oval 7">
            <a:extLst>
              <a:ext uri="{FF2B5EF4-FFF2-40B4-BE49-F238E27FC236}">
                <a16:creationId xmlns:a16="http://schemas.microsoft.com/office/drawing/2014/main" id="{4DFDEB7E-D543-49AF-A286-FBBFA962C324}"/>
              </a:ext>
            </a:extLst>
          </p:cNvPr>
          <p:cNvSpPr/>
          <p:nvPr/>
        </p:nvSpPr>
        <p:spPr>
          <a:xfrm>
            <a:off x="7634830" y="1667740"/>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9" name="Oval 8">
            <a:extLst>
              <a:ext uri="{FF2B5EF4-FFF2-40B4-BE49-F238E27FC236}">
                <a16:creationId xmlns:a16="http://schemas.microsoft.com/office/drawing/2014/main" id="{CA9370FF-02D7-4693-B30C-28D4374B1BA0}"/>
              </a:ext>
            </a:extLst>
          </p:cNvPr>
          <p:cNvSpPr/>
          <p:nvPr/>
        </p:nvSpPr>
        <p:spPr>
          <a:xfrm>
            <a:off x="5949140" y="1683238"/>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10" name="Oval 9">
            <a:extLst>
              <a:ext uri="{FF2B5EF4-FFF2-40B4-BE49-F238E27FC236}">
                <a16:creationId xmlns:a16="http://schemas.microsoft.com/office/drawing/2014/main" id="{098FE434-4AC1-4299-861A-0EADD968AFB8}"/>
              </a:ext>
            </a:extLst>
          </p:cNvPr>
          <p:cNvSpPr/>
          <p:nvPr/>
        </p:nvSpPr>
        <p:spPr>
          <a:xfrm>
            <a:off x="9317657" y="1667740"/>
            <a:ext cx="423097" cy="438108"/>
          </a:xfrm>
          <a:prstGeom prst="ellipse">
            <a:avLst/>
          </a:prstGeom>
          <a:solidFill>
            <a:schemeClr val="accent3">
              <a:lumMod val="75000"/>
            </a:schemeClr>
          </a:solidFill>
        </p:spPr>
        <p:style>
          <a:lnRef idx="3">
            <a:schemeClr val="lt1"/>
          </a:lnRef>
          <a:fillRef idx="1">
            <a:schemeClr val="accent2"/>
          </a:fillRef>
          <a:effectRef idx="1">
            <a:schemeClr val="accent2"/>
          </a:effectRef>
          <a:fontRef idx="minor">
            <a:schemeClr val="lt1"/>
          </a:fontRef>
        </p:style>
      </p:sp>
      <p:sp>
        <p:nvSpPr>
          <p:cNvPr id="11" name="TextBox 10">
            <a:extLst>
              <a:ext uri="{FF2B5EF4-FFF2-40B4-BE49-F238E27FC236}">
                <a16:creationId xmlns:a16="http://schemas.microsoft.com/office/drawing/2014/main" id="{4AB915F4-A1FE-47EA-8146-22FF3EC3A85F}"/>
              </a:ext>
            </a:extLst>
          </p:cNvPr>
          <p:cNvSpPr txBox="1"/>
          <p:nvPr/>
        </p:nvSpPr>
        <p:spPr>
          <a:xfrm>
            <a:off x="373242" y="2782616"/>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July 2019</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.NET Core 3.0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RC</a:t>
            </a:r>
          </a:p>
        </p:txBody>
      </p:sp>
      <p:cxnSp>
        <p:nvCxnSpPr>
          <p:cNvPr id="12" name="Straight Connector 11">
            <a:extLst>
              <a:ext uri="{FF2B5EF4-FFF2-40B4-BE49-F238E27FC236}">
                <a16:creationId xmlns:a16="http://schemas.microsoft.com/office/drawing/2014/main" id="{3273BCCE-50F4-4F0C-95B9-FA7EF878CCEF}"/>
              </a:ext>
            </a:extLst>
          </p:cNvPr>
          <p:cNvCxnSpPr>
            <a:cxnSpLocks/>
            <a:stCxn id="5" idx="4"/>
            <a:endCxn id="11" idx="0"/>
          </p:cNvCxnSpPr>
          <p:nvPr/>
        </p:nvCxnSpPr>
        <p:spPr>
          <a:xfrm>
            <a:off x="1108857" y="2121346"/>
            <a:ext cx="3791" cy="6612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41913FE-2E57-4F76-8393-4212E338E89C}"/>
              </a:ext>
            </a:extLst>
          </p:cNvPr>
          <p:cNvSpPr txBox="1"/>
          <p:nvPr/>
        </p:nvSpPr>
        <p:spPr>
          <a:xfrm>
            <a:off x="2057926" y="2775491"/>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Sept 2019</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.NET Core 3.0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14" name="Straight Connector 13">
            <a:extLst>
              <a:ext uri="{FF2B5EF4-FFF2-40B4-BE49-F238E27FC236}">
                <a16:creationId xmlns:a16="http://schemas.microsoft.com/office/drawing/2014/main" id="{3AD910AD-BAF8-4702-A600-19B8C0BDE2D6}"/>
              </a:ext>
            </a:extLst>
          </p:cNvPr>
          <p:cNvCxnSpPr>
            <a:cxnSpLocks/>
            <a:stCxn id="6" idx="4"/>
            <a:endCxn id="13" idx="0"/>
          </p:cNvCxnSpPr>
          <p:nvPr/>
        </p:nvCxnSpPr>
        <p:spPr>
          <a:xfrm>
            <a:off x="2796404" y="2108743"/>
            <a:ext cx="928" cy="66674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B0B96E8-AFE9-464F-AFC2-8DEAE2E88F8D}"/>
              </a:ext>
            </a:extLst>
          </p:cNvPr>
          <p:cNvSpPr txBox="1"/>
          <p:nvPr/>
        </p:nvSpPr>
        <p:spPr>
          <a:xfrm>
            <a:off x="3740753" y="2769225"/>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chemeClr val="tx1">
                    <a:lumMod val="50000"/>
                  </a:schemeClr>
                </a:solidFill>
                <a:effectLst/>
                <a:uLnTx/>
                <a:uFillTx/>
                <a:latin typeface="Segoe UI" panose="020B0502040204020203" pitchFamily="34" charset="0"/>
                <a:ea typeface="+mn-ea"/>
                <a:cs typeface="Segoe UI" panose="020B0502040204020203" pitchFamily="34" charset="0"/>
              </a:rPr>
              <a:t>Nov 2019</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.NET Core 3.1</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16" name="Straight Connector 15">
            <a:extLst>
              <a:ext uri="{FF2B5EF4-FFF2-40B4-BE49-F238E27FC236}">
                <a16:creationId xmlns:a16="http://schemas.microsoft.com/office/drawing/2014/main" id="{8DA02A97-9746-4479-9E0C-14ACB856DB56}"/>
              </a:ext>
            </a:extLst>
          </p:cNvPr>
          <p:cNvCxnSpPr>
            <a:cxnSpLocks/>
            <a:stCxn id="7" idx="4"/>
            <a:endCxn id="15" idx="0"/>
          </p:cNvCxnSpPr>
          <p:nvPr/>
        </p:nvCxnSpPr>
        <p:spPr>
          <a:xfrm flipH="1">
            <a:off x="4480159" y="2097908"/>
            <a:ext cx="1934" cy="6713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74C711B2-7F79-4E3E-925B-3A3D3514C277}"/>
              </a:ext>
            </a:extLst>
          </p:cNvPr>
          <p:cNvSpPr/>
          <p:nvPr/>
        </p:nvSpPr>
        <p:spPr>
          <a:xfrm>
            <a:off x="10999116" y="1683238"/>
            <a:ext cx="423097" cy="438108"/>
          </a:xfrm>
          <a:prstGeom prst="ellipse">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30" name="TextBox 29">
            <a:extLst>
              <a:ext uri="{FF2B5EF4-FFF2-40B4-BE49-F238E27FC236}">
                <a16:creationId xmlns:a16="http://schemas.microsoft.com/office/drawing/2014/main" id="{8E86EAC8-FA42-4B85-977C-BD1DEBC17DD6}"/>
              </a:ext>
            </a:extLst>
          </p:cNvPr>
          <p:cNvSpPr txBox="1"/>
          <p:nvPr/>
        </p:nvSpPr>
        <p:spPr>
          <a:xfrm>
            <a:off x="5421282"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Nov 2020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.NET 5.0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31" name="Straight Connector 30">
            <a:extLst>
              <a:ext uri="{FF2B5EF4-FFF2-40B4-BE49-F238E27FC236}">
                <a16:creationId xmlns:a16="http://schemas.microsoft.com/office/drawing/2014/main" id="{720309C1-E35A-4C6A-AF68-E388182BED60}"/>
              </a:ext>
            </a:extLst>
          </p:cNvPr>
          <p:cNvCxnSpPr>
            <a:cxnSpLocks/>
            <a:stCxn id="9" idx="4"/>
            <a:endCxn id="30" idx="0"/>
          </p:cNvCxnSpPr>
          <p:nvPr/>
        </p:nvCxnSpPr>
        <p:spPr>
          <a:xfrm flipH="1">
            <a:off x="6160688" y="2121346"/>
            <a:ext cx="1" cy="6478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6DC9229-80F3-4B1F-9616-7D5F69D69E29}"/>
              </a:ext>
            </a:extLst>
          </p:cNvPr>
          <p:cNvSpPr txBox="1"/>
          <p:nvPr/>
        </p:nvSpPr>
        <p:spPr>
          <a:xfrm>
            <a:off x="7101811"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Nov 2021</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.NET 6.0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38" name="Straight Connector 37">
            <a:extLst>
              <a:ext uri="{FF2B5EF4-FFF2-40B4-BE49-F238E27FC236}">
                <a16:creationId xmlns:a16="http://schemas.microsoft.com/office/drawing/2014/main" id="{E03D1A2D-D20C-450D-AF65-BB54DF202361}"/>
              </a:ext>
            </a:extLst>
          </p:cNvPr>
          <p:cNvCxnSpPr>
            <a:cxnSpLocks/>
            <a:stCxn id="8" idx="4"/>
            <a:endCxn id="37" idx="0"/>
          </p:cNvCxnSpPr>
          <p:nvPr/>
        </p:nvCxnSpPr>
        <p:spPr>
          <a:xfrm flipH="1">
            <a:off x="7841217" y="2105848"/>
            <a:ext cx="5162" cy="66337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1E5FF5E-B26E-4C81-AB70-EF21C8CDFBC2}"/>
              </a:ext>
            </a:extLst>
          </p:cNvPr>
          <p:cNvSpPr txBox="1"/>
          <p:nvPr/>
        </p:nvSpPr>
        <p:spPr>
          <a:xfrm>
            <a:off x="8789116" y="2777933"/>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Nov 2022</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.NET 7.0</a:t>
            </a:r>
          </a:p>
          <a:p>
            <a:pPr marL="0" marR="0" lvl="0" indent="0" algn="ctr" defTabSz="913950" rtl="0" eaLnBrk="1" fontAlgn="auto" latinLnBrk="0" hangingPunct="1">
              <a:lnSpc>
                <a:spcPct val="90000"/>
              </a:lnSpc>
              <a:spcBef>
                <a:spcPts val="0"/>
              </a:spcBef>
              <a:spcAft>
                <a:spcPts val="575"/>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endParaRPr>
          </a:p>
        </p:txBody>
      </p:sp>
      <p:cxnSp>
        <p:nvCxnSpPr>
          <p:cNvPr id="42" name="Straight Connector 41">
            <a:extLst>
              <a:ext uri="{FF2B5EF4-FFF2-40B4-BE49-F238E27FC236}">
                <a16:creationId xmlns:a16="http://schemas.microsoft.com/office/drawing/2014/main" id="{2E1932D2-0037-4AC9-9E88-F20364BA0FFB}"/>
              </a:ext>
            </a:extLst>
          </p:cNvPr>
          <p:cNvCxnSpPr>
            <a:cxnSpLocks/>
            <a:stCxn id="10" idx="4"/>
            <a:endCxn id="41" idx="0"/>
          </p:cNvCxnSpPr>
          <p:nvPr/>
        </p:nvCxnSpPr>
        <p:spPr>
          <a:xfrm flipH="1">
            <a:off x="9528522" y="2105848"/>
            <a:ext cx="684" cy="67208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7493468-D54C-4E85-A0F1-07B5758996B1}"/>
              </a:ext>
            </a:extLst>
          </p:cNvPr>
          <p:cNvSpPr txBox="1"/>
          <p:nvPr/>
        </p:nvSpPr>
        <p:spPr>
          <a:xfrm>
            <a:off x="10476421" y="2769224"/>
            <a:ext cx="1478812" cy="1108147"/>
          </a:xfrm>
          <a:prstGeom prst="rect">
            <a:avLst/>
          </a:prstGeom>
          <a:noFill/>
        </p:spPr>
        <p:txBody>
          <a:bodyPr wrap="square" lIns="179161" tIns="143331" rIns="89606" bIns="143331" rtlCol="0" anchor="t">
            <a:spAutoFit/>
          </a:bodyPr>
          <a:lstStyle/>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Nov 2023</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.NET 8.0</a:t>
            </a:r>
          </a:p>
          <a:p>
            <a:pPr marL="0" marR="0" lvl="0" indent="0" algn="ctr" defTabSz="913950" rtl="0" eaLnBrk="1" fontAlgn="auto" latinLnBrk="0" hangingPunct="1">
              <a:lnSpc>
                <a:spcPct val="90000"/>
              </a:lnSpc>
              <a:spcBef>
                <a:spcPts val="0"/>
              </a:spcBef>
              <a:spcAft>
                <a:spcPts val="575"/>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panose="020B0502040204020203" pitchFamily="34" charset="0"/>
                <a:ea typeface="+mn-ea"/>
                <a:cs typeface="Segoe UI" panose="020B0502040204020203" pitchFamily="34" charset="0"/>
              </a:rPr>
              <a:t>LTS</a:t>
            </a:r>
          </a:p>
        </p:txBody>
      </p:sp>
      <p:cxnSp>
        <p:nvCxnSpPr>
          <p:cNvPr id="45" name="Straight Connector 44">
            <a:extLst>
              <a:ext uri="{FF2B5EF4-FFF2-40B4-BE49-F238E27FC236}">
                <a16:creationId xmlns:a16="http://schemas.microsoft.com/office/drawing/2014/main" id="{83FFA1D2-986C-46C7-B842-D5FBA0BCEDBC}"/>
              </a:ext>
            </a:extLst>
          </p:cNvPr>
          <p:cNvCxnSpPr>
            <a:cxnSpLocks/>
            <a:stCxn id="28" idx="4"/>
            <a:endCxn id="44" idx="0"/>
          </p:cNvCxnSpPr>
          <p:nvPr/>
        </p:nvCxnSpPr>
        <p:spPr>
          <a:xfrm>
            <a:off x="11210665" y="2121346"/>
            <a:ext cx="5162" cy="64787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 Placeholder 1">
            <a:extLst>
              <a:ext uri="{FF2B5EF4-FFF2-40B4-BE49-F238E27FC236}">
                <a16:creationId xmlns:a16="http://schemas.microsoft.com/office/drawing/2014/main" id="{D89459B0-2B1B-4887-8AE0-E9E3B499DC40}"/>
              </a:ext>
            </a:extLst>
          </p:cNvPr>
          <p:cNvSpPr txBox="1">
            <a:spLocks/>
          </p:cNvSpPr>
          <p:nvPr/>
        </p:nvSpPr>
        <p:spPr>
          <a:xfrm>
            <a:off x="584200" y="4996835"/>
            <a:ext cx="11018838" cy="1520416"/>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a:latin typeface="+mn-lt"/>
              </a:rPr>
              <a:t>.NET 5.0 release in November 2020</a:t>
            </a:r>
          </a:p>
          <a:p>
            <a:r>
              <a:rPr lang="en-US" sz="2800">
                <a:latin typeface="+mn-lt"/>
              </a:rPr>
              <a:t>Major releases every year, LTS for even numbered releases</a:t>
            </a:r>
          </a:p>
          <a:p>
            <a:r>
              <a:rPr lang="en-US" sz="2800">
                <a:latin typeface="+mn-lt"/>
              </a:rPr>
              <a:t>Predictable schedule, minor releases if needed</a:t>
            </a:r>
          </a:p>
        </p:txBody>
      </p:sp>
    </p:spTree>
    <p:extLst>
      <p:ext uri="{BB962C8B-B14F-4D97-AF65-F5344CB8AC3E}">
        <p14:creationId xmlns:p14="http://schemas.microsoft.com/office/powerpoint/2010/main" val="2412432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anim calcmode="lin" valueType="num">
                                      <p:cBhvr>
                                        <p:cTn id="11" dur="500" fill="hold"/>
                                        <p:tgtEl>
                                          <p:spTgt spid="11"/>
                                        </p:tgtEl>
                                        <p:attrNameLst>
                                          <p:attrName>ppt_x</p:attrName>
                                        </p:attrNameLst>
                                      </p:cBhvr>
                                      <p:tavLst>
                                        <p:tav tm="0">
                                          <p:val>
                                            <p:strVal val="#ppt_x"/>
                                          </p:val>
                                        </p:tav>
                                        <p:tav tm="100000">
                                          <p:val>
                                            <p:strVal val="#ppt_x"/>
                                          </p:val>
                                        </p:tav>
                                      </p:tavLst>
                                    </p:anim>
                                    <p:anim calcmode="lin" valueType="num">
                                      <p:cBhvr>
                                        <p:cTn id="12" dur="500" fill="hold"/>
                                        <p:tgtEl>
                                          <p:spTgt spid="11"/>
                                        </p:tgtEl>
                                        <p:attrNameLst>
                                          <p:attrName>ppt_y</p:attrName>
                                        </p:attrNameLst>
                                      </p:cBhvr>
                                      <p:tavLst>
                                        <p:tav tm="0">
                                          <p:val>
                                            <p:strVal val="#ppt_y+.1"/>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42"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anim calcmode="lin" valueType="num">
                                      <p:cBhvr>
                                        <p:cTn id="22" dur="500" fill="hold"/>
                                        <p:tgtEl>
                                          <p:spTgt spid="13"/>
                                        </p:tgtEl>
                                        <p:attrNameLst>
                                          <p:attrName>ppt_x</p:attrName>
                                        </p:attrNameLst>
                                      </p:cBhvr>
                                      <p:tavLst>
                                        <p:tav tm="0">
                                          <p:val>
                                            <p:strVal val="#ppt_x"/>
                                          </p:val>
                                        </p:tav>
                                        <p:tav tm="100000">
                                          <p:val>
                                            <p:strVal val="#ppt_x"/>
                                          </p:val>
                                        </p:tav>
                                      </p:tavLst>
                                    </p:anim>
                                    <p:anim calcmode="lin" valueType="num">
                                      <p:cBhvr>
                                        <p:cTn id="23" dur="500" fill="hold"/>
                                        <p:tgtEl>
                                          <p:spTgt spid="13"/>
                                        </p:tgtEl>
                                        <p:attrNameLst>
                                          <p:attrName>ppt_y</p:attrName>
                                        </p:attrNameLst>
                                      </p:cBhvr>
                                      <p:tavLst>
                                        <p:tav tm="0">
                                          <p:val>
                                            <p:strVal val="#ppt_y+.1"/>
                                          </p:val>
                                        </p:tav>
                                        <p:tav tm="100000">
                                          <p:val>
                                            <p:strVal val="#ppt_y"/>
                                          </p:val>
                                        </p:tav>
                                      </p:tavLst>
                                    </p:anim>
                                  </p:childTnLst>
                                </p:cTn>
                              </p:par>
                              <p:par>
                                <p:cTn id="24" presetID="22" presetClass="entr" presetSubtype="1"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anim calcmode="lin" valueType="num">
                                      <p:cBhvr>
                                        <p:cTn id="33" dur="500" fill="hold"/>
                                        <p:tgtEl>
                                          <p:spTgt spid="15"/>
                                        </p:tgtEl>
                                        <p:attrNameLst>
                                          <p:attrName>ppt_x</p:attrName>
                                        </p:attrNameLst>
                                      </p:cBhvr>
                                      <p:tavLst>
                                        <p:tav tm="0">
                                          <p:val>
                                            <p:strVal val="#ppt_x"/>
                                          </p:val>
                                        </p:tav>
                                        <p:tav tm="100000">
                                          <p:val>
                                            <p:strVal val="#ppt_x"/>
                                          </p:val>
                                        </p:tav>
                                      </p:tavLst>
                                    </p:anim>
                                    <p:anim calcmode="lin" valueType="num">
                                      <p:cBhvr>
                                        <p:cTn id="34" dur="500" fill="hold"/>
                                        <p:tgtEl>
                                          <p:spTgt spid="15"/>
                                        </p:tgtEl>
                                        <p:attrNameLst>
                                          <p:attrName>ppt_y</p:attrName>
                                        </p:attrNameLst>
                                      </p:cBhvr>
                                      <p:tavLst>
                                        <p:tav tm="0">
                                          <p:val>
                                            <p:strVal val="#ppt_y+.1"/>
                                          </p:val>
                                        </p:tav>
                                        <p:tav tm="100000">
                                          <p:val>
                                            <p:strVal val="#ppt_y"/>
                                          </p:val>
                                        </p:tav>
                                      </p:tavLst>
                                    </p:anim>
                                  </p:childTnLst>
                                </p:cTn>
                              </p:par>
                              <p:par>
                                <p:cTn id="35" presetID="22" presetClass="entr" presetSubtype="1"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
                                            <p:txEl>
                                              <p:pRg st="0" end="0"/>
                                            </p:txEl>
                                          </p:spTgt>
                                        </p:tgtEl>
                                        <p:attrNameLst>
                                          <p:attrName>style.visibility</p:attrName>
                                        </p:attrNameLst>
                                      </p:cBhvr>
                                      <p:to>
                                        <p:strVal val="visible"/>
                                      </p:to>
                                    </p:set>
                                    <p:animEffect transition="in" filter="fade">
                                      <p:cBhvr>
                                        <p:cTn id="40" dur="500"/>
                                        <p:tgtEl>
                                          <p:spTgt spid="2">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
                                            <p:txEl>
                                              <p:pRg st="1" end="1"/>
                                            </p:txEl>
                                          </p:spTgt>
                                        </p:tgtEl>
                                        <p:attrNameLst>
                                          <p:attrName>style.visibility</p:attrName>
                                        </p:attrNameLst>
                                      </p:cBhvr>
                                      <p:to>
                                        <p:strVal val="visible"/>
                                      </p:to>
                                    </p:set>
                                    <p:animEffect transition="in" filter="fade">
                                      <p:cBhvr>
                                        <p:cTn id="43" dur="500"/>
                                        <p:tgtEl>
                                          <p:spTgt spid="2">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childTnLst>
                                </p:cTn>
                              </p:par>
                              <p:par>
                                <p:cTn id="48" presetID="42"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anim calcmode="lin" valueType="num">
                                      <p:cBhvr>
                                        <p:cTn id="51" dur="500" fill="hold"/>
                                        <p:tgtEl>
                                          <p:spTgt spid="30"/>
                                        </p:tgtEl>
                                        <p:attrNameLst>
                                          <p:attrName>ppt_x</p:attrName>
                                        </p:attrNameLst>
                                      </p:cBhvr>
                                      <p:tavLst>
                                        <p:tav tm="0">
                                          <p:val>
                                            <p:strVal val="#ppt_x"/>
                                          </p:val>
                                        </p:tav>
                                        <p:tav tm="100000">
                                          <p:val>
                                            <p:strVal val="#ppt_x"/>
                                          </p:val>
                                        </p:tav>
                                      </p:tavLst>
                                    </p:anim>
                                    <p:anim calcmode="lin" valueType="num">
                                      <p:cBhvr>
                                        <p:cTn id="52" dur="500" fill="hold"/>
                                        <p:tgtEl>
                                          <p:spTgt spid="30"/>
                                        </p:tgtEl>
                                        <p:attrNameLst>
                                          <p:attrName>ppt_y</p:attrName>
                                        </p:attrNameLst>
                                      </p:cBhvr>
                                      <p:tavLst>
                                        <p:tav tm="0">
                                          <p:val>
                                            <p:strVal val="#ppt_y+.1"/>
                                          </p:val>
                                        </p:tav>
                                        <p:tav tm="100000">
                                          <p:val>
                                            <p:strVal val="#ppt_y"/>
                                          </p:val>
                                        </p:tav>
                                      </p:tavLst>
                                    </p:anim>
                                  </p:childTnLst>
                                </p:cTn>
                              </p:par>
                              <p:par>
                                <p:cTn id="53" presetID="22" presetClass="entr" presetSubtype="1"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up)">
                                      <p:cBhvr>
                                        <p:cTn id="55" dur="500"/>
                                        <p:tgtEl>
                                          <p:spTgt spid="31"/>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42"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anim calcmode="lin" valueType="num">
                                      <p:cBhvr>
                                        <p:cTn id="62" dur="500" fill="hold"/>
                                        <p:tgtEl>
                                          <p:spTgt spid="37"/>
                                        </p:tgtEl>
                                        <p:attrNameLst>
                                          <p:attrName>ppt_x</p:attrName>
                                        </p:attrNameLst>
                                      </p:cBhvr>
                                      <p:tavLst>
                                        <p:tav tm="0">
                                          <p:val>
                                            <p:strVal val="#ppt_x"/>
                                          </p:val>
                                        </p:tav>
                                        <p:tav tm="100000">
                                          <p:val>
                                            <p:strVal val="#ppt_x"/>
                                          </p:val>
                                        </p:tav>
                                      </p:tavLst>
                                    </p:anim>
                                    <p:anim calcmode="lin" valueType="num">
                                      <p:cBhvr>
                                        <p:cTn id="63" dur="500" fill="hold"/>
                                        <p:tgtEl>
                                          <p:spTgt spid="37"/>
                                        </p:tgtEl>
                                        <p:attrNameLst>
                                          <p:attrName>ppt_y</p:attrName>
                                        </p:attrNameLst>
                                      </p:cBhvr>
                                      <p:tavLst>
                                        <p:tav tm="0">
                                          <p:val>
                                            <p:strVal val="#ppt_y+.1"/>
                                          </p:val>
                                        </p:tav>
                                        <p:tav tm="100000">
                                          <p:val>
                                            <p:strVal val="#ppt_y"/>
                                          </p:val>
                                        </p:tav>
                                      </p:tavLst>
                                    </p:anim>
                                  </p:childTnLst>
                                </p:cTn>
                              </p:par>
                              <p:par>
                                <p:cTn id="64" presetID="22" presetClass="entr" presetSubtype="1"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up)">
                                      <p:cBhvr>
                                        <p:cTn id="66" dur="500"/>
                                        <p:tgtEl>
                                          <p:spTgt spid="38"/>
                                        </p:tgtEl>
                                      </p:cBhvr>
                                    </p:animEffect>
                                  </p:childTnLst>
                                </p:cTn>
                              </p:par>
                            </p:childTnLst>
                          </p:cTn>
                        </p:par>
                        <p:par>
                          <p:cTn id="67" fill="hold">
                            <p:stCondLst>
                              <p:cond delay="1000"/>
                            </p:stCondLst>
                            <p:childTnLst>
                              <p:par>
                                <p:cTn id="68" presetID="1" presetClass="entr" presetSubtype="0" fill="hold" nodeType="afterEffect">
                                  <p:stCondLst>
                                    <p:cond delay="0"/>
                                  </p:stCondLst>
                                  <p:childTnLst>
                                    <p:set>
                                      <p:cBhvr>
                                        <p:cTn id="69" dur="1" fill="hold">
                                          <p:stCondLst>
                                            <p:cond delay="0"/>
                                          </p:stCondLst>
                                        </p:cTn>
                                        <p:tgtEl>
                                          <p:spTgt spid="10"/>
                                        </p:tgtEl>
                                        <p:attrNameLst>
                                          <p:attrName>style.visibility</p:attrName>
                                        </p:attrNameLst>
                                      </p:cBhvr>
                                      <p:to>
                                        <p:strVal val="visible"/>
                                      </p:to>
                                    </p:set>
                                  </p:childTnLst>
                                </p:cTn>
                              </p:par>
                              <p:par>
                                <p:cTn id="70" presetID="42" presetClass="entr" presetSubtype="0"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500"/>
                                        <p:tgtEl>
                                          <p:spTgt spid="41"/>
                                        </p:tgtEl>
                                      </p:cBhvr>
                                    </p:animEffect>
                                    <p:anim calcmode="lin" valueType="num">
                                      <p:cBhvr>
                                        <p:cTn id="73" dur="500" fill="hold"/>
                                        <p:tgtEl>
                                          <p:spTgt spid="41"/>
                                        </p:tgtEl>
                                        <p:attrNameLst>
                                          <p:attrName>ppt_x</p:attrName>
                                        </p:attrNameLst>
                                      </p:cBhvr>
                                      <p:tavLst>
                                        <p:tav tm="0">
                                          <p:val>
                                            <p:strVal val="#ppt_x"/>
                                          </p:val>
                                        </p:tav>
                                        <p:tav tm="100000">
                                          <p:val>
                                            <p:strVal val="#ppt_x"/>
                                          </p:val>
                                        </p:tav>
                                      </p:tavLst>
                                    </p:anim>
                                    <p:anim calcmode="lin" valueType="num">
                                      <p:cBhvr>
                                        <p:cTn id="74" dur="500" fill="hold"/>
                                        <p:tgtEl>
                                          <p:spTgt spid="41"/>
                                        </p:tgtEl>
                                        <p:attrNameLst>
                                          <p:attrName>ppt_y</p:attrName>
                                        </p:attrNameLst>
                                      </p:cBhvr>
                                      <p:tavLst>
                                        <p:tav tm="0">
                                          <p:val>
                                            <p:strVal val="#ppt_y+.1"/>
                                          </p:val>
                                        </p:tav>
                                        <p:tav tm="100000">
                                          <p:val>
                                            <p:strVal val="#ppt_y"/>
                                          </p:val>
                                        </p:tav>
                                      </p:tavLst>
                                    </p:anim>
                                  </p:childTnLst>
                                </p:cTn>
                              </p:par>
                              <p:par>
                                <p:cTn id="75" presetID="22" presetClass="entr" presetSubtype="1"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500"/>
                                        <p:tgtEl>
                                          <p:spTgt spid="42"/>
                                        </p:tgtEl>
                                      </p:cBhvr>
                                    </p:animEffect>
                                  </p:childTnLst>
                                </p:cTn>
                              </p:par>
                            </p:childTnLst>
                          </p:cTn>
                        </p:par>
                        <p:par>
                          <p:cTn id="78" fill="hold">
                            <p:stCondLst>
                              <p:cond delay="1500"/>
                            </p:stCondLst>
                            <p:childTnLst>
                              <p:par>
                                <p:cTn id="79" presetID="1" presetClass="entr" presetSubtype="0" fill="hold" nodeType="after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par>
                                <p:cTn id="81" presetID="42"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500"/>
                                        <p:tgtEl>
                                          <p:spTgt spid="44"/>
                                        </p:tgtEl>
                                      </p:cBhvr>
                                    </p:animEffect>
                                    <p:anim calcmode="lin" valueType="num">
                                      <p:cBhvr>
                                        <p:cTn id="84" dur="500" fill="hold"/>
                                        <p:tgtEl>
                                          <p:spTgt spid="44"/>
                                        </p:tgtEl>
                                        <p:attrNameLst>
                                          <p:attrName>ppt_x</p:attrName>
                                        </p:attrNameLst>
                                      </p:cBhvr>
                                      <p:tavLst>
                                        <p:tav tm="0">
                                          <p:val>
                                            <p:strVal val="#ppt_x"/>
                                          </p:val>
                                        </p:tav>
                                        <p:tav tm="100000">
                                          <p:val>
                                            <p:strVal val="#ppt_x"/>
                                          </p:val>
                                        </p:tav>
                                      </p:tavLst>
                                    </p:anim>
                                    <p:anim calcmode="lin" valueType="num">
                                      <p:cBhvr>
                                        <p:cTn id="85" dur="500" fill="hold"/>
                                        <p:tgtEl>
                                          <p:spTgt spid="44"/>
                                        </p:tgtEl>
                                        <p:attrNameLst>
                                          <p:attrName>ppt_y</p:attrName>
                                        </p:attrNameLst>
                                      </p:cBhvr>
                                      <p:tavLst>
                                        <p:tav tm="0">
                                          <p:val>
                                            <p:strVal val="#ppt_y+.1"/>
                                          </p:val>
                                        </p:tav>
                                        <p:tav tm="100000">
                                          <p:val>
                                            <p:strVal val="#ppt_y"/>
                                          </p:val>
                                        </p:tav>
                                      </p:tavLst>
                                    </p:anim>
                                  </p:childTnLst>
                                </p:cTn>
                              </p:par>
                              <p:par>
                                <p:cTn id="86" presetID="22" presetClass="entr" presetSubtype="1" fill="hold" nodeType="with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wipe(up)">
                                      <p:cBhvr>
                                        <p:cTn id="88" dur="500"/>
                                        <p:tgtEl>
                                          <p:spTgt spid="4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7">
                                            <p:txEl>
                                              <p:pRg st="0" end="0"/>
                                            </p:txEl>
                                          </p:spTgt>
                                        </p:tgtEl>
                                        <p:attrNameLst>
                                          <p:attrName>style.visibility</p:attrName>
                                        </p:attrNameLst>
                                      </p:cBhvr>
                                      <p:to>
                                        <p:strVal val="visible"/>
                                      </p:to>
                                    </p:set>
                                    <p:animEffect transition="in" filter="fade">
                                      <p:cBhvr>
                                        <p:cTn id="91" dur="500"/>
                                        <p:tgtEl>
                                          <p:spTgt spid="27">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7">
                                            <p:txEl>
                                              <p:pRg st="1" end="1"/>
                                            </p:txEl>
                                          </p:spTgt>
                                        </p:tgtEl>
                                        <p:attrNameLst>
                                          <p:attrName>style.visibility</p:attrName>
                                        </p:attrNameLst>
                                      </p:cBhvr>
                                      <p:to>
                                        <p:strVal val="visible"/>
                                      </p:to>
                                    </p:set>
                                    <p:animEffect transition="in" filter="fade">
                                      <p:cBhvr>
                                        <p:cTn id="94" dur="500"/>
                                        <p:tgtEl>
                                          <p:spTgt spid="27">
                                            <p:txEl>
                                              <p:pRg st="1" end="1"/>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7">
                                            <p:txEl>
                                              <p:pRg st="2" end="2"/>
                                            </p:txEl>
                                          </p:spTgt>
                                        </p:tgtEl>
                                        <p:attrNameLst>
                                          <p:attrName>style.visibility</p:attrName>
                                        </p:attrNameLst>
                                      </p:cBhvr>
                                      <p:to>
                                        <p:strVal val="visible"/>
                                      </p:to>
                                    </p:set>
                                    <p:animEffect transition="in" filter="fade">
                                      <p:cBhvr>
                                        <p:cTn id="97" dur="500"/>
                                        <p:tgtEl>
                                          <p:spTgt spid="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1" grpId="0"/>
      <p:bldP spid="13" grpId="0"/>
      <p:bldP spid="15" grpId="0"/>
      <p:bldP spid="30" grpId="0"/>
      <p:bldP spid="37" grpId="0"/>
      <p:bldP spid="41" grpId="0"/>
      <p:bldP spid="44" grpId="0"/>
      <p:bldP spid="2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59FFAC-913C-4582-82D9-6EB77401F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444" y="1867197"/>
            <a:ext cx="5113867" cy="2717926"/>
          </a:xfrm>
          <a:prstGeom prst="rect">
            <a:avLst/>
          </a:prstGeom>
        </p:spPr>
      </p:pic>
    </p:spTree>
    <p:extLst>
      <p:ext uri="{BB962C8B-B14F-4D97-AF65-F5344CB8AC3E}">
        <p14:creationId xmlns:p14="http://schemas.microsoft.com/office/powerpoint/2010/main" val="26100333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7298-752B-48BD-843F-683A22D59A7E}"/>
              </a:ext>
            </a:extLst>
          </p:cNvPr>
          <p:cNvSpPr>
            <a:spLocks noGrp="1"/>
          </p:cNvSpPr>
          <p:nvPr>
            <p:ph type="title"/>
          </p:nvPr>
        </p:nvSpPr>
        <p:spPr/>
        <p:txBody>
          <a:bodyPr/>
          <a:lstStyle/>
          <a:p>
            <a:r>
              <a:rPr lang="en-US" b="1" dirty="0"/>
              <a:t>.NET Core 3.0 </a:t>
            </a:r>
            <a:br>
              <a:rPr lang="en-US" b="1" dirty="0"/>
            </a:br>
            <a:r>
              <a:rPr lang="en-US" sz="4800" b="1" dirty="0"/>
              <a:t>Everything you want to know</a:t>
            </a:r>
            <a:endParaRPr lang="en-US" dirty="0"/>
          </a:p>
        </p:txBody>
      </p:sp>
      <p:sp>
        <p:nvSpPr>
          <p:cNvPr id="3" name="Text Placeholder 2">
            <a:extLst>
              <a:ext uri="{FF2B5EF4-FFF2-40B4-BE49-F238E27FC236}">
                <a16:creationId xmlns:a16="http://schemas.microsoft.com/office/drawing/2014/main" id="{2BA8E374-5793-40F2-A7B7-2D8AB053A278}"/>
              </a:ext>
            </a:extLst>
          </p:cNvPr>
          <p:cNvSpPr>
            <a:spLocks noGrp="1"/>
          </p:cNvSpPr>
          <p:nvPr>
            <p:ph type="body" sz="quarter" idx="12"/>
          </p:nvPr>
        </p:nvSpPr>
        <p:spPr>
          <a:xfrm>
            <a:off x="543146" y="4185137"/>
            <a:ext cx="9860611" cy="801873"/>
          </a:xfrm>
        </p:spPr>
        <p:txBody>
          <a:bodyPr/>
          <a:lstStyle/>
          <a:p>
            <a:r>
              <a:rPr lang="en-US" dirty="0"/>
              <a:t>Thien Nguyen</a:t>
            </a:r>
          </a:p>
        </p:txBody>
      </p:sp>
    </p:spTree>
    <p:extLst>
      <p:ext uri="{BB962C8B-B14F-4D97-AF65-F5344CB8AC3E}">
        <p14:creationId xmlns:p14="http://schemas.microsoft.com/office/powerpoint/2010/main" val="47750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3F0A0F6-C807-4881-A907-545AADEF3CAB}"/>
              </a:ext>
            </a:extLst>
          </p:cNvPr>
          <p:cNvSpPr>
            <a:spLocks noGrp="1"/>
          </p:cNvSpPr>
          <p:nvPr>
            <p:ph type="body" sz="quarter" idx="10"/>
          </p:nvPr>
        </p:nvSpPr>
        <p:spPr>
          <a:xfrm>
            <a:off x="269239" y="1189177"/>
            <a:ext cx="11653523" cy="4640181"/>
          </a:xfrm>
        </p:spPr>
        <p:txBody>
          <a:bodyPr/>
          <a:lstStyle/>
          <a:p>
            <a:pPr>
              <a:lnSpc>
                <a:spcPct val="150000"/>
              </a:lnSpc>
            </a:pPr>
            <a:r>
              <a:rPr lang="en-US" sz="3200" dirty="0"/>
              <a:t>One of the admins of </a:t>
            </a:r>
            <a:r>
              <a:rPr lang="en-US" sz="3200" dirty="0">
                <a:hlinkClick r:id="rId3"/>
              </a:rPr>
              <a:t>https://www.facebook.com/devcafevn</a:t>
            </a:r>
            <a:endParaRPr lang="en-US" sz="3200" dirty="0"/>
          </a:p>
          <a:p>
            <a:pPr>
              <a:lnSpc>
                <a:spcPct val="150000"/>
              </a:lnSpc>
            </a:pPr>
            <a:r>
              <a:rPr lang="en-US" sz="3200" dirty="0"/>
              <a:t>Creator of </a:t>
            </a:r>
            <a:r>
              <a:rPr lang="en-US" sz="3200" dirty="0">
                <a:hlinkClick r:id="rId4"/>
              </a:rPr>
              <a:t>https://github.com/simplcommerce/SimplCommerce</a:t>
            </a:r>
            <a:endParaRPr lang="en-US" sz="3200" dirty="0"/>
          </a:p>
          <a:p>
            <a:pPr>
              <a:lnSpc>
                <a:spcPct val="150000"/>
              </a:lnSpc>
            </a:pPr>
            <a:r>
              <a:rPr lang="en-US" sz="3200" dirty="0"/>
              <a:t>Admin of </a:t>
            </a:r>
            <a:r>
              <a:rPr lang="en-US" sz="3200" dirty="0">
                <a:hlinkClick r:id="rId5"/>
              </a:rPr>
              <a:t>https://www.facebook.com/groups/dotnetvn</a:t>
            </a:r>
            <a:endParaRPr lang="en-US" sz="3200" dirty="0"/>
          </a:p>
          <a:p>
            <a:pPr>
              <a:lnSpc>
                <a:spcPct val="150000"/>
              </a:lnSpc>
            </a:pPr>
            <a:r>
              <a:rPr lang="en-US" sz="3200" dirty="0"/>
              <a:t>Engineering Manager at </a:t>
            </a:r>
            <a:r>
              <a:rPr lang="en-US" sz="3200" dirty="0" err="1"/>
              <a:t>NashTech</a:t>
            </a:r>
            <a:endParaRPr lang="en-US" sz="3200" dirty="0"/>
          </a:p>
          <a:p>
            <a:endParaRPr lang="en-US" sz="3200" dirty="0"/>
          </a:p>
          <a:p>
            <a:endParaRPr lang="en-US" dirty="0"/>
          </a:p>
        </p:txBody>
      </p:sp>
      <p:sp>
        <p:nvSpPr>
          <p:cNvPr id="4" name="Title 3">
            <a:extLst>
              <a:ext uri="{FF2B5EF4-FFF2-40B4-BE49-F238E27FC236}">
                <a16:creationId xmlns:a16="http://schemas.microsoft.com/office/drawing/2014/main" id="{CEA93303-DC00-4E94-BF27-58B8EBEF9B6B}"/>
              </a:ext>
            </a:extLst>
          </p:cNvPr>
          <p:cNvSpPr>
            <a:spLocks noGrp="1"/>
          </p:cNvSpPr>
          <p:nvPr>
            <p:ph type="title"/>
          </p:nvPr>
        </p:nvSpPr>
        <p:spPr/>
        <p:txBody>
          <a:bodyPr/>
          <a:lstStyle/>
          <a:p>
            <a:r>
              <a:rPr lang="en-US" dirty="0"/>
              <a:t>About me</a:t>
            </a:r>
          </a:p>
        </p:txBody>
      </p:sp>
    </p:spTree>
    <p:extLst>
      <p:ext uri="{BB962C8B-B14F-4D97-AF65-F5344CB8AC3E}">
        <p14:creationId xmlns:p14="http://schemas.microsoft.com/office/powerpoint/2010/main" val="105365727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BB7F7-8A55-4CC3-B877-152B8291763A}"/>
              </a:ext>
            </a:extLst>
          </p:cNvPr>
          <p:cNvSpPr>
            <a:spLocks noGrp="1"/>
          </p:cNvSpPr>
          <p:nvPr>
            <p:ph type="body" sz="quarter" idx="10"/>
          </p:nvPr>
        </p:nvSpPr>
        <p:spPr>
          <a:xfrm>
            <a:off x="1589103" y="1589103"/>
            <a:ext cx="10333659" cy="3404962"/>
          </a:xfrm>
        </p:spPr>
        <p:txBody>
          <a:bodyPr/>
          <a:lstStyle/>
          <a:p>
            <a:pPr>
              <a:lnSpc>
                <a:spcPct val="150000"/>
              </a:lnSpc>
            </a:pPr>
            <a:r>
              <a:rPr lang="en-US" dirty="0"/>
              <a:t>Nullable reference type</a:t>
            </a:r>
          </a:p>
          <a:p>
            <a:pPr>
              <a:lnSpc>
                <a:spcPct val="150000"/>
              </a:lnSpc>
            </a:pPr>
            <a:r>
              <a:rPr lang="en-US" dirty="0"/>
              <a:t>Default interface members</a:t>
            </a:r>
          </a:p>
          <a:p>
            <a:pPr>
              <a:lnSpc>
                <a:spcPct val="150000"/>
              </a:lnSpc>
            </a:pPr>
            <a:r>
              <a:rPr lang="en-US" dirty="0">
                <a:hlinkClick r:id="rId3">
                  <a:extLst>
                    <a:ext uri="{A12FA001-AC4F-418D-AE19-62706E023703}">
                      <ahyp:hlinkClr xmlns:ahyp="http://schemas.microsoft.com/office/drawing/2018/hyperlinkcolor" val="tx"/>
                    </a:ext>
                  </a:extLst>
                </a:hlinkClick>
              </a:rPr>
              <a:t>More C# 8.0 features </a:t>
            </a:r>
            <a:endParaRPr lang="en-US" dirty="0"/>
          </a:p>
          <a:p>
            <a:endParaRPr lang="en-US" dirty="0"/>
          </a:p>
        </p:txBody>
      </p:sp>
      <p:sp>
        <p:nvSpPr>
          <p:cNvPr id="3" name="Title 2">
            <a:extLst>
              <a:ext uri="{FF2B5EF4-FFF2-40B4-BE49-F238E27FC236}">
                <a16:creationId xmlns:a16="http://schemas.microsoft.com/office/drawing/2014/main" id="{99F46E80-8A3A-4BEC-9584-11F945CD729E}"/>
              </a:ext>
            </a:extLst>
          </p:cNvPr>
          <p:cNvSpPr>
            <a:spLocks noGrp="1"/>
          </p:cNvSpPr>
          <p:nvPr>
            <p:ph type="title"/>
          </p:nvPr>
        </p:nvSpPr>
        <p:spPr>
          <a:prstGeom prst="rect">
            <a:avLst/>
          </a:prstGeom>
        </p:spPr>
        <p:txBody>
          <a:bodyPr wrap="square" anchor="t">
            <a:normAutofit/>
          </a:bodyPr>
          <a:lstStyle/>
          <a:p>
            <a:r>
              <a:rPr lang="en-US" dirty="0"/>
              <a:t>C# 8.0</a:t>
            </a:r>
          </a:p>
        </p:txBody>
      </p:sp>
    </p:spTree>
    <p:extLst>
      <p:ext uri="{BB962C8B-B14F-4D97-AF65-F5344CB8AC3E}">
        <p14:creationId xmlns:p14="http://schemas.microsoft.com/office/powerpoint/2010/main" val="19654957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A73108-2F69-4A0A-AF82-30FBBFA75F44}"/>
              </a:ext>
            </a:extLst>
          </p:cNvPr>
          <p:cNvSpPr>
            <a:spLocks noGrp="1"/>
          </p:cNvSpPr>
          <p:nvPr>
            <p:ph type="body" sz="quarter" idx="10"/>
          </p:nvPr>
        </p:nvSpPr>
        <p:spPr>
          <a:xfrm>
            <a:off x="985422" y="1304587"/>
            <a:ext cx="11132649" cy="5080302"/>
          </a:xfrm>
        </p:spPr>
        <p:txBody>
          <a:bodyPr/>
          <a:lstStyle/>
          <a:p>
            <a:pPr>
              <a:lnSpc>
                <a:spcPct val="150000"/>
              </a:lnSpc>
            </a:pPr>
            <a:r>
              <a:rPr lang="en-US" dirty="0"/>
              <a:t>Support Windows Forms and WPF</a:t>
            </a:r>
          </a:p>
          <a:p>
            <a:pPr>
              <a:lnSpc>
                <a:spcPct val="150000"/>
              </a:lnSpc>
            </a:pPr>
            <a:r>
              <a:rPr lang="en-US" dirty="0"/>
              <a:t>Local tools</a:t>
            </a:r>
          </a:p>
          <a:p>
            <a:pPr>
              <a:lnSpc>
                <a:spcPct val="150000"/>
              </a:lnSpc>
            </a:pPr>
            <a:r>
              <a:rPr lang="en-US" dirty="0"/>
              <a:t>Single-file executables and Assembly linking</a:t>
            </a:r>
          </a:p>
          <a:p>
            <a:pPr>
              <a:lnSpc>
                <a:spcPct val="150000"/>
              </a:lnSpc>
            </a:pPr>
            <a:r>
              <a:rPr lang="en-US" dirty="0"/>
              <a:t>Build copies dependencies</a:t>
            </a:r>
          </a:p>
          <a:p>
            <a:pPr>
              <a:lnSpc>
                <a:spcPct val="150000"/>
              </a:lnSpc>
            </a:pPr>
            <a:r>
              <a:rPr lang="en-US" dirty="0">
                <a:hlinkClick r:id="rId2"/>
              </a:rPr>
              <a:t>More .NET Core 3.0 features</a:t>
            </a:r>
            <a:endParaRPr lang="en-US" dirty="0"/>
          </a:p>
        </p:txBody>
      </p:sp>
      <p:sp>
        <p:nvSpPr>
          <p:cNvPr id="3" name="Title 2">
            <a:extLst>
              <a:ext uri="{FF2B5EF4-FFF2-40B4-BE49-F238E27FC236}">
                <a16:creationId xmlns:a16="http://schemas.microsoft.com/office/drawing/2014/main" id="{165717F6-D919-4C92-A560-A30C3CB97EFF}"/>
              </a:ext>
            </a:extLst>
          </p:cNvPr>
          <p:cNvSpPr>
            <a:spLocks noGrp="1"/>
          </p:cNvSpPr>
          <p:nvPr>
            <p:ph type="title"/>
          </p:nvPr>
        </p:nvSpPr>
        <p:spPr/>
        <p:txBody>
          <a:bodyPr/>
          <a:lstStyle/>
          <a:p>
            <a:r>
              <a:rPr lang="en-US" dirty="0"/>
              <a:t>.NET Core 3.0</a:t>
            </a:r>
          </a:p>
        </p:txBody>
      </p:sp>
    </p:spTree>
    <p:extLst>
      <p:ext uri="{BB962C8B-B14F-4D97-AF65-F5344CB8AC3E}">
        <p14:creationId xmlns:p14="http://schemas.microsoft.com/office/powerpoint/2010/main" val="26508599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15260B-A6E9-4B8D-914B-64DB598291B0}"/>
              </a:ext>
            </a:extLst>
          </p:cNvPr>
          <p:cNvSpPr>
            <a:spLocks noGrp="1"/>
          </p:cNvSpPr>
          <p:nvPr>
            <p:ph type="body" sz="quarter" idx="10"/>
          </p:nvPr>
        </p:nvSpPr>
        <p:spPr>
          <a:xfrm>
            <a:off x="896645" y="1189177"/>
            <a:ext cx="11026117" cy="5067413"/>
          </a:xfrm>
        </p:spPr>
        <p:txBody>
          <a:bodyPr/>
          <a:lstStyle/>
          <a:p>
            <a:pPr>
              <a:lnSpc>
                <a:spcPct val="150000"/>
              </a:lnSpc>
              <a:spcBef>
                <a:spcPts val="0"/>
              </a:spcBef>
            </a:pPr>
            <a:r>
              <a:rPr lang="en-US" sz="3600" dirty="0"/>
              <a:t>Embedded Identity Server in SPAs template</a:t>
            </a:r>
          </a:p>
          <a:p>
            <a:pPr>
              <a:lnSpc>
                <a:spcPct val="150000"/>
              </a:lnSpc>
              <a:spcBef>
                <a:spcPts val="0"/>
              </a:spcBef>
            </a:pPr>
            <a:r>
              <a:rPr lang="en-US" sz="3600" dirty="0"/>
              <a:t>Endpoint routing</a:t>
            </a:r>
          </a:p>
          <a:p>
            <a:pPr>
              <a:lnSpc>
                <a:spcPct val="150000"/>
              </a:lnSpc>
              <a:spcBef>
                <a:spcPts val="0"/>
              </a:spcBef>
            </a:pPr>
            <a:r>
              <a:rPr lang="en-US" sz="3600" dirty="0"/>
              <a:t>New JSON serialization</a:t>
            </a:r>
          </a:p>
          <a:p>
            <a:pPr>
              <a:lnSpc>
                <a:spcPct val="150000"/>
              </a:lnSpc>
              <a:spcBef>
                <a:spcPts val="0"/>
              </a:spcBef>
            </a:pPr>
            <a:r>
              <a:rPr lang="en-US" sz="3600" dirty="0"/>
              <a:t>Where </a:t>
            </a:r>
            <a:r>
              <a:rPr lang="en-US" sz="3600" dirty="0" err="1"/>
              <a:t>Microsoft.AspNetCore.App</a:t>
            </a:r>
            <a:r>
              <a:rPr lang="en-US" sz="3600" dirty="0"/>
              <a:t>?</a:t>
            </a:r>
          </a:p>
          <a:p>
            <a:pPr>
              <a:lnSpc>
                <a:spcPct val="150000"/>
              </a:lnSpc>
              <a:spcBef>
                <a:spcPts val="0"/>
              </a:spcBef>
            </a:pPr>
            <a:r>
              <a:rPr lang="en-US" sz="3600"/>
              <a:t>Demo: Explorer </a:t>
            </a:r>
            <a:r>
              <a:rPr lang="en-US" sz="3600" dirty="0"/>
              <a:t>an ASP.NET Core 3.0 project</a:t>
            </a:r>
          </a:p>
          <a:p>
            <a:pPr>
              <a:lnSpc>
                <a:spcPct val="150000"/>
              </a:lnSpc>
              <a:spcBef>
                <a:spcPts val="0"/>
              </a:spcBef>
            </a:pPr>
            <a:endParaRPr lang="en-US" sz="3600" dirty="0"/>
          </a:p>
        </p:txBody>
      </p:sp>
      <p:sp>
        <p:nvSpPr>
          <p:cNvPr id="3" name="Title 2">
            <a:extLst>
              <a:ext uri="{FF2B5EF4-FFF2-40B4-BE49-F238E27FC236}">
                <a16:creationId xmlns:a16="http://schemas.microsoft.com/office/drawing/2014/main" id="{CD081BC1-38FC-4864-91E3-55EFB20FC9F3}"/>
              </a:ext>
            </a:extLst>
          </p:cNvPr>
          <p:cNvSpPr>
            <a:spLocks noGrp="1"/>
          </p:cNvSpPr>
          <p:nvPr>
            <p:ph type="title"/>
          </p:nvPr>
        </p:nvSpPr>
        <p:spPr/>
        <p:txBody>
          <a:bodyPr/>
          <a:lstStyle/>
          <a:p>
            <a:r>
              <a:rPr lang="en-US" dirty="0"/>
              <a:t>ASP.NET Core 3.0</a:t>
            </a:r>
          </a:p>
        </p:txBody>
      </p:sp>
    </p:spTree>
    <p:extLst>
      <p:ext uri="{BB962C8B-B14F-4D97-AF65-F5344CB8AC3E}">
        <p14:creationId xmlns:p14="http://schemas.microsoft.com/office/powerpoint/2010/main" val="12739670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15260B-A6E9-4B8D-914B-64DB598291B0}"/>
              </a:ext>
            </a:extLst>
          </p:cNvPr>
          <p:cNvSpPr>
            <a:spLocks noGrp="1"/>
          </p:cNvSpPr>
          <p:nvPr>
            <p:ph type="body" sz="quarter" idx="10"/>
          </p:nvPr>
        </p:nvSpPr>
        <p:spPr>
          <a:xfrm>
            <a:off x="896645" y="1189177"/>
            <a:ext cx="11026117" cy="4812728"/>
          </a:xfrm>
        </p:spPr>
        <p:txBody>
          <a:bodyPr/>
          <a:lstStyle/>
          <a:p>
            <a:pPr>
              <a:lnSpc>
                <a:spcPct val="150000"/>
              </a:lnSpc>
              <a:spcBef>
                <a:spcPts val="0"/>
              </a:spcBef>
            </a:pPr>
            <a:r>
              <a:rPr lang="en-US" sz="3600" dirty="0"/>
              <a:t>RPC</a:t>
            </a:r>
          </a:p>
          <a:p>
            <a:pPr>
              <a:lnSpc>
                <a:spcPct val="150000"/>
              </a:lnSpc>
              <a:spcBef>
                <a:spcPts val="0"/>
              </a:spcBef>
            </a:pPr>
            <a:r>
              <a:rPr lang="en-US" sz="3600" dirty="0"/>
              <a:t>Worker services</a:t>
            </a:r>
          </a:p>
          <a:p>
            <a:pPr>
              <a:lnSpc>
                <a:spcPct val="150000"/>
              </a:lnSpc>
              <a:spcBef>
                <a:spcPts val="0"/>
              </a:spcBef>
            </a:pPr>
            <a:r>
              <a:rPr lang="en-US" sz="3600" dirty="0"/>
              <a:t>Removed from the ASP.NET Core shared framework</a:t>
            </a:r>
          </a:p>
          <a:p>
            <a:pPr lvl="1">
              <a:lnSpc>
                <a:spcPct val="150000"/>
              </a:lnSpc>
              <a:spcBef>
                <a:spcPts val="0"/>
              </a:spcBef>
            </a:pPr>
            <a:r>
              <a:rPr lang="en-US" sz="2032" dirty="0"/>
              <a:t>Json.NET</a:t>
            </a:r>
          </a:p>
          <a:p>
            <a:pPr lvl="1">
              <a:lnSpc>
                <a:spcPct val="150000"/>
              </a:lnSpc>
              <a:spcBef>
                <a:spcPts val="0"/>
              </a:spcBef>
            </a:pPr>
            <a:r>
              <a:rPr lang="en-US" sz="2032" dirty="0"/>
              <a:t>Entity Framework Core</a:t>
            </a:r>
          </a:p>
          <a:p>
            <a:pPr lvl="1">
              <a:lnSpc>
                <a:spcPct val="150000"/>
              </a:lnSpc>
              <a:spcBef>
                <a:spcPts val="0"/>
              </a:spcBef>
            </a:pPr>
            <a:r>
              <a:rPr lang="en-US" sz="2032" dirty="0">
                <a:hlinkClick r:id="rId2"/>
              </a:rPr>
              <a:t>https://github.com/aspnet/AspNetCore/issues/3755</a:t>
            </a:r>
            <a:endParaRPr lang="en-US" sz="2032" dirty="0"/>
          </a:p>
          <a:p>
            <a:pPr>
              <a:lnSpc>
                <a:spcPct val="150000"/>
              </a:lnSpc>
              <a:spcBef>
                <a:spcPts val="0"/>
              </a:spcBef>
            </a:pPr>
            <a:r>
              <a:rPr lang="en-US" sz="3600" dirty="0">
                <a:hlinkClick r:id="rId3"/>
              </a:rPr>
              <a:t>More ASP.NET Core 3.0</a:t>
            </a:r>
            <a:endParaRPr lang="en-US" sz="3600" dirty="0"/>
          </a:p>
        </p:txBody>
      </p:sp>
      <p:sp>
        <p:nvSpPr>
          <p:cNvPr id="3" name="Title 2">
            <a:extLst>
              <a:ext uri="{FF2B5EF4-FFF2-40B4-BE49-F238E27FC236}">
                <a16:creationId xmlns:a16="http://schemas.microsoft.com/office/drawing/2014/main" id="{CD081BC1-38FC-4864-91E3-55EFB20FC9F3}"/>
              </a:ext>
            </a:extLst>
          </p:cNvPr>
          <p:cNvSpPr>
            <a:spLocks noGrp="1"/>
          </p:cNvSpPr>
          <p:nvPr>
            <p:ph type="title"/>
          </p:nvPr>
        </p:nvSpPr>
        <p:spPr/>
        <p:txBody>
          <a:bodyPr/>
          <a:lstStyle/>
          <a:p>
            <a:r>
              <a:rPr lang="en-US" dirty="0"/>
              <a:t>ASP.NET Core 3.0</a:t>
            </a:r>
          </a:p>
        </p:txBody>
      </p:sp>
    </p:spTree>
    <p:extLst>
      <p:ext uri="{BB962C8B-B14F-4D97-AF65-F5344CB8AC3E}">
        <p14:creationId xmlns:p14="http://schemas.microsoft.com/office/powerpoint/2010/main" val="14374502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F46E80-8A3A-4BEC-9584-11F945CD729E}"/>
              </a:ext>
            </a:extLst>
          </p:cNvPr>
          <p:cNvSpPr>
            <a:spLocks noGrp="1"/>
          </p:cNvSpPr>
          <p:nvPr>
            <p:ph type="title"/>
          </p:nvPr>
        </p:nvSpPr>
        <p:spPr>
          <a:xfrm>
            <a:off x="588263" y="457200"/>
            <a:ext cx="11018520" cy="553998"/>
          </a:xfrm>
          <a:prstGeom prst="rect">
            <a:avLst/>
          </a:prstGeom>
        </p:spPr>
        <p:txBody>
          <a:bodyPr wrap="square" anchor="t">
            <a:normAutofit fontScale="90000"/>
          </a:bodyPr>
          <a:lstStyle/>
          <a:p>
            <a:r>
              <a:rPr lang="en-US"/>
              <a:t>ASP.NET Core 3.0 </a:t>
            </a:r>
            <a:r>
              <a:rPr lang="en-US" err="1"/>
              <a:t>Blazor</a:t>
            </a:r>
            <a:endParaRPr lang="en-US"/>
          </a:p>
        </p:txBody>
      </p:sp>
      <p:graphicFrame>
        <p:nvGraphicFramePr>
          <p:cNvPr id="5" name="Text Placeholder 1">
            <a:extLst>
              <a:ext uri="{FF2B5EF4-FFF2-40B4-BE49-F238E27FC236}">
                <a16:creationId xmlns:a16="http://schemas.microsoft.com/office/drawing/2014/main" id="{5524B5FA-396D-4D86-B4E0-D2BBB9E1073C}"/>
              </a:ext>
            </a:extLst>
          </p:cNvPr>
          <p:cNvGraphicFramePr/>
          <p:nvPr>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79177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4336CA-F27E-4096-8C5F-59F5FF433EAB}"/>
              </a:ext>
            </a:extLst>
          </p:cNvPr>
          <p:cNvGrpSpPr/>
          <p:nvPr/>
        </p:nvGrpSpPr>
        <p:grpSpPr>
          <a:xfrm>
            <a:off x="7724929" y="2536649"/>
            <a:ext cx="2822415" cy="2853609"/>
            <a:chOff x="7724929" y="3785344"/>
            <a:chExt cx="2822415" cy="2379947"/>
          </a:xfrm>
        </p:grpSpPr>
        <p:grpSp>
          <p:nvGrpSpPr>
            <p:cNvPr id="25" name="Group 24">
              <a:extLst>
                <a:ext uri="{FF2B5EF4-FFF2-40B4-BE49-F238E27FC236}">
                  <a16:creationId xmlns:a16="http://schemas.microsoft.com/office/drawing/2014/main" id="{79E88735-EB11-489E-8B5C-1EFED2CB1DCF}"/>
                </a:ext>
              </a:extLst>
            </p:cNvPr>
            <p:cNvGrpSpPr/>
            <p:nvPr/>
          </p:nvGrpSpPr>
          <p:grpSpPr>
            <a:xfrm>
              <a:off x="7724929" y="3785344"/>
              <a:ext cx="2822415" cy="2379947"/>
              <a:chOff x="7489548" y="1582078"/>
              <a:chExt cx="2770346" cy="4044770"/>
            </a:xfrm>
          </p:grpSpPr>
          <p:sp>
            <p:nvSpPr>
              <p:cNvPr id="32" name="Rectangle 31">
                <a:extLst>
                  <a:ext uri="{FF2B5EF4-FFF2-40B4-BE49-F238E27FC236}">
                    <a16:creationId xmlns:a16="http://schemas.microsoft.com/office/drawing/2014/main" id="{076D24D6-15AD-4FFD-9D8F-B000C316DF0F}"/>
                  </a:ext>
                </a:extLst>
              </p:cNvPr>
              <p:cNvSpPr/>
              <p:nvPr/>
            </p:nvSpPr>
            <p:spPr bwMode="auto">
              <a:xfrm>
                <a:off x="7489548" y="1582078"/>
                <a:ext cx="2770346" cy="4044770"/>
              </a:xfrm>
              <a:prstGeom prst="rect">
                <a:avLst/>
              </a:prstGeom>
              <a:solidFill>
                <a:schemeClr val="accent6"/>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3" name="TextBox 32">
                <a:extLst>
                  <a:ext uri="{FF2B5EF4-FFF2-40B4-BE49-F238E27FC236}">
                    <a16:creationId xmlns:a16="http://schemas.microsoft.com/office/drawing/2014/main" id="{F2CF901A-1E8C-4717-B31B-2027EA8F2AD9}"/>
                  </a:ext>
                </a:extLst>
              </p:cNvPr>
              <p:cNvSpPr txBox="1"/>
              <p:nvPr/>
            </p:nvSpPr>
            <p:spPr>
              <a:xfrm>
                <a:off x="7489548" y="1582078"/>
                <a:ext cx="2770346"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XAMARIN / MONO</a:t>
                </a:r>
              </a:p>
            </p:txBody>
          </p:sp>
        </p:grpSp>
        <p:sp>
          <p:nvSpPr>
            <p:cNvPr id="29" name="TextBox 28">
              <a:extLst>
                <a:ext uri="{FF2B5EF4-FFF2-40B4-BE49-F238E27FC236}">
                  <a16:creationId xmlns:a16="http://schemas.microsoft.com/office/drawing/2014/main" id="{92DB92F2-F886-45D6-99F0-5AB52403E6E7}"/>
                </a:ext>
              </a:extLst>
            </p:cNvPr>
            <p:cNvSpPr txBox="1"/>
            <p:nvPr/>
          </p:nvSpPr>
          <p:spPr>
            <a:xfrm>
              <a:off x="7761758" y="4106388"/>
              <a:ext cx="2743200" cy="631613"/>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sp>
          <p:nvSpPr>
            <p:cNvPr id="31" name="TextBox 30">
              <a:extLst>
                <a:ext uri="{FF2B5EF4-FFF2-40B4-BE49-F238E27FC236}">
                  <a16:creationId xmlns:a16="http://schemas.microsoft.com/office/drawing/2014/main" id="{BDA25480-67CD-4393-A191-DF01D9E979D3}"/>
                </a:ext>
              </a:extLst>
            </p:cNvPr>
            <p:cNvSpPr txBox="1"/>
            <p:nvPr/>
          </p:nvSpPr>
          <p:spPr>
            <a:xfrm>
              <a:off x="7761758" y="4869764"/>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Mono Class Library</a:t>
              </a:r>
            </a:p>
          </p:txBody>
        </p:sp>
      </p:grpSp>
      <p:grpSp>
        <p:nvGrpSpPr>
          <p:cNvPr id="4" name="Group 3">
            <a:extLst>
              <a:ext uri="{FF2B5EF4-FFF2-40B4-BE49-F238E27FC236}">
                <a16:creationId xmlns:a16="http://schemas.microsoft.com/office/drawing/2014/main" id="{20D04021-C205-4FC8-A407-C57E977260F1}"/>
              </a:ext>
            </a:extLst>
          </p:cNvPr>
          <p:cNvGrpSpPr/>
          <p:nvPr/>
        </p:nvGrpSpPr>
        <p:grpSpPr>
          <a:xfrm>
            <a:off x="1828954" y="2535442"/>
            <a:ext cx="2827243" cy="2854816"/>
            <a:chOff x="1828954" y="3784137"/>
            <a:chExt cx="2827243" cy="2379949"/>
          </a:xfrm>
        </p:grpSpPr>
        <p:grpSp>
          <p:nvGrpSpPr>
            <p:cNvPr id="23" name="Group 22">
              <a:extLst>
                <a:ext uri="{FF2B5EF4-FFF2-40B4-BE49-F238E27FC236}">
                  <a16:creationId xmlns:a16="http://schemas.microsoft.com/office/drawing/2014/main" id="{BDD86885-A325-4F64-9B3B-7E336B31010E}"/>
                </a:ext>
              </a:extLst>
            </p:cNvPr>
            <p:cNvGrpSpPr/>
            <p:nvPr/>
          </p:nvGrpSpPr>
          <p:grpSpPr>
            <a:xfrm>
              <a:off x="1828954" y="3784137"/>
              <a:ext cx="2827243" cy="2379949"/>
              <a:chOff x="1719261" y="1582079"/>
              <a:chExt cx="2772058" cy="4044770"/>
            </a:xfrm>
          </p:grpSpPr>
          <p:sp>
            <p:nvSpPr>
              <p:cNvPr id="37" name="Rectangle 36">
                <a:extLst>
                  <a:ext uri="{FF2B5EF4-FFF2-40B4-BE49-F238E27FC236}">
                    <a16:creationId xmlns:a16="http://schemas.microsoft.com/office/drawing/2014/main" id="{0674C19F-0EAC-4FC8-8F59-AC3D4E50BADE}"/>
                  </a:ext>
                </a:extLst>
              </p:cNvPr>
              <p:cNvSpPr/>
              <p:nvPr/>
            </p:nvSpPr>
            <p:spPr bwMode="auto">
              <a:xfrm>
                <a:off x="1719261" y="1582079"/>
                <a:ext cx="2772058" cy="4044770"/>
              </a:xfrm>
              <a:prstGeom prst="rect">
                <a:avLst/>
              </a:prstGeom>
              <a:solidFill>
                <a:schemeClr val="accent1"/>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0" name="TextBox 39">
                <a:extLst>
                  <a:ext uri="{FF2B5EF4-FFF2-40B4-BE49-F238E27FC236}">
                    <a16:creationId xmlns:a16="http://schemas.microsoft.com/office/drawing/2014/main" id="{40C5DC2E-F9B5-4412-A03E-244D3A69FD6B}"/>
                  </a:ext>
                </a:extLst>
              </p:cNvPr>
              <p:cNvSpPr txBox="1"/>
              <p:nvPr/>
            </p:nvSpPr>
            <p:spPr>
              <a:xfrm>
                <a:off x="1719261" y="1582079"/>
                <a:ext cx="2764594"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FRAMEWORK</a:t>
                </a:r>
              </a:p>
            </p:txBody>
          </p:sp>
        </p:grpSp>
        <p:sp>
          <p:nvSpPr>
            <p:cNvPr id="26" name="TextBox 25">
              <a:extLst>
                <a:ext uri="{FF2B5EF4-FFF2-40B4-BE49-F238E27FC236}">
                  <a16:creationId xmlns:a16="http://schemas.microsoft.com/office/drawing/2014/main" id="{7FFB0157-B1CA-4D80-816E-8FA6D8058A78}"/>
                </a:ext>
              </a:extLst>
            </p:cNvPr>
            <p:cNvSpPr txBox="1"/>
            <p:nvPr/>
          </p:nvSpPr>
          <p:spPr>
            <a:xfrm>
              <a:off x="1876168" y="4869766"/>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Base Class Library</a:t>
              </a:r>
            </a:p>
          </p:txBody>
        </p:sp>
        <p:sp>
          <p:nvSpPr>
            <p:cNvPr id="27" name="TextBox 26">
              <a:extLst>
                <a:ext uri="{FF2B5EF4-FFF2-40B4-BE49-F238E27FC236}">
                  <a16:creationId xmlns:a16="http://schemas.microsoft.com/office/drawing/2014/main" id="{8793C556-1283-43B0-87B9-995465E4DEA6}"/>
                </a:ext>
              </a:extLst>
            </p:cNvPr>
            <p:cNvSpPr txBox="1"/>
            <p:nvPr/>
          </p:nvSpPr>
          <p:spPr>
            <a:xfrm>
              <a:off x="1867168" y="4106391"/>
              <a:ext cx="2743200" cy="631612"/>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grpSp>
      <p:grpSp>
        <p:nvGrpSpPr>
          <p:cNvPr id="5" name="Group 4">
            <a:extLst>
              <a:ext uri="{FF2B5EF4-FFF2-40B4-BE49-F238E27FC236}">
                <a16:creationId xmlns:a16="http://schemas.microsoft.com/office/drawing/2014/main" id="{08D4A35D-CCFB-4AC0-A964-1DE2E09F5BC9}"/>
              </a:ext>
            </a:extLst>
          </p:cNvPr>
          <p:cNvGrpSpPr/>
          <p:nvPr/>
        </p:nvGrpSpPr>
        <p:grpSpPr>
          <a:xfrm>
            <a:off x="4780274" y="2535442"/>
            <a:ext cx="2822415" cy="2379949"/>
            <a:chOff x="4773470" y="3784137"/>
            <a:chExt cx="2822415" cy="2379949"/>
          </a:xfrm>
        </p:grpSpPr>
        <p:sp>
          <p:nvSpPr>
            <p:cNvPr id="41" name="Rectangle 40">
              <a:extLst>
                <a:ext uri="{FF2B5EF4-FFF2-40B4-BE49-F238E27FC236}">
                  <a16:creationId xmlns:a16="http://schemas.microsoft.com/office/drawing/2014/main" id="{7C033D50-3E9B-4CA7-B027-8FB5B74660EA}"/>
                </a:ext>
              </a:extLst>
            </p:cNvPr>
            <p:cNvSpPr/>
            <p:nvPr/>
          </p:nvSpPr>
          <p:spPr bwMode="auto">
            <a:xfrm>
              <a:off x="4773470" y="3784137"/>
              <a:ext cx="2822415" cy="2379949"/>
            </a:xfrm>
            <a:prstGeom prst="rect">
              <a:avLst/>
            </a:prstGeom>
            <a:solidFill>
              <a:srgbClr val="512BD4"/>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43" name="TextBox 42">
              <a:extLst>
                <a:ext uri="{FF2B5EF4-FFF2-40B4-BE49-F238E27FC236}">
                  <a16:creationId xmlns:a16="http://schemas.microsoft.com/office/drawing/2014/main" id="{791F6A64-4D7C-4ED4-9B10-AA18C7D04571}"/>
                </a:ext>
              </a:extLst>
            </p:cNvPr>
            <p:cNvSpPr txBox="1"/>
            <p:nvPr/>
          </p:nvSpPr>
          <p:spPr>
            <a:xfrm>
              <a:off x="4773470" y="3784137"/>
              <a:ext cx="2822415" cy="340649"/>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a:t>
              </a:r>
            </a:p>
          </p:txBody>
        </p:sp>
        <p:sp>
          <p:nvSpPr>
            <p:cNvPr id="44" name="TextBox 43">
              <a:extLst>
                <a:ext uri="{FF2B5EF4-FFF2-40B4-BE49-F238E27FC236}">
                  <a16:creationId xmlns:a16="http://schemas.microsoft.com/office/drawing/2014/main" id="{6B3833F4-C8CC-420D-9D41-970BAFBACBBA}"/>
                </a:ext>
              </a:extLst>
            </p:cNvPr>
            <p:cNvSpPr txBox="1"/>
            <p:nvPr/>
          </p:nvSpPr>
          <p:spPr>
            <a:xfrm>
              <a:off x="4810299" y="4105183"/>
              <a:ext cx="2743200" cy="606556"/>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b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b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 (JIT &amp; Native)</a:t>
              </a:r>
            </a:p>
          </p:txBody>
        </p:sp>
        <p:sp>
          <p:nvSpPr>
            <p:cNvPr id="45" name="TextBox 44">
              <a:extLst>
                <a:ext uri="{FF2B5EF4-FFF2-40B4-BE49-F238E27FC236}">
                  <a16:creationId xmlns:a16="http://schemas.microsoft.com/office/drawing/2014/main" id="{1ACDB90F-4F30-4A1E-A0AA-3664440C92AB}"/>
                </a:ext>
              </a:extLst>
            </p:cNvPr>
            <p:cNvSpPr txBox="1"/>
            <p:nvPr/>
          </p:nvSpPr>
          <p:spPr>
            <a:xfrm>
              <a:off x="4810299" y="4868557"/>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One Base Class Library</a:t>
              </a:r>
            </a:p>
          </p:txBody>
        </p:sp>
      </p:grpSp>
      <p:grpSp>
        <p:nvGrpSpPr>
          <p:cNvPr id="3" name="Group 2">
            <a:extLst>
              <a:ext uri="{FF2B5EF4-FFF2-40B4-BE49-F238E27FC236}">
                <a16:creationId xmlns:a16="http://schemas.microsoft.com/office/drawing/2014/main" id="{06240AFE-6100-4F20-A64A-9A8835B07E62}"/>
              </a:ext>
            </a:extLst>
          </p:cNvPr>
          <p:cNvGrpSpPr/>
          <p:nvPr/>
        </p:nvGrpSpPr>
        <p:grpSpPr>
          <a:xfrm>
            <a:off x="4792367" y="2524597"/>
            <a:ext cx="2817909" cy="2865661"/>
            <a:chOff x="4782134" y="3784137"/>
            <a:chExt cx="2817909" cy="2379949"/>
          </a:xfrm>
        </p:grpSpPr>
        <p:grpSp>
          <p:nvGrpSpPr>
            <p:cNvPr id="24" name="Group 23">
              <a:extLst>
                <a:ext uri="{FF2B5EF4-FFF2-40B4-BE49-F238E27FC236}">
                  <a16:creationId xmlns:a16="http://schemas.microsoft.com/office/drawing/2014/main" id="{A6310453-7DD4-4682-8543-E001AB0484F0}"/>
                </a:ext>
              </a:extLst>
            </p:cNvPr>
            <p:cNvGrpSpPr/>
            <p:nvPr/>
          </p:nvGrpSpPr>
          <p:grpSpPr>
            <a:xfrm>
              <a:off x="4782134" y="3784137"/>
              <a:ext cx="2817909" cy="2379949"/>
              <a:chOff x="4604404" y="1582078"/>
              <a:chExt cx="2772059" cy="4044770"/>
            </a:xfrm>
          </p:grpSpPr>
          <p:sp>
            <p:nvSpPr>
              <p:cNvPr id="34" name="Rectangle 33">
                <a:extLst>
                  <a:ext uri="{FF2B5EF4-FFF2-40B4-BE49-F238E27FC236}">
                    <a16:creationId xmlns:a16="http://schemas.microsoft.com/office/drawing/2014/main" id="{AFD98DCA-4705-4870-B891-97DFD2C1F732}"/>
                  </a:ext>
                </a:extLst>
              </p:cNvPr>
              <p:cNvSpPr/>
              <p:nvPr/>
            </p:nvSpPr>
            <p:spPr bwMode="auto">
              <a:xfrm>
                <a:off x="4604404" y="1582078"/>
                <a:ext cx="2772058" cy="4044770"/>
              </a:xfrm>
              <a:prstGeom prst="rect">
                <a:avLst/>
              </a:prstGeom>
              <a:solidFill>
                <a:schemeClr val="accent3"/>
              </a:solidFill>
              <a:ln w="25400" cap="flat" cmpd="sng" algn="ctr">
                <a:noFill/>
                <a:prstDash val="solid"/>
                <a:headEnd type="none" w="med" len="med"/>
                <a:tailEnd type="none" w="med" len="med"/>
              </a:ln>
              <a:effectLst/>
            </p:spPr>
            <p:txBody>
              <a:bodyPr vert="horz" wrap="square" lIns="730447" tIns="273919" rIns="89507" bIns="89511" numCol="1" rtlCol="0" anchor="t" anchorCtr="0" compatLnSpc="1">
                <a:prstTxWarp prst="textNoShape">
                  <a:avLst/>
                </a:prstTxWarp>
              </a:bodyPr>
              <a:lstStyle/>
              <a:p>
                <a:pPr marL="0" marR="0" lvl="0" indent="0" algn="l" defTabSz="912774" rtl="0" eaLnBrk="1" fontAlgn="auto" latinLnBrk="0" hangingPunct="1">
                  <a:lnSpc>
                    <a:spcPct val="100000"/>
                  </a:lnSpc>
                  <a:spcBef>
                    <a:spcPts val="0"/>
                  </a:spcBef>
                  <a:spcAft>
                    <a:spcPts val="0"/>
                  </a:spcAft>
                  <a:buClrTx/>
                  <a:buSzTx/>
                  <a:buFontTx/>
                  <a:buNone/>
                  <a:tabLst/>
                  <a:defRPr/>
                </a:pPr>
                <a:r>
                  <a:rPr kumimoji="0" lang="en-US" sz="2797" b="0" i="0" u="none" strike="noStrike" kern="1200" cap="none" spc="0" normalizeH="0" baseline="0" noProof="0">
                    <a:ln>
                      <a:noFill/>
                    </a:ln>
                    <a:gradFill>
                      <a:gsLst>
                        <a:gs pos="14679">
                          <a:srgbClr val="FFFFFF"/>
                        </a:gs>
                        <a:gs pos="38000">
                          <a:srgbClr val="FFFFFF"/>
                        </a:gs>
                      </a:gsLst>
                      <a:lin ang="5400000" scaled="1"/>
                    </a:gradFill>
                    <a:effectLst/>
                    <a:uLnTx/>
                    <a:uFillTx/>
                    <a:latin typeface="Segoe UI Light"/>
                    <a:ea typeface="+mn-ea"/>
                    <a:cs typeface="+mn-cs"/>
                  </a:rPr>
                  <a:t>  </a:t>
                </a:r>
              </a:p>
            </p:txBody>
          </p:sp>
          <p:sp>
            <p:nvSpPr>
              <p:cNvPr id="35" name="TextBox 34">
                <a:extLst>
                  <a:ext uri="{FF2B5EF4-FFF2-40B4-BE49-F238E27FC236}">
                    <a16:creationId xmlns:a16="http://schemas.microsoft.com/office/drawing/2014/main" id="{99CCD92E-560F-4C54-8FB8-958510325B9E}"/>
                  </a:ext>
                </a:extLst>
              </p:cNvPr>
              <p:cNvSpPr txBox="1"/>
              <p:nvPr/>
            </p:nvSpPr>
            <p:spPr>
              <a:xfrm>
                <a:off x="4611869" y="1582078"/>
                <a:ext cx="2764594" cy="578940"/>
              </a:xfrm>
              <a:prstGeom prst="rect">
                <a:avLst/>
              </a:prstGeom>
              <a:solidFill>
                <a:srgbClr val="000000">
                  <a:alpha val="10196"/>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73"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.NET CORE</a:t>
                </a:r>
              </a:p>
            </p:txBody>
          </p:sp>
        </p:grpSp>
        <p:sp>
          <p:nvSpPr>
            <p:cNvPr id="28" name="TextBox 27">
              <a:extLst>
                <a:ext uri="{FF2B5EF4-FFF2-40B4-BE49-F238E27FC236}">
                  <a16:creationId xmlns:a16="http://schemas.microsoft.com/office/drawing/2014/main" id="{5676C1D5-7740-4858-8A20-498D6E275874}"/>
                </a:ext>
              </a:extLst>
            </p:cNvPr>
            <p:cNvSpPr txBox="1"/>
            <p:nvPr/>
          </p:nvSpPr>
          <p:spPr>
            <a:xfrm>
              <a:off x="4816549" y="4106389"/>
              <a:ext cx="2743200" cy="631613"/>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Runtime</a:t>
              </a:r>
            </a:p>
          </p:txBody>
        </p:sp>
        <p:sp>
          <p:nvSpPr>
            <p:cNvPr id="30" name="TextBox 29">
              <a:extLst>
                <a:ext uri="{FF2B5EF4-FFF2-40B4-BE49-F238E27FC236}">
                  <a16:creationId xmlns:a16="http://schemas.microsoft.com/office/drawing/2014/main" id="{B882AD04-100F-4C9C-B34D-0F6D4F4E2889}"/>
                </a:ext>
              </a:extLst>
            </p:cNvPr>
            <p:cNvSpPr txBox="1"/>
            <p:nvPr/>
          </p:nvSpPr>
          <p:spPr>
            <a:xfrm>
              <a:off x="4816549" y="4869765"/>
              <a:ext cx="2743200" cy="787097"/>
            </a:xfrm>
            <a:prstGeom prst="rect">
              <a:avLst/>
            </a:prstGeom>
            <a:solidFill>
              <a:srgbClr val="000000">
                <a:alpha val="25000"/>
              </a:srgbClr>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Core Library</a:t>
              </a:r>
            </a:p>
          </p:txBody>
        </p:sp>
      </p:grpSp>
      <p:sp>
        <p:nvSpPr>
          <p:cNvPr id="52" name="TextBox 51">
            <a:extLst>
              <a:ext uri="{FF2B5EF4-FFF2-40B4-BE49-F238E27FC236}">
                <a16:creationId xmlns:a16="http://schemas.microsoft.com/office/drawing/2014/main" id="{C289ADBF-71E7-4AFE-9ED9-A03757558A70}"/>
              </a:ext>
            </a:extLst>
          </p:cNvPr>
          <p:cNvSpPr txBox="1"/>
          <p:nvPr/>
        </p:nvSpPr>
        <p:spPr>
          <a:xfrm>
            <a:off x="1839187" y="4779517"/>
            <a:ext cx="8718390" cy="629003"/>
          </a:xfrm>
          <a:prstGeom prst="rect">
            <a:avLst/>
          </a:prstGeom>
          <a:solidFill>
            <a:srgbClr val="5C2D91"/>
          </a:solidFill>
        </p:spPr>
        <p:txBody>
          <a:bodyPr wrap="square" t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1"/>
              </a:gradFill>
              <a:effectLst/>
              <a:uLnTx/>
              <a:uFillTx/>
              <a:latin typeface="Segoe UI Semibold" panose="020B0702040204020203" pitchFamily="34" charset="0"/>
              <a:ea typeface="+mn-ea"/>
              <a:cs typeface="Segoe UI Semibold" panose="020B0702040204020203" pitchFamily="34" charset="0"/>
            </a:endParaRPr>
          </a:p>
        </p:txBody>
      </p:sp>
      <p:sp>
        <p:nvSpPr>
          <p:cNvPr id="60" name="TextBox 59">
            <a:extLst>
              <a:ext uri="{FF2B5EF4-FFF2-40B4-BE49-F238E27FC236}">
                <a16:creationId xmlns:a16="http://schemas.microsoft.com/office/drawing/2014/main" id="{6F1E0997-A3EE-4991-B45D-27CE7BFB84C8}"/>
              </a:ext>
            </a:extLst>
          </p:cNvPr>
          <p:cNvSpPr txBox="1"/>
          <p:nvPr/>
        </p:nvSpPr>
        <p:spPr>
          <a:xfrm>
            <a:off x="4770850" y="4792248"/>
            <a:ext cx="2831837" cy="598009"/>
          </a:xfrm>
          <a:prstGeom prst="rect">
            <a:avLst/>
          </a:prstGeom>
          <a:solidFill>
            <a:srgbClr val="5C2D91"/>
          </a:solidFill>
        </p:spPr>
        <p:txBody>
          <a:bodyPr wrap="square" t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737373">
                    <a:lumMod val="40000"/>
                    <a:lumOff val="60000"/>
                  </a:srgbClr>
                </a:solidFill>
                <a:effectLst/>
                <a:uLnTx/>
                <a:uFillTx/>
                <a:latin typeface="Segoe UI Semibold" panose="020B0702040204020203" pitchFamily="34" charset="0"/>
                <a:ea typeface="+mn-ea"/>
                <a:cs typeface="Segoe UI Semibold" panose="020B0702040204020203" pitchFamily="34" charset="0"/>
              </a:rPr>
              <a:t>.NET STANDARD</a:t>
            </a:r>
          </a:p>
        </p:txBody>
      </p:sp>
      <p:sp>
        <p:nvSpPr>
          <p:cNvPr id="54" name="Title 2">
            <a:extLst>
              <a:ext uri="{FF2B5EF4-FFF2-40B4-BE49-F238E27FC236}">
                <a16:creationId xmlns:a16="http://schemas.microsoft.com/office/drawing/2014/main" id="{CDAD8543-D3CB-44D0-BDDE-22D651AF2F84}"/>
              </a:ext>
            </a:extLst>
          </p:cNvPr>
          <p:cNvSpPr>
            <a:spLocks noGrp="1"/>
          </p:cNvSpPr>
          <p:nvPr>
            <p:ph type="title"/>
          </p:nvPr>
        </p:nvSpPr>
        <p:spPr>
          <a:xfrm>
            <a:off x="588263" y="511198"/>
            <a:ext cx="11018520" cy="615553"/>
          </a:xfrm>
        </p:spPr>
        <p:txBody>
          <a:bodyPr/>
          <a:lstStyle/>
          <a:p>
            <a:pPr algn="ctr"/>
            <a:r>
              <a:rPr lang="en-US" sz="6600" b="1">
                <a:latin typeface="+mn-lt"/>
                <a:cs typeface="Segoe UI"/>
              </a:rPr>
              <a:t>.NET 5</a:t>
            </a:r>
          </a:p>
        </p:txBody>
      </p:sp>
      <p:sp>
        <p:nvSpPr>
          <p:cNvPr id="46" name="Title 6">
            <a:extLst>
              <a:ext uri="{FF2B5EF4-FFF2-40B4-BE49-F238E27FC236}">
                <a16:creationId xmlns:a16="http://schemas.microsoft.com/office/drawing/2014/main" id="{8235AE60-7A0B-4C47-80FD-B66640636BB9}"/>
              </a:ext>
            </a:extLst>
          </p:cNvPr>
          <p:cNvSpPr txBox="1">
            <a:spLocks/>
          </p:cNvSpPr>
          <p:nvPr/>
        </p:nvSpPr>
        <p:spPr>
          <a:xfrm>
            <a:off x="269240" y="50581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6600" b="1">
                <a:latin typeface="+mn-lt"/>
              </a:rPr>
              <a:t>.NET</a:t>
            </a:r>
          </a:p>
        </p:txBody>
      </p:sp>
    </p:spTree>
    <p:extLst>
      <p:ext uri="{BB962C8B-B14F-4D97-AF65-F5344CB8AC3E}">
        <p14:creationId xmlns:p14="http://schemas.microsoft.com/office/powerpoint/2010/main" val="295032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52"/>
                                        </p:tgtEl>
                                      </p:cBhvr>
                                    </p:animEffect>
                                    <p:set>
                                      <p:cBhvr>
                                        <p:cTn id="7" dur="1" fill="hold">
                                          <p:stCondLst>
                                            <p:cond delay="499"/>
                                          </p:stCondLst>
                                        </p:cTn>
                                        <p:tgtEl>
                                          <p:spTgt spid="52"/>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4.58333E-6 -1.48148E-6 L 0.24218 -0.00023 " pathEditMode="relative" rAng="0" ptsTypes="AA">
                                      <p:cBhvr>
                                        <p:cTn id="9" dur="2000" fill="hold"/>
                                        <p:tgtEl>
                                          <p:spTgt spid="4"/>
                                        </p:tgtEl>
                                        <p:attrNameLst>
                                          <p:attrName>ppt_x</p:attrName>
                                          <p:attrName>ppt_y</p:attrName>
                                        </p:attrNameLst>
                                      </p:cBhvr>
                                      <p:rCtr x="12109" y="-23"/>
                                    </p:animMotion>
                                  </p:childTnLst>
                                </p:cTn>
                              </p:par>
                              <p:par>
                                <p:cTn id="10" presetID="42" presetClass="path" presetSubtype="0" accel="50000" decel="50000" fill="hold" nodeType="withEffect">
                                  <p:stCondLst>
                                    <p:cond delay="0"/>
                                  </p:stCondLst>
                                  <p:childTnLst>
                                    <p:animMotion origin="layout" path="M 1.04167E-6 -2.96296E-6 L -0.24128 -2.96296E-6 " pathEditMode="relative" rAng="0" ptsTypes="AA">
                                      <p:cBhvr>
                                        <p:cTn id="11" dur="2000" fill="hold"/>
                                        <p:tgtEl>
                                          <p:spTgt spid="2"/>
                                        </p:tgtEl>
                                        <p:attrNameLst>
                                          <p:attrName>ppt_x</p:attrName>
                                          <p:attrName>ppt_y</p:attrName>
                                        </p:attrNameLst>
                                      </p:cBhvr>
                                      <p:rCtr x="-12070" y="0"/>
                                    </p:animMotion>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10" presetClass="exit" presetSubtype="0" fill="hold" grpId="0" nodeType="withEffect">
                                  <p:stCondLst>
                                    <p:cond delay="0"/>
                                  </p:stCondLst>
                                  <p:childTnLst>
                                    <p:animEffect transition="out" filter="fade">
                                      <p:cBhvr>
                                        <p:cTn id="17" dur="500"/>
                                        <p:tgtEl>
                                          <p:spTgt spid="46"/>
                                        </p:tgtEl>
                                      </p:cBhvr>
                                    </p:animEffect>
                                    <p:set>
                                      <p:cBhvr>
                                        <p:cTn id="18" dur="1" fill="hold">
                                          <p:stCondLst>
                                            <p:cond delay="499"/>
                                          </p:stCondLst>
                                        </p:cTn>
                                        <p:tgtEl>
                                          <p:spTgt spid="46"/>
                                        </p:tgtEl>
                                        <p:attrNameLst>
                                          <p:attrName>style.visibility</p:attrName>
                                        </p:attrNameLst>
                                      </p:cBhvr>
                                      <p:to>
                                        <p:strVal val="hidden"/>
                                      </p:to>
                                    </p:set>
                                  </p:childTnLst>
                                </p:cTn>
                              </p:par>
                            </p:childTnLst>
                          </p:cTn>
                        </p:par>
                        <p:par>
                          <p:cTn id="19" fill="hold">
                            <p:stCondLst>
                              <p:cond delay="2500"/>
                            </p:stCondLst>
                            <p:childTnLst>
                              <p:par>
                                <p:cTn id="20" presetID="10"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childTnLst>
                                </p:cTn>
                              </p:par>
                              <p:par>
                                <p:cTn id="23" presetID="10" presetClass="exit" presetSubtype="0" fill="hold" nodeType="with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p:bldP spid="46" grpId="0"/>
    </p:bldLst>
  </p:timing>
</p:sld>
</file>

<file path=ppt/theme/theme1.xml><?xml version="1.0" encoding="utf-8"?>
<a:theme xmlns:a="http://schemas.openxmlformats.org/drawingml/2006/main" name="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LastSharedByUser xmlns="11245976-3b4d-4794-a754-317688483df2">jogallow@microsoft.com</LastSharedByUser>
    <SharedWithUsers xmlns="11245976-3b4d-4794-a754-317688483df2">
      <UserInfo>
        <DisplayName>Martin Woodward</DisplayName>
        <AccountId>67</AccountId>
        <AccountType/>
      </UserInfo>
    </SharedWithUsers>
    <LastSharedByTime xmlns="11245976-3b4d-4794-a754-317688483df2">2018-03-16T04:12:59+00:00</LastSharedByTim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1" ma:contentTypeDescription="Create a new document." ma:contentTypeScope="" ma:versionID="4679f38185fefde8b23806f702b522cc">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366371b317520ec9a5ad3c1303c823ef"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3821A7-5528-48BE-BD00-067FBFDD28D5}">
  <ds:schemaRefs>
    <ds:schemaRef ds:uri="http://schemas.microsoft.com/sharepoint/v3/contenttype/forms"/>
  </ds:schemaRefs>
</ds:datastoreItem>
</file>

<file path=customXml/itemProps2.xml><?xml version="1.0" encoding="utf-8"?>
<ds:datastoreItem xmlns:ds="http://schemas.openxmlformats.org/officeDocument/2006/customXml" ds:itemID="{D23E43D6-DB2F-4C33-A8C8-D28F777A5DE7}">
  <ds:schemaRefs>
    <ds:schemaRef ds:uri="http://purl.org/dc/dcmitype/"/>
    <ds:schemaRef ds:uri="http://schemas.microsoft.com/sharepoint/v3"/>
    <ds:schemaRef ds:uri="http://purl.org/dc/terms/"/>
    <ds:schemaRef ds:uri="11245976-3b4d-4794-a754-317688483df2"/>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569b343d-e775-480b-9b2b-6a6986deb9b0"/>
    <ds:schemaRef ds:uri="http://www.w3.org/XML/1998/namespace"/>
  </ds:schemaRefs>
</ds:datastoreItem>
</file>

<file path=customXml/itemProps3.xml><?xml version="1.0" encoding="utf-8"?>
<ds:datastoreItem xmlns:ds="http://schemas.openxmlformats.org/officeDocument/2006/customXml" ds:itemID="{16E8CB18-CF19-487B-A6ED-834044BC8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2826</TotalTime>
  <Words>538</Words>
  <Application>Microsoft Office PowerPoint</Application>
  <PresentationFormat>Widescreen</PresentationFormat>
  <Paragraphs>118</Paragraphs>
  <Slides>11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Consolas</vt:lpstr>
      <vt:lpstr>Segoe UI</vt:lpstr>
      <vt:lpstr>Segoe UI Light</vt:lpstr>
      <vt:lpstr>Segoe UI Semibold</vt:lpstr>
      <vt:lpstr>Wingdings</vt:lpstr>
      <vt:lpstr>Dotnet_Template</vt:lpstr>
      <vt:lpstr>PowerPoint Presentation</vt:lpstr>
      <vt:lpstr>.NET Core 3.0  Everything you want to know</vt:lpstr>
      <vt:lpstr>About me</vt:lpstr>
      <vt:lpstr>C# 8.0</vt:lpstr>
      <vt:lpstr>.NET Core 3.0</vt:lpstr>
      <vt:lpstr>ASP.NET Core 3.0</vt:lpstr>
      <vt:lpstr>ASP.NET Core 3.0</vt:lpstr>
      <vt:lpstr>ASP.NET Core 3.0 Blazor</vt:lpstr>
      <vt:lpstr>.NET 5</vt:lpstr>
      <vt:lpstr>.NET Schedule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Thien Nguyen Le Quynh</cp:lastModifiedBy>
  <cp:revision>6</cp:revision>
  <dcterms:created xsi:type="dcterms:W3CDTF">2018-01-09T22:22:16Z</dcterms:created>
  <dcterms:modified xsi:type="dcterms:W3CDTF">2019-10-04T23:40:50Z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bethma@microsoft.com</vt:lpwstr>
  </property>
  <property fmtid="{D5CDD505-2E9C-101B-9397-08002B2CF9AE}" pid="5" name="MSIP_Label_f42aa342-8706-4288-bd11-ebb85995028c_SetDate">
    <vt:lpwstr>2018-01-09T22:28:27.0429869Z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0x01010022F88B0CCF1BBA489747F146E6B5E06D</vt:lpwstr>
  </property>
</Properties>
</file>