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8"/>
  </p:notesMasterIdLst>
  <p:handoutMasterIdLst>
    <p:handoutMasterId r:id="rId39"/>
  </p:handoutMasterIdLst>
  <p:sldIdLst>
    <p:sldId id="1367" r:id="rId5"/>
    <p:sldId id="1501" r:id="rId6"/>
    <p:sldId id="1508" r:id="rId7"/>
    <p:sldId id="1503" r:id="rId8"/>
    <p:sldId id="1504" r:id="rId9"/>
    <p:sldId id="1470" r:id="rId10"/>
    <p:sldId id="1482" r:id="rId11"/>
    <p:sldId id="1506" r:id="rId12"/>
    <p:sldId id="1453" r:id="rId13"/>
    <p:sldId id="1505" r:id="rId14"/>
    <p:sldId id="1455" r:id="rId15"/>
    <p:sldId id="1456" r:id="rId16"/>
    <p:sldId id="1457" r:id="rId17"/>
    <p:sldId id="1507" r:id="rId18"/>
    <p:sldId id="1459" r:id="rId19"/>
    <p:sldId id="1460" r:id="rId20"/>
    <p:sldId id="1474" r:id="rId21"/>
    <p:sldId id="1471" r:id="rId22"/>
    <p:sldId id="1472" r:id="rId23"/>
    <p:sldId id="1473" r:id="rId24"/>
    <p:sldId id="1461" r:id="rId25"/>
    <p:sldId id="1462" r:id="rId26"/>
    <p:sldId id="1502" r:id="rId27"/>
    <p:sldId id="1464" r:id="rId28"/>
    <p:sldId id="1481" r:id="rId29"/>
    <p:sldId id="1480" r:id="rId30"/>
    <p:sldId id="1467" r:id="rId31"/>
    <p:sldId id="1498" r:id="rId32"/>
    <p:sldId id="1468" r:id="rId33"/>
    <p:sldId id="1509" r:id="rId34"/>
    <p:sldId id="1510" r:id="rId35"/>
    <p:sldId id="1492" r:id="rId36"/>
    <p:sldId id="1484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CF34A3-16F2-4EBA-A66F-98CEF6CABB90}">
          <p14:sldIdLst>
            <p14:sldId id="1367"/>
            <p14:sldId id="1501"/>
          </p14:sldIdLst>
        </p14:section>
        <p14:section name="Setting some context" id="{74D0E6CE-6060-4B77-9A1C-350ECA404A3C}">
          <p14:sldIdLst>
            <p14:sldId id="1508"/>
            <p14:sldId id="1503"/>
            <p14:sldId id="1504"/>
            <p14:sldId id="1470"/>
          </p14:sldIdLst>
        </p14:section>
        <p14:section name="Introducing EF Core" id="{434F9DA5-501A-4C0F-BAD5-85EA395780CB}">
          <p14:sldIdLst>
            <p14:sldId id="1482"/>
            <p14:sldId id="1506"/>
            <p14:sldId id="1453"/>
            <p14:sldId id="1505"/>
            <p14:sldId id="1455"/>
            <p14:sldId id="1456"/>
            <p14:sldId id="1457"/>
            <p14:sldId id="1507"/>
            <p14:sldId id="1459"/>
            <p14:sldId id="1460"/>
          </p14:sldIdLst>
        </p14:section>
        <p14:section name="EF Core &amp; EF6.x" id="{7F166F4A-6028-4072-ABFC-69C9440865F8}">
          <p14:sldIdLst>
            <p14:sldId id="1474"/>
            <p14:sldId id="1471"/>
            <p14:sldId id="1472"/>
            <p14:sldId id="1473"/>
          </p14:sldIdLst>
        </p14:section>
        <p14:section name="Demos" id="{BEB8B030-BDA1-409C-A5EC-A36AE7BB6669}">
          <p14:sldIdLst>
            <p14:sldId id="1461"/>
            <p14:sldId id="1462"/>
            <p14:sldId id="1502"/>
            <p14:sldId id="1464"/>
            <p14:sldId id="1481"/>
            <p14:sldId id="1480"/>
            <p14:sldId id="1467"/>
            <p14:sldId id="1498"/>
            <p14:sldId id="1468"/>
            <p14:sldId id="1509"/>
            <p14:sldId id="1510"/>
          </p14:sldIdLst>
        </p14:section>
        <p14:section name="Next steps" id="{9D130E17-A815-48A7-9655-AFCAC7D8980C}">
          <p14:sldIdLst>
            <p14:sldId id="1492"/>
            <p14:sldId id="14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5C5C5C"/>
    <a:srgbClr val="0060AC"/>
    <a:srgbClr val="676767"/>
    <a:srgbClr val="0078D7"/>
    <a:srgbClr val="737373"/>
    <a:srgbClr val="007091"/>
    <a:srgbClr val="0096C2"/>
    <a:srgbClr val="00BCF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3001" autoAdjust="0"/>
  </p:normalViewPr>
  <p:slideViewPr>
    <p:cSldViewPr>
      <p:cViewPr varScale="1">
        <p:scale>
          <a:sx n="70" d="100"/>
          <a:sy n="70" d="100"/>
        </p:scale>
        <p:origin x="48" y="76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2/8/2017 11:16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2/8/2017 11:16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2/8/2017 11:18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7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2/8/2017 11:22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4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6" indent="0">
              <a:buNone/>
              <a:defRPr/>
            </a:lvl3pPr>
            <a:lvl4pPr marL="457170" indent="0">
              <a:buNone/>
              <a:defRPr/>
            </a:lvl4pPr>
            <a:lvl5pPr marL="68575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3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40" r:id="rId2"/>
    <p:sldLayoutId id="2147484296" r:id="rId3"/>
    <p:sldLayoutId id="2147484247" r:id="rId4"/>
    <p:sldLayoutId id="2147484249" r:id="rId5"/>
    <p:sldLayoutId id="2147484252" r:id="rId6"/>
    <p:sldLayoutId id="2147484251" r:id="rId7"/>
    <p:sldLayoutId id="2147484301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6765859" y="1394764"/>
            <a:ext cx="2970536" cy="2127311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01" tIns="146241" rIns="182801" bIns="146241" numCol="1" rtlCol="0" anchor="ctr" anchorCtr="0" compatLnSpc="1">
            <a:prstTxWarp prst="textNoShape">
              <a:avLst/>
            </a:prstTxWarp>
          </a:bodyPr>
          <a:lstStyle/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 APPLICATIONS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3454" y="1394764"/>
            <a:ext cx="2970536" cy="2127311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01" tIns="146241" rIns="182801" bIns="146241" numCol="1" rtlCol="0" anchor="ctr" anchorCtr="0" compatLnSpc="1">
            <a:prstTxWarp prst="textNoShape">
              <a:avLst/>
            </a:prstTxWarp>
          </a:bodyPr>
          <a:lstStyle/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APPLICATIONS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749656" y="1394764"/>
            <a:ext cx="2970536" cy="2127311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2801" tIns="146241" rIns="182801" bIns="146241" numCol="1" rtlCol="0" anchor="ctr" anchorCtr="0" compatLnSpc="1">
            <a:prstTxWarp prst="textNoShape">
              <a:avLst/>
            </a:prstTxWarp>
          </a:bodyPr>
          <a:lstStyle/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12188">
              <a:lnSpc>
                <a:spcPct val="90000"/>
              </a:lnSpc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CROSS-PLATFORM SERVICES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Platforms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3389" y="5163173"/>
            <a:ext cx="9003008" cy="1532831"/>
          </a:xfrm>
          <a:prstGeom prst="rect">
            <a:avLst/>
          </a:prstGeom>
          <a:solidFill>
            <a:srgbClr val="D2D2D2"/>
          </a:solidFill>
        </p:spPr>
        <p:txBody>
          <a:bodyPr wrap="square" lIns="182801" tIns="146241" rIns="182801" bIns="146241" rtlCol="0" anchor="ctr">
            <a:noAutofit/>
          </a:bodyPr>
          <a:lstStyle/>
          <a:p>
            <a:pPr algn="ctr" defTabSz="913813">
              <a:lnSpc>
                <a:spcPct val="90000"/>
              </a:lnSpc>
              <a:defRPr/>
            </a:pPr>
            <a:endParaRPr lang="en-US" sz="1598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4417" y="5873753"/>
            <a:ext cx="2787733" cy="54840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01" tIns="146241" rIns="182801" bIns="14624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177">
              <a:defRPr/>
            </a:pPr>
            <a:r>
              <a:rPr lang="en-US" sz="1598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40653" y="5873753"/>
            <a:ext cx="2787733" cy="54840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01" tIns="146241" rIns="182801" bIns="14624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32177">
              <a:defRPr/>
            </a:pPr>
            <a:r>
              <a:rPr lang="en-US" sz="1598" dirty="0"/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6891" y="5873753"/>
            <a:ext cx="2787733" cy="54840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01" tIns="146241" rIns="182801" bIns="14624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32177">
              <a:defRPr/>
            </a:pPr>
            <a:r>
              <a:rPr lang="en-US" sz="1598" dirty="0"/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3389" y="5138993"/>
            <a:ext cx="9003008" cy="41130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82801" tIns="146241" rIns="182801" bIns="14624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32177">
              <a:defRPr/>
            </a:pPr>
            <a:r>
              <a:rPr lang="en-US" sz="1598" dirty="0"/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3390" y="3634284"/>
            <a:ext cx="9003008" cy="1416683"/>
          </a:xfrm>
          <a:prstGeom prst="rect">
            <a:avLst/>
          </a:prstGeom>
          <a:solidFill>
            <a:srgbClr val="FF8C00"/>
          </a:solidFill>
        </p:spPr>
        <p:txBody>
          <a:bodyPr wrap="square" lIns="182801" tIns="146241" rIns="182801" bIns="146241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177">
              <a:defRPr/>
            </a:pPr>
            <a:r>
              <a:rPr lang="en-US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827429" y="1394763"/>
            <a:ext cx="1965124" cy="5298210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01" tIns="146241" rIns="182801" bIns="146241" numCol="1" rtlCol="0" anchor="t" anchorCtr="0" compatLnSpc="1">
              <a:prstTxWarp prst="textNoShape">
                <a:avLst/>
              </a:prstTxWarp>
            </a:bodyPr>
            <a:lstStyle/>
            <a:p>
              <a:pPr defTabSz="912188">
                <a:defRPr/>
              </a:pPr>
              <a:r>
                <a:rPr lang="en-US" sz="2797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82801" tIns="146241" rIns="182801" bIns="146241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32177">
                <a:defRPr/>
              </a:pPr>
              <a:r>
                <a:rPr lang="en-US" sz="2000" dirty="0"/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036122" y="2171649"/>
            <a:ext cx="1547738" cy="1350515"/>
            <a:chOff x="10404342" y="1920240"/>
            <a:chExt cx="1548397" cy="1351090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8"/>
              <a:ext cx="1548397" cy="5074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33" tIns="146241" rIns="93233" bIns="146241" rtlCol="0">
              <a:spAutoFit/>
            </a:bodyPr>
            <a:lstStyle/>
            <a:p>
              <a:pPr algn="ctr" defTabSz="913813">
                <a:lnSpc>
                  <a:spcPct val="90000"/>
                </a:lnSpc>
                <a:defRPr/>
              </a:pPr>
              <a:r>
                <a:rPr lang="en-US" sz="153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27429" y="3434669"/>
            <a:ext cx="1965124" cy="1350515"/>
            <a:chOff x="10195561" y="3458117"/>
            <a:chExt cx="1965960" cy="1351091"/>
          </a:xfrm>
        </p:grpSpPr>
        <p:sp>
          <p:nvSpPr>
            <p:cNvPr id="106" name="TextBox 105"/>
            <p:cNvSpPr txBox="1"/>
            <p:nvPr/>
          </p:nvSpPr>
          <p:spPr>
            <a:xfrm>
              <a:off x="10195561" y="4301736"/>
              <a:ext cx="1965960" cy="5074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3233" tIns="146241" rIns="93233" bIns="146241" rtlCol="0">
              <a:spAutoFit/>
            </a:bodyPr>
            <a:lstStyle/>
            <a:p>
              <a:pPr algn="ctr" defTabSz="913813">
                <a:lnSpc>
                  <a:spcPct val="90000"/>
                </a:lnSpc>
                <a:defRPr/>
              </a:pPr>
              <a:r>
                <a:rPr lang="en-US" sz="153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107" name="Picture 1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4" y="4796379"/>
            <a:ext cx="1067491" cy="1067491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9824750" y="5663983"/>
            <a:ext cx="1965124" cy="507256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3233" tIns="146241" rIns="93233" bIns="146241" rtlCol="0">
            <a:spAutoFit/>
          </a:bodyPr>
          <a:lstStyle/>
          <a:p>
            <a:pPr algn="ctr" defTabSz="913813">
              <a:lnSpc>
                <a:spcPct val="90000"/>
              </a:lnSpc>
              <a:defRPr/>
            </a:pPr>
            <a:r>
              <a:rPr lang="en-US" sz="153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Xamarin Studio</a:t>
            </a:r>
          </a:p>
        </p:txBody>
      </p:sp>
      <p:sp>
        <p:nvSpPr>
          <p:cNvPr id="117" name="TextBox 2"/>
          <p:cNvSpPr txBox="1"/>
          <p:nvPr/>
        </p:nvSpPr>
        <p:spPr>
          <a:xfrm>
            <a:off x="733392" y="1394764"/>
            <a:ext cx="2970600" cy="73286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01" tIns="146241" rIns="182801" bIns="146241" rtlCol="0" anchor="ctr">
            <a:noAutofit/>
          </a:bodyPr>
          <a:lstStyle/>
          <a:p>
            <a:pPr algn="ctr" defTabSz="913813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3749657" y="1397489"/>
            <a:ext cx="2970536" cy="73286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01" tIns="146241" rIns="182801" bIns="146241" rtlCol="0" anchor="ctr">
            <a:noAutofit/>
          </a:bodyPr>
          <a:lstStyle/>
          <a:p>
            <a:pPr algn="ctr" defTabSz="913813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6765859" y="1394764"/>
            <a:ext cx="2970539" cy="73286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82801" tIns="146241" rIns="182801" bIns="146241" rtlCol="0" anchor="ctr">
            <a:noAutofit/>
          </a:bodyPr>
          <a:lstStyle/>
          <a:p>
            <a:pPr algn="ctr" defTabSz="913813">
              <a:defRPr/>
            </a:pPr>
            <a:r>
              <a:rPr lang="en-US" sz="20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5604" y="6285146"/>
            <a:ext cx="1175931" cy="460416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340"/>
            <a:r>
              <a:rPr lang="en-US" kern="0" dirty="0"/>
              <a:t>EF6.x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27724" y="6285145"/>
            <a:ext cx="1175931" cy="460416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/>
          <a:p>
            <a:pPr algn="ctr" defTabSz="914340"/>
            <a:r>
              <a:rPr lang="en-US" sz="1428" kern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760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5C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mph" presetSubtype="0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97" grpId="0" animBg="1"/>
      <p:bldP spid="97" grpId="1" animBg="1"/>
      <p:bldP spid="82" grpId="0" animBg="1"/>
      <p:bldP spid="82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data stores</a:t>
            </a:r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90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75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&amp; non-relational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 magic abstraction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High level services that are useful on all/most stores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Non-common concerns handled by provider extensions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Example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Relational (SQL Server, SQLite, Postgres, SQL Compact,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Azure Table Storage (prototype)</a:t>
            </a:r>
          </a:p>
          <a:p>
            <a:pPr marL="0" indent="0">
              <a:buNone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Redis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(prototype)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 Memory (for testing)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Just relational providers for v1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stores</a:t>
            </a:r>
          </a:p>
        </p:txBody>
      </p:sp>
    </p:spTree>
    <p:extLst>
      <p:ext uri="{BB962C8B-B14F-4D97-AF65-F5344CB8AC3E}">
        <p14:creationId xmlns:p14="http://schemas.microsoft.com/office/powerpoint/2010/main" val="4280543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50" y="4511563"/>
            <a:ext cx="1206515" cy="2268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37" y="3960760"/>
            <a:ext cx="603258" cy="281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638" y="3878262"/>
            <a:ext cx="464834" cy="29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6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78423"/>
          </a:xfrm>
        </p:spPr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Batching During 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SaveChanges</a:t>
            </a: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Mapping to Fields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Client Evaluation in LINQ Queries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Key Generators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Shadow Properties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Database Sequences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Alternate Keys</a:t>
            </a:r>
          </a:p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Memory-Optimized Table Support</a:t>
            </a:r>
          </a:p>
        </p:txBody>
      </p:sp>
    </p:spTree>
    <p:extLst>
      <p:ext uri="{BB962C8B-B14F-4D97-AF65-F5344CB8AC3E}">
        <p14:creationId xmlns:p14="http://schemas.microsoft.com/office/powerpoint/2010/main" val="15375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Lightweight</a:t>
            </a:r>
            <a:br>
              <a:rPr lang="en-US" sz="7200" dirty="0"/>
            </a:br>
            <a:r>
              <a:rPr lang="en-US" sz="7200" dirty="0"/>
              <a:t>&amp; extensible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4769" y="1"/>
            <a:ext cx="3995309" cy="5159623"/>
            <a:chOff x="9190038" y="2325688"/>
            <a:chExt cx="1828800" cy="2366962"/>
          </a:xfrm>
        </p:grpSpPr>
        <p:sp>
          <p:nvSpPr>
            <p:cNvPr id="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9190038" y="2325688"/>
              <a:ext cx="1828800" cy="23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10023476" y="3605213"/>
              <a:ext cx="142875" cy="344487"/>
            </a:xfrm>
            <a:custGeom>
              <a:avLst/>
              <a:gdLst>
                <a:gd name="T0" fmla="*/ 90 w 90"/>
                <a:gd name="T1" fmla="*/ 217 h 217"/>
                <a:gd name="T2" fmla="*/ 90 w 90"/>
                <a:gd name="T3" fmla="*/ 75 h 217"/>
                <a:gd name="T4" fmla="*/ 67 w 90"/>
                <a:gd name="T5" fmla="*/ 25 h 217"/>
                <a:gd name="T6" fmla="*/ 54 w 90"/>
                <a:gd name="T7" fmla="*/ 25 h 217"/>
                <a:gd name="T8" fmla="*/ 54 w 90"/>
                <a:gd name="T9" fmla="*/ 0 h 217"/>
                <a:gd name="T10" fmla="*/ 36 w 90"/>
                <a:gd name="T11" fmla="*/ 0 h 217"/>
                <a:gd name="T12" fmla="*/ 36 w 90"/>
                <a:gd name="T13" fmla="*/ 25 h 217"/>
                <a:gd name="T14" fmla="*/ 23 w 90"/>
                <a:gd name="T15" fmla="*/ 25 h 217"/>
                <a:gd name="T16" fmla="*/ 0 w 90"/>
                <a:gd name="T17" fmla="*/ 75 h 217"/>
                <a:gd name="T18" fmla="*/ 0 w 90"/>
                <a:gd name="T19" fmla="*/ 217 h 217"/>
                <a:gd name="T20" fmla="*/ 90 w 90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17">
                  <a:moveTo>
                    <a:pt x="90" y="217"/>
                  </a:moveTo>
                  <a:lnTo>
                    <a:pt x="90" y="75"/>
                  </a:lnTo>
                  <a:lnTo>
                    <a:pt x="67" y="25"/>
                  </a:lnTo>
                  <a:lnTo>
                    <a:pt x="54" y="25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36" y="25"/>
                  </a:lnTo>
                  <a:lnTo>
                    <a:pt x="23" y="25"/>
                  </a:lnTo>
                  <a:lnTo>
                    <a:pt x="0" y="75"/>
                  </a:lnTo>
                  <a:lnTo>
                    <a:pt x="0" y="217"/>
                  </a:lnTo>
                  <a:lnTo>
                    <a:pt x="90" y="217"/>
                  </a:lnTo>
                  <a:close/>
                </a:path>
              </a:pathLst>
            </a:custGeom>
            <a:solidFill>
              <a:srgbClr val="E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0091738" y="3005138"/>
              <a:ext cx="6350" cy="6000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10226676" y="4200525"/>
              <a:ext cx="473075" cy="190500"/>
            </a:xfrm>
            <a:custGeom>
              <a:avLst/>
              <a:gdLst>
                <a:gd name="T0" fmla="*/ 0 w 298"/>
                <a:gd name="T1" fmla="*/ 0 h 120"/>
                <a:gd name="T2" fmla="*/ 0 w 298"/>
                <a:gd name="T3" fmla="*/ 85 h 120"/>
                <a:gd name="T4" fmla="*/ 148 w 298"/>
                <a:gd name="T5" fmla="*/ 120 h 120"/>
                <a:gd name="T6" fmla="*/ 298 w 298"/>
                <a:gd name="T7" fmla="*/ 85 h 120"/>
                <a:gd name="T8" fmla="*/ 298 w 298"/>
                <a:gd name="T9" fmla="*/ 0 h 120"/>
                <a:gd name="T10" fmla="*/ 0 w 29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20">
                  <a:moveTo>
                    <a:pt x="0" y="0"/>
                  </a:moveTo>
                  <a:lnTo>
                    <a:pt x="0" y="85"/>
                  </a:lnTo>
                  <a:lnTo>
                    <a:pt x="148" y="120"/>
                  </a:lnTo>
                  <a:lnTo>
                    <a:pt x="298" y="85"/>
                  </a:lnTo>
                  <a:lnTo>
                    <a:pt x="2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10010776" y="4092575"/>
              <a:ext cx="904875" cy="179387"/>
            </a:xfrm>
            <a:custGeom>
              <a:avLst/>
              <a:gdLst>
                <a:gd name="T0" fmla="*/ 285 w 570"/>
                <a:gd name="T1" fmla="*/ 0 h 113"/>
                <a:gd name="T2" fmla="*/ 0 w 570"/>
                <a:gd name="T3" fmla="*/ 57 h 113"/>
                <a:gd name="T4" fmla="*/ 285 w 570"/>
                <a:gd name="T5" fmla="*/ 113 h 113"/>
                <a:gd name="T6" fmla="*/ 570 w 570"/>
                <a:gd name="T7" fmla="*/ 57 h 113"/>
                <a:gd name="T8" fmla="*/ 285 w 570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113">
                  <a:moveTo>
                    <a:pt x="285" y="0"/>
                  </a:moveTo>
                  <a:lnTo>
                    <a:pt x="0" y="57"/>
                  </a:lnTo>
                  <a:lnTo>
                    <a:pt x="285" y="113"/>
                  </a:lnTo>
                  <a:lnTo>
                    <a:pt x="570" y="57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10460038" y="3279775"/>
              <a:ext cx="6350" cy="901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10644188" y="3543300"/>
              <a:ext cx="33338" cy="19050"/>
            </a:xfrm>
            <a:custGeom>
              <a:avLst/>
              <a:gdLst>
                <a:gd name="T0" fmla="*/ 45 w 45"/>
                <a:gd name="T1" fmla="*/ 26 h 26"/>
                <a:gd name="T2" fmla="*/ 45 w 45"/>
                <a:gd name="T3" fmla="*/ 23 h 26"/>
                <a:gd name="T4" fmla="*/ 23 w 45"/>
                <a:gd name="T5" fmla="*/ 0 h 26"/>
                <a:gd name="T6" fmla="*/ 0 w 45"/>
                <a:gd name="T7" fmla="*/ 23 h 26"/>
                <a:gd name="T8" fmla="*/ 0 w 45"/>
                <a:gd name="T9" fmla="*/ 26 h 26"/>
                <a:gd name="T10" fmla="*/ 45 w 45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6">
                  <a:moveTo>
                    <a:pt x="45" y="26"/>
                  </a:moveTo>
                  <a:cubicBezTo>
                    <a:pt x="45" y="25"/>
                    <a:pt x="45" y="24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lnTo>
                    <a:pt x="45" y="26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10531476" y="3560763"/>
              <a:ext cx="254000" cy="144462"/>
            </a:xfrm>
            <a:custGeom>
              <a:avLst/>
              <a:gdLst>
                <a:gd name="T0" fmla="*/ 338 w 340"/>
                <a:gd name="T1" fmla="*/ 194 h 194"/>
                <a:gd name="T2" fmla="*/ 340 w 340"/>
                <a:gd name="T3" fmla="*/ 170 h 194"/>
                <a:gd name="T4" fmla="*/ 170 w 340"/>
                <a:gd name="T5" fmla="*/ 0 h 194"/>
                <a:gd name="T6" fmla="*/ 0 w 340"/>
                <a:gd name="T7" fmla="*/ 170 h 194"/>
                <a:gd name="T8" fmla="*/ 1 w 340"/>
                <a:gd name="T9" fmla="*/ 194 h 194"/>
                <a:gd name="T10" fmla="*/ 338 w 340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94">
                  <a:moveTo>
                    <a:pt x="338" y="194"/>
                  </a:moveTo>
                  <a:cubicBezTo>
                    <a:pt x="340" y="187"/>
                    <a:pt x="340" y="179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9"/>
                    <a:pt x="0" y="187"/>
                    <a:pt x="1" y="194"/>
                  </a:cubicBezTo>
                  <a:lnTo>
                    <a:pt x="338" y="194"/>
                  </a:lnTo>
                  <a:close/>
                </a:path>
              </a:pathLst>
            </a:custGeom>
            <a:solidFill>
              <a:srgbClr val="00B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10498138" y="3700463"/>
              <a:ext cx="323850" cy="68262"/>
            </a:xfrm>
            <a:custGeom>
              <a:avLst/>
              <a:gdLst>
                <a:gd name="T0" fmla="*/ 0 w 204"/>
                <a:gd name="T1" fmla="*/ 0 h 43"/>
                <a:gd name="T2" fmla="*/ 7 w 204"/>
                <a:gd name="T3" fmla="*/ 43 h 43"/>
                <a:gd name="T4" fmla="*/ 194 w 204"/>
                <a:gd name="T5" fmla="*/ 43 h 43"/>
                <a:gd name="T6" fmla="*/ 204 w 204"/>
                <a:gd name="T7" fmla="*/ 0 h 43"/>
                <a:gd name="T8" fmla="*/ 0 w 20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3">
                  <a:moveTo>
                    <a:pt x="0" y="0"/>
                  </a:moveTo>
                  <a:lnTo>
                    <a:pt x="7" y="43"/>
                  </a:lnTo>
                  <a:lnTo>
                    <a:pt x="194" y="43"/>
                  </a:lnTo>
                  <a:lnTo>
                    <a:pt x="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10656888" y="3114675"/>
              <a:ext cx="6350" cy="4556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9271001" y="4070350"/>
              <a:ext cx="515938" cy="111125"/>
            </a:xfrm>
            <a:prstGeom prst="ellipse">
              <a:avLst/>
            </a:pr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9361488" y="3929063"/>
              <a:ext cx="342900" cy="227012"/>
            </a:xfrm>
            <a:custGeom>
              <a:avLst/>
              <a:gdLst>
                <a:gd name="T0" fmla="*/ 0 w 459"/>
                <a:gd name="T1" fmla="*/ 281 h 303"/>
                <a:gd name="T2" fmla="*/ 108 w 459"/>
                <a:gd name="T3" fmla="*/ 0 h 303"/>
                <a:gd name="T4" fmla="*/ 229 w 459"/>
                <a:gd name="T5" fmla="*/ 40 h 303"/>
                <a:gd name="T6" fmla="*/ 350 w 459"/>
                <a:gd name="T7" fmla="*/ 0 h 303"/>
                <a:gd name="T8" fmla="*/ 459 w 459"/>
                <a:gd name="T9" fmla="*/ 281 h 303"/>
                <a:gd name="T10" fmla="*/ 229 w 459"/>
                <a:gd name="T11" fmla="*/ 303 h 303"/>
                <a:gd name="T12" fmla="*/ 0 w 459"/>
                <a:gd name="T13" fmla="*/ 2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303">
                  <a:moveTo>
                    <a:pt x="0" y="281"/>
                  </a:moveTo>
                  <a:cubicBezTo>
                    <a:pt x="0" y="281"/>
                    <a:pt x="65" y="0"/>
                    <a:pt x="108" y="0"/>
                  </a:cubicBezTo>
                  <a:cubicBezTo>
                    <a:pt x="151" y="0"/>
                    <a:pt x="160" y="39"/>
                    <a:pt x="229" y="40"/>
                  </a:cubicBezTo>
                  <a:cubicBezTo>
                    <a:pt x="298" y="39"/>
                    <a:pt x="307" y="0"/>
                    <a:pt x="350" y="0"/>
                  </a:cubicBezTo>
                  <a:cubicBezTo>
                    <a:pt x="394" y="0"/>
                    <a:pt x="459" y="281"/>
                    <a:pt x="459" y="281"/>
                  </a:cubicBezTo>
                  <a:cubicBezTo>
                    <a:pt x="459" y="281"/>
                    <a:pt x="309" y="303"/>
                    <a:pt x="229" y="303"/>
                  </a:cubicBezTo>
                  <a:cubicBezTo>
                    <a:pt x="149" y="303"/>
                    <a:pt x="0" y="281"/>
                    <a:pt x="0" y="281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9367838" y="4103688"/>
              <a:ext cx="330200" cy="30162"/>
            </a:xfrm>
            <a:custGeom>
              <a:avLst/>
              <a:gdLst>
                <a:gd name="T0" fmla="*/ 226 w 443"/>
                <a:gd name="T1" fmla="*/ 31 h 41"/>
                <a:gd name="T2" fmla="*/ 0 w 443"/>
                <a:gd name="T3" fmla="*/ 13 h 41"/>
                <a:gd name="T4" fmla="*/ 3 w 443"/>
                <a:gd name="T5" fmla="*/ 0 h 41"/>
                <a:gd name="T6" fmla="*/ 439 w 443"/>
                <a:gd name="T7" fmla="*/ 0 h 41"/>
                <a:gd name="T8" fmla="*/ 443 w 443"/>
                <a:gd name="T9" fmla="*/ 13 h 41"/>
                <a:gd name="T10" fmla="*/ 226 w 443"/>
                <a:gd name="T11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1">
                  <a:moveTo>
                    <a:pt x="226" y="31"/>
                  </a:moveTo>
                  <a:cubicBezTo>
                    <a:pt x="96" y="31"/>
                    <a:pt x="1" y="13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215" y="41"/>
                    <a:pt x="439" y="0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366" y="27"/>
                    <a:pt x="292" y="31"/>
                    <a:pt x="226" y="31"/>
                  </a:cubicBezTo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9526588" y="3289300"/>
              <a:ext cx="6350" cy="6842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9532938" y="3584575"/>
              <a:ext cx="387350" cy="119062"/>
            </a:xfrm>
            <a:custGeom>
              <a:avLst/>
              <a:gdLst>
                <a:gd name="T0" fmla="*/ 0 w 519"/>
                <a:gd name="T1" fmla="*/ 45 h 160"/>
                <a:gd name="T2" fmla="*/ 260 w 519"/>
                <a:gd name="T3" fmla="*/ 160 h 160"/>
                <a:gd name="T4" fmla="*/ 519 w 519"/>
                <a:gd name="T5" fmla="*/ 45 h 160"/>
                <a:gd name="T6" fmla="*/ 262 w 519"/>
                <a:gd name="T7" fmla="*/ 0 h 160"/>
                <a:gd name="T8" fmla="*/ 0 w 519"/>
                <a:gd name="T9" fmla="*/ 4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60">
                  <a:moveTo>
                    <a:pt x="0" y="45"/>
                  </a:moveTo>
                  <a:cubicBezTo>
                    <a:pt x="0" y="45"/>
                    <a:pt x="5" y="160"/>
                    <a:pt x="260" y="160"/>
                  </a:cubicBezTo>
                  <a:cubicBezTo>
                    <a:pt x="514" y="160"/>
                    <a:pt x="519" y="45"/>
                    <a:pt x="519" y="45"/>
                  </a:cubicBezTo>
                  <a:cubicBezTo>
                    <a:pt x="262" y="0"/>
                    <a:pt x="262" y="0"/>
                    <a:pt x="262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9605963" y="3503613"/>
              <a:ext cx="241300" cy="152400"/>
            </a:xfrm>
            <a:custGeom>
              <a:avLst/>
              <a:gdLst>
                <a:gd name="T0" fmla="*/ 323 w 323"/>
                <a:gd name="T1" fmla="*/ 170 h 204"/>
                <a:gd name="T2" fmla="*/ 295 w 323"/>
                <a:gd name="T3" fmla="*/ 0 h 204"/>
                <a:gd name="T4" fmla="*/ 162 w 323"/>
                <a:gd name="T5" fmla="*/ 20 h 204"/>
                <a:gd name="T6" fmla="*/ 28 w 323"/>
                <a:gd name="T7" fmla="*/ 0 h 204"/>
                <a:gd name="T8" fmla="*/ 0 w 323"/>
                <a:gd name="T9" fmla="*/ 170 h 204"/>
                <a:gd name="T10" fmla="*/ 164 w 323"/>
                <a:gd name="T11" fmla="*/ 204 h 204"/>
                <a:gd name="T12" fmla="*/ 323 w 323"/>
                <a:gd name="T13" fmla="*/ 17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04">
                  <a:moveTo>
                    <a:pt x="323" y="17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55" y="204"/>
                    <a:pt x="164" y="204"/>
                  </a:cubicBezTo>
                  <a:cubicBezTo>
                    <a:pt x="273" y="204"/>
                    <a:pt x="323" y="170"/>
                    <a:pt x="323" y="17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9601201" y="3608388"/>
              <a:ext cx="250825" cy="39687"/>
            </a:xfrm>
            <a:custGeom>
              <a:avLst/>
              <a:gdLst>
                <a:gd name="T0" fmla="*/ 172 w 337"/>
                <a:gd name="T1" fmla="*/ 53 h 53"/>
                <a:gd name="T2" fmla="*/ 104 w 337"/>
                <a:gd name="T3" fmla="*/ 48 h 53"/>
                <a:gd name="T4" fmla="*/ 0 w 337"/>
                <a:gd name="T5" fmla="*/ 18 h 53"/>
                <a:gd name="T6" fmla="*/ 9 w 337"/>
                <a:gd name="T7" fmla="*/ 0 h 53"/>
                <a:gd name="T8" fmla="*/ 9 w 337"/>
                <a:gd name="T9" fmla="*/ 0 h 53"/>
                <a:gd name="T10" fmla="*/ 108 w 337"/>
                <a:gd name="T11" fmla="*/ 28 h 53"/>
                <a:gd name="T12" fmla="*/ 329 w 337"/>
                <a:gd name="T13" fmla="*/ 0 h 53"/>
                <a:gd name="T14" fmla="*/ 337 w 337"/>
                <a:gd name="T15" fmla="*/ 18 h 53"/>
                <a:gd name="T16" fmla="*/ 172 w 337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" h="53">
                  <a:moveTo>
                    <a:pt x="172" y="53"/>
                  </a:moveTo>
                  <a:cubicBezTo>
                    <a:pt x="147" y="53"/>
                    <a:pt x="123" y="51"/>
                    <a:pt x="104" y="48"/>
                  </a:cubicBezTo>
                  <a:cubicBezTo>
                    <a:pt x="42" y="38"/>
                    <a:pt x="2" y="18"/>
                    <a:pt x="0" y="1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49" y="19"/>
                    <a:pt x="108" y="28"/>
                  </a:cubicBezTo>
                  <a:cubicBezTo>
                    <a:pt x="162" y="37"/>
                    <a:pt x="244" y="39"/>
                    <a:pt x="329" y="0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79" y="45"/>
                    <a:pt x="221" y="53"/>
                    <a:pt x="172" y="53"/>
                  </a:cubicBezTo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9723438" y="3124200"/>
              <a:ext cx="6350" cy="4143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0044113" y="3749675"/>
              <a:ext cx="101600" cy="179387"/>
            </a:xfrm>
            <a:prstGeom prst="rect">
              <a:avLst/>
            </a:prstGeom>
            <a:solidFill>
              <a:srgbClr val="B21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10044113" y="3949700"/>
              <a:ext cx="1016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9786938" y="2493963"/>
              <a:ext cx="823913" cy="541337"/>
            </a:xfrm>
            <a:custGeom>
              <a:avLst/>
              <a:gdLst>
                <a:gd name="T0" fmla="*/ 903 w 1103"/>
                <a:gd name="T1" fmla="*/ 412 h 724"/>
                <a:gd name="T2" fmla="*/ 1103 w 1103"/>
                <a:gd name="T3" fmla="*/ 156 h 724"/>
                <a:gd name="T4" fmla="*/ 848 w 1103"/>
                <a:gd name="T5" fmla="*/ 0 h 724"/>
                <a:gd name="T6" fmla="*/ 696 w 1103"/>
                <a:gd name="T7" fmla="*/ 277 h 724"/>
                <a:gd name="T8" fmla="*/ 268 w 1103"/>
                <a:gd name="T9" fmla="*/ 277 h 724"/>
                <a:gd name="T10" fmla="*/ 268 w 1103"/>
                <a:gd name="T11" fmla="*/ 277 h 724"/>
                <a:gd name="T12" fmla="*/ 268 w 1103"/>
                <a:gd name="T13" fmla="*/ 277 h 724"/>
                <a:gd name="T14" fmla="*/ 79 w 1103"/>
                <a:gd name="T15" fmla="*/ 400 h 724"/>
                <a:gd name="T16" fmla="*/ 167 w 1103"/>
                <a:gd name="T17" fmla="*/ 419 h 724"/>
                <a:gd name="T18" fmla="*/ 274 w 1103"/>
                <a:gd name="T19" fmla="*/ 348 h 724"/>
                <a:gd name="T20" fmla="*/ 347 w 1103"/>
                <a:gd name="T21" fmla="*/ 348 h 724"/>
                <a:gd name="T22" fmla="*/ 232 w 1103"/>
                <a:gd name="T23" fmla="*/ 393 h 724"/>
                <a:gd name="T24" fmla="*/ 232 w 1103"/>
                <a:gd name="T25" fmla="*/ 393 h 724"/>
                <a:gd name="T26" fmla="*/ 0 w 1103"/>
                <a:gd name="T27" fmla="*/ 590 h 724"/>
                <a:gd name="T28" fmla="*/ 89 w 1103"/>
                <a:gd name="T29" fmla="*/ 597 h 724"/>
                <a:gd name="T30" fmla="*/ 262 w 1103"/>
                <a:gd name="T31" fmla="*/ 451 h 724"/>
                <a:gd name="T32" fmla="*/ 386 w 1103"/>
                <a:gd name="T33" fmla="*/ 399 h 724"/>
                <a:gd name="T34" fmla="*/ 244 w 1103"/>
                <a:gd name="T35" fmla="*/ 480 h 724"/>
                <a:gd name="T36" fmla="*/ 54 w 1103"/>
                <a:gd name="T37" fmla="*/ 701 h 724"/>
                <a:gd name="T38" fmla="*/ 143 w 1103"/>
                <a:gd name="T39" fmla="*/ 694 h 724"/>
                <a:gd name="T40" fmla="*/ 279 w 1103"/>
                <a:gd name="T41" fmla="*/ 536 h 724"/>
                <a:gd name="T42" fmla="*/ 413 w 1103"/>
                <a:gd name="T43" fmla="*/ 448 h 724"/>
                <a:gd name="T44" fmla="*/ 266 w 1103"/>
                <a:gd name="T45" fmla="*/ 567 h 724"/>
                <a:gd name="T46" fmla="*/ 383 w 1103"/>
                <a:gd name="T47" fmla="*/ 703 h 724"/>
                <a:gd name="T48" fmla="*/ 389 w 1103"/>
                <a:gd name="T49" fmla="*/ 614 h 724"/>
                <a:gd name="T50" fmla="*/ 351 w 1103"/>
                <a:gd name="T51" fmla="*/ 569 h 724"/>
                <a:gd name="T52" fmla="*/ 520 w 1103"/>
                <a:gd name="T53" fmla="*/ 480 h 724"/>
                <a:gd name="T54" fmla="*/ 672 w 1103"/>
                <a:gd name="T55" fmla="*/ 488 h 724"/>
                <a:gd name="T56" fmla="*/ 648 w 1103"/>
                <a:gd name="T57" fmla="*/ 574 h 724"/>
                <a:gd name="T58" fmla="*/ 480 w 1103"/>
                <a:gd name="T59" fmla="*/ 621 h 724"/>
                <a:gd name="T60" fmla="*/ 434 w 1103"/>
                <a:gd name="T61" fmla="*/ 703 h 724"/>
                <a:gd name="T62" fmla="*/ 562 w 1103"/>
                <a:gd name="T63" fmla="*/ 667 h 724"/>
                <a:gd name="T64" fmla="*/ 671 w 1103"/>
                <a:gd name="T65" fmla="*/ 636 h 724"/>
                <a:gd name="T66" fmla="*/ 746 w 1103"/>
                <a:gd name="T67" fmla="*/ 615 h 724"/>
                <a:gd name="T68" fmla="*/ 746 w 1103"/>
                <a:gd name="T69" fmla="*/ 615 h 724"/>
                <a:gd name="T70" fmla="*/ 746 w 1103"/>
                <a:gd name="T71" fmla="*/ 615 h 724"/>
                <a:gd name="T72" fmla="*/ 903 w 1103"/>
                <a:gd name="T73" fmla="*/ 41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3" h="724">
                  <a:moveTo>
                    <a:pt x="903" y="412"/>
                  </a:moveTo>
                  <a:cubicBezTo>
                    <a:pt x="1103" y="156"/>
                    <a:pt x="1103" y="156"/>
                    <a:pt x="1103" y="156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696" y="277"/>
                    <a:pt x="696" y="277"/>
                    <a:pt x="696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79" y="400"/>
                    <a:pt x="79" y="400"/>
                    <a:pt x="79" y="400"/>
                  </a:cubicBezTo>
                  <a:cubicBezTo>
                    <a:pt x="98" y="430"/>
                    <a:pt x="137" y="438"/>
                    <a:pt x="167" y="419"/>
                  </a:cubicBezTo>
                  <a:cubicBezTo>
                    <a:pt x="274" y="348"/>
                    <a:pt x="274" y="348"/>
                    <a:pt x="274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23" y="617"/>
                    <a:pt x="63" y="620"/>
                    <a:pt x="89" y="597"/>
                  </a:cubicBezTo>
                  <a:cubicBezTo>
                    <a:pt x="262" y="451"/>
                    <a:pt x="262" y="451"/>
                    <a:pt x="262" y="451"/>
                  </a:cubicBezTo>
                  <a:cubicBezTo>
                    <a:pt x="386" y="399"/>
                    <a:pt x="386" y="399"/>
                    <a:pt x="386" y="399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54" y="701"/>
                    <a:pt x="54" y="701"/>
                    <a:pt x="54" y="701"/>
                  </a:cubicBezTo>
                  <a:cubicBezTo>
                    <a:pt x="80" y="724"/>
                    <a:pt x="120" y="721"/>
                    <a:pt x="143" y="694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383" y="703"/>
                    <a:pt x="383" y="703"/>
                    <a:pt x="383" y="703"/>
                  </a:cubicBezTo>
                  <a:cubicBezTo>
                    <a:pt x="409" y="680"/>
                    <a:pt x="412" y="640"/>
                    <a:pt x="389" y="614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520" y="480"/>
                    <a:pt x="520" y="480"/>
                    <a:pt x="520" y="480"/>
                  </a:cubicBezTo>
                  <a:cubicBezTo>
                    <a:pt x="520" y="480"/>
                    <a:pt x="614" y="416"/>
                    <a:pt x="672" y="488"/>
                  </a:cubicBezTo>
                  <a:cubicBezTo>
                    <a:pt x="698" y="522"/>
                    <a:pt x="693" y="558"/>
                    <a:pt x="648" y="574"/>
                  </a:cubicBezTo>
                  <a:cubicBezTo>
                    <a:pt x="480" y="621"/>
                    <a:pt x="480" y="621"/>
                    <a:pt x="480" y="621"/>
                  </a:cubicBezTo>
                  <a:cubicBezTo>
                    <a:pt x="444" y="631"/>
                    <a:pt x="424" y="668"/>
                    <a:pt x="434" y="703"/>
                  </a:cubicBezTo>
                  <a:cubicBezTo>
                    <a:pt x="562" y="667"/>
                    <a:pt x="562" y="667"/>
                    <a:pt x="562" y="667"/>
                  </a:cubicBezTo>
                  <a:cubicBezTo>
                    <a:pt x="671" y="636"/>
                    <a:pt x="671" y="636"/>
                    <a:pt x="671" y="636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lnTo>
                    <a:pt x="903" y="412"/>
                  </a:lnTo>
                  <a:close/>
                </a:path>
              </a:pathLst>
            </a:cu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9498013" y="3081338"/>
              <a:ext cx="1193800" cy="220662"/>
            </a:xfrm>
            <a:custGeom>
              <a:avLst/>
              <a:gdLst>
                <a:gd name="T0" fmla="*/ 0 w 752"/>
                <a:gd name="T1" fmla="*/ 117 h 139"/>
                <a:gd name="T2" fmla="*/ 4 w 752"/>
                <a:gd name="T3" fmla="*/ 139 h 139"/>
                <a:gd name="T4" fmla="*/ 752 w 752"/>
                <a:gd name="T5" fmla="*/ 22 h 139"/>
                <a:gd name="T6" fmla="*/ 748 w 752"/>
                <a:gd name="T7" fmla="*/ 0 h 139"/>
                <a:gd name="T8" fmla="*/ 0 w 752"/>
                <a:gd name="T9" fmla="*/ 11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39">
                  <a:moveTo>
                    <a:pt x="0" y="117"/>
                  </a:moveTo>
                  <a:lnTo>
                    <a:pt x="4" y="139"/>
                  </a:lnTo>
                  <a:lnTo>
                    <a:pt x="752" y="22"/>
                  </a:lnTo>
                  <a:lnTo>
                    <a:pt x="748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55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9698038" y="3098800"/>
              <a:ext cx="793750" cy="195262"/>
            </a:xfrm>
            <a:custGeom>
              <a:avLst/>
              <a:gdLst>
                <a:gd name="T0" fmla="*/ 4 w 500"/>
                <a:gd name="T1" fmla="*/ 0 h 123"/>
                <a:gd name="T2" fmla="*/ 0 w 500"/>
                <a:gd name="T3" fmla="*/ 21 h 123"/>
                <a:gd name="T4" fmla="*/ 496 w 500"/>
                <a:gd name="T5" fmla="*/ 123 h 123"/>
                <a:gd name="T6" fmla="*/ 500 w 500"/>
                <a:gd name="T7" fmla="*/ 101 h 123"/>
                <a:gd name="T8" fmla="*/ 4 w 500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23">
                  <a:moveTo>
                    <a:pt x="4" y="0"/>
                  </a:moveTo>
                  <a:lnTo>
                    <a:pt x="0" y="21"/>
                  </a:lnTo>
                  <a:lnTo>
                    <a:pt x="496" y="123"/>
                  </a:lnTo>
                  <a:lnTo>
                    <a:pt x="500" y="10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42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0420351" y="2325688"/>
              <a:ext cx="411163" cy="285750"/>
            </a:xfrm>
            <a:custGeom>
              <a:avLst/>
              <a:gdLst>
                <a:gd name="T0" fmla="*/ 59 w 259"/>
                <a:gd name="T1" fmla="*/ 0 h 180"/>
                <a:gd name="T2" fmla="*/ 0 w 259"/>
                <a:gd name="T3" fmla="*/ 106 h 180"/>
                <a:gd name="T4" fmla="*/ 120 w 259"/>
                <a:gd name="T5" fmla="*/ 180 h 180"/>
                <a:gd name="T6" fmla="*/ 259 w 259"/>
                <a:gd name="T7" fmla="*/ 0 h 180"/>
                <a:gd name="T8" fmla="*/ 59 w 25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80">
                  <a:moveTo>
                    <a:pt x="59" y="0"/>
                  </a:moveTo>
                  <a:lnTo>
                    <a:pt x="0" y="106"/>
                  </a:lnTo>
                  <a:lnTo>
                    <a:pt x="120" y="180"/>
                  </a:lnTo>
                  <a:lnTo>
                    <a:pt x="2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3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</p:grpSp>
    </p:spTree>
    <p:extLst>
      <p:ext uri="{BB962C8B-B14F-4D97-AF65-F5344CB8AC3E}">
        <p14:creationId xmlns:p14="http://schemas.microsoft.com/office/powerpoint/2010/main" val="41722963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108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level API built over low level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Services = SQL generation, change tracking, etc.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Follows dependency injection principles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Easy to use/replace/extend individual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Pay-per-play components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E.g. if your not using a relational provider, the relational components are not referenced or deployed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extensible</a:t>
            </a:r>
          </a:p>
        </p:txBody>
      </p:sp>
    </p:spTree>
    <p:extLst>
      <p:ext uri="{BB962C8B-B14F-4D97-AF65-F5344CB8AC3E}">
        <p14:creationId xmlns:p14="http://schemas.microsoft.com/office/powerpoint/2010/main" val="1346913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9126939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Mindful of our past…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Same top level experience as EF6.x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changing things just for the sake of it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…but not constrained by it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New code base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Completely different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all features from EF6.x will be implemented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33547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85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is the mature data stack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8 years of RTM releases = features and stability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Rich ecosystem of database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Patch and minor releases will continue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 Core is a true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Basic feature set shipping in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Limited set of early adopter database providers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55610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Setting some context</a:t>
            </a:r>
          </a:p>
          <a:p>
            <a:pPr marL="0" indent="0">
              <a:buNone/>
            </a:pPr>
            <a:r>
              <a:rPr lang="en-US" dirty="0"/>
              <a:t>Introducing EF Core </a:t>
            </a:r>
          </a:p>
          <a:p>
            <a:pPr marL="0" indent="0">
              <a:buNone/>
            </a:pPr>
            <a:r>
              <a:rPr lang="en-US" dirty="0"/>
              <a:t>EF Core and EF6.x</a:t>
            </a:r>
          </a:p>
          <a:p>
            <a:pPr marL="0" indent="0">
              <a:buNone/>
            </a:pPr>
            <a:r>
              <a:rPr lang="en-US" dirty="0"/>
              <a:t>Demos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49536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093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will be the right choice for many applications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Carefully evaluate requirements if considering EF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features not implemented in 1.0.0 (e.g. lazy loading, stored procedure mapping,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Less mature code base (e.g. LINQ translator has limitations)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EF6.x to EF Core is “port” not “upgrade”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Very basic code will port easily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APIs have changed drastically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Beware of behavior differences in similarly named APIs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Detailed guidance at docs.microsoft.com/</a:t>
            </a:r>
            <a:r>
              <a:rPr lang="en-US" dirty="0" err="1"/>
              <a:t>ef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See “EF Core &amp; EF6.x” section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24239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3131156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EF Core 101</a:t>
            </a:r>
          </a:p>
        </p:txBody>
      </p:sp>
      <p:pic>
        <p:nvPicPr>
          <p:cNvPr id="4" name="Picture 3" descr="Lightbu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37" y="3344862"/>
            <a:ext cx="4965749" cy="38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Performance improvements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7" y="3192462"/>
            <a:ext cx="2819400" cy="35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Simplified metadata API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37" y="3649662"/>
            <a:ext cx="3838821" cy="29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Extensible services</a:t>
            </a:r>
          </a:p>
        </p:txBody>
      </p:sp>
      <p:pic>
        <p:nvPicPr>
          <p:cNvPr id="6" name="Picture 5" descr="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services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9437" y="1363662"/>
            <a:ext cx="11353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Top Level API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DbContext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DbSet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ChangeTracker</a:t>
            </a:r>
            <a:r>
              <a:rPr lang="en-US" sz="2800" dirty="0">
                <a:solidFill>
                  <a:schemeClr val="bg1"/>
                </a:solidFill>
              </a:rPr>
              <a:t>, Database, 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9437" y="33331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505050"/>
                </a:solidFill>
              </a:rPr>
              <a:t>Core Services</a:t>
            </a:r>
            <a:br>
              <a:rPr lang="en-US" sz="4000" dirty="0">
                <a:solidFill>
                  <a:srgbClr val="505050"/>
                </a:solidFill>
              </a:rPr>
            </a:br>
            <a:r>
              <a:rPr lang="en-US" sz="2800" dirty="0" err="1">
                <a:solidFill>
                  <a:srgbClr val="505050"/>
                </a:solidFill>
              </a:rPr>
              <a:t>StateManager</a:t>
            </a:r>
            <a:r>
              <a:rPr lang="en-US" sz="2800" dirty="0">
                <a:solidFill>
                  <a:srgbClr val="505050"/>
                </a:solidFill>
              </a:rPr>
              <a:t>, </a:t>
            </a:r>
            <a:r>
              <a:rPr lang="en-US" sz="2800" dirty="0" err="1">
                <a:solidFill>
                  <a:srgbClr val="505050"/>
                </a:solidFill>
              </a:rPr>
              <a:t>CompiledQueryCache</a:t>
            </a:r>
            <a:r>
              <a:rPr lang="en-US" sz="2800" dirty="0">
                <a:solidFill>
                  <a:srgbClr val="505050"/>
                </a:solidFill>
              </a:rPr>
              <a:t>, etc.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9437" y="51619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Database Provider Services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SqlServerTypeMapper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SqlServerSqlGenerationHelper</a:t>
            </a:r>
            <a:r>
              <a:rPr lang="en-US" sz="280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47280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platforms</a:t>
            </a:r>
          </a:p>
        </p:txBody>
      </p:sp>
      <p:pic>
        <p:nvPicPr>
          <p:cNvPr id="4" name="Picture 3" descr="Campaign Illustrations_Artboard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37" y="31924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databases</a:t>
            </a:r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SQL generation improvements</a:t>
            </a:r>
          </a:p>
        </p:txBody>
      </p:sp>
      <p:pic>
        <p:nvPicPr>
          <p:cNvPr id="6" name="Picture 5" descr="Process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some context</a:t>
            </a:r>
          </a:p>
        </p:txBody>
      </p:sp>
    </p:spTree>
    <p:extLst>
      <p:ext uri="{BB962C8B-B14F-4D97-AF65-F5344CB8AC3E}">
        <p14:creationId xmlns:p14="http://schemas.microsoft.com/office/powerpoint/2010/main" val="210530384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Field mapping</a:t>
            </a:r>
          </a:p>
        </p:txBody>
      </p:sp>
      <p:pic>
        <p:nvPicPr>
          <p:cNvPr id="4" name="Picture 3" descr="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Memory-optimized table support</a:t>
            </a:r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0010122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Learn about EF Core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docs.efproject.net</a:t>
            </a:r>
          </a:p>
          <a:p>
            <a:pPr lvl="1">
              <a:buClr>
                <a:srgbClr val="FFFFFF"/>
              </a:buClr>
            </a:pP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Contribute to product or docs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github.com/</a:t>
            </a:r>
            <a:r>
              <a:rPr lang="en-US" dirty="0" err="1"/>
              <a:t>aspnet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/>
              <a:t>github.com/</a:t>
            </a:r>
            <a:r>
              <a:rPr lang="en-US" dirty="0" err="1"/>
              <a:t>aspnet</a:t>
            </a:r>
            <a:r>
              <a:rPr lang="en-US" dirty="0"/>
              <a:t>/</a:t>
            </a:r>
            <a:r>
              <a:rPr lang="en-US" dirty="0" err="1"/>
              <a:t>EntityFramework.Docs</a:t>
            </a:r>
            <a:endParaRPr lang="en-US" dirty="0"/>
          </a:p>
          <a:p>
            <a:pPr lvl="1">
              <a:buClr>
                <a:srgbClr val="FFFFFF"/>
              </a:buClr>
            </a:pP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Demo source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github.com/</a:t>
            </a:r>
            <a:r>
              <a:rPr lang="en-US" dirty="0" err="1"/>
              <a:t>rowanmiller</a:t>
            </a:r>
            <a:r>
              <a:rPr lang="en-US" dirty="0"/>
              <a:t>/Demo-</a:t>
            </a:r>
            <a:r>
              <a:rPr lang="en-US" dirty="0" err="1"/>
              <a:t>EFCore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EF = Entity Framework</a:t>
            </a:r>
          </a:p>
          <a:p>
            <a:r>
              <a:rPr lang="en-US" dirty="0"/>
              <a:t>EF Core = Entity Framework Core</a:t>
            </a:r>
          </a:p>
          <a:p>
            <a:r>
              <a:rPr lang="en-US" dirty="0"/>
              <a:t>EF6.x = Entity Framework 6</a:t>
            </a:r>
          </a:p>
          <a:p>
            <a:r>
              <a:rPr lang="en-US" dirty="0"/>
              <a:t>O/RM = Object/Relational Mapper</a:t>
            </a:r>
          </a:p>
          <a:p>
            <a:endParaRPr lang="en-US" dirty="0"/>
          </a:p>
          <a:p>
            <a:r>
              <a:rPr lang="en-US" dirty="0"/>
              <a:t>EF is an O/RM for .NET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233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Project Status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399022" y="5149744"/>
            <a:ext cx="725255" cy="1379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390389" y="3612894"/>
            <a:ext cx="725255" cy="139438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519" y="3856803"/>
            <a:ext cx="38811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40">
              <a:defRPr/>
            </a:pPr>
            <a:r>
              <a:rPr lang="en-US" kern="0" dirty="0"/>
              <a:t>New runtime components on </a:t>
            </a:r>
            <a:r>
              <a:rPr lang="en-US" kern="0" dirty="0" err="1"/>
              <a:t>NuGet</a:t>
            </a:r>
            <a:endParaRPr lang="en-US" kern="0" dirty="0"/>
          </a:p>
          <a:p>
            <a:pPr defTabSz="914340">
              <a:defRPr/>
            </a:pPr>
            <a:r>
              <a:rPr lang="en-US" kern="0" dirty="0"/>
              <a:t>Core runtime components in .NET</a:t>
            </a:r>
          </a:p>
          <a:p>
            <a:pPr defTabSz="914340">
              <a:defRPr/>
            </a:pPr>
            <a:r>
              <a:rPr lang="en-US" kern="0" dirty="0"/>
              <a:t>Tooling in Visual Studio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42997" y="5499419"/>
            <a:ext cx="299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defTabSz="914340"/>
            <a:r>
              <a:rPr lang="en-US" altLang="en-US" kern="0">
                <a:latin typeface="+mn-lt"/>
              </a:rPr>
              <a:t>Runtime in .NET Framework</a:t>
            </a:r>
          </a:p>
          <a:p>
            <a:pPr defTabSz="914340"/>
            <a:r>
              <a:rPr lang="en-US" altLang="en-US" kern="0">
                <a:latin typeface="+mn-lt"/>
              </a:rPr>
              <a:t>Tooling in Visual Studio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30951" y="2353695"/>
            <a:ext cx="4144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defTabSz="914340"/>
            <a:r>
              <a:rPr lang="en-US" altLang="en-US" kern="0" dirty="0">
                <a:latin typeface="+mn-lt"/>
              </a:rPr>
              <a:t>Runtime on </a:t>
            </a:r>
            <a:r>
              <a:rPr lang="en-US" altLang="en-US" kern="0" dirty="0" err="1">
                <a:latin typeface="+mn-lt"/>
              </a:rPr>
              <a:t>NuGet</a:t>
            </a:r>
            <a:endParaRPr lang="en-US" altLang="en-US" kern="0" dirty="0">
              <a:latin typeface="+mn-lt"/>
            </a:endParaRPr>
          </a:p>
          <a:p>
            <a:pPr defTabSz="914340"/>
            <a:r>
              <a:rPr lang="en-US" altLang="en-US" kern="0" dirty="0">
                <a:latin typeface="+mn-lt"/>
              </a:rPr>
              <a:t>Tooling on Microsoft Download Center</a:t>
            </a:r>
          </a:p>
          <a:p>
            <a:pPr defTabSz="914340"/>
            <a:r>
              <a:rPr lang="en-US" altLang="en-US" kern="0" dirty="0">
                <a:latin typeface="+mn-lt"/>
              </a:rPr>
              <a:t>Latest version included in Visual Studio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399022" y="1355310"/>
            <a:ext cx="725255" cy="21151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5481" y="5919296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5481" y="5150573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5481" y="4381847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4.1 – 4.3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5481" y="3613125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5.0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481" y="2844401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6.0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5481" y="1356037"/>
            <a:ext cx="2971378" cy="625534"/>
          </a:xfrm>
          <a:prstGeom prst="roundRect">
            <a:avLst>
              <a:gd name="adj" fmla="val 0"/>
            </a:avLst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/>
          <a:p>
            <a:pPr defTabSz="1242920"/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9227124" y="2084248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/>
          <a:p>
            <a:pPr defTabSz="1242920"/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1.1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8398219" y="1355310"/>
            <a:ext cx="725255" cy="2113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227139" y="1356037"/>
            <a:ext cx="2971378" cy="625534"/>
          </a:xfrm>
          <a:prstGeom prst="roundRect">
            <a:avLst>
              <a:gd name="adj" fmla="val 0"/>
            </a:avLst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/>
          <a:p>
            <a:pPr defTabSz="1242920"/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2.0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08115" y="2084248"/>
            <a:ext cx="725255" cy="138568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8398219" y="2084247"/>
            <a:ext cx="725255" cy="13847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340">
              <a:defRPr/>
            </a:pPr>
            <a:endParaRPr lang="en-US" sz="1632" ker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9227124" y="2843421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/>
          <a:p>
            <a:pPr defTabSz="1242920"/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75481" y="2085868"/>
            <a:ext cx="2971378" cy="6255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7998" tIns="62155" rIns="124306" bIns="6215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2920">
              <a:defRPr/>
            </a:pPr>
            <a:r>
              <a:rPr lang="en-US" sz="180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6.1</a:t>
            </a:r>
          </a:p>
        </p:txBody>
      </p:sp>
    </p:spTree>
    <p:extLst>
      <p:ext uri="{BB962C8B-B14F-4D97-AF65-F5344CB8AC3E}">
        <p14:creationId xmlns:p14="http://schemas.microsoft.com/office/powerpoint/2010/main" val="4048220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Everywhere</a:t>
            </a:r>
          </a:p>
          <a:p>
            <a:pPr marL="0" indent="0">
              <a:buNone/>
            </a:pPr>
            <a:r>
              <a:rPr lang="en-US" dirty="0"/>
              <a:t>Entity Framework 7 (EF7)</a:t>
            </a:r>
          </a:p>
          <a:p>
            <a:pPr marL="0" indent="0">
              <a:buNone/>
            </a:pPr>
            <a:r>
              <a:rPr lang="en-US" dirty="0"/>
              <a:t>Entity Framework Core (EF Core) 1.0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837" y="1516062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837" y="2183090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13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EF Core</a:t>
            </a:r>
          </a:p>
        </p:txBody>
      </p:sp>
    </p:spTree>
    <p:extLst>
      <p:ext uri="{BB962C8B-B14F-4D97-AF65-F5344CB8AC3E}">
        <p14:creationId xmlns:p14="http://schemas.microsoft.com/office/powerpoint/2010/main" val="12216976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82" y="-1"/>
            <a:ext cx="12434711" cy="69945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“Entity Framework Core is a </a:t>
            </a:r>
            <a:br>
              <a:rPr lang="en-US" dirty="0"/>
            </a:br>
            <a:r>
              <a:rPr lang="en-US" dirty="0"/>
              <a:t>lightweight, extensible, and </a:t>
            </a:r>
            <a:br>
              <a:rPr lang="en-US" dirty="0"/>
            </a:br>
            <a:r>
              <a:rPr lang="en-US" dirty="0"/>
              <a:t>cross-platform version of </a:t>
            </a:r>
            <a:br>
              <a:rPr lang="en-US" dirty="0"/>
            </a:br>
            <a:r>
              <a:rPr lang="en-US" dirty="0"/>
              <a:t>Entity Framework”</a:t>
            </a:r>
          </a:p>
        </p:txBody>
      </p:sp>
    </p:spTree>
    <p:extLst>
      <p:ext uri="{BB962C8B-B14F-4D97-AF65-F5344CB8AC3E}">
        <p14:creationId xmlns:p14="http://schemas.microsoft.com/office/powerpoint/2010/main" val="19218167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platforms</a:t>
            </a:r>
          </a:p>
        </p:txBody>
      </p:sp>
      <p:pic>
        <p:nvPicPr>
          <p:cNvPr id="4" name="Picture 3" descr="Orbital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37" y="3573462"/>
            <a:ext cx="4868282" cy="37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7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  <_ShortcutUrl xmlns="0cd5e047-7587-471a-b27c-5f56c6d0ac56">
      <Url xsi:nil="true"/>
      <Description xsi:nil="true"/>
    </_ShortcutUrl>
    <SharedWithUsers xmlns="b92fdc2a-1594-4510-aa86-45464713a14f">
      <UserInfo>
        <DisplayName>Jon Fancey</DisplayName>
        <AccountId>16678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9A1C1CFFD0545A9878BDE2DD7EC18" ma:contentTypeVersion="6" ma:contentTypeDescription="Create a new document." ma:contentTypeScope="" ma:versionID="dac5e38d274ae4542c213ed1ad5b0f44">
  <xsd:schema xmlns:xsd="http://www.w3.org/2001/XMLSchema" xmlns:xs="http://www.w3.org/2001/XMLSchema" xmlns:p="http://schemas.microsoft.com/office/2006/metadata/properties" xmlns:ns1="http://schemas.microsoft.com/sharepoint/v3" xmlns:ns2="b92fdc2a-1594-4510-aa86-45464713a14f" xmlns:ns3="0cd5e047-7587-471a-b27c-5f56c6d0ac56" targetNamespace="http://schemas.microsoft.com/office/2006/metadata/properties" ma:root="true" ma:fieldsID="8ab4c6214b8a4e2fee6cd83757a9a8c9" ns1:_="" ns2:_="" ns3:_="">
    <xsd:import namespace="http://schemas.microsoft.com/sharepoint/v3"/>
    <xsd:import namespace="b92fdc2a-1594-4510-aa86-45464713a14f"/>
    <xsd:import namespace="0cd5e047-7587-471a-b27c-5f56c6d0a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dc2a-1594-4510-aa86-45464713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5e047-7587-471a-b27c-5f56c6d0ac56" elementFormDefault="qualified">
    <xsd:import namespace="http://schemas.microsoft.com/office/2006/documentManagement/types"/>
    <xsd:import namespace="http://schemas.microsoft.com/office/infopath/2007/PartnerControls"/>
    <xsd:element name="_ShortcutUrl" ma:index="12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b92fdc2a-1594-4510-aa86-45464713a14f"/>
    <ds:schemaRef ds:uri="http://purl.org/dc/elements/1.1/"/>
    <ds:schemaRef ds:uri="http://schemas.microsoft.com/office/2006/metadata/properties"/>
    <ds:schemaRef ds:uri="http://schemas.microsoft.com/sharepoint/v3"/>
    <ds:schemaRef ds:uri="0cd5e047-7587-471a-b27c-5f56c6d0ac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F47C7B-A653-47B9-8445-44911AC81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92fdc2a-1594-4510-aa86-45464713a14f"/>
    <ds:schemaRef ds:uri="0cd5e047-7587-471a-b27c-5f56c6d0a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2593</TotalTime>
  <Words>562</Words>
  <Application>Microsoft Office PowerPoint</Application>
  <PresentationFormat>Custom</PresentationFormat>
  <Paragraphs>161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Segoe UI</vt:lpstr>
      <vt:lpstr>Segoe UI Light</vt:lpstr>
      <vt:lpstr>Segoe UI Semibold</vt:lpstr>
      <vt:lpstr>Segoe UI Semilight</vt:lpstr>
      <vt:lpstr>5-30721_Build_2016_Template_Light</vt:lpstr>
      <vt:lpstr>Entity Framework Core</vt:lpstr>
      <vt:lpstr>Agenda</vt:lpstr>
      <vt:lpstr>Setting some context</vt:lpstr>
      <vt:lpstr>Definitions</vt:lpstr>
      <vt:lpstr>Entity Framework Project Status</vt:lpstr>
      <vt:lpstr>Naming history</vt:lpstr>
      <vt:lpstr>Introducing EF Core</vt:lpstr>
      <vt:lpstr>“Entity Framework Core is a  lightweight, extensible, and  cross-platform version of  Entity Framework”</vt:lpstr>
      <vt:lpstr>New platforms</vt:lpstr>
      <vt:lpstr>New Platforms</vt:lpstr>
      <vt:lpstr>New data stores</vt:lpstr>
      <vt:lpstr>New data stores</vt:lpstr>
      <vt:lpstr>New features</vt:lpstr>
      <vt:lpstr>New features</vt:lpstr>
      <vt:lpstr>Lightweight &amp; extensible</vt:lpstr>
      <vt:lpstr>Lightweight &amp; extensible</vt:lpstr>
      <vt:lpstr>EF Core &amp; EF6.x</vt:lpstr>
      <vt:lpstr>EF Core</vt:lpstr>
      <vt:lpstr>EF Core &amp; EF6.x</vt:lpstr>
      <vt:lpstr>EF Core &amp; EF6.x</vt:lpstr>
      <vt:lpstr>Demos</vt:lpstr>
      <vt:lpstr>Demo EF Core 101</vt:lpstr>
      <vt:lpstr>Demo Performance improvements</vt:lpstr>
      <vt:lpstr>Demo Simplified metadata API</vt:lpstr>
      <vt:lpstr>Demo Extensible services</vt:lpstr>
      <vt:lpstr>Extensible services</vt:lpstr>
      <vt:lpstr>Demo Same model, multiple platforms</vt:lpstr>
      <vt:lpstr>Demo Same model, multiple databases</vt:lpstr>
      <vt:lpstr>Demo SQL generation improvements</vt:lpstr>
      <vt:lpstr>Demo Field mapping</vt:lpstr>
      <vt:lpstr>Demo Memory-optimized table support</vt:lpstr>
      <vt:lpstr>Next steps</vt:lpstr>
      <vt:lpstr>Next steps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Rowan Miller</dc:creator>
  <cp:keywords>Microsoft Build 2016</cp:keywords>
  <dc:description>Template: Mitchell Derrey, Silver Fox Productions
Formatting: 
Audience Type:</dc:description>
  <cp:lastModifiedBy>Rowan Miller</cp:lastModifiedBy>
  <cp:revision>81</cp:revision>
  <dcterms:created xsi:type="dcterms:W3CDTF">2016-03-22T19:54:38Z</dcterms:created>
  <dcterms:modified xsi:type="dcterms:W3CDTF">2017-02-08T20:00:46Z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0x0101004329A1C1CFFD0545A9878BDE2DD7EC18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