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7" r:id="rId2"/>
    <p:sldId id="278" r:id="rId3"/>
    <p:sldId id="279" r:id="rId4"/>
    <p:sldId id="280" r:id="rId5"/>
    <p:sldId id="281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89" r:id="rId16"/>
    <p:sldId id="293" r:id="rId17"/>
    <p:sldId id="294" r:id="rId18"/>
    <p:sldId id="295" r:id="rId19"/>
    <p:sldId id="296" r:id="rId20"/>
    <p:sldId id="305" r:id="rId21"/>
    <p:sldId id="306" r:id="rId22"/>
    <p:sldId id="283" r:id="rId23"/>
    <p:sldId id="297" r:id="rId24"/>
    <p:sldId id="302" r:id="rId25"/>
    <p:sldId id="298" r:id="rId26"/>
    <p:sldId id="299" r:id="rId27"/>
    <p:sldId id="303" r:id="rId28"/>
    <p:sldId id="300" r:id="rId29"/>
    <p:sldId id="304" r:id="rId30"/>
    <p:sldId id="307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57494" autoAdjust="0"/>
  </p:normalViewPr>
  <p:slideViewPr>
    <p:cSldViewPr snapToGrid="0">
      <p:cViewPr varScale="1">
        <p:scale>
          <a:sx n="43" d="100"/>
          <a:sy n="43" d="100"/>
        </p:scale>
        <p:origin x="16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11451-6847-40FE-B1EF-10A0E280306C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E46B5-CE88-45A4-A36C-44CFAED03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0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918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important file in an ASP.NET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2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configuration providers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settings files.</a:t>
            </a:r>
          </a:p>
          <a:p>
            <a:endParaRPr lang="fr-FR" dirty="0"/>
          </a:p>
          <a:p>
            <a:r>
              <a:rPr lang="fr-FR" dirty="0" err="1"/>
              <a:t>IConfiguration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key/values </a:t>
            </a:r>
            <a:r>
              <a:rPr lang="fr-FR" dirty="0" err="1"/>
              <a:t>merged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all settings providers. </a:t>
            </a:r>
          </a:p>
          <a:p>
            <a:r>
              <a:rPr lang="fr-FR" dirty="0" err="1"/>
              <a:t>Appsettings.developpement.json</a:t>
            </a:r>
            <a:r>
              <a:rPr lang="fr-FR" dirty="0"/>
              <a:t> can </a:t>
            </a:r>
            <a:r>
              <a:rPr lang="fr-FR" dirty="0" err="1"/>
              <a:t>overide</a:t>
            </a:r>
            <a:r>
              <a:rPr lang="fr-FR" dirty="0"/>
              <a:t> settings in the dev </a:t>
            </a:r>
            <a:r>
              <a:rPr lang="fr-FR" dirty="0" err="1"/>
              <a:t>environment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15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Services are </a:t>
            </a:r>
            <a:r>
              <a:rPr lang="fr-FR" dirty="0" err="1"/>
              <a:t>injected</a:t>
            </a:r>
            <a:r>
              <a:rPr lang="fr-FR" dirty="0"/>
              <a:t> in the </a:t>
            </a:r>
            <a:r>
              <a:rPr lang="fr-FR" dirty="0" err="1"/>
              <a:t>constructors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529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390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Declaration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important !</a:t>
            </a:r>
          </a:p>
          <a:p>
            <a:endParaRPr lang="fr-FR" dirty="0"/>
          </a:p>
          <a:p>
            <a:r>
              <a:rPr lang="fr-FR" dirty="0"/>
              <a:t>Middlewares are </a:t>
            </a:r>
            <a:r>
              <a:rPr lang="fr-FR" dirty="0" err="1"/>
              <a:t>used</a:t>
            </a:r>
            <a:r>
              <a:rPr lang="fr-FR" dirty="0"/>
              <a:t> for exemple to log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redirect</a:t>
            </a:r>
            <a:r>
              <a:rPr lang="fr-FR" dirty="0"/>
              <a:t> to https,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authentication</a:t>
            </a:r>
            <a:r>
              <a:rPr lang="fr-FR" dirty="0"/>
              <a:t>, …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59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Host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in </a:t>
            </a:r>
            <a:r>
              <a:rPr lang="fr-FR" dirty="0" err="1"/>
              <a:t>Program.cs</a:t>
            </a:r>
            <a:r>
              <a:rPr lang="fr-FR" dirty="0"/>
              <a:t> class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317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HttpContext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accessed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controllers</a:t>
            </a:r>
            <a:r>
              <a:rPr lang="fr-FR" dirty="0"/>
              <a:t> and </a:t>
            </a:r>
            <a:r>
              <a:rPr lang="fr-FR" dirty="0" err="1"/>
              <a:t>views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HttpContext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passed</a:t>
            </a:r>
            <a:r>
              <a:rPr lang="fr-FR" dirty="0"/>
              <a:t> as </a:t>
            </a:r>
            <a:r>
              <a:rPr lang="fr-FR" dirty="0" err="1"/>
              <a:t>parameters</a:t>
            </a:r>
            <a:r>
              <a:rPr lang="fr-FR" dirty="0"/>
              <a:t> to Middlewares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264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Require</a:t>
            </a:r>
            <a:r>
              <a:rPr lang="fr-FR" dirty="0"/>
              <a:t> the Middleware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app.UseAuthentication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possible to use multiple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authentication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application (cookie,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oauth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02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222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Log </a:t>
            </a:r>
            <a:r>
              <a:rPr lang="fr-FR" dirty="0" err="1"/>
              <a:t>levels</a:t>
            </a:r>
            <a:r>
              <a:rPr lang="fr-FR" dirty="0"/>
              <a:t> : (Trace, </a:t>
            </a:r>
            <a:r>
              <a:rPr lang="fr-FR" dirty="0" err="1"/>
              <a:t>Debug</a:t>
            </a:r>
            <a:r>
              <a:rPr lang="fr-FR" dirty="0"/>
              <a:t>, Info, Warning, </a:t>
            </a:r>
            <a:r>
              <a:rPr lang="fr-FR" dirty="0" err="1"/>
              <a:t>Error</a:t>
            </a:r>
            <a:r>
              <a:rPr lang="fr-FR" dirty="0"/>
              <a:t>, Critical)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add</a:t>
            </a:r>
            <a:r>
              <a:rPr lang="fr-FR" dirty="0"/>
              <a:t> providers in </a:t>
            </a:r>
            <a:r>
              <a:rPr lang="fr-FR" dirty="0" err="1"/>
              <a:t>program.cs</a:t>
            </a:r>
            <a:endParaRPr lang="fr-FR" dirty="0"/>
          </a:p>
          <a:p>
            <a:endParaRPr lang="fr-FR" dirty="0"/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ConfigureLogging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hostingContext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 //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Microsoft.Extensions.Logging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;`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logging.AddConfiguration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hostingContext.Configuration.GetSection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logging.AddConsole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logging.AddDebug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logging.AddEventSourceLogger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})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providers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/>
              <a:t>Log </a:t>
            </a:r>
            <a:r>
              <a:rPr lang="fr-FR" dirty="0" err="1"/>
              <a:t>filtering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setup in </a:t>
            </a:r>
            <a:r>
              <a:rPr lang="fr-FR" dirty="0" err="1"/>
              <a:t>appsettings.json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default host </a:t>
            </a:r>
            <a:r>
              <a:rPr lang="fr-FR" dirty="0" err="1"/>
              <a:t>builder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21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can’t</a:t>
            </a:r>
            <a:r>
              <a:rPr lang="fr-FR" dirty="0"/>
              <a:t> talk about ASP.NET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talking</a:t>
            </a:r>
            <a:r>
              <a:rPr lang="fr-FR" dirty="0"/>
              <a:t> about 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54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23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07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 more </a:t>
            </a:r>
            <a:r>
              <a:rPr lang="fr-FR" dirty="0" err="1"/>
              <a:t>WebAPI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ControllerBase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Views</a:t>
            </a:r>
            <a:r>
              <a:rPr lang="fr-FR" dirty="0"/>
              <a:t>,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controller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API.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281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inject</a:t>
            </a:r>
            <a:r>
              <a:rPr lang="fr-FR" dirty="0"/>
              <a:t> services </a:t>
            </a:r>
            <a:r>
              <a:rPr lang="fr-FR" dirty="0" err="1"/>
              <a:t>directly</a:t>
            </a:r>
            <a:r>
              <a:rPr lang="fr-FR" dirty="0"/>
              <a:t> in </a:t>
            </a:r>
            <a:r>
              <a:rPr lang="fr-FR" dirty="0" err="1"/>
              <a:t>views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@</a:t>
            </a:r>
            <a:r>
              <a:rPr lang="fr-FR" dirty="0" err="1"/>
              <a:t>inject</a:t>
            </a:r>
            <a:r>
              <a:rPr lang="fr-FR" dirty="0"/>
              <a:t>.</a:t>
            </a:r>
          </a:p>
          <a:p>
            <a:r>
              <a:rPr lang="fr-FR" dirty="0"/>
              <a:t>For exemple : 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IMyService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myService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96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856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07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223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SignalR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included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7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coming</a:t>
            </a:r>
            <a:r>
              <a:rPr lang="fr-FR" dirty="0"/>
              <a:t> in </a:t>
            </a:r>
            <a:r>
              <a:rPr lang="fr-FR" dirty="0" err="1"/>
              <a:t>november</a:t>
            </a:r>
            <a:r>
              <a:rPr lang="fr-FR" dirty="0"/>
              <a:t> 2020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version of 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53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Libraries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.NET Standard are compatible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implementing</a:t>
            </a:r>
            <a:r>
              <a:rPr lang="fr-FR" dirty="0"/>
              <a:t> the standard</a:t>
            </a:r>
          </a:p>
          <a:p>
            <a:endParaRPr lang="fr-FR" dirty="0"/>
          </a:p>
          <a:p>
            <a:r>
              <a:rPr lang="fr-FR" dirty="0"/>
              <a:t>.NET Standard 2.0 </a:t>
            </a:r>
            <a:r>
              <a:rPr lang="fr-FR" dirty="0" err="1"/>
              <a:t>contains</a:t>
            </a:r>
            <a:r>
              <a:rPr lang="fr-FR" dirty="0"/>
              <a:t> a lot of the API </a:t>
            </a:r>
            <a:r>
              <a:rPr lang="fr-FR" dirty="0" err="1"/>
              <a:t>from</a:t>
            </a:r>
            <a:r>
              <a:rPr lang="fr-FR" dirty="0"/>
              <a:t> .NET Framework.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.NET Framework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compatible </a:t>
            </a:r>
            <a:r>
              <a:rPr lang="fr-FR" dirty="0" err="1"/>
              <a:t>with</a:t>
            </a:r>
            <a:r>
              <a:rPr lang="fr-FR" dirty="0"/>
              <a:t> .NET Standard and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usable in 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43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38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ASPNET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web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run on .NET </a:t>
            </a:r>
            <a:r>
              <a:rPr lang="fr-FR" dirty="0" err="1"/>
              <a:t>Core</a:t>
            </a:r>
            <a:r>
              <a:rPr lang="fr-FR" dirty="0"/>
              <a:t> or .NET Framework (</a:t>
            </a:r>
            <a:r>
              <a:rPr lang="fr-FR" dirty="0" err="1"/>
              <a:t>until</a:t>
            </a:r>
            <a:r>
              <a:rPr lang="fr-FR" dirty="0"/>
              <a:t> 2.1)</a:t>
            </a:r>
          </a:p>
          <a:p>
            <a:r>
              <a:rPr lang="fr-FR" dirty="0"/>
              <a:t>ASPNET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first </a:t>
            </a:r>
            <a:r>
              <a:rPr lang="fr-FR" dirty="0" err="1"/>
              <a:t>annonced</a:t>
            </a:r>
            <a:r>
              <a:rPr lang="fr-FR" dirty="0"/>
              <a:t> as ASP.NET MVC 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00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SDK </a:t>
            </a:r>
            <a:r>
              <a:rPr lang="fr-FR" dirty="0" err="1"/>
              <a:t>is</a:t>
            </a:r>
            <a:r>
              <a:rPr lang="fr-FR" dirty="0"/>
              <a:t> a set of </a:t>
            </a:r>
            <a:r>
              <a:rPr lang="fr-FR" dirty="0" err="1"/>
              <a:t>nuget</a:t>
            </a:r>
            <a:r>
              <a:rPr lang="fr-FR" dirty="0"/>
              <a:t> packages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included</a:t>
            </a:r>
            <a:r>
              <a:rPr lang="fr-FR" dirty="0"/>
              <a:t> in a </a:t>
            </a:r>
            <a:r>
              <a:rPr lang="fr-FR" dirty="0" err="1"/>
              <a:t>project</a:t>
            </a:r>
            <a:r>
              <a:rPr lang="fr-FR" dirty="0"/>
              <a:t> as </a:t>
            </a:r>
            <a:r>
              <a:rPr lang="fr-FR" dirty="0" err="1"/>
              <a:t>well</a:t>
            </a:r>
            <a:r>
              <a:rPr lang="fr-FR" dirty="0"/>
              <a:t> as </a:t>
            </a:r>
            <a:r>
              <a:rPr lang="fr-FR" dirty="0" err="1"/>
              <a:t>some</a:t>
            </a:r>
            <a:r>
              <a:rPr lang="fr-FR" dirty="0"/>
              <a:t> MSBUILD directive on how to </a:t>
            </a:r>
            <a:r>
              <a:rPr lang="fr-FR" dirty="0" err="1"/>
              <a:t>build</a:t>
            </a:r>
            <a:r>
              <a:rPr lang="fr-FR" dirty="0"/>
              <a:t>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129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Kestrel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web server </a:t>
            </a:r>
            <a:r>
              <a:rPr lang="fr-FR" dirty="0" err="1"/>
              <a:t>included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runtime and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launched</a:t>
            </a:r>
            <a:r>
              <a:rPr lang="fr-FR" dirty="0"/>
              <a:t> by </a:t>
            </a:r>
            <a:r>
              <a:rPr lang="fr-FR" dirty="0" err="1"/>
              <a:t>simply</a:t>
            </a:r>
            <a:r>
              <a:rPr lang="fr-FR" dirty="0"/>
              <a:t> running the application </a:t>
            </a:r>
            <a:r>
              <a:rPr lang="fr-FR" dirty="0" err="1"/>
              <a:t>from</a:t>
            </a:r>
            <a:r>
              <a:rPr lang="fr-FR" dirty="0"/>
              <a:t> a console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E46B5-CE88-45A4-A36C-44CFAED03FE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76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  8"/>
          <p:cNvSpPr>
            <a:spLocks noGrp="1"/>
          </p:cNvSpPr>
          <p:nvPr>
            <p:ph type="pic" sz="quarter" idx="10"/>
          </p:nvPr>
        </p:nvSpPr>
        <p:spPr>
          <a:xfrm>
            <a:off x="0" y="2106085"/>
            <a:ext cx="12192000" cy="369332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02911" y="4125267"/>
            <a:ext cx="8784299" cy="1704000"/>
          </a:xfrm>
          <a:gradFill flip="none" rotWithShape="1">
            <a:gsLst>
              <a:gs pos="68000">
                <a:schemeClr val="bg1">
                  <a:alpha val="85000"/>
                </a:schemeClr>
              </a:gs>
              <a:gs pos="0">
                <a:schemeClr val="bg1">
                  <a:alpha val="55000"/>
                </a:schemeClr>
              </a:gs>
            </a:gsLst>
            <a:lin ang="0" scaled="1"/>
            <a:tileRect/>
          </a:gradFill>
        </p:spPr>
        <p:txBody>
          <a:bodyPr vert="horz" wrap="square" lIns="324000" tIns="0" rIns="0" bIns="0" rtlCol="0" anchor="ctr" anchorCtr="0">
            <a:noAutofit/>
          </a:bodyPr>
          <a:lstStyle>
            <a:lvl1pPr>
              <a:defRPr lang="fr-FR" sz="4267" cap="all" dirty="0">
                <a:solidFill>
                  <a:srgbClr val="3A75C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4267"/>
              </a:lnSpc>
              <a:spcBef>
                <a:spcPts val="0"/>
              </a:spcBef>
              <a:buFont typeface="Arial"/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3402911" y="5125108"/>
            <a:ext cx="8784000" cy="722853"/>
          </a:xfrm>
          <a:noFill/>
        </p:spPr>
        <p:txBody>
          <a:bodyPr lIns="324000" anchor="ctr" anchorCtr="0">
            <a:noAutofit/>
          </a:bodyPr>
          <a:lstStyle>
            <a:lvl1pPr>
              <a:lnSpc>
                <a:spcPts val="4267"/>
              </a:lnSpc>
              <a:defRPr sz="4267" b="1" cap="all">
                <a:solidFill>
                  <a:schemeClr val="accent2"/>
                </a:solidFill>
              </a:defRPr>
            </a:lvl1pPr>
            <a:lvl2pPr>
              <a:defRPr sz="2667">
                <a:solidFill>
                  <a:srgbClr val="3A75C4"/>
                </a:solidFill>
              </a:defRPr>
            </a:lvl2pPr>
          </a:lstStyle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78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munication-Dvlpt\Communication\Internet\BTL\POLE STUDIO\Bolloré Transport &amp; Logistics\2016-03-29 - Dossier de presse\Links\Bulles_blanch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06265" y="655796"/>
            <a:ext cx="2797387" cy="266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lipse 10"/>
          <p:cNvSpPr/>
          <p:nvPr/>
        </p:nvSpPr>
        <p:spPr>
          <a:xfrm>
            <a:off x="5212985" y="1124744"/>
            <a:ext cx="1783947" cy="1783947"/>
          </a:xfrm>
          <a:prstGeom prst="ellipse">
            <a:avLst/>
          </a:prstGeom>
          <a:solidFill>
            <a:srgbClr val="3A7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18" name="Connecteur droit 17"/>
          <p:cNvCxnSpPr/>
          <p:nvPr/>
        </p:nvCxnSpPr>
        <p:spPr>
          <a:xfrm>
            <a:off x="6113208" y="3003600"/>
            <a:ext cx="0" cy="704472"/>
          </a:xfrm>
          <a:prstGeom prst="line">
            <a:avLst/>
          </a:prstGeom>
          <a:ln w="3175">
            <a:solidFill>
              <a:srgbClr val="0075BC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5169933" y="1028733"/>
            <a:ext cx="1870051" cy="1969771"/>
          </a:xfrm>
        </p:spPr>
        <p:txBody>
          <a:bodyPr/>
          <a:lstStyle>
            <a:lvl1pPr algn="ctr">
              <a:defRPr sz="1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1437" y="3813043"/>
            <a:ext cx="12213437" cy="1149032"/>
          </a:xfrm>
        </p:spPr>
        <p:txBody>
          <a:bodyPr vert="horz" wrap="square" lIns="0" tIns="0" rIns="0" bIns="0" rtlCol="0" anchor="ctr">
            <a:noAutofit/>
          </a:bodyPr>
          <a:lstStyle>
            <a:lvl1pPr>
              <a:defRPr lang="fr-FR" sz="3733">
                <a:solidFill>
                  <a:srgbClr val="3A75C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0"/>
              </a:spcBef>
              <a:spcAft>
                <a:spcPts val="1067"/>
              </a:spcAft>
              <a:buFont typeface="Arial"/>
            </a:pPr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7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747740" y="1803145"/>
            <a:ext cx="11444259" cy="4267455"/>
          </a:xfrm>
          <a:noFill/>
        </p:spPr>
        <p:txBody>
          <a:bodyPr lIns="252000" tIns="187200" rIns="25200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8939342" y="6356351"/>
            <a:ext cx="99708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>
                <a:solidFill>
                  <a:schemeClr val="accent4"/>
                </a:solidFill>
              </a:defRPr>
            </a:lvl1pPr>
          </a:lstStyle>
          <a:p>
            <a:fld id="{F589D284-719C-47F4-8555-51AD71A9AC7C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18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719403" y="6356351"/>
            <a:ext cx="816090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1">
                <a:solidFill>
                  <a:schemeClr val="accent4"/>
                </a:solidFill>
              </a:defRPr>
            </a:lvl1pPr>
          </a:lstStyle>
          <a:p>
            <a:endParaRPr lang="fr-FR"/>
          </a:p>
        </p:txBody>
      </p:sp>
      <p:sp>
        <p:nvSpPr>
          <p:cNvPr id="19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985050" y="6356351"/>
            <a:ext cx="62345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>
                <a:solidFill>
                  <a:schemeClr val="accent4"/>
                </a:solidFill>
              </a:defRPr>
            </a:lvl1pPr>
          </a:lstStyle>
          <a:p>
            <a:fld id="{BF9E3EA9-5A05-489D-8D80-5FAC5287191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0792" y="932723"/>
            <a:ext cx="10720360" cy="307776"/>
          </a:xfrm>
        </p:spPr>
        <p:txBody>
          <a:bodyPr/>
          <a:lstStyle>
            <a:lvl1pPr>
              <a:spcAft>
                <a:spcPts val="533"/>
              </a:spcAft>
              <a:defRPr sz="3467" b="1">
                <a:solidFill>
                  <a:schemeClr val="accent2"/>
                </a:solidFill>
              </a:defRPr>
            </a:lvl1pPr>
            <a:lvl2pPr>
              <a:defRPr sz="2133" cap="all">
                <a:solidFill>
                  <a:schemeClr val="accent4"/>
                </a:solidFill>
              </a:defRPr>
            </a:lvl2pPr>
          </a:lstStyle>
          <a:p>
            <a:pPr lvl="1"/>
            <a:r>
              <a:rPr lang="fr-FR" dirty="0"/>
              <a:t>Modifier le sous-titre</a:t>
            </a:r>
          </a:p>
        </p:txBody>
      </p:sp>
      <p:sp>
        <p:nvSpPr>
          <p:cNvPr id="8" name="Titre 6"/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53348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81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Image+Text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1286553" y="4332817"/>
            <a:ext cx="10181548" cy="1405321"/>
          </a:xfrm>
        </p:spPr>
        <p:txBody>
          <a:bodyPr/>
          <a:lstStyle>
            <a:lvl3pPr marL="482588" indent="-110064">
              <a:buSzPct val="100000"/>
              <a:buFontTx/>
              <a:buBlip>
                <a:blip r:embed="rId2"/>
              </a:buBlip>
              <a:defRPr/>
            </a:lvl3pPr>
            <a:lvl4pPr>
              <a:defRPr>
                <a:solidFill>
                  <a:srgbClr val="3A75C4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0792" y="932723"/>
            <a:ext cx="10720360" cy="307776"/>
          </a:xfrm>
        </p:spPr>
        <p:txBody>
          <a:bodyPr/>
          <a:lstStyle>
            <a:lvl1pPr>
              <a:spcAft>
                <a:spcPts val="533"/>
              </a:spcAft>
              <a:defRPr sz="3467" b="1">
                <a:solidFill>
                  <a:schemeClr val="accent2"/>
                </a:solidFill>
              </a:defRPr>
            </a:lvl1pPr>
            <a:lvl2pPr>
              <a:defRPr sz="2133" cap="all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fr-FR" dirty="0"/>
              <a:t>Modifier le sous-titre</a:t>
            </a:r>
          </a:p>
        </p:txBody>
      </p:sp>
      <p:sp>
        <p:nvSpPr>
          <p:cNvPr id="15" name="Espace réservé pour une image  14"/>
          <p:cNvSpPr>
            <a:spLocks noGrp="1"/>
          </p:cNvSpPr>
          <p:nvPr>
            <p:ph type="pic" sz="quarter" idx="15"/>
          </p:nvPr>
        </p:nvSpPr>
        <p:spPr>
          <a:xfrm>
            <a:off x="747185" y="1814141"/>
            <a:ext cx="10720916" cy="36933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589D284-719C-47F4-8555-51AD71A9AC7C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F9E3EA9-5A05-489D-8D80-5FAC5287191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334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5"/>
          </p:nvPr>
        </p:nvSpPr>
        <p:spPr>
          <a:xfrm>
            <a:off x="747185" y="1638300"/>
            <a:ext cx="10720916" cy="36933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6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8939342" y="6356351"/>
            <a:ext cx="99708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>
                <a:solidFill>
                  <a:schemeClr val="accent4"/>
                </a:solidFill>
              </a:defRPr>
            </a:lvl1pPr>
          </a:lstStyle>
          <a:p>
            <a:fld id="{F589D284-719C-47F4-8555-51AD71A9AC7C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17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719403" y="6356351"/>
            <a:ext cx="816090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1">
                <a:solidFill>
                  <a:schemeClr val="accent4"/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985050" y="6356351"/>
            <a:ext cx="62345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>
                <a:solidFill>
                  <a:schemeClr val="accent4"/>
                </a:solidFill>
              </a:defRPr>
            </a:lvl1pPr>
          </a:lstStyle>
          <a:p>
            <a:fld id="{BF9E3EA9-5A05-489D-8D80-5FAC5287191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0792" y="932723"/>
            <a:ext cx="10720360" cy="307776"/>
          </a:xfrm>
        </p:spPr>
        <p:txBody>
          <a:bodyPr/>
          <a:lstStyle>
            <a:lvl1pPr>
              <a:spcAft>
                <a:spcPts val="533"/>
              </a:spcAft>
              <a:defRPr sz="3467" b="1">
                <a:solidFill>
                  <a:schemeClr val="accent2"/>
                </a:solidFill>
              </a:defRPr>
            </a:lvl1pPr>
            <a:lvl2pPr>
              <a:defRPr sz="2133" cap="all">
                <a:solidFill>
                  <a:schemeClr val="accent4"/>
                </a:solidFill>
              </a:defRPr>
            </a:lvl2pPr>
          </a:lstStyle>
          <a:p>
            <a:pPr lvl="1"/>
            <a:r>
              <a:rPr lang="fr-FR" dirty="0"/>
              <a:t>Modifier le sous-titre</a:t>
            </a:r>
          </a:p>
        </p:txBody>
      </p:sp>
      <p:sp>
        <p:nvSpPr>
          <p:cNvPr id="8" name="Titre 6"/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53348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58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Image+Text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5036245" y="1803145"/>
            <a:ext cx="7155756" cy="4267200"/>
          </a:xfrm>
          <a:solidFill>
            <a:srgbClr val="E7ECF7"/>
          </a:solidFill>
        </p:spPr>
        <p:txBody>
          <a:bodyPr lIns="252000" tIns="187200" rIns="25200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5"/>
          </p:nvPr>
        </p:nvSpPr>
        <p:spPr>
          <a:xfrm>
            <a:off x="747185" y="1803400"/>
            <a:ext cx="4288367" cy="738664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6243" y="6070601"/>
            <a:ext cx="7155756" cy="33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8939342" y="6356351"/>
            <a:ext cx="99708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>
                <a:solidFill>
                  <a:schemeClr val="accent4"/>
                </a:solidFill>
              </a:defRPr>
            </a:lvl1pPr>
          </a:lstStyle>
          <a:p>
            <a:fld id="{F589D284-719C-47F4-8555-51AD71A9AC7C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20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719403" y="6356351"/>
            <a:ext cx="816090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1">
                <a:solidFill>
                  <a:schemeClr val="accent4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985050" y="6356351"/>
            <a:ext cx="62345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>
                <a:solidFill>
                  <a:schemeClr val="accent4"/>
                </a:solidFill>
              </a:defRPr>
            </a:lvl1pPr>
          </a:lstStyle>
          <a:p>
            <a:fld id="{BF9E3EA9-5A05-489D-8D80-5FAC5287191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0792" y="932723"/>
            <a:ext cx="10720360" cy="307776"/>
          </a:xfrm>
        </p:spPr>
        <p:txBody>
          <a:bodyPr/>
          <a:lstStyle>
            <a:lvl1pPr>
              <a:spcAft>
                <a:spcPts val="533"/>
              </a:spcAft>
              <a:defRPr sz="3467" b="1">
                <a:solidFill>
                  <a:schemeClr val="accent2"/>
                </a:solidFill>
              </a:defRPr>
            </a:lvl1pPr>
            <a:lvl2pPr>
              <a:defRPr sz="2133" cap="all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fr-FR" dirty="0"/>
              <a:t>Modifier le sous-titre</a:t>
            </a:r>
          </a:p>
        </p:txBody>
      </p:sp>
      <p:sp>
        <p:nvSpPr>
          <p:cNvPr id="12" name="Titre 6"/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53348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2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Texte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03146"/>
            <a:ext cx="12191999" cy="1783377"/>
          </a:xfrm>
          <a:solidFill>
            <a:srgbClr val="E7ECF7"/>
          </a:solidFill>
        </p:spPr>
        <p:txBody>
          <a:bodyPr lIns="864000" tIns="187200" rIns="864000" bIns="187200">
            <a:spAutoFit/>
          </a:bodyPr>
          <a:lstStyle>
            <a:lvl3pPr>
              <a:defRPr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1" y="4021170"/>
            <a:ext cx="12191999" cy="1783377"/>
          </a:xfrm>
          <a:noFill/>
        </p:spPr>
        <p:txBody>
          <a:bodyPr lIns="864000" tIns="187200" rIns="864000" bIns="187200">
            <a:sp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745229"/>
            <a:ext cx="12215453" cy="33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8939342" y="6356351"/>
            <a:ext cx="99708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>
                <a:solidFill>
                  <a:schemeClr val="accent4"/>
                </a:solidFill>
              </a:defRPr>
            </a:lvl1pPr>
          </a:lstStyle>
          <a:p>
            <a:fld id="{F589D284-719C-47F4-8555-51AD71A9AC7C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21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719403" y="6356351"/>
            <a:ext cx="816090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1">
                <a:solidFill>
                  <a:schemeClr val="accent4"/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985050" y="6356351"/>
            <a:ext cx="62345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>
                <a:solidFill>
                  <a:schemeClr val="accent4"/>
                </a:solidFill>
              </a:defRPr>
            </a:lvl1pPr>
          </a:lstStyle>
          <a:p>
            <a:fld id="{BF9E3EA9-5A05-489D-8D80-5FAC52871910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0792" y="932723"/>
            <a:ext cx="10720360" cy="307776"/>
          </a:xfrm>
        </p:spPr>
        <p:txBody>
          <a:bodyPr/>
          <a:lstStyle>
            <a:lvl1pPr>
              <a:spcAft>
                <a:spcPts val="533"/>
              </a:spcAft>
              <a:defRPr sz="3467" b="1">
                <a:solidFill>
                  <a:schemeClr val="accent2"/>
                </a:solidFill>
              </a:defRPr>
            </a:lvl1pPr>
            <a:lvl2pPr>
              <a:defRPr sz="2133" cap="all">
                <a:solidFill>
                  <a:schemeClr val="accent4"/>
                </a:solidFill>
              </a:defRPr>
            </a:lvl2pPr>
          </a:lstStyle>
          <a:p>
            <a:pPr lvl="1"/>
            <a:r>
              <a:rPr lang="fr-FR" dirty="0"/>
              <a:t>Modifier le sous-titre</a:t>
            </a:r>
          </a:p>
        </p:txBody>
      </p:sp>
      <p:sp>
        <p:nvSpPr>
          <p:cNvPr id="14" name="Titre 6"/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53348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48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7899" y="2320052"/>
            <a:ext cx="3900804" cy="18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5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53348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3563" y="4260941"/>
            <a:ext cx="10215440" cy="1435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4261" y="6056981"/>
            <a:ext cx="1497739" cy="801019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8939342" y="6356351"/>
            <a:ext cx="99708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>
                <a:solidFill>
                  <a:schemeClr val="accent4"/>
                </a:solidFill>
              </a:defRPr>
            </a:lvl1pPr>
          </a:lstStyle>
          <a:p>
            <a:fld id="{F589D284-719C-47F4-8555-51AD71A9AC7C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719403" y="6356351"/>
            <a:ext cx="816090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1">
                <a:solidFill>
                  <a:schemeClr val="accent4"/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985050" y="6356351"/>
            <a:ext cx="62345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 b="0">
                <a:solidFill>
                  <a:schemeClr val="accent4"/>
                </a:solidFill>
              </a:defRPr>
            </a:lvl1pPr>
          </a:lstStyle>
          <a:p>
            <a:fld id="{BF9E3EA9-5A05-489D-8D80-5FAC52871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05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609585" rtl="0" eaLnBrk="1" latinLnBrk="0" hangingPunct="1">
        <a:spcBef>
          <a:spcPct val="0"/>
        </a:spcBef>
        <a:buNone/>
        <a:defRPr sz="3467" b="1" kern="1200">
          <a:solidFill>
            <a:srgbClr val="3A75C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0"/>
        </a:spcBef>
        <a:buFont typeface="Arial"/>
        <a:buNone/>
        <a:defRPr sz="2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609585" rtl="0" eaLnBrk="1" latinLnBrk="0" hangingPunct="1">
        <a:lnSpc>
          <a:spcPts val="2400"/>
        </a:lnSpc>
        <a:spcBef>
          <a:spcPts val="0"/>
        </a:spcBef>
        <a:buFont typeface="Arial"/>
        <a:buNone/>
        <a:defRPr sz="1867" kern="1200">
          <a:solidFill>
            <a:schemeClr val="accent4"/>
          </a:solidFill>
          <a:latin typeface="+mn-lt"/>
          <a:ea typeface="+mn-ea"/>
          <a:cs typeface="+mn-cs"/>
        </a:defRPr>
      </a:lvl2pPr>
      <a:lvl3pPr marL="482588" indent="-110064" algn="l" defTabSz="609585" rtl="0" eaLnBrk="1" latinLnBrk="0" hangingPunct="1">
        <a:lnSpc>
          <a:spcPts val="3200"/>
        </a:lnSpc>
        <a:spcBef>
          <a:spcPts val="0"/>
        </a:spcBef>
        <a:buSzPct val="100000"/>
        <a:buFontTx/>
        <a:buBlip>
          <a:blip r:embed="rId11"/>
        </a:buBlip>
        <a:tabLst/>
        <a:defRPr sz="16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836063" indent="-99482" algn="l" defTabSz="609585" rtl="0" eaLnBrk="1" latinLnBrk="0" hangingPunct="1">
        <a:lnSpc>
          <a:spcPts val="2933"/>
        </a:lnSpc>
        <a:spcBef>
          <a:spcPts val="0"/>
        </a:spcBef>
        <a:buFont typeface="Arial"/>
        <a:buChar char="•"/>
        <a:tabLst/>
        <a:defRPr sz="1333" i="1" kern="1200">
          <a:solidFill>
            <a:srgbClr val="3A75C4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0"/>
        </a:spcBef>
        <a:buFont typeface="Arial"/>
        <a:buChar char="»"/>
        <a:defRPr sz="2667" kern="1200">
          <a:solidFill>
            <a:schemeClr val="accent4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235" y="2110245"/>
            <a:ext cx="12192000" cy="4751916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405584" y="4483909"/>
            <a:ext cx="8784299" cy="2017432"/>
          </a:xfrm>
        </p:spPr>
        <p:txBody>
          <a:bodyPr/>
          <a:lstStyle/>
          <a:p>
            <a:r>
              <a:rPr lang="fr-FR" cap="none" dirty="0"/>
              <a:t>ASPNET CORE</a:t>
            </a:r>
            <a:br>
              <a:rPr lang="fr-FR" cap="none" dirty="0"/>
            </a:br>
            <a:r>
              <a:rPr lang="fr-FR" cap="none" dirty="0"/>
              <a:t>Training</a:t>
            </a:r>
            <a:endParaRPr lang="fr-FR" cap="none" dirty="0">
              <a:solidFill>
                <a:srgbClr val="FF0000"/>
              </a:solidFill>
            </a:endParaRPr>
          </a:p>
        </p:txBody>
      </p:sp>
      <p:pic>
        <p:nvPicPr>
          <p:cNvPr id="7" name="Picture 2" descr="G:\Communication-Dvlpt\Communication\Internet\BTL\POLE STUDIO\Bolloré Transport &amp; Logistics\2016-03-29 - Dossier de presse\Links\Bulles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46" t="14941" r="78028" b="6422"/>
          <a:stretch/>
        </p:blipFill>
        <p:spPr bwMode="auto">
          <a:xfrm>
            <a:off x="152908" y="-6557"/>
            <a:ext cx="4131733" cy="42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60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Configuration of the web application</a:t>
            </a:r>
          </a:p>
          <a:p>
            <a:endParaRPr lang="fr-FR" dirty="0"/>
          </a:p>
          <a:p>
            <a:r>
              <a:rPr lang="fr-FR" dirty="0"/>
              <a:t>The Startup class </a:t>
            </a:r>
            <a:r>
              <a:rPr lang="fr-FR" dirty="0" err="1"/>
              <a:t>declares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 services </a:t>
            </a:r>
            <a:r>
              <a:rPr lang="fr-FR" dirty="0" err="1"/>
              <a:t>required</a:t>
            </a:r>
            <a:r>
              <a:rPr lang="fr-FR" dirty="0"/>
              <a:t> by the application</a:t>
            </a:r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dependency</a:t>
            </a:r>
            <a:r>
              <a:rPr lang="fr-FR" dirty="0"/>
              <a:t> injection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provide</a:t>
            </a:r>
            <a:r>
              <a:rPr lang="fr-FR" dirty="0"/>
              <a:t> the </a:t>
            </a:r>
            <a:r>
              <a:rPr lang="fr-FR" dirty="0" err="1"/>
              <a:t>declared</a:t>
            </a:r>
            <a:r>
              <a:rPr lang="fr-FR" dirty="0"/>
              <a:t> services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required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 HTTP </a:t>
            </a:r>
            <a:r>
              <a:rPr lang="fr-FR" dirty="0" err="1"/>
              <a:t>request</a:t>
            </a:r>
            <a:r>
              <a:rPr lang="fr-FR" dirty="0"/>
              <a:t> handling pipeline</a:t>
            </a:r>
          </a:p>
          <a:p>
            <a:pPr marL="825488" lvl="2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/>
              <a:t>Startup Class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7382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Accessed with the </a:t>
            </a:r>
            <a:r>
              <a:rPr lang="en-US" dirty="0" err="1"/>
              <a:t>IConfiguration</a:t>
            </a:r>
            <a:r>
              <a:rPr lang="en-US" dirty="0"/>
              <a:t>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Pairs of Key/Value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default contains values from</a:t>
            </a:r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appsettings.json</a:t>
            </a:r>
            <a:endParaRPr lang="en-US" sz="1800" dirty="0"/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environment variables</a:t>
            </a:r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Command line arguments</a:t>
            </a:r>
          </a:p>
          <a:p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4C28B-285C-4FC5-91FB-EEBFEA039FFA}"/>
              </a:ext>
            </a:extLst>
          </p:cNvPr>
          <p:cNvSpPr/>
          <p:nvPr/>
        </p:nvSpPr>
        <p:spPr>
          <a:xfrm>
            <a:off x="8548467" y="2028819"/>
            <a:ext cx="34372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"section1"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"key1"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"key2"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"section2"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"key1"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</a:rPr>
              <a:t>"key2"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DDC47-17CC-4AFC-9FEC-1FCAF70A7E0E}"/>
              </a:ext>
            </a:extLst>
          </p:cNvPr>
          <p:cNvSpPr/>
          <p:nvPr/>
        </p:nvSpPr>
        <p:spPr>
          <a:xfrm>
            <a:off x="936140" y="4963219"/>
            <a:ext cx="9073661" cy="671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configuration;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 = configuration[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"section1:key2"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53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Injectable services are </a:t>
            </a:r>
            <a:r>
              <a:rPr lang="fr-FR" dirty="0" err="1"/>
              <a:t>declared</a:t>
            </a:r>
            <a:r>
              <a:rPr lang="fr-FR" dirty="0"/>
              <a:t> in the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Startup.ConfigureServices</a:t>
            </a:r>
            <a:endParaRPr lang="fr-FR" dirty="0"/>
          </a:p>
          <a:p>
            <a:endParaRPr lang="fr-FR" dirty="0"/>
          </a:p>
          <a:p>
            <a:r>
              <a:rPr lang="fr-FR" dirty="0"/>
              <a:t>Service </a:t>
            </a:r>
            <a:r>
              <a:rPr lang="fr-FR" dirty="0" err="1"/>
              <a:t>Lifetime</a:t>
            </a:r>
            <a:r>
              <a:rPr lang="fr-FR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Transient</a:t>
            </a:r>
            <a:r>
              <a:rPr lang="fr-FR" dirty="0"/>
              <a:t> : </a:t>
            </a:r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fr-FR" sz="1800" dirty="0"/>
              <a:t>Service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created</a:t>
            </a:r>
            <a:r>
              <a:rPr lang="fr-FR" sz="1800" dirty="0"/>
              <a:t> </a:t>
            </a:r>
            <a:r>
              <a:rPr lang="fr-FR" sz="1800" dirty="0" err="1"/>
              <a:t>each</a:t>
            </a:r>
            <a:r>
              <a:rPr lang="fr-FR" sz="1800" dirty="0"/>
              <a:t> time </a:t>
            </a:r>
            <a:r>
              <a:rPr lang="fr-FR" sz="1800" dirty="0" err="1"/>
              <a:t>it’s</a:t>
            </a:r>
            <a:r>
              <a:rPr lang="fr-FR" sz="1800" dirty="0"/>
              <a:t> </a:t>
            </a:r>
            <a:r>
              <a:rPr lang="fr-FR" sz="1800" dirty="0" err="1"/>
              <a:t>requested</a:t>
            </a: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Scoped</a:t>
            </a:r>
            <a:r>
              <a:rPr lang="fr-FR" dirty="0"/>
              <a:t> : </a:t>
            </a:r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fr-FR" sz="1800" dirty="0"/>
              <a:t>Service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created</a:t>
            </a:r>
            <a:r>
              <a:rPr lang="fr-FR" sz="1800" dirty="0"/>
              <a:t> once per client </a:t>
            </a:r>
            <a:r>
              <a:rPr lang="fr-FR" sz="1800" dirty="0" err="1"/>
              <a:t>connection</a:t>
            </a:r>
            <a:endParaRPr lang="fr-FR" sz="2067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Singleton</a:t>
            </a:r>
            <a:r>
              <a:rPr lang="fr-FR" dirty="0"/>
              <a:t> : </a:t>
            </a:r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fr-FR" sz="1800" dirty="0"/>
              <a:t>Service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created</a:t>
            </a:r>
            <a:r>
              <a:rPr lang="fr-FR" sz="1800" dirty="0"/>
              <a:t> </a:t>
            </a:r>
            <a:r>
              <a:rPr lang="fr-FR" sz="1800" dirty="0" err="1"/>
              <a:t>only</a:t>
            </a:r>
            <a:r>
              <a:rPr lang="fr-FR" sz="1800" dirty="0"/>
              <a:t> once, the first time </a:t>
            </a:r>
            <a:r>
              <a:rPr lang="fr-FR" sz="1800" dirty="0" err="1"/>
              <a:t>it’s</a:t>
            </a:r>
            <a:r>
              <a:rPr lang="fr-FR" sz="1800" dirty="0"/>
              <a:t> </a:t>
            </a:r>
            <a:r>
              <a:rPr lang="fr-FR" sz="1800" dirty="0" err="1"/>
              <a:t>requested</a:t>
            </a: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Injection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4263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7740" y="1452412"/>
            <a:ext cx="11444259" cy="5335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Create a class to represent settings of a service</a:t>
            </a:r>
            <a:endParaRPr lang="en-US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/>
              <a:t>Options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E954B-B146-42CD-A3AB-E5E5C34E37B4}"/>
              </a:ext>
            </a:extLst>
          </p:cNvPr>
          <p:cNvSpPr/>
          <p:nvPr/>
        </p:nvSpPr>
        <p:spPr>
          <a:xfrm>
            <a:off x="724485" y="1860918"/>
            <a:ext cx="6602438" cy="106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DatabaseOptions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ConnexionString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B03A2-403B-4859-84AF-FA2A3C1CD791}"/>
              </a:ext>
            </a:extLst>
          </p:cNvPr>
          <p:cNvSpPr/>
          <p:nvPr/>
        </p:nvSpPr>
        <p:spPr>
          <a:xfrm>
            <a:off x="1198825" y="3595246"/>
            <a:ext cx="11118272" cy="671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services.Configure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DatabaseOptions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&gt;(option =&gt; 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option.ConnexionString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Configuration[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database:connectionString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CA2DAD-1640-45A1-8A32-7543D0768499}"/>
              </a:ext>
            </a:extLst>
          </p:cNvPr>
          <p:cNvSpPr/>
          <p:nvPr/>
        </p:nvSpPr>
        <p:spPr>
          <a:xfrm>
            <a:off x="724485" y="5034016"/>
            <a:ext cx="8051409" cy="1953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IMyService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IOptions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DatabaseOptions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options)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options.Value.ConnexionString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4FBF39-9106-42ED-AAF4-2CDB2FB1F83B}"/>
              </a:ext>
            </a:extLst>
          </p:cNvPr>
          <p:cNvSpPr txBox="1"/>
          <p:nvPr/>
        </p:nvSpPr>
        <p:spPr>
          <a:xfrm>
            <a:off x="815498" y="4393001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Inject the option in the service and not the Configuration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805154-44B4-4AE5-8ED9-3C3242B38953}"/>
              </a:ext>
            </a:extLst>
          </p:cNvPr>
          <p:cNvSpPr txBox="1"/>
          <p:nvPr/>
        </p:nvSpPr>
        <p:spPr>
          <a:xfrm>
            <a:off x="815498" y="3272103"/>
            <a:ext cx="4612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Configure</a:t>
            </a:r>
            <a:r>
              <a:rPr lang="en-US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the option in startup class</a:t>
            </a:r>
          </a:p>
        </p:txBody>
      </p:sp>
    </p:spTree>
    <p:extLst>
      <p:ext uri="{BB962C8B-B14F-4D97-AF65-F5344CB8AC3E}">
        <p14:creationId xmlns:p14="http://schemas.microsoft.com/office/powerpoint/2010/main" val="35849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Middlewares are </a:t>
            </a:r>
            <a:r>
              <a:rPr lang="fr-FR" dirty="0" err="1"/>
              <a:t>assembled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pipeline to </a:t>
            </a:r>
            <a:r>
              <a:rPr lang="fr-FR" dirty="0" err="1"/>
              <a:t>handle</a:t>
            </a:r>
            <a:r>
              <a:rPr lang="fr-FR" dirty="0"/>
              <a:t> HTTP </a:t>
            </a:r>
            <a:r>
              <a:rPr lang="fr-FR" dirty="0" err="1"/>
              <a:t>Requests</a:t>
            </a:r>
            <a:endParaRPr lang="fr-FR" dirty="0"/>
          </a:p>
          <a:p>
            <a:r>
              <a:rPr lang="fr-FR" dirty="0"/>
              <a:t>Middlewares process </a:t>
            </a:r>
            <a:r>
              <a:rPr lang="fr-FR" dirty="0" err="1"/>
              <a:t>request</a:t>
            </a:r>
            <a:r>
              <a:rPr lang="fr-FR" dirty="0"/>
              <a:t> in the </a:t>
            </a:r>
            <a:r>
              <a:rPr lang="fr-FR" dirty="0" err="1"/>
              <a:t>order</a:t>
            </a:r>
            <a:r>
              <a:rPr lang="fr-FR" dirty="0"/>
              <a:t> of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declaration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/>
              <a:t>Middleware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65572FE-9184-45B0-9FA1-F8BD6553E4F2}"/>
              </a:ext>
            </a:extLst>
          </p:cNvPr>
          <p:cNvSpPr/>
          <p:nvPr/>
        </p:nvSpPr>
        <p:spPr>
          <a:xfrm>
            <a:off x="2912009" y="3798276"/>
            <a:ext cx="900333" cy="2433711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AC96A7-B953-4CFE-B844-F5D0ADEEF1A7}"/>
              </a:ext>
            </a:extLst>
          </p:cNvPr>
          <p:cNvSpPr txBox="1"/>
          <p:nvPr/>
        </p:nvSpPr>
        <p:spPr>
          <a:xfrm>
            <a:off x="2583757" y="342542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Middleware 1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D427264-8EE6-4E03-9CFB-FF948FA2C5AB}"/>
              </a:ext>
            </a:extLst>
          </p:cNvPr>
          <p:cNvSpPr/>
          <p:nvPr/>
        </p:nvSpPr>
        <p:spPr>
          <a:xfrm>
            <a:off x="1294228" y="3936872"/>
            <a:ext cx="1430209" cy="564790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22AD38-6DD1-47AA-A0DF-F196E99C8D9F}"/>
              </a:ext>
            </a:extLst>
          </p:cNvPr>
          <p:cNvSpPr txBox="1"/>
          <p:nvPr/>
        </p:nvSpPr>
        <p:spPr>
          <a:xfrm>
            <a:off x="1294228" y="36294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92D050"/>
                </a:solidFill>
              </a:rPr>
              <a:t>Request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2E890F7-F105-4709-A29A-E482FA5C8E6C}"/>
              </a:ext>
            </a:extLst>
          </p:cNvPr>
          <p:cNvSpPr/>
          <p:nvPr/>
        </p:nvSpPr>
        <p:spPr>
          <a:xfrm>
            <a:off x="3857412" y="4247403"/>
            <a:ext cx="1430209" cy="564790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DC02F21-0264-4024-8C18-01275E2ADB2D}"/>
              </a:ext>
            </a:extLst>
          </p:cNvPr>
          <p:cNvSpPr/>
          <p:nvPr/>
        </p:nvSpPr>
        <p:spPr>
          <a:xfrm>
            <a:off x="5374369" y="3819376"/>
            <a:ext cx="900333" cy="2433711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5DA1FC0-9CC4-4BBE-AB3F-2BA408C075B1}"/>
              </a:ext>
            </a:extLst>
          </p:cNvPr>
          <p:cNvSpPr txBox="1"/>
          <p:nvPr/>
        </p:nvSpPr>
        <p:spPr>
          <a:xfrm>
            <a:off x="5046117" y="344652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Middleware 2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A4913E7-D176-4D9E-839F-20E0A4302D8C}"/>
              </a:ext>
            </a:extLst>
          </p:cNvPr>
          <p:cNvSpPr/>
          <p:nvPr/>
        </p:nvSpPr>
        <p:spPr>
          <a:xfrm>
            <a:off x="7956292" y="3798276"/>
            <a:ext cx="900333" cy="2433711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E54C6F-41B1-4A9D-8235-1B93EAF4A32F}"/>
              </a:ext>
            </a:extLst>
          </p:cNvPr>
          <p:cNvSpPr txBox="1"/>
          <p:nvPr/>
        </p:nvSpPr>
        <p:spPr>
          <a:xfrm>
            <a:off x="7628040" y="342542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Middleware 3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2BF6C913-3196-4BCF-84F6-04DFFE0F8FA8}"/>
              </a:ext>
            </a:extLst>
          </p:cNvPr>
          <p:cNvSpPr/>
          <p:nvPr/>
        </p:nvSpPr>
        <p:spPr>
          <a:xfrm>
            <a:off x="6428528" y="4450341"/>
            <a:ext cx="1430209" cy="564790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4D92AC0D-13F2-4B5C-9DC9-061DFE840415}"/>
              </a:ext>
            </a:extLst>
          </p:cNvPr>
          <p:cNvSpPr/>
          <p:nvPr/>
        </p:nvSpPr>
        <p:spPr>
          <a:xfrm rot="10800000">
            <a:off x="6425777" y="5155746"/>
            <a:ext cx="1430209" cy="564790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19E530CB-ECF1-400B-A345-1944D17D1694}"/>
              </a:ext>
            </a:extLst>
          </p:cNvPr>
          <p:cNvSpPr/>
          <p:nvPr/>
        </p:nvSpPr>
        <p:spPr>
          <a:xfrm rot="10800000">
            <a:off x="3837479" y="5314659"/>
            <a:ext cx="1430209" cy="564790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7AE4A39-0610-47EC-8480-D8D4EF7EA91A}"/>
              </a:ext>
            </a:extLst>
          </p:cNvPr>
          <p:cNvSpPr/>
          <p:nvPr/>
        </p:nvSpPr>
        <p:spPr>
          <a:xfrm rot="10800000">
            <a:off x="1294228" y="5479187"/>
            <a:ext cx="1430209" cy="564790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3EA540-A515-4531-A480-A5A6F90F5C87}"/>
              </a:ext>
            </a:extLst>
          </p:cNvPr>
          <p:cNvSpPr txBox="1"/>
          <p:nvPr/>
        </p:nvSpPr>
        <p:spPr>
          <a:xfrm>
            <a:off x="1432560" y="614523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Response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DA36C2C-B2B5-4B5A-80A4-95F98A641B51}"/>
              </a:ext>
            </a:extLst>
          </p:cNvPr>
          <p:cNvSpPr/>
          <p:nvPr/>
        </p:nvSpPr>
        <p:spPr>
          <a:xfrm>
            <a:off x="10149017" y="3819376"/>
            <a:ext cx="900333" cy="2433711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392449A-846D-4BFB-B5DE-9FE4F476CE22}"/>
              </a:ext>
            </a:extLst>
          </p:cNvPr>
          <p:cNvSpPr txBox="1"/>
          <p:nvPr/>
        </p:nvSpPr>
        <p:spPr>
          <a:xfrm>
            <a:off x="9820765" y="344652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Middleware 4</a:t>
            </a:r>
          </a:p>
        </p:txBody>
      </p:sp>
      <p:sp>
        <p:nvSpPr>
          <p:cNvPr id="31" name="Étoile : 5 branches 30">
            <a:extLst>
              <a:ext uri="{FF2B5EF4-FFF2-40B4-BE49-F238E27FC236}">
                <a16:creationId xmlns:a16="http://schemas.microsoft.com/office/drawing/2014/main" id="{D2398C5A-2E76-4E41-AB84-8BA951CE1563}"/>
              </a:ext>
            </a:extLst>
          </p:cNvPr>
          <p:cNvSpPr/>
          <p:nvPr/>
        </p:nvSpPr>
        <p:spPr>
          <a:xfrm>
            <a:off x="8158694" y="4772284"/>
            <a:ext cx="495528" cy="502466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8043058-5C74-415A-B847-345A00EFE66A}"/>
              </a:ext>
            </a:extLst>
          </p:cNvPr>
          <p:cNvSpPr txBox="1"/>
          <p:nvPr/>
        </p:nvSpPr>
        <p:spPr>
          <a:xfrm>
            <a:off x="8877477" y="4744024"/>
            <a:ext cx="1292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Create</a:t>
            </a:r>
            <a:r>
              <a:rPr lang="fr-FR" dirty="0">
                <a:solidFill>
                  <a:srgbClr val="00B050"/>
                </a:solidFill>
              </a:rPr>
              <a:t> the </a:t>
            </a:r>
            <a:r>
              <a:rPr lang="fr-FR" dirty="0" err="1">
                <a:solidFill>
                  <a:srgbClr val="00B050"/>
                </a:solidFill>
              </a:rPr>
              <a:t>response</a:t>
            </a:r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4" grpId="0" animBg="1"/>
      <p:bldP spid="25" grpId="0" animBg="1"/>
      <p:bldP spid="26" grpId="0" animBg="1"/>
      <p:bldP spid="27" grpId="0" animBg="1"/>
      <p:bldP spid="28" grpId="0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r>
              <a:rPr lang="fr-FR" dirty="0"/>
              <a:t> </a:t>
            </a:r>
            <a:r>
              <a:rPr lang="fr-FR" dirty="0" err="1"/>
              <a:t>builds</a:t>
            </a:r>
            <a:r>
              <a:rPr lang="fr-FR" dirty="0"/>
              <a:t> and starts the </a:t>
            </a:r>
            <a:r>
              <a:rPr lang="fr-FR" dirty="0" err="1"/>
              <a:t>WebHost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the </a:t>
            </a:r>
            <a:r>
              <a:rPr lang="fr-FR" dirty="0" err="1"/>
              <a:t>WebHost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 configuration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logging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most</a:t>
            </a:r>
            <a:r>
              <a:rPr lang="fr-FR" dirty="0"/>
              <a:t> cases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use the default </a:t>
            </a:r>
            <a:r>
              <a:rPr lang="fr-FR" dirty="0" err="1"/>
              <a:t>webhost</a:t>
            </a:r>
            <a:r>
              <a:rPr lang="fr-FR" dirty="0"/>
              <a:t> 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/>
              <a:t>Host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F93E3-CC28-4E29-BE83-611886E9FF33}"/>
              </a:ext>
            </a:extLst>
          </p:cNvPr>
          <p:cNvSpPr/>
          <p:nvPr/>
        </p:nvSpPr>
        <p:spPr>
          <a:xfrm>
            <a:off x="2032770" y="5191780"/>
            <a:ext cx="6888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(args)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66830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HttpContext.Current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in ASP.NET </a:t>
            </a:r>
            <a:r>
              <a:rPr lang="fr-FR" dirty="0" err="1"/>
              <a:t>Core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get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HttpContext</a:t>
            </a:r>
            <a:r>
              <a:rPr lang="fr-FR" dirty="0"/>
              <a:t> in a service by injection the interface </a:t>
            </a:r>
            <a:r>
              <a:rPr lang="fr-FR" dirty="0" err="1"/>
              <a:t>IHttpContextAccessor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accessor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to the service collection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AddHttpContextAccessor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HttpContext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3804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configure </a:t>
            </a:r>
            <a:r>
              <a:rPr lang="fr-FR" dirty="0" err="1"/>
              <a:t>authentication</a:t>
            </a:r>
            <a:r>
              <a:rPr lang="fr-FR" dirty="0"/>
              <a:t> in an application</a:t>
            </a:r>
          </a:p>
          <a:p>
            <a:endParaRPr lang="fr-FR" dirty="0"/>
          </a:p>
          <a:p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schemes</a:t>
            </a:r>
            <a:r>
              <a:rPr lang="fr-FR" dirty="0"/>
              <a:t> are setup in the </a:t>
            </a:r>
            <a:r>
              <a:rPr lang="fr-FR" dirty="0" err="1"/>
              <a:t>Startup.cs</a:t>
            </a:r>
            <a:r>
              <a:rPr lang="fr-FR" dirty="0"/>
              <a:t> class</a:t>
            </a:r>
          </a:p>
          <a:p>
            <a:endParaRPr lang="fr-FR" dirty="0"/>
          </a:p>
          <a:p>
            <a:r>
              <a:rPr lang="fr-FR" dirty="0"/>
              <a:t>An application can use multiple </a:t>
            </a:r>
            <a:r>
              <a:rPr lang="fr-FR" dirty="0" err="1"/>
              <a:t>authentication</a:t>
            </a:r>
            <a:r>
              <a:rPr lang="fr-FR" dirty="0"/>
              <a:t> types</a:t>
            </a:r>
          </a:p>
          <a:p>
            <a:endParaRPr lang="fr-FR" dirty="0"/>
          </a:p>
          <a:p>
            <a:r>
              <a:rPr lang="fr-FR" dirty="0"/>
              <a:t>User Identity </a:t>
            </a:r>
            <a:r>
              <a:rPr lang="fr-FR" dirty="0" err="1"/>
              <a:t>is</a:t>
            </a:r>
            <a:r>
              <a:rPr lang="fr-FR" dirty="0"/>
              <a:t> a set of claims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Authentication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83930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Policies</a:t>
            </a:r>
            <a:r>
              <a:rPr lang="fr-FR" dirty="0"/>
              <a:t> are </a:t>
            </a:r>
            <a:r>
              <a:rPr lang="fr-FR" dirty="0" err="1"/>
              <a:t>defined</a:t>
            </a:r>
            <a:r>
              <a:rPr lang="fr-FR" dirty="0"/>
              <a:t> in startup as a set of </a:t>
            </a:r>
            <a:r>
              <a:rPr lang="fr-FR" dirty="0" err="1"/>
              <a:t>requirement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claims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restrict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a </a:t>
            </a:r>
            <a:r>
              <a:rPr lang="fr-FR" dirty="0" err="1"/>
              <a:t>specified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AuthorizeAttribute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Authorization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D954EE-325D-4775-BDCC-297901C26DF9}"/>
              </a:ext>
            </a:extLst>
          </p:cNvPr>
          <p:cNvSpPr/>
          <p:nvPr/>
        </p:nvSpPr>
        <p:spPr>
          <a:xfrm>
            <a:off x="1219200" y="269033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services.AddAuthorization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(options =&gt;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options.AddPolicy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Administrator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policy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policy.RequireClaim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IsAdmin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38C4E3-0E76-4389-AE29-6908F96831E0}"/>
              </a:ext>
            </a:extLst>
          </p:cNvPr>
          <p:cNvSpPr/>
          <p:nvPr/>
        </p:nvSpPr>
        <p:spPr>
          <a:xfrm>
            <a:off x="389467" y="5147270"/>
            <a:ext cx="7786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Authorize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(Policy =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Administrator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AdminController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ControllerBase</a:t>
            </a:r>
            <a:endParaRPr lang="fr-FR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0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providers (</a:t>
            </a:r>
            <a:r>
              <a:rPr lang="fr-FR" dirty="0" err="1"/>
              <a:t>including</a:t>
            </a:r>
            <a:r>
              <a:rPr lang="fr-FR" dirty="0"/>
              <a:t> 3rd party </a:t>
            </a:r>
            <a:r>
              <a:rPr lang="fr-FR" dirty="0" err="1"/>
              <a:t>loggers</a:t>
            </a:r>
            <a:r>
              <a:rPr lang="fr-FR" dirty="0"/>
              <a:t>) are </a:t>
            </a:r>
            <a:r>
              <a:rPr lang="fr-FR" dirty="0" err="1"/>
              <a:t>defined</a:t>
            </a:r>
            <a:r>
              <a:rPr lang="fr-FR" dirty="0"/>
              <a:t> by the Host in </a:t>
            </a:r>
            <a:r>
              <a:rPr lang="fr-FR" dirty="0" err="1"/>
              <a:t>Program.cs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Logging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by </a:t>
            </a:r>
            <a:r>
              <a:rPr lang="fr-FR" dirty="0" err="1"/>
              <a:t>injecting</a:t>
            </a:r>
            <a:r>
              <a:rPr lang="fr-FR" dirty="0"/>
              <a:t> </a:t>
            </a:r>
            <a:r>
              <a:rPr lang="fr-FR" dirty="0" err="1"/>
              <a:t>ILogger</a:t>
            </a:r>
            <a:r>
              <a:rPr lang="fr-FR" dirty="0"/>
              <a:t>&lt;T&gt; interface in services or </a:t>
            </a:r>
            <a:r>
              <a:rPr lang="fr-FR" dirty="0" err="1"/>
              <a:t>controllers</a:t>
            </a:r>
            <a:endParaRPr lang="fr-FR" dirty="0"/>
          </a:p>
          <a:p>
            <a:endParaRPr lang="fr-FR" dirty="0"/>
          </a:p>
          <a:p>
            <a:r>
              <a:rPr lang="fr-FR" dirty="0"/>
              <a:t>Logs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filtered</a:t>
            </a:r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Based</a:t>
            </a:r>
            <a:r>
              <a:rPr lang="fr-FR" dirty="0"/>
              <a:t> on the log </a:t>
            </a:r>
            <a:r>
              <a:rPr lang="fr-FR" dirty="0" err="1"/>
              <a:t>level</a:t>
            </a:r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Based</a:t>
            </a:r>
            <a:r>
              <a:rPr lang="fr-FR" dirty="0"/>
              <a:t> on the </a:t>
            </a:r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71913-C0EA-45C3-8CC0-1D2BB6C47BAE}"/>
              </a:ext>
            </a:extLst>
          </p:cNvPr>
          <p:cNvSpPr/>
          <p:nvPr/>
        </p:nvSpPr>
        <p:spPr>
          <a:xfrm>
            <a:off x="6108370" y="3833634"/>
            <a:ext cx="6096000" cy="25443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Logging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LogLevel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Microsoft.AspNetCore.Mvc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"Warning"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MyApp.Core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"Trace"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MyApp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Debug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2E75B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355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D4AB639-34E3-42EA-86B8-611EBC2C5B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707283-71E4-420F-9695-9527D273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 to .NET </a:t>
            </a:r>
            <a:r>
              <a:rPr lang="fr-FR" dirty="0" err="1"/>
              <a:t>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50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HTTPClient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are not </a:t>
            </a:r>
            <a:r>
              <a:rPr lang="fr-FR" dirty="0" err="1"/>
              <a:t>meant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disposed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IHTTPClientFactory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clients in pools and </a:t>
            </a:r>
            <a:r>
              <a:rPr lang="fr-FR" dirty="0" err="1"/>
              <a:t>reuse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inject</a:t>
            </a:r>
            <a:r>
              <a:rPr lang="fr-FR" dirty="0"/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IHTTPClientFactory</a:t>
            </a:r>
            <a:r>
              <a:rPr lang="fr-FR" dirty="0"/>
              <a:t> in </a:t>
            </a:r>
            <a:r>
              <a:rPr lang="fr-FR" dirty="0" err="1"/>
              <a:t>our</a:t>
            </a:r>
            <a:r>
              <a:rPr lang="fr-FR" dirty="0"/>
              <a:t> services or </a:t>
            </a:r>
            <a:r>
              <a:rPr lang="fr-FR" dirty="0" err="1"/>
              <a:t>directly</a:t>
            </a:r>
            <a:r>
              <a:rPr lang="fr-FR" dirty="0"/>
              <a:t> </a:t>
            </a:r>
            <a:r>
              <a:rPr lang="fr-FR" dirty="0" err="1"/>
              <a:t>inject</a:t>
            </a:r>
            <a:r>
              <a:rPr lang="fr-FR" dirty="0"/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HTTPClient</a:t>
            </a:r>
            <a:endParaRPr lang="fr-FR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HTTPClient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D37990-DB0A-48F4-9756-4E0E8180B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957" y="3059668"/>
            <a:ext cx="3121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services.AddHttpClient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2330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Hosted</a:t>
            </a:r>
            <a:r>
              <a:rPr lang="fr-FR" dirty="0"/>
              <a:t> Services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4F4D082F-8CC7-4861-A828-5E9728471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7713" y="1803400"/>
            <a:ext cx="11444287" cy="4267200"/>
          </a:xfrm>
        </p:spPr>
        <p:txBody>
          <a:bodyPr/>
          <a:lstStyle/>
          <a:p>
            <a:r>
              <a:rPr lang="en-US" dirty="0" err="1"/>
              <a:t>HostedServices</a:t>
            </a:r>
            <a:r>
              <a:rPr lang="en-US" dirty="0"/>
              <a:t> are services run in the background of the application. They are started at the beginning of the application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are usually done with an infinite loop in the </a:t>
            </a:r>
            <a:r>
              <a:rPr lang="en-US" dirty="0" err="1"/>
              <a:t>StartAsync</a:t>
            </a:r>
            <a:r>
              <a:rPr lang="en-US" dirty="0"/>
              <a:t>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4D846-1730-4E67-B1DC-FDDE0FA76373}"/>
              </a:ext>
            </a:extLst>
          </p:cNvPr>
          <p:cNvSpPr/>
          <p:nvPr/>
        </p:nvSpPr>
        <p:spPr>
          <a:xfrm>
            <a:off x="894819" y="4110277"/>
            <a:ext cx="95334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MyHostedService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IHostedService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795E26"/>
                </a:solidFill>
                <a:latin typeface="Consolas" panose="020B0609020204030204" pitchFamily="49" charset="0"/>
              </a:rPr>
              <a:t>StartAsync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CancellationToken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1080"/>
                </a:solidFill>
                <a:latin typeface="Consolas" panose="020B0609020204030204" pitchFamily="49" charset="0"/>
              </a:rPr>
              <a:t>cancellationToken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//Do 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something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795E26"/>
                </a:solidFill>
                <a:latin typeface="Consolas" panose="020B0609020204030204" pitchFamily="49" charset="0"/>
              </a:rPr>
              <a:t>StopAsync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CancellationToken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1080"/>
                </a:solidFill>
                <a:latin typeface="Consolas" panose="020B0609020204030204" pitchFamily="49" charset="0"/>
              </a:rPr>
              <a:t>cancellationToken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AAF7F-096B-4B1F-B216-B7AE68D27DED}"/>
              </a:ext>
            </a:extLst>
          </p:cNvPr>
          <p:cNvSpPr/>
          <p:nvPr/>
        </p:nvSpPr>
        <p:spPr>
          <a:xfrm>
            <a:off x="894819" y="2873065"/>
            <a:ext cx="8396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795E26"/>
                </a:solidFill>
                <a:latin typeface="Consolas" panose="020B0609020204030204" pitchFamily="49" charset="0"/>
              </a:rPr>
              <a:t>AddHostedService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MyHostedService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51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A7D43D7-018C-4ECA-8A76-7855EE7D96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135A0E-0328-4400-86C1-D540A98B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ASPNET </a:t>
            </a:r>
            <a:r>
              <a:rPr lang="fr-FR" dirty="0" err="1"/>
              <a:t>Core</a:t>
            </a:r>
            <a:r>
              <a:rPr lang="fr-FR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822270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Class </a:t>
            </a:r>
            <a:r>
              <a:rPr lang="fr-FR" dirty="0" err="1"/>
              <a:t>name</a:t>
            </a:r>
            <a:r>
              <a:rPr lang="fr-FR" dirty="0"/>
              <a:t> end </a:t>
            </a:r>
            <a:r>
              <a:rPr lang="fr-FR" dirty="0" err="1"/>
              <a:t>with</a:t>
            </a:r>
            <a:r>
              <a:rPr lang="fr-FR" dirty="0"/>
              <a:t> Controller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API Controller class </a:t>
            </a:r>
            <a:r>
              <a:rPr lang="fr-FR" dirty="0" err="1"/>
              <a:t>inherits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ControllerBase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MVC Controller class </a:t>
            </a:r>
            <a:r>
              <a:rPr lang="fr-FR" dirty="0" err="1"/>
              <a:t>inherits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Controller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Controllers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93276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FD648CE-48F4-478D-ADEC-BA0A5401C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Routing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setup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RouteAttribute</a:t>
            </a:r>
            <a:r>
              <a:rPr lang="fr-FR" dirty="0"/>
              <a:t> on </a:t>
            </a:r>
            <a:r>
              <a:rPr lang="fr-FR" dirty="0" err="1"/>
              <a:t>controller</a:t>
            </a:r>
            <a:r>
              <a:rPr lang="fr-FR" dirty="0"/>
              <a:t> or action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Routes can </a:t>
            </a:r>
            <a:r>
              <a:rPr lang="fr-FR" dirty="0" err="1"/>
              <a:t>be</a:t>
            </a:r>
            <a:r>
              <a:rPr lang="fr-FR" dirty="0"/>
              <a:t> setup in the Middleware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6D761D-25AB-4E3C-B220-920F9B26AF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FF1B2F-673C-4018-B1E1-1E281853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MVC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77614-31F2-4C98-A082-225DB0CC4876}"/>
              </a:ext>
            </a:extLst>
          </p:cNvPr>
          <p:cNvSpPr/>
          <p:nvPr/>
        </p:nvSpPr>
        <p:spPr>
          <a:xfrm>
            <a:off x="467002" y="2443792"/>
            <a:ext cx="10041467" cy="2644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[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"api/[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controller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)]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DataController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ControllerBase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[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HttpGet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[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"{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entityId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)]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IActionResult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GetOne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entityId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4AE31-9D05-434B-85F3-C81095135C42}"/>
              </a:ext>
            </a:extLst>
          </p:cNvPr>
          <p:cNvSpPr/>
          <p:nvPr/>
        </p:nvSpPr>
        <p:spPr>
          <a:xfrm>
            <a:off x="822602" y="5325112"/>
            <a:ext cx="9685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(routes =&gt;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routes.MapRoute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"{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controller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=Home}/{action=Index}/{id?}"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63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7740" y="1803145"/>
            <a:ext cx="11444259" cy="4267455"/>
          </a:xfrm>
        </p:spPr>
        <p:txBody>
          <a:bodyPr/>
          <a:lstStyle/>
          <a:p>
            <a:r>
              <a:rPr lang="fr-FR" dirty="0" err="1"/>
              <a:t>Views</a:t>
            </a:r>
            <a:r>
              <a:rPr lang="fr-FR" dirty="0"/>
              <a:t> are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compiled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the dll and can no longer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edited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 on a </a:t>
            </a:r>
            <a:r>
              <a:rPr lang="fr-FR" dirty="0" err="1"/>
              <a:t>deployed</a:t>
            </a:r>
            <a:r>
              <a:rPr lang="fr-FR" dirty="0"/>
              <a:t> application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inject</a:t>
            </a:r>
            <a:r>
              <a:rPr lang="fr-FR" dirty="0"/>
              <a:t> services </a:t>
            </a:r>
            <a:r>
              <a:rPr lang="fr-FR" dirty="0" err="1"/>
              <a:t>directly</a:t>
            </a:r>
            <a:r>
              <a:rPr lang="fr-FR" dirty="0"/>
              <a:t> in the </a:t>
            </a:r>
            <a:r>
              <a:rPr lang="fr-FR" dirty="0" err="1"/>
              <a:t>views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@</a:t>
            </a:r>
            <a:r>
              <a:rPr lang="fr-FR" dirty="0" err="1"/>
              <a:t>inject</a:t>
            </a:r>
            <a:r>
              <a:rPr lang="fr-FR" dirty="0"/>
              <a:t> </a:t>
            </a:r>
            <a:r>
              <a:rPr lang="fr-FR" dirty="0" err="1"/>
              <a:t>razor</a:t>
            </a:r>
            <a:r>
              <a:rPr lang="fr-FR" dirty="0"/>
              <a:t> directive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Razor</a:t>
            </a:r>
            <a:r>
              <a:rPr lang="fr-FR" dirty="0"/>
              <a:t> </a:t>
            </a:r>
            <a:r>
              <a:rPr lang="fr-FR" dirty="0" err="1"/>
              <a:t>Views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included</a:t>
            </a:r>
            <a:r>
              <a:rPr lang="fr-FR" dirty="0"/>
              <a:t> in </a:t>
            </a:r>
            <a:r>
              <a:rPr lang="fr-FR" dirty="0" err="1"/>
              <a:t>libraries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reused</a:t>
            </a:r>
            <a:r>
              <a:rPr lang="fr-FR" dirty="0"/>
              <a:t> </a:t>
            </a:r>
            <a:r>
              <a:rPr lang="fr-FR" dirty="0" err="1"/>
              <a:t>accross</a:t>
            </a:r>
            <a:r>
              <a:rPr lang="fr-FR" dirty="0"/>
              <a:t> multiple </a:t>
            </a:r>
            <a:r>
              <a:rPr lang="fr-FR" dirty="0" err="1"/>
              <a:t>projects</a:t>
            </a:r>
            <a:r>
              <a:rPr lang="fr-FR" dirty="0"/>
              <a:t>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Razor</a:t>
            </a:r>
            <a:r>
              <a:rPr lang="fr-FR" dirty="0"/>
              <a:t>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MVC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B7A20-C15C-4CB1-B8EF-C7F088EDC413}"/>
              </a:ext>
            </a:extLst>
          </p:cNvPr>
          <p:cNvSpPr/>
          <p:nvPr/>
        </p:nvSpPr>
        <p:spPr>
          <a:xfrm>
            <a:off x="894879" y="3561641"/>
            <a:ext cx="3730508" cy="375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myService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7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new HTML like syntax for razor views</a:t>
            </a:r>
          </a:p>
          <a:p>
            <a:r>
              <a:rPr lang="en-US" dirty="0"/>
              <a:t>Tag helpers are attributes prefixed with asp- that we can use on standard HTML tags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/>
              <a:t>Tag Helper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MVC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36AE3-2EF0-4BF1-8A05-E908C5BD8D45}"/>
              </a:ext>
            </a:extLst>
          </p:cNvPr>
          <p:cNvSpPr/>
          <p:nvPr/>
        </p:nvSpPr>
        <p:spPr>
          <a:xfrm>
            <a:off x="1100666" y="3385362"/>
            <a:ext cx="8204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="col-md-2"&gt;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="login"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AD48D-63B2-4141-9243-8A8A43D1B914}"/>
              </a:ext>
            </a:extLst>
          </p:cNvPr>
          <p:cNvSpPr/>
          <p:nvPr/>
        </p:nvSpPr>
        <p:spPr>
          <a:xfrm>
            <a:off x="1100666" y="4704898"/>
            <a:ext cx="8204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="Home"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84AF90-4F78-4C92-80AE-A9EF998837AC}"/>
              </a:ext>
            </a:extLst>
          </p:cNvPr>
          <p:cNvSpPr/>
          <p:nvPr/>
        </p:nvSpPr>
        <p:spPr>
          <a:xfrm>
            <a:off x="992265" y="5555945"/>
            <a:ext cx="8421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b="1" dirty="0">
                <a:solidFill>
                  <a:srgbClr val="80008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800080"/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="~/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js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/site.js"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fr-FR" b="1" dirty="0">
                <a:solidFill>
                  <a:srgbClr val="800080"/>
                </a:solidFill>
                <a:latin typeface="Consolas" panose="020B0609020204030204" pitchFamily="49" charset="0"/>
              </a:rPr>
              <a:t>-append-version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fr-FR" b="1" dirty="0">
                <a:solidFill>
                  <a:srgbClr val="80008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12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 new </a:t>
            </a:r>
            <a:r>
              <a:rPr lang="fr-FR" dirty="0" err="1"/>
              <a:t>way</a:t>
            </a:r>
            <a:r>
              <a:rPr lang="fr-FR" dirty="0"/>
              <a:t> to serve HTML page </a:t>
            </a:r>
            <a:r>
              <a:rPr lang="fr-FR" dirty="0" err="1"/>
              <a:t>generated</a:t>
            </a:r>
            <a:r>
              <a:rPr lang="fr-FR" dirty="0"/>
              <a:t> by </a:t>
            </a:r>
            <a:r>
              <a:rPr lang="fr-FR" dirty="0" err="1"/>
              <a:t>razor</a:t>
            </a:r>
            <a:br>
              <a:rPr lang="fr-FR" dirty="0"/>
            </a:br>
            <a:r>
              <a:rPr lang="fr-FR" dirty="0" err="1"/>
              <a:t>Included</a:t>
            </a:r>
            <a:r>
              <a:rPr lang="fr-FR" dirty="0"/>
              <a:t> in MVC middleware</a:t>
            </a:r>
          </a:p>
          <a:p>
            <a:endParaRPr lang="fr-FR" dirty="0"/>
          </a:p>
          <a:p>
            <a:r>
              <a:rPr lang="fr-FR" dirty="0" err="1"/>
              <a:t>Easier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simple web apps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MVC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Razor</a:t>
            </a:r>
            <a:r>
              <a:rPr lang="fr-FR" dirty="0"/>
              <a:t> page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razor</a:t>
            </a:r>
            <a:r>
              <a:rPr lang="fr-FR" dirty="0"/>
              <a:t> </a:t>
            </a:r>
            <a:r>
              <a:rPr lang="fr-FR" dirty="0" err="1"/>
              <a:t>cshtml</a:t>
            </a:r>
            <a:r>
              <a:rPr lang="fr-FR" dirty="0"/>
              <a:t> file </a:t>
            </a:r>
            <a:r>
              <a:rPr lang="fr-FR" dirty="0" err="1"/>
              <a:t>with</a:t>
            </a:r>
            <a:r>
              <a:rPr lang="fr-FR" dirty="0"/>
              <a:t> the @page directive, and a class </a:t>
            </a:r>
            <a:r>
              <a:rPr lang="fr-FR" dirty="0" err="1"/>
              <a:t>inheriting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PageModel</a:t>
            </a:r>
            <a:endParaRPr lang="fr-FR" dirty="0"/>
          </a:p>
          <a:p>
            <a:endParaRPr lang="fr-FR" dirty="0"/>
          </a:p>
          <a:p>
            <a:r>
              <a:rPr lang="fr-FR" dirty="0"/>
              <a:t>No </a:t>
            </a:r>
            <a:r>
              <a:rPr lang="fr-FR" dirty="0" err="1"/>
              <a:t>controller</a:t>
            </a:r>
            <a:r>
              <a:rPr lang="fr-FR" dirty="0"/>
              <a:t>, </a:t>
            </a:r>
            <a:r>
              <a:rPr lang="fr-FR" dirty="0" err="1"/>
              <a:t>request</a:t>
            </a:r>
            <a:r>
              <a:rPr lang="fr-FR" dirty="0"/>
              <a:t> are </a:t>
            </a:r>
            <a:r>
              <a:rPr lang="fr-FR" dirty="0" err="1"/>
              <a:t>handled</a:t>
            </a:r>
            <a:r>
              <a:rPr lang="fr-FR" dirty="0"/>
              <a:t> by the page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Razor</a:t>
            </a:r>
            <a:r>
              <a:rPr lang="fr-FR" dirty="0"/>
              <a:t> Page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2504051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more out of the box bundling/minification of static assets. Usually bundling/ minification is done in the client side build pipeline</a:t>
            </a:r>
          </a:p>
          <a:p>
            <a:endParaRPr lang="en-US" dirty="0"/>
          </a:p>
          <a:p>
            <a:r>
              <a:rPr lang="en-US" dirty="0"/>
              <a:t>We can add bundling at build time with the package </a:t>
            </a:r>
            <a:r>
              <a:rPr lang="en-US" dirty="0" err="1"/>
              <a:t>BuildBundlerMinifier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a </a:t>
            </a:r>
            <a:r>
              <a:rPr lang="en-US" dirty="0" err="1"/>
              <a:t>bundleconfig.json</a:t>
            </a:r>
            <a:r>
              <a:rPr lang="en-US" dirty="0"/>
              <a:t> to declare the bundles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the bundled files in razor views with the environment tag helper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/>
              <a:t>Bundle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MVC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FAC9F-F9B4-40BA-8237-49586B36FD1E}"/>
              </a:ext>
            </a:extLst>
          </p:cNvPr>
          <p:cNvSpPr/>
          <p:nvPr/>
        </p:nvSpPr>
        <p:spPr>
          <a:xfrm>
            <a:off x="1051203" y="4316274"/>
            <a:ext cx="10837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environment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include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Development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="~/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js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/site.js"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environment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environment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exclude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Development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b="1" dirty="0">
                <a:solidFill>
                  <a:srgbClr val="80008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800080"/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="~/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js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/site.min.js"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asp</a:t>
            </a:r>
            <a:r>
              <a:rPr lang="fr-FR" b="1" dirty="0">
                <a:solidFill>
                  <a:srgbClr val="800080"/>
                </a:solidFill>
                <a:latin typeface="Consolas" panose="020B0609020204030204" pitchFamily="49" charset="0"/>
              </a:rPr>
              <a:t>-append-version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fr-FR" b="1" dirty="0">
                <a:solidFill>
                  <a:srgbClr val="800080"/>
                </a:solidFill>
                <a:latin typeface="Consolas" panose="020B0609020204030204" pitchFamily="49" charset="0"/>
              </a:rPr>
              <a:t>script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environment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395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Hubs are </a:t>
            </a:r>
            <a:r>
              <a:rPr lang="fr-FR" dirty="0" err="1"/>
              <a:t>declared</a:t>
            </a:r>
            <a:r>
              <a:rPr lang="fr-FR" dirty="0"/>
              <a:t> in startup</a:t>
            </a:r>
          </a:p>
          <a:p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hubs let us </a:t>
            </a:r>
            <a:r>
              <a:rPr lang="fr-FR" dirty="0" err="1"/>
              <a:t>declare</a:t>
            </a:r>
            <a:r>
              <a:rPr lang="fr-FR" dirty="0"/>
              <a:t> the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call on clients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can call </a:t>
            </a:r>
            <a:r>
              <a:rPr lang="fr-FR" dirty="0" err="1"/>
              <a:t>methods</a:t>
            </a:r>
            <a:r>
              <a:rPr lang="fr-FR" dirty="0"/>
              <a:t> on clients </a:t>
            </a:r>
            <a:r>
              <a:rPr lang="fr-FR" dirty="0" err="1"/>
              <a:t>from</a:t>
            </a:r>
            <a:r>
              <a:rPr lang="fr-FR" dirty="0"/>
              <a:t> services and </a:t>
            </a:r>
            <a:r>
              <a:rPr lang="fr-FR" dirty="0" err="1"/>
              <a:t>controllers</a:t>
            </a:r>
            <a:r>
              <a:rPr lang="fr-FR" dirty="0"/>
              <a:t> by </a:t>
            </a:r>
            <a:r>
              <a:rPr lang="fr-FR" dirty="0" err="1"/>
              <a:t>injecting</a:t>
            </a:r>
            <a:r>
              <a:rPr lang="fr-FR" dirty="0"/>
              <a:t> </a:t>
            </a:r>
            <a:r>
              <a:rPr lang="fr-FR" dirty="0" err="1"/>
              <a:t>IHubContext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SignalR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MVC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2C8C1-4ACA-46B4-BF19-4C27240692DD}"/>
              </a:ext>
            </a:extLst>
          </p:cNvPr>
          <p:cNvSpPr/>
          <p:nvPr/>
        </p:nvSpPr>
        <p:spPr>
          <a:xfrm>
            <a:off x="534736" y="2898126"/>
            <a:ext cx="8396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IHubMessage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GetNewMessage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MessageHub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Hub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IHubMessage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6B51C-5DA9-47AE-A466-4CC45A2A98DA}"/>
              </a:ext>
            </a:extLst>
          </p:cNvPr>
          <p:cNvSpPr/>
          <p:nvPr/>
        </p:nvSpPr>
        <p:spPr>
          <a:xfrm>
            <a:off x="0" y="5470435"/>
            <a:ext cx="9465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IHubContext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MessageHub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IHubMessage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fr-FR" dirty="0" err="1">
                <a:solidFill>
                  <a:srgbClr val="001080"/>
                </a:solidFill>
                <a:latin typeface="Consolas" panose="020B0609020204030204" pitchFamily="49" charset="0"/>
              </a:rPr>
              <a:t>hubContext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795E26"/>
                </a:solidFill>
                <a:latin typeface="Consolas" panose="020B0609020204030204" pitchFamily="49" charset="0"/>
              </a:rPr>
              <a:t>SendMessage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MessageModel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fr-FR" dirty="0" err="1">
                <a:solidFill>
                  <a:srgbClr val="001080"/>
                </a:solidFill>
                <a:latin typeface="Consolas" panose="020B0609020204030204" pitchFamily="49" charset="0"/>
              </a:rPr>
              <a:t>hubContext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1080"/>
                </a:solidFill>
                <a:latin typeface="Consolas" panose="020B0609020204030204" pitchFamily="49" charset="0"/>
              </a:rPr>
              <a:t>All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795E26"/>
                </a:solidFill>
                <a:latin typeface="Consolas" panose="020B0609020204030204" pitchFamily="49" charset="0"/>
              </a:rPr>
              <a:t>GetNewMessage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6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New </a:t>
            </a:r>
            <a:r>
              <a:rPr lang="fr-FR" dirty="0" err="1"/>
              <a:t>Implementation</a:t>
            </a:r>
            <a:r>
              <a:rPr lang="fr-FR" dirty="0"/>
              <a:t> of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Cross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High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Version 3 </a:t>
            </a:r>
            <a:r>
              <a:rPr lang="fr-FR" dirty="0" err="1"/>
              <a:t>released</a:t>
            </a:r>
            <a:r>
              <a:rPr lang="fr-FR" dirty="0"/>
              <a:t> on 23/09/2019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.NET 4.8 </a:t>
            </a:r>
            <a:r>
              <a:rPr lang="fr-FR" dirty="0" err="1"/>
              <a:t>is</a:t>
            </a:r>
            <a:r>
              <a:rPr lang="fr-FR" dirty="0"/>
              <a:t> the last version of .NET Framework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53998"/>
          </a:xfrm>
        </p:spPr>
        <p:txBody>
          <a:bodyPr/>
          <a:lstStyle/>
          <a:p>
            <a:r>
              <a:rPr lang="fr-FR" sz="3600" dirty="0" err="1"/>
              <a:t>What</a:t>
            </a:r>
            <a:r>
              <a:rPr lang="fr-FR" sz="3600" dirty="0"/>
              <a:t> </a:t>
            </a:r>
            <a:r>
              <a:rPr lang="fr-FR" sz="3600" dirty="0" err="1"/>
              <a:t>is</a:t>
            </a:r>
            <a:r>
              <a:rPr lang="fr-FR" sz="3600" dirty="0"/>
              <a:t> .NET </a:t>
            </a:r>
            <a:r>
              <a:rPr lang="fr-FR" sz="3600" dirty="0" err="1"/>
              <a:t>Core</a:t>
            </a:r>
            <a:endParaRPr lang="fr-FR" sz="360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Introduction to .NET </a:t>
            </a:r>
            <a:r>
              <a:rPr lang="fr-FR" sz="2800" dirty="0" err="1"/>
              <a:t>Core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6079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61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Specification</a:t>
            </a:r>
            <a:r>
              <a:rPr lang="fr-FR" dirty="0"/>
              <a:t> of the .NET API </a:t>
            </a:r>
            <a:r>
              <a:rPr lang="fr-FR" dirty="0" err="1"/>
              <a:t>implemented</a:t>
            </a:r>
            <a:r>
              <a:rPr lang="fr-FR" dirty="0"/>
              <a:t> by the </a:t>
            </a:r>
            <a:r>
              <a:rPr lang="fr-FR" dirty="0" err="1"/>
              <a:t>frameworks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/>
              <a:t>.NET Standard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Introduction to .NET </a:t>
            </a:r>
            <a:r>
              <a:rPr lang="fr-FR" sz="2800" dirty="0" err="1"/>
              <a:t>Core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CED444-A090-4C89-9765-2C2864B5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4" y="2525516"/>
            <a:ext cx="8762914" cy="38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Command line </a:t>
            </a:r>
            <a:r>
              <a:rPr lang="fr-FR" dirty="0" err="1"/>
              <a:t>tool</a:t>
            </a:r>
            <a:r>
              <a:rPr lang="fr-FR" dirty="0"/>
              <a:t> </a:t>
            </a:r>
          </a:p>
          <a:p>
            <a:r>
              <a:rPr lang="fr-FR" dirty="0" err="1"/>
              <a:t>Included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.NET </a:t>
            </a:r>
            <a:r>
              <a:rPr lang="fr-FR" dirty="0" err="1"/>
              <a:t>Core</a:t>
            </a:r>
            <a:r>
              <a:rPr lang="fr-FR" dirty="0"/>
              <a:t> runtime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: </a:t>
            </a:r>
            <a:r>
              <a:rPr lang="fr-FR" b="0" dirty="0" err="1"/>
              <a:t>Builds</a:t>
            </a:r>
            <a:r>
              <a:rPr lang="fr-FR" b="0" dirty="0"/>
              <a:t> source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dotnet</a:t>
            </a:r>
            <a:r>
              <a:rPr lang="fr-FR" dirty="0"/>
              <a:t> restore : </a:t>
            </a:r>
            <a:r>
              <a:rPr lang="fr-FR" b="0" dirty="0"/>
              <a:t>Restore the packages of a </a:t>
            </a:r>
            <a:r>
              <a:rPr lang="fr-FR" b="0" dirty="0" err="1"/>
              <a:t>project</a:t>
            </a:r>
            <a:endParaRPr lang="fr-FR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dotnet</a:t>
            </a:r>
            <a:r>
              <a:rPr lang="fr-FR" dirty="0"/>
              <a:t> run : </a:t>
            </a:r>
            <a:r>
              <a:rPr lang="fr-FR" b="0" dirty="0"/>
              <a:t>To </a:t>
            </a:r>
            <a:r>
              <a:rPr lang="fr-FR" b="0" dirty="0" err="1"/>
              <a:t>execute</a:t>
            </a:r>
            <a:r>
              <a:rPr lang="fr-FR" b="0" dirty="0"/>
              <a:t> source code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Introduction to .NET </a:t>
            </a:r>
            <a:r>
              <a:rPr lang="fr-FR" sz="2800" dirty="0" err="1"/>
              <a:t>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267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5A29995-996C-4513-91D2-1F3F09367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569A8E6-3E5F-43B3-A9A6-0FE7F9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ASPNET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Fondamentals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737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7740" y="1803145"/>
            <a:ext cx="7498793" cy="42674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wwwroot</a:t>
            </a:r>
            <a:r>
              <a:rPr lang="fr-FR" dirty="0"/>
              <a:t> folder : </a:t>
            </a:r>
            <a:r>
              <a:rPr lang="fr-FR" b="0" dirty="0" err="1"/>
              <a:t>contains</a:t>
            </a:r>
            <a:r>
              <a:rPr lang="fr-FR" b="0" dirty="0"/>
              <a:t> the </a:t>
            </a:r>
            <a:r>
              <a:rPr lang="fr-FR" b="0" dirty="0" err="1"/>
              <a:t>static</a:t>
            </a:r>
            <a:r>
              <a:rPr lang="fr-FR" b="0" dirty="0"/>
              <a:t> files to de </a:t>
            </a:r>
            <a:r>
              <a:rPr lang="fr-FR" b="0" dirty="0" err="1"/>
              <a:t>deployed</a:t>
            </a:r>
            <a:r>
              <a:rPr lang="fr-FR" b="0" dirty="0"/>
              <a:t> </a:t>
            </a:r>
            <a:r>
              <a:rPr lang="fr-FR" b="0" dirty="0" err="1"/>
              <a:t>with</a:t>
            </a:r>
            <a:r>
              <a:rPr lang="fr-FR" b="0" dirty="0"/>
              <a:t> the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Program.cs</a:t>
            </a:r>
            <a:r>
              <a:rPr lang="fr-FR" dirty="0"/>
              <a:t> : </a:t>
            </a:r>
            <a:r>
              <a:rPr lang="fr-FR" b="0" dirty="0"/>
              <a:t>Configuration of the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Startup.cs</a:t>
            </a:r>
            <a:r>
              <a:rPr lang="fr-FR" dirty="0"/>
              <a:t> : </a:t>
            </a:r>
            <a:r>
              <a:rPr lang="fr-FR" b="0" dirty="0"/>
              <a:t>Configuration of the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/>
              <a:t>Project Folder Structure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D3E206-1A51-4EEC-9E8F-C3A5A3161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732" y="1581435"/>
            <a:ext cx="3356095" cy="4343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FBCB52-A3DF-4724-9D08-044AF67DBE71}"/>
              </a:ext>
            </a:extLst>
          </p:cNvPr>
          <p:cNvSpPr/>
          <p:nvPr/>
        </p:nvSpPr>
        <p:spPr>
          <a:xfrm>
            <a:off x="950939" y="424036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No </a:t>
            </a:r>
            <a:r>
              <a:rPr lang="fr-FR" sz="2400" b="1" dirty="0" err="1">
                <a:solidFill>
                  <a:schemeClr val="accent4"/>
                </a:solidFill>
              </a:rPr>
              <a:t>web</a:t>
            </a:r>
            <a:r>
              <a:rPr lang="fr-FR" sz="2400" b="1" dirty="0" err="1"/>
              <a:t>.config</a:t>
            </a:r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No </a:t>
            </a:r>
            <a:r>
              <a:rPr lang="fr-FR" sz="2400" b="1" dirty="0" err="1"/>
              <a:t>Global.asax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7761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7607" y="1803144"/>
            <a:ext cx="3959727" cy="42674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Includes</a:t>
            </a:r>
            <a:r>
              <a:rPr lang="fr-FR" dirty="0"/>
              <a:t> :</a:t>
            </a:r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fr-FR" sz="2000" dirty="0"/>
              <a:t>SDK</a:t>
            </a:r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Nuget</a:t>
            </a:r>
            <a:r>
              <a:rPr lang="fr-FR" sz="2000" dirty="0"/>
              <a:t> Packages</a:t>
            </a:r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Projects</a:t>
            </a:r>
            <a:r>
              <a:rPr lang="fr-FR" sz="2000" dirty="0"/>
              <a:t> </a:t>
            </a:r>
            <a:r>
              <a:rPr lang="fr-FR" sz="2000" dirty="0" err="1"/>
              <a:t>references</a:t>
            </a:r>
            <a:endParaRPr lang="fr-FR" sz="2000" dirty="0"/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fr-FR" sz="2000" dirty="0"/>
              <a:t>No source file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/>
              <a:t>Project file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5F45D7-1871-4D01-848E-006A24542F07}"/>
              </a:ext>
            </a:extLst>
          </p:cNvPr>
          <p:cNvSpPr/>
          <p:nvPr/>
        </p:nvSpPr>
        <p:spPr>
          <a:xfrm>
            <a:off x="4097868" y="1951712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Microsoft.NET.Sdk.Web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netcoreapp2.2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AspNetCoreHostingModel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InProcess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AspNetCoreHostingModel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Microsoft.AspNetCore.App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ProjectReference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..\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MyLib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MyLib.csproj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2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A175F76-F037-4BC3-A33C-7176FBF93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application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hosted</a:t>
            </a:r>
            <a:r>
              <a:rPr lang="fr-FR" dirty="0"/>
              <a:t> on IIS or on </a:t>
            </a:r>
            <a:r>
              <a:rPr lang="fr-FR" dirty="0" err="1"/>
              <a:t>Kestrel</a:t>
            </a:r>
            <a:endParaRPr lang="fr-FR" dirty="0"/>
          </a:p>
          <a:p>
            <a:endParaRPr lang="fr-FR" dirty="0"/>
          </a:p>
          <a:p>
            <a:r>
              <a:rPr lang="fr-FR" dirty="0"/>
              <a:t>.NET </a:t>
            </a:r>
            <a:r>
              <a:rPr lang="fr-FR" dirty="0" err="1"/>
              <a:t>Core</a:t>
            </a:r>
            <a:r>
              <a:rPr lang="fr-FR" dirty="0"/>
              <a:t> runtime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included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publish</a:t>
            </a:r>
            <a:endParaRPr lang="fr-FR" dirty="0"/>
          </a:p>
          <a:p>
            <a:endParaRPr lang="fr-FR" dirty="0"/>
          </a:p>
          <a:p>
            <a:r>
              <a:rPr lang="fr-FR" dirty="0"/>
              <a:t>For IIS </a:t>
            </a:r>
            <a:r>
              <a:rPr lang="fr-FR" dirty="0" err="1"/>
              <a:t>Hosting</a:t>
            </a:r>
            <a:r>
              <a:rPr lang="fr-FR" dirty="0"/>
              <a:t> </a:t>
            </a:r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fr-FR" dirty="0" err="1"/>
              <a:t>Web.config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by the </a:t>
            </a:r>
            <a:r>
              <a:rPr lang="fr-FR" dirty="0" err="1"/>
              <a:t>publish</a:t>
            </a:r>
            <a:endParaRPr lang="fr-FR" dirty="0"/>
          </a:p>
          <a:p>
            <a:pPr marL="825488" lvl="2" indent="-342900">
              <a:buFont typeface="Arial" panose="020B0604020202020204" pitchFamily="34" charset="0"/>
              <a:buChar char="•"/>
            </a:pPr>
            <a:r>
              <a:rPr lang="fr-FR" dirty="0"/>
              <a:t>The .NET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Hosting</a:t>
            </a:r>
            <a:r>
              <a:rPr lang="fr-FR" dirty="0"/>
              <a:t> Runtime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endParaRPr lang="fr-FR" dirty="0"/>
          </a:p>
          <a:p>
            <a:pPr lvl="2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u="sng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B0D4-F16B-4424-A5A8-5F439E43E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792" y="932723"/>
            <a:ext cx="10720360" cy="533544"/>
          </a:xfrm>
        </p:spPr>
        <p:txBody>
          <a:bodyPr/>
          <a:lstStyle/>
          <a:p>
            <a:r>
              <a:rPr lang="fr-FR" dirty="0" err="1"/>
              <a:t>Deployment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568304-C2E8-4308-9CA1-5660E5C7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39" y="394733"/>
            <a:ext cx="10721263" cy="430887"/>
          </a:xfrm>
        </p:spPr>
        <p:txBody>
          <a:bodyPr/>
          <a:lstStyle/>
          <a:p>
            <a:r>
              <a:rPr lang="fr-FR" sz="2800" dirty="0"/>
              <a:t>ASPNET </a:t>
            </a:r>
            <a:r>
              <a:rPr lang="fr-FR" sz="2800" dirty="0" err="1"/>
              <a:t>Core</a:t>
            </a:r>
            <a:r>
              <a:rPr lang="fr-FR" sz="2800" dirty="0"/>
              <a:t> </a:t>
            </a:r>
            <a:r>
              <a:rPr lang="fr-FR" sz="2800" dirty="0" err="1"/>
              <a:t>Fondamentals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12606330"/>
      </p:ext>
    </p:extLst>
  </p:cSld>
  <p:clrMapOvr>
    <a:masterClrMapping/>
  </p:clrMapOvr>
</p:sld>
</file>

<file path=ppt/theme/theme1.xml><?xml version="1.0" encoding="utf-8"?>
<a:theme xmlns:a="http://schemas.openxmlformats.org/drawingml/2006/main" name="BTL">
  <a:themeElements>
    <a:clrScheme name="Personnalisé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3764"/>
      </a:accent1>
      <a:accent2>
        <a:srgbClr val="3A75C4"/>
      </a:accent2>
      <a:accent3>
        <a:srgbClr val="91989C"/>
      </a:accent3>
      <a:accent4>
        <a:srgbClr val="4E4F54"/>
      </a:accent4>
      <a:accent5>
        <a:srgbClr val="C8D3D9"/>
      </a:accent5>
      <a:accent6>
        <a:srgbClr val="9FB5E1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TL" id="{FD7C12D0-886A-49C0-AD97-4A76E543BC52}" vid="{62033BBF-7297-47DE-A2DC-A6B63F924D3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33CB1E1AF25D4AAD50B22C7BEE785E" ma:contentTypeVersion="6" ma:contentTypeDescription="Crée un document." ma:contentTypeScope="" ma:versionID="7220a57f64124e9bdeb9dc5c584884bc">
  <xsd:schema xmlns:xsd="http://www.w3.org/2001/XMLSchema" xmlns:xs="http://www.w3.org/2001/XMLSchema" xmlns:p="http://schemas.microsoft.com/office/2006/metadata/properties" xmlns:ns2="373db3ed-05de-4f6d-a392-9844e8394604" xmlns:ns3="609c8d31-9647-4461-9221-30485908d87d" targetNamespace="http://schemas.microsoft.com/office/2006/metadata/properties" ma:root="true" ma:fieldsID="f6ab098d81318eec6adbeca01bbee8c1" ns2:_="" ns3:_="">
    <xsd:import namespace="373db3ed-05de-4f6d-a392-9844e8394604"/>
    <xsd:import namespace="609c8d31-9647-4461-9221-30485908d8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db3ed-05de-4f6d-a392-9844e83946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c8d31-9647-4461-9221-30485908d87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8269B6-74DF-4639-86D5-D5F165BB9109}"/>
</file>

<file path=customXml/itemProps2.xml><?xml version="1.0" encoding="utf-8"?>
<ds:datastoreItem xmlns:ds="http://schemas.openxmlformats.org/officeDocument/2006/customXml" ds:itemID="{B903D734-681E-4457-9EE3-EEF8510BB9F5}"/>
</file>

<file path=customXml/itemProps3.xml><?xml version="1.0" encoding="utf-8"?>
<ds:datastoreItem xmlns:ds="http://schemas.openxmlformats.org/officeDocument/2006/customXml" ds:itemID="{2E387EB0-3551-4212-8A7E-01B6AF18F93B}"/>
</file>

<file path=docProps/app.xml><?xml version="1.0" encoding="utf-8"?>
<Properties xmlns="http://schemas.openxmlformats.org/officeDocument/2006/extended-properties" xmlns:vt="http://schemas.openxmlformats.org/officeDocument/2006/docPropsVTypes">
  <Template>BTL</Template>
  <TotalTime>4903</TotalTime>
  <Words>1852</Words>
  <Application>Microsoft Office PowerPoint</Application>
  <PresentationFormat>Grand écran</PresentationFormat>
  <Paragraphs>380</Paragraphs>
  <Slides>30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SFMono-Regular</vt:lpstr>
      <vt:lpstr>BTL</vt:lpstr>
      <vt:lpstr>ASPNET CORE Training</vt:lpstr>
      <vt:lpstr>Introduction to .NET Core</vt:lpstr>
      <vt:lpstr>Introduction to .NET Core</vt:lpstr>
      <vt:lpstr>Introduction to .NET Core</vt:lpstr>
      <vt:lpstr>Introduction to .NET Core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Fondamentals</vt:lpstr>
      <vt:lpstr>ASPNET Core MVC</vt:lpstr>
      <vt:lpstr>ASPNET Core MVC</vt:lpstr>
      <vt:lpstr>ASPNET Core MVC</vt:lpstr>
      <vt:lpstr>ASPNET Core MVC</vt:lpstr>
      <vt:lpstr>ASPNET Core MVC</vt:lpstr>
      <vt:lpstr>ASPNET Core MVC</vt:lpstr>
      <vt:lpstr>ASPNET Core MVC</vt:lpstr>
      <vt:lpstr>ASPNET Core MVC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CORE</dc:title>
  <dc:creator>Jérémie LOSCOS (EXTERNAL)</dc:creator>
  <cp:lastModifiedBy>Jérémie LOSCOS (EXTERNAL)</cp:lastModifiedBy>
  <cp:revision>98</cp:revision>
  <dcterms:created xsi:type="dcterms:W3CDTF">2019-09-30T09:38:37Z</dcterms:created>
  <dcterms:modified xsi:type="dcterms:W3CDTF">2019-10-08T02:21:19Z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0x0101006A33CB1E1AF25D4AAD50B22C7BEE785E</vt:lpwstr>
  </property>
</Properties>
</file>