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7"/>
  </p:notesMasterIdLst>
  <p:handoutMasterIdLst>
    <p:handoutMasterId r:id="rId28"/>
  </p:handoutMasterIdLst>
  <p:sldIdLst>
    <p:sldId id="279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9" r:id="rId17"/>
    <p:sldId id="320" r:id="rId18"/>
    <p:sldId id="321" r:id="rId19"/>
    <p:sldId id="322" r:id="rId20"/>
    <p:sldId id="1828" r:id="rId21"/>
    <p:sldId id="1899" r:id="rId22"/>
    <p:sldId id="326" r:id="rId23"/>
    <p:sldId id="324" r:id="rId24"/>
    <p:sldId id="1900" r:id="rId25"/>
    <p:sldId id="325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001E"/>
    <a:srgbClr val="FFFFCC"/>
    <a:srgbClr val="9F002D"/>
    <a:srgbClr val="4C2710"/>
    <a:srgbClr val="87451D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740" autoAdjust="0"/>
    <p:restoredTop sz="95226" autoAdjust="0"/>
  </p:normalViewPr>
  <p:slideViewPr>
    <p:cSldViewPr>
      <p:cViewPr varScale="1">
        <p:scale>
          <a:sx n="86" d="100"/>
          <a:sy n="86" d="100"/>
        </p:scale>
        <p:origin x="195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07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-1838"/>
    </p:cViewPr>
  </p:sorterViewPr>
  <p:notesViewPr>
    <p:cSldViewPr>
      <p:cViewPr>
        <p:scale>
          <a:sx n="90" d="100"/>
          <a:sy n="90" d="100"/>
        </p:scale>
        <p:origin x="2685" y="-43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dirty="0"/>
              <a:t>0x - Lecture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dirty="0"/>
              <a:t>v1.0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/>
              <a:t>© 2010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7972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4659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63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9868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58674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Slide Deck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24" y="448276"/>
            <a:ext cx="8263890" cy="543185"/>
          </a:xfrm>
        </p:spPr>
        <p:txBody>
          <a:bodyPr/>
          <a:lstStyle>
            <a:lvl1pPr>
              <a:defRPr sz="294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2524" y="1351185"/>
            <a:ext cx="8263890" cy="152881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66923" indent="-166923">
              <a:lnSpc>
                <a:spcPct val="100000"/>
              </a:lnSpc>
              <a:spcAft>
                <a:spcPts val="441"/>
              </a:spcAft>
              <a:buFont typeface="Arial" panose="020B0604020202020204" pitchFamily="34" charset="0"/>
              <a:buChar char="•"/>
              <a:defRPr sz="2059"/>
            </a:lvl1pPr>
            <a:lvl2pPr marL="339681" indent="-169257">
              <a:lnSpc>
                <a:spcPts val="2353"/>
              </a:lnSpc>
              <a:buFont typeface="Arial" panose="020B0604020202020204" pitchFamily="34" charset="0"/>
              <a:buChar char="•"/>
              <a:defRPr sz="1765"/>
            </a:lvl2pPr>
            <a:lvl3pPr marL="342803" indent="0">
              <a:lnSpc>
                <a:spcPts val="1765"/>
              </a:lnSpc>
              <a:buNone/>
              <a:defRPr sz="1324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381704" indent="0">
              <a:buNone/>
              <a:defRPr sz="1324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85199" indent="-303495">
              <a:buNone/>
              <a:defRPr sz="1029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952499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24" y="448276"/>
            <a:ext cx="8101439" cy="543185"/>
          </a:xfrm>
        </p:spPr>
        <p:txBody>
          <a:bodyPr/>
          <a:lstStyle>
            <a:lvl1pPr>
              <a:defRPr sz="294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67687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  <p:sldLayoutId id="2147483660" r:id="rId6"/>
    <p:sldLayoutId id="2147483661" r:id="rId7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800" dirty="0"/>
              <a:t>Securing Content with Row Level Security</a:t>
            </a:r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D289B-8F64-49DE-AFA0-E27AB7D9F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Cross-direction Filtering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D7DBE5-EC88-40BD-A560-22966BD28C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77" t="31973" b="14738"/>
          <a:stretch/>
        </p:blipFill>
        <p:spPr>
          <a:xfrm>
            <a:off x="228600" y="1371600"/>
            <a:ext cx="5943600" cy="212271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30A3505-B710-4C23-AFAC-871F4A933028}"/>
              </a:ext>
            </a:extLst>
          </p:cNvPr>
          <p:cNvGrpSpPr/>
          <p:nvPr/>
        </p:nvGrpSpPr>
        <p:grpSpPr>
          <a:xfrm>
            <a:off x="3352800" y="2590800"/>
            <a:ext cx="5400964" cy="3916164"/>
            <a:chOff x="3352800" y="2590800"/>
            <a:chExt cx="5400964" cy="391616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2C9CBC-687D-48C9-93CB-4FB3CD53F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4102" y="3200400"/>
              <a:ext cx="4919662" cy="33065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7ED6338-0E78-4327-A97A-83735F6D2622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590800"/>
              <a:ext cx="381000" cy="5334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C67966-6064-47A7-A370-24F573E5D72D}"/>
              </a:ext>
            </a:extLst>
          </p:cNvPr>
          <p:cNvGrpSpPr/>
          <p:nvPr/>
        </p:nvGrpSpPr>
        <p:grpSpPr>
          <a:xfrm>
            <a:off x="5611090" y="5410199"/>
            <a:ext cx="2999510" cy="722745"/>
            <a:chOff x="5611090" y="5410199"/>
            <a:chExt cx="2999510" cy="722745"/>
          </a:xfrm>
        </p:grpSpPr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7C56F9DB-0286-4B01-92E9-1C843C1918C1}"/>
                </a:ext>
              </a:extLst>
            </p:cNvPr>
            <p:cNvSpPr/>
            <p:nvPr/>
          </p:nvSpPr>
          <p:spPr>
            <a:xfrm>
              <a:off x="5611090" y="5631873"/>
              <a:ext cx="4572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88862F8-1BC0-4C3B-9123-5B081F1DB037}"/>
                </a:ext>
              </a:extLst>
            </p:cNvPr>
            <p:cNvSpPr/>
            <p:nvPr/>
          </p:nvSpPr>
          <p:spPr>
            <a:xfrm>
              <a:off x="6172200" y="5410199"/>
              <a:ext cx="2438400" cy="722745"/>
            </a:xfrm>
            <a:prstGeom prst="round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114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2AABB5-CE4C-465A-8C4A-C28658E32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 Tracking the Current User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D2C4FE-9149-499B-9F01-F3262FFA3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1600"/>
            <a:ext cx="8153400" cy="40237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367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6E4BDFD-074D-4461-BF2F-4979AF45FFB7}"/>
              </a:ext>
            </a:extLst>
          </p:cNvPr>
          <p:cNvGrpSpPr/>
          <p:nvPr/>
        </p:nvGrpSpPr>
        <p:grpSpPr>
          <a:xfrm>
            <a:off x="6324599" y="1810327"/>
            <a:ext cx="2233167" cy="1728930"/>
            <a:chOff x="6324599" y="1810327"/>
            <a:chExt cx="2233167" cy="172893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0EFBD64-A07E-40EB-8096-897C7CBAD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24600" y="2099543"/>
              <a:ext cx="2233166" cy="14397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4878E09-A3E0-43AC-B382-EA290D534401}"/>
                </a:ext>
              </a:extLst>
            </p:cNvPr>
            <p:cNvSpPr/>
            <p:nvPr/>
          </p:nvSpPr>
          <p:spPr>
            <a:xfrm>
              <a:off x="6324599" y="1810327"/>
              <a:ext cx="2228274" cy="2563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Users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625EF6-8729-4AE9-9D38-3259AC60489C}"/>
              </a:ext>
            </a:extLst>
          </p:cNvPr>
          <p:cNvGrpSpPr/>
          <p:nvPr/>
        </p:nvGrpSpPr>
        <p:grpSpPr>
          <a:xfrm>
            <a:off x="3806468" y="1611746"/>
            <a:ext cx="2086333" cy="2206863"/>
            <a:chOff x="3704867" y="1676400"/>
            <a:chExt cx="2086333" cy="220686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FBE9D85-ABB2-42AD-9537-2C306598F1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826"/>
            <a:stretch/>
          </p:blipFill>
          <p:spPr>
            <a:xfrm>
              <a:off x="3704867" y="1902063"/>
              <a:ext cx="2086333" cy="1981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C9FC3B3-4DE8-4D52-A494-B4B92F4656F1}"/>
                </a:ext>
              </a:extLst>
            </p:cNvPr>
            <p:cNvSpPr/>
            <p:nvPr/>
          </p:nvSpPr>
          <p:spPr>
            <a:xfrm>
              <a:off x="3704867" y="1676400"/>
              <a:ext cx="2086333" cy="2118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UserRegion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28FC395-F7F4-4A2D-90A9-B9B5731BC064}"/>
              </a:ext>
            </a:extLst>
          </p:cNvPr>
          <p:cNvGrpSpPr/>
          <p:nvPr/>
        </p:nvGrpSpPr>
        <p:grpSpPr>
          <a:xfrm>
            <a:off x="2617505" y="2456873"/>
            <a:ext cx="783786" cy="865823"/>
            <a:chOff x="2340415" y="2268912"/>
            <a:chExt cx="783786" cy="86582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E2BF382-7E51-4B5E-9B4A-F10802E277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8917"/>
            <a:stretch/>
          </p:blipFill>
          <p:spPr>
            <a:xfrm>
              <a:off x="2345913" y="2504064"/>
              <a:ext cx="778288" cy="6306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316994F-ADFE-4E2F-B0D3-8C5303C46000}"/>
                </a:ext>
              </a:extLst>
            </p:cNvPr>
            <p:cNvSpPr/>
            <p:nvPr/>
          </p:nvSpPr>
          <p:spPr>
            <a:xfrm>
              <a:off x="2340415" y="2268912"/>
              <a:ext cx="783786" cy="2351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Regions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ACEFB1-5736-4F82-81DE-A0AFC832CE6D}"/>
              </a:ext>
            </a:extLst>
          </p:cNvPr>
          <p:cNvGrpSpPr/>
          <p:nvPr/>
        </p:nvGrpSpPr>
        <p:grpSpPr>
          <a:xfrm>
            <a:off x="645995" y="1828800"/>
            <a:ext cx="1539710" cy="2073223"/>
            <a:chOff x="301738" y="1663520"/>
            <a:chExt cx="1539710" cy="207322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5B3D91E-42F5-4E17-AEA3-FA018C7B5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4800" y="1902063"/>
              <a:ext cx="1536648" cy="18346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A5E149-F997-4A7B-95E9-53F098AF0477}"/>
                </a:ext>
              </a:extLst>
            </p:cNvPr>
            <p:cNvSpPr/>
            <p:nvPr/>
          </p:nvSpPr>
          <p:spPr>
            <a:xfrm>
              <a:off x="301738" y="1663520"/>
              <a:ext cx="1536648" cy="22468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Customers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FC3148-D696-49E4-8246-24CB10FD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RLS Table Filtering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AE2CCC-F1F0-4A17-8047-5958837192CA}"/>
              </a:ext>
            </a:extLst>
          </p:cNvPr>
          <p:cNvSpPr/>
          <p:nvPr/>
        </p:nvSpPr>
        <p:spPr>
          <a:xfrm>
            <a:off x="6324599" y="2971800"/>
            <a:ext cx="2233167" cy="228600"/>
          </a:xfrm>
          <a:prstGeom prst="roundRect">
            <a:avLst/>
          </a:prstGeom>
          <a:solidFill>
            <a:srgbClr val="FFF2CD">
              <a:alpha val="2902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18DDBD1-2755-4656-8CD0-359CB60DD112}"/>
              </a:ext>
            </a:extLst>
          </p:cNvPr>
          <p:cNvGrpSpPr/>
          <p:nvPr/>
        </p:nvGrpSpPr>
        <p:grpSpPr>
          <a:xfrm>
            <a:off x="3806468" y="2989249"/>
            <a:ext cx="2518132" cy="203464"/>
            <a:chOff x="3806468" y="2989249"/>
            <a:chExt cx="2518132" cy="20346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F6F2845-7D01-45CE-BBCB-E069D7D44342}"/>
                </a:ext>
              </a:extLst>
            </p:cNvPr>
            <p:cNvSpPr/>
            <p:nvPr/>
          </p:nvSpPr>
          <p:spPr>
            <a:xfrm>
              <a:off x="3806468" y="2989249"/>
              <a:ext cx="2086333" cy="203464"/>
            </a:xfrm>
            <a:prstGeom prst="roundRect">
              <a:avLst/>
            </a:prstGeom>
            <a:solidFill>
              <a:srgbClr val="FFF2CD">
                <a:alpha val="29020"/>
              </a:srgb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4A1CCA5-5635-43A2-9825-505D7CA27D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4383" y="3096492"/>
              <a:ext cx="360217" cy="0"/>
            </a:xfrm>
            <a:prstGeom prst="straightConnector1">
              <a:avLst/>
            </a:prstGeom>
            <a:ln w="38100">
              <a:solidFill>
                <a:srgbClr val="74001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3D5E446-8C9F-482C-975C-1B67FBE734B7}"/>
              </a:ext>
            </a:extLst>
          </p:cNvPr>
          <p:cNvGrpSpPr/>
          <p:nvPr/>
        </p:nvGrpSpPr>
        <p:grpSpPr>
          <a:xfrm>
            <a:off x="2617504" y="2984886"/>
            <a:ext cx="1192496" cy="193437"/>
            <a:chOff x="2617504" y="2984886"/>
            <a:chExt cx="1192496" cy="193437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DFEBA73-3C9C-40A9-8725-B5103F7D42E9}"/>
                </a:ext>
              </a:extLst>
            </p:cNvPr>
            <p:cNvSpPr/>
            <p:nvPr/>
          </p:nvSpPr>
          <p:spPr>
            <a:xfrm>
              <a:off x="2617504" y="2984886"/>
              <a:ext cx="783786" cy="193437"/>
            </a:xfrm>
            <a:prstGeom prst="roundRect">
              <a:avLst/>
            </a:prstGeom>
            <a:solidFill>
              <a:srgbClr val="FFF2CD">
                <a:alpha val="30196"/>
              </a:srgb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82CF2B6-ED2F-4898-B20C-FD508465AA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9783" y="3082637"/>
              <a:ext cx="360217" cy="0"/>
            </a:xfrm>
            <a:prstGeom prst="straightConnector1">
              <a:avLst/>
            </a:prstGeom>
            <a:ln w="38100">
              <a:solidFill>
                <a:srgbClr val="74001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BF5E841-C268-41D4-96D4-F348CD88673B}"/>
              </a:ext>
            </a:extLst>
          </p:cNvPr>
          <p:cNvGrpSpPr/>
          <p:nvPr/>
        </p:nvGrpSpPr>
        <p:grpSpPr>
          <a:xfrm>
            <a:off x="645994" y="2264824"/>
            <a:ext cx="1971510" cy="1524765"/>
            <a:chOff x="645994" y="2264824"/>
            <a:chExt cx="1971510" cy="152476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B90339D-2814-42A0-9697-AB2964F3A945}"/>
                </a:ext>
              </a:extLst>
            </p:cNvPr>
            <p:cNvSpPr/>
            <p:nvPr/>
          </p:nvSpPr>
          <p:spPr>
            <a:xfrm>
              <a:off x="649057" y="2264824"/>
              <a:ext cx="1536648" cy="296009"/>
            </a:xfrm>
            <a:prstGeom prst="roundRect">
              <a:avLst/>
            </a:prstGeom>
            <a:solidFill>
              <a:srgbClr val="FFF2CD">
                <a:alpha val="30980"/>
              </a:srgb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3E3B47B-EFDC-43C0-B2AE-EE4E3F61F7F1}"/>
                </a:ext>
              </a:extLst>
            </p:cNvPr>
            <p:cNvSpPr/>
            <p:nvPr/>
          </p:nvSpPr>
          <p:spPr>
            <a:xfrm>
              <a:off x="652120" y="2890952"/>
              <a:ext cx="1536648" cy="151914"/>
            </a:xfrm>
            <a:prstGeom prst="roundRect">
              <a:avLst/>
            </a:prstGeom>
            <a:solidFill>
              <a:srgbClr val="FFF2CD">
                <a:alpha val="30980"/>
              </a:srgb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C21A461-FE7F-4BE6-AA72-C6287D8B235C}"/>
                </a:ext>
              </a:extLst>
            </p:cNvPr>
            <p:cNvSpPr/>
            <p:nvPr/>
          </p:nvSpPr>
          <p:spPr>
            <a:xfrm>
              <a:off x="645994" y="3155642"/>
              <a:ext cx="1536648" cy="255320"/>
            </a:xfrm>
            <a:prstGeom prst="roundRect">
              <a:avLst/>
            </a:prstGeom>
            <a:solidFill>
              <a:srgbClr val="FFF2CD">
                <a:alpha val="30980"/>
              </a:srgb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4965A9E-646E-4233-AF2C-FC522C9193FA}"/>
                </a:ext>
              </a:extLst>
            </p:cNvPr>
            <p:cNvSpPr/>
            <p:nvPr/>
          </p:nvSpPr>
          <p:spPr>
            <a:xfrm>
              <a:off x="645994" y="3637675"/>
              <a:ext cx="1536648" cy="151914"/>
            </a:xfrm>
            <a:prstGeom prst="roundRect">
              <a:avLst/>
            </a:prstGeom>
            <a:solidFill>
              <a:srgbClr val="FFF2CD">
                <a:alpha val="30980"/>
              </a:srgb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E01AEF2-5628-46DD-9D83-07EA36424E9B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2214764" y="2536469"/>
              <a:ext cx="402740" cy="545136"/>
            </a:xfrm>
            <a:prstGeom prst="straightConnector1">
              <a:avLst/>
            </a:prstGeom>
            <a:ln w="19050">
              <a:solidFill>
                <a:srgbClr val="74001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8074351-4947-4498-A32A-B90AF25A2B97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2217826" y="2984887"/>
              <a:ext cx="399678" cy="96718"/>
            </a:xfrm>
            <a:prstGeom prst="straightConnector1">
              <a:avLst/>
            </a:prstGeom>
            <a:ln w="19050">
              <a:solidFill>
                <a:srgbClr val="74001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FD94648-4BF5-4424-A01F-5077560AC9C1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2230338" y="3081605"/>
              <a:ext cx="387166" cy="206865"/>
            </a:xfrm>
            <a:prstGeom prst="straightConnector1">
              <a:avLst/>
            </a:prstGeom>
            <a:ln w="19050">
              <a:solidFill>
                <a:srgbClr val="74001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05024D1-4645-4397-AA42-22D8172EAA63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2217825" y="3081605"/>
              <a:ext cx="399679" cy="575995"/>
            </a:xfrm>
            <a:prstGeom prst="straightConnector1">
              <a:avLst/>
            </a:prstGeom>
            <a:ln w="19050">
              <a:solidFill>
                <a:srgbClr val="74001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934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33693-E813-445D-A9ED-069B2E829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RLS Enforcement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5137B3-E8C0-471C-8F2C-81889BB913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90" r="-1" b="-469"/>
          <a:stretch/>
        </p:blipFill>
        <p:spPr>
          <a:xfrm>
            <a:off x="381000" y="1295400"/>
            <a:ext cx="8229600" cy="49549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2368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Dynamic Row-level Security</a:t>
            </a:r>
          </a:p>
        </p:txBody>
      </p:sp>
    </p:spTree>
    <p:extLst>
      <p:ext uri="{BB962C8B-B14F-4D97-AF65-F5344CB8AC3E}">
        <p14:creationId xmlns:p14="http://schemas.microsoft.com/office/powerpoint/2010/main" val="697666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Row Level Security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Dynamic Row Level Security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Embedding RLS-enabled Reports</a:t>
            </a:r>
          </a:p>
        </p:txBody>
      </p:sp>
    </p:spTree>
    <p:extLst>
      <p:ext uri="{BB962C8B-B14F-4D97-AF65-F5344CB8AC3E}">
        <p14:creationId xmlns:p14="http://schemas.microsoft.com/office/powerpoint/2010/main" val="2286847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Embed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65" dirty="0"/>
              <a:t>App-Owns-Data embedding requires developer to generate embed tokens</a:t>
            </a:r>
          </a:p>
          <a:p>
            <a:pPr lvl="1"/>
            <a:r>
              <a:rPr lang="en-US" sz="1471" dirty="0"/>
              <a:t>Developer controls what permissions are extended to user for embedding purposes</a:t>
            </a:r>
          </a:p>
          <a:p>
            <a:pPr lvl="1"/>
            <a:r>
              <a:rPr lang="en-US" sz="1471" dirty="0"/>
              <a:t>Generating embed tokens requires dedicated capacity for any production scenarios</a:t>
            </a:r>
          </a:p>
          <a:p>
            <a:pPr lvl="1"/>
            <a:endParaRPr lang="en-US" sz="1471" dirty="0"/>
          </a:p>
          <a:p>
            <a:r>
              <a:rPr lang="en-US" sz="1765" dirty="0"/>
              <a:t>You generate embed tokens with the Power BI Service API</a:t>
            </a:r>
          </a:p>
          <a:p>
            <a:pPr lvl="1"/>
            <a:r>
              <a:rPr lang="en-US" sz="1471" dirty="0"/>
              <a:t>Embed Token V1 API used to create single resource embed tokens </a:t>
            </a:r>
            <a:r>
              <a:rPr lang="en-US" sz="1324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(see example below)</a:t>
            </a:r>
            <a:endParaRPr lang="en-US" sz="147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1471" dirty="0"/>
              <a:t>Embed Token V2 API used to create multi-resource embed tokens </a:t>
            </a:r>
            <a:r>
              <a:rPr lang="en-US" sz="1324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(see example in later slide)</a:t>
            </a:r>
            <a:endParaRPr lang="en-US" sz="147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1471" dirty="0"/>
              <a:t>Embed token provides restrictions on whether user can view, edit or create</a:t>
            </a:r>
          </a:p>
          <a:p>
            <a:pPr lvl="1"/>
            <a:r>
              <a:rPr lang="en-US" sz="1471" dirty="0"/>
              <a:t>Embed token can be generated to support row-level security (RLS)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423567"/>
            <a:ext cx="7171329" cy="101340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585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F01A6-56AF-42C7-86FB-68F2AE58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23" y="228600"/>
            <a:ext cx="8101439" cy="543185"/>
          </a:xfrm>
        </p:spPr>
        <p:txBody>
          <a:bodyPr/>
          <a:lstStyle/>
          <a:p>
            <a:r>
              <a:rPr lang="en-US" sz="2800" dirty="0"/>
              <a:t>Getting the Data for Report Embedding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B3EB4-A8C8-41E5-B24A-0B547FAB3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23" y="1728694"/>
            <a:ext cx="7542574" cy="3592703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523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7D372-3EEA-4AF4-8E86-611B8577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RLS-enabled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F303A-1340-4483-A936-54446C683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with </a:t>
            </a:r>
            <a:r>
              <a:rPr lang="en-US" dirty="0" err="1"/>
              <a:t>EffectiveIdentity</a:t>
            </a:r>
            <a:endParaRPr lang="en-US" dirty="0"/>
          </a:p>
          <a:p>
            <a:pPr lvl="1"/>
            <a:r>
              <a:rPr lang="en-US" dirty="0"/>
              <a:t>RLS-enabled reports require role(s) for access</a:t>
            </a:r>
          </a:p>
          <a:p>
            <a:pPr lvl="1"/>
            <a:r>
              <a:rPr lang="en-US" dirty="0"/>
              <a:t>Embed tokens must be generated with 1 or more roles</a:t>
            </a:r>
          </a:p>
          <a:p>
            <a:pPr lvl="1"/>
            <a:r>
              <a:rPr lang="en-US" dirty="0"/>
              <a:t>Roles added to embed token using </a:t>
            </a:r>
            <a:r>
              <a:rPr lang="en-US" dirty="0" err="1"/>
              <a:t>EffectiveIdentity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C42C7F-7D4D-49DF-B82D-7D64FC2B3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013" y="3429000"/>
            <a:ext cx="7267974" cy="1545231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91706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C0E2A-226C-414D-951D-E06C3821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</a:t>
            </a:r>
            <a:r>
              <a:rPr lang="en-US" dirty="0" err="1"/>
              <a:t>EffectiveIdentity</a:t>
            </a:r>
            <a:r>
              <a:rPr lang="en-US" dirty="0"/>
              <a:t> - V1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22EC36-0A75-4524-BA71-36791E89B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19200"/>
            <a:ext cx="6827933" cy="54102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9214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Row-level Security (RLS)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Scheme based on Named Roles</a:t>
            </a:r>
          </a:p>
          <a:p>
            <a:pPr lvl="1"/>
            <a:r>
              <a:rPr lang="en-US" dirty="0"/>
              <a:t>Roles are defined using Power BI Desktop</a:t>
            </a:r>
          </a:p>
          <a:p>
            <a:pPr lvl="1"/>
            <a:r>
              <a:rPr lang="en-US" dirty="0"/>
              <a:t>Each role is scoped to the dataset within a PBIX project</a:t>
            </a:r>
          </a:p>
          <a:p>
            <a:pPr lvl="2"/>
            <a:endParaRPr lang="en-US" dirty="0"/>
          </a:p>
          <a:p>
            <a:r>
              <a:rPr lang="en-US" dirty="0"/>
              <a:t>Role defined using one or more DAX expressions</a:t>
            </a:r>
          </a:p>
          <a:p>
            <a:pPr lvl="1"/>
            <a:r>
              <a:rPr lang="en-US" dirty="0"/>
              <a:t>DAX expressions restrict which rows are accessible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267200"/>
            <a:ext cx="7161578" cy="198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946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184C-0BE4-43A6-AE1A-1DF1E8D4B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</a:t>
            </a:r>
            <a:r>
              <a:rPr lang="en-US" dirty="0" err="1"/>
              <a:t>EffectiveIdentity</a:t>
            </a:r>
            <a:r>
              <a:rPr lang="en-US" dirty="0"/>
              <a:t> – V2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6704C-0B75-4694-BBBE-BEAEA2798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95400"/>
            <a:ext cx="5791200" cy="505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45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Row Level Security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Dynamic Row Level Security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Embedding RLS-enabled Reports</a:t>
            </a:r>
          </a:p>
        </p:txBody>
      </p:sp>
    </p:spTree>
    <p:extLst>
      <p:ext uri="{BB962C8B-B14F-4D97-AF65-F5344CB8AC3E}">
        <p14:creationId xmlns:p14="http://schemas.microsoft.com/office/powerpoint/2010/main" val="670236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4145-5DDB-4580-BE29-E67DECC5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RLS Scenario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9593C2-1D97-4986-B73D-D154B8E72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95400"/>
            <a:ext cx="8763872" cy="4876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55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26878-3154-43FD-B401-491C6A534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RLS in the Power BI Desktop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A969EB-3129-4AC9-BAF4-170CB3508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24000"/>
            <a:ext cx="7924800" cy="36260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797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46C9-1259-431F-93CE-6211843E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RLS in the Power BI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6CC25F-55F4-4ABE-A03D-AED430628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143000"/>
            <a:ext cx="4483889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7A9A4F-FA1E-4A3C-8BE0-924D306B7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657600"/>
            <a:ext cx="6640374" cy="28424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8054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276B-593A-40F6-88D4-974DAAE3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RLS Enforcement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B3C5B4-9241-4080-BFF1-C5BEB7304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1143001"/>
            <a:ext cx="8749145" cy="48811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9062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Row-level Security</a:t>
            </a:r>
          </a:p>
        </p:txBody>
      </p:sp>
    </p:spTree>
    <p:extLst>
      <p:ext uri="{BB962C8B-B14F-4D97-AF65-F5344CB8AC3E}">
        <p14:creationId xmlns:p14="http://schemas.microsoft.com/office/powerpoint/2010/main" val="2031422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Row Level Security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Dynamic Row Level Security</a:t>
            </a:r>
          </a:p>
          <a:p>
            <a:r>
              <a:rPr lang="en-US" dirty="0"/>
              <a:t>Embedding RLS-enabled Reports </a:t>
            </a:r>
          </a:p>
        </p:txBody>
      </p:sp>
    </p:spTree>
    <p:extLst>
      <p:ext uri="{BB962C8B-B14F-4D97-AF65-F5344CB8AC3E}">
        <p14:creationId xmlns:p14="http://schemas.microsoft.com/office/powerpoint/2010/main" val="3793041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C6722-1E74-47F5-A3B6-2E49A2805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78DD8-4EDD-45A2-9DD3-E26F165FF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Design pattern for data-driven security</a:t>
            </a:r>
          </a:p>
          <a:p>
            <a:pPr lvl="1"/>
            <a:r>
              <a:rPr lang="en-US" sz="2000" dirty="0"/>
              <a:t>RLS set up to use login name of current user</a:t>
            </a:r>
          </a:p>
          <a:p>
            <a:pPr lvl="1"/>
            <a:r>
              <a:rPr lang="en-US" sz="2000" dirty="0"/>
              <a:t>Permission assignments are included as part of dataset</a:t>
            </a:r>
          </a:p>
          <a:p>
            <a:pPr lvl="1"/>
            <a:r>
              <a:rPr lang="en-US" sz="2000" dirty="0"/>
              <a:t>Implemented using bi-directional cross-filtering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30C0C-D195-4C5E-8CB1-21DD573E6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124200"/>
            <a:ext cx="6934200" cy="357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48988"/>
      </p:ext>
    </p:extLst>
  </p:cSld>
  <p:clrMapOvr>
    <a:masterClrMapping/>
  </p:clrMapOvr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63F8C001-70B3-4AE4-BEC2-202AE4E30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5547237-B119-45CA-BEFC-A2DA2BDB03E7}">
  <ds:schemaRefs>
    <ds:schemaRef ds:uri="http://www.w3.org/XML/1998/namespace"/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4609</TotalTime>
  <Words>307</Words>
  <Application>Microsoft Office PowerPoint</Application>
  <PresentationFormat>On-screen Show (4:3)</PresentationFormat>
  <Paragraphs>57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Calibri</vt:lpstr>
      <vt:lpstr>Lucida Console</vt:lpstr>
      <vt:lpstr>Wingdings</vt:lpstr>
      <vt:lpstr>CPT_Wave15</vt:lpstr>
      <vt:lpstr>Securing Content with Row Level Security</vt:lpstr>
      <vt:lpstr>What Is Row-level Security (RLS)</vt:lpstr>
      <vt:lpstr>Common RLS Scenario</vt:lpstr>
      <vt:lpstr>Configuring RLS in the Power BI Desktop</vt:lpstr>
      <vt:lpstr>Configuring RLS in the Power BI Service</vt:lpstr>
      <vt:lpstr>RLS Enforcement</vt:lpstr>
      <vt:lpstr>Configuring Row-level Security</vt:lpstr>
      <vt:lpstr>Agenda</vt:lpstr>
      <vt:lpstr>Dynamic RLS</vt:lpstr>
      <vt:lpstr>Configuring Cross-direction Filtering</vt:lpstr>
      <vt:lpstr>Dynamically Tracking the Current User</vt:lpstr>
      <vt:lpstr>Dynamic RLS Table Filtering</vt:lpstr>
      <vt:lpstr>Dynamic RLS Enforcement</vt:lpstr>
      <vt:lpstr>Configuring Dynamic Row-level Security</vt:lpstr>
      <vt:lpstr>Agenda</vt:lpstr>
      <vt:lpstr>Generating Embed Tokens</vt:lpstr>
      <vt:lpstr>Getting the Data for Report Embedding</vt:lpstr>
      <vt:lpstr>Embedding RLS-enabled Reports</vt:lpstr>
      <vt:lpstr>Programming with EffectiveIdentity - V1</vt:lpstr>
      <vt:lpstr>Programming with EffectiveIdentity – V2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Content with Row Level Security</dc:title>
  <dc:creator>Ted Pattison</dc:creator>
  <cp:lastModifiedBy>Ted Pattison</cp:lastModifiedBy>
  <cp:revision>263</cp:revision>
  <dcterms:created xsi:type="dcterms:W3CDTF">2012-04-13T19:17:02Z</dcterms:created>
  <dcterms:modified xsi:type="dcterms:W3CDTF">2021-04-21T18:14:15Z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