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18"/>
  </p:notesMasterIdLst>
  <p:handoutMasterIdLst>
    <p:handoutMasterId r:id="rId19"/>
  </p:handoutMasterIdLst>
  <p:sldIdLst>
    <p:sldId id="4474" r:id="rId5"/>
    <p:sldId id="4475" r:id="rId6"/>
    <p:sldId id="4483" r:id="rId7"/>
    <p:sldId id="4484" r:id="rId8"/>
    <p:sldId id="2066" r:id="rId9"/>
    <p:sldId id="258" r:id="rId10"/>
    <p:sldId id="259" r:id="rId11"/>
    <p:sldId id="260" r:id="rId12"/>
    <p:sldId id="261" r:id="rId13"/>
    <p:sldId id="262" r:id="rId14"/>
    <p:sldId id="263" r:id="rId15"/>
    <p:sldId id="4476" r:id="rId16"/>
    <p:sldId id="4486" r:id="rId17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72"/>
    <a:srgbClr val="F2C80F"/>
    <a:srgbClr val="FF9933"/>
    <a:srgbClr val="000000"/>
    <a:srgbClr val="505050"/>
    <a:srgbClr val="49635D"/>
    <a:srgbClr val="2C3C38"/>
    <a:srgbClr val="F2F2F2"/>
    <a:srgbClr val="B3FFF6"/>
    <a:srgbClr val="F7D5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5799" autoAdjust="0"/>
    <p:restoredTop sz="95226" autoAdjust="0"/>
  </p:normalViewPr>
  <p:slideViewPr>
    <p:cSldViewPr snapToGrid="0">
      <p:cViewPr varScale="1">
        <p:scale>
          <a:sx n="81" d="100"/>
          <a:sy n="81" d="100"/>
        </p:scale>
        <p:origin x="221" y="58"/>
      </p:cViewPr>
      <p:guideLst/>
    </p:cSldViewPr>
  </p:slideViewPr>
  <p:outlineViewPr>
    <p:cViewPr>
      <p:scale>
        <a:sx n="33" d="100"/>
        <a:sy n="33" d="100"/>
      </p:scale>
      <p:origin x="0" y="-681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139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11/19/2020 12:55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7013" indent="-22701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/>
            </a:lvl1pPr>
            <a:lvl2pPr marL="461963" indent="-230188">
              <a:lnSpc>
                <a:spcPts val="3200"/>
              </a:lnSpc>
              <a:buFont typeface="Arial" panose="020B0604020202020204" pitchFamily="34" charset="0"/>
              <a:buChar char="•"/>
              <a:defRPr sz="2400"/>
            </a:lvl2pPr>
            <a:lvl3pPr marL="466209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95081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77260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2" y="2355796"/>
            <a:ext cx="3245833" cy="387798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1842" y="2355794"/>
            <a:ext cx="7400340" cy="369332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816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6951" y="2059499"/>
            <a:ext cx="3245920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41842" y="2059499"/>
            <a:ext cx="7400340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5795E6-DA04-4B01-9122-70B2FFF07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6951" y="2059499"/>
            <a:ext cx="324592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AFC0C9-9805-458D-A442-FD9084915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41841" y="2059499"/>
            <a:ext cx="7400340" cy="0"/>
          </a:xfrm>
          <a:prstGeom prst="line">
            <a:avLst/>
          </a:prstGeom>
          <a:ln w="19050">
            <a:solidFill>
              <a:schemeClr val="bg1">
                <a:lumMod val="75000"/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8744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35E9C6E-449A-4817-85CC-F95B5FE4225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60838" y="0"/>
            <a:ext cx="8275637" cy="69945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Place Image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74019-F28F-4D82-8526-2A17246A9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747" y="262441"/>
            <a:ext cx="2311755" cy="5805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39DF1C3-5AEF-45F6-B7A9-64EF29BBF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848" y="960438"/>
            <a:ext cx="3300460" cy="213894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32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CBD56B1-C0C9-4444-88C4-D838CFE41F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162" y="3099378"/>
            <a:ext cx="3272338" cy="344874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82668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5F38AD-64EA-4B26-B7D3-C2F0549320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191069-9A1B-4D96-B56B-775F6023B787}"/>
              </a:ext>
            </a:extLst>
          </p:cNvPr>
          <p:cNvSpPr/>
          <p:nvPr userDrawn="1"/>
        </p:nvSpPr>
        <p:spPr bwMode="auto">
          <a:xfrm>
            <a:off x="0" y="0"/>
            <a:ext cx="12436475" cy="6994525"/>
          </a:xfrm>
          <a:prstGeom prst="rect">
            <a:avLst/>
          </a:prstGeom>
          <a:gradFill>
            <a:gsLst>
              <a:gs pos="0">
                <a:srgbClr val="000000">
                  <a:alpha val="15000"/>
                </a:srgbClr>
              </a:gs>
              <a:gs pos="100000">
                <a:srgbClr val="1A1A1A">
                  <a:alpha val="0"/>
                </a:srgb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784868-C8AF-4D99-9BD8-43CBB49618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747" y="262290"/>
            <a:ext cx="2311755" cy="580522"/>
          </a:xfrm>
          <a:prstGeom prst="rect">
            <a:avLst/>
          </a:prstGeom>
        </p:spPr>
      </p:pic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18C12CA-FF1E-41F6-84F9-03ED0B84E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162" y="4944165"/>
            <a:ext cx="979537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6A627AC-F0E8-4823-99FD-AD035C641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5397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3636600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275" y="77717"/>
            <a:ext cx="1171101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87" y="1476622"/>
            <a:ext cx="11400102" cy="1056700"/>
          </a:xfrm>
        </p:spPr>
        <p:txBody>
          <a:bodyPr/>
          <a:lstStyle>
            <a:lvl1pPr marL="354581" indent="-354581">
              <a:spcBef>
                <a:spcPts val="612"/>
              </a:spcBef>
              <a:spcAft>
                <a:spcPts val="204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6"/>
              </a:spcBef>
              <a:spcAft>
                <a:spcPts val="306"/>
              </a:spcAft>
              <a:defRPr>
                <a:latin typeface="+mn-lt"/>
              </a:defRPr>
            </a:lvl2pPr>
            <a:lvl3pPr marL="1042695" indent="-349724">
              <a:buFont typeface="Arial" pitchFamily="34" charset="0"/>
              <a:buChar char="•"/>
              <a:defRPr b="0">
                <a:latin typeface="+mn-lt"/>
              </a:defRPr>
            </a:lvl3pPr>
            <a:lvl4pPr marL="987646" indent="-291436">
              <a:buFont typeface="Arial" pitchFamily="34" charset="0"/>
              <a:buChar char="•"/>
              <a:defRPr/>
            </a:lvl4pPr>
            <a:lvl5pPr marL="984407" indent="-291436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3696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3670"/>
            <a:ext cx="5316593" cy="1083053"/>
          </a:xfrm>
        </p:spPr>
        <p:txBody>
          <a:bodyPr wrap="square">
            <a:spAutoFit/>
          </a:bodyPr>
          <a:lstStyle>
            <a:lvl1pPr marL="0" indent="0">
              <a:spcBef>
                <a:spcPts val="936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142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195506" indent="0">
              <a:buFont typeface="Wingdings" panose="05000000000000000000" pitchFamily="2" charset="2"/>
              <a:buNone/>
              <a:defRPr sz="1530" b="0"/>
            </a:lvl2pPr>
            <a:lvl3pPr marL="344867" indent="0">
              <a:buFont typeface="Wingdings" panose="05000000000000000000" pitchFamily="2" charset="2"/>
              <a:buNone/>
              <a:tabLst/>
              <a:defRPr sz="1224" b="0"/>
            </a:lvl3pPr>
            <a:lvl4pPr marL="499085" indent="0">
              <a:buFont typeface="Wingdings" panose="05000000000000000000" pitchFamily="2" charset="2"/>
              <a:buNone/>
              <a:defRPr sz="1071" b="0"/>
            </a:lvl4pPr>
            <a:lvl5pPr marL="653303" indent="0">
              <a:buFont typeface="Wingdings" panose="05000000000000000000" pitchFamily="2" charset="2"/>
              <a:buNone/>
              <a:tabLst/>
              <a:defRPr sz="1071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5447" y="1463670"/>
            <a:ext cx="5316593" cy="1083053"/>
          </a:xfrm>
        </p:spPr>
        <p:txBody>
          <a:bodyPr wrap="square">
            <a:spAutoFit/>
          </a:bodyPr>
          <a:lstStyle>
            <a:lvl1pPr marL="0" indent="0">
              <a:spcBef>
                <a:spcPts val="936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142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195506" indent="0">
              <a:buFont typeface="Wingdings" panose="05000000000000000000" pitchFamily="2" charset="2"/>
              <a:buNone/>
              <a:defRPr sz="1530" b="0"/>
            </a:lvl2pPr>
            <a:lvl3pPr marL="344867" indent="0">
              <a:buFont typeface="Wingdings" panose="05000000000000000000" pitchFamily="2" charset="2"/>
              <a:buNone/>
              <a:tabLst/>
              <a:defRPr sz="1224" b="0"/>
            </a:lvl3pPr>
            <a:lvl4pPr marL="499085" indent="0">
              <a:buFont typeface="Wingdings" panose="05000000000000000000" pitchFamily="2" charset="2"/>
              <a:buNone/>
              <a:defRPr sz="1071" b="0"/>
            </a:lvl4pPr>
            <a:lvl5pPr marL="653303" indent="0">
              <a:buFont typeface="Wingdings" panose="05000000000000000000" pitchFamily="2" charset="2"/>
              <a:buNone/>
              <a:tabLst/>
              <a:defRPr sz="1071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469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093" y="6578600"/>
            <a:ext cx="11819049" cy="120651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Power BI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4" r:id="rId1"/>
    <p:sldLayoutId id="2147484566" r:id="rId2"/>
    <p:sldLayoutId id="2147484565" r:id="rId3"/>
    <p:sldLayoutId id="2147484553" r:id="rId4"/>
    <p:sldLayoutId id="2147484563" r:id="rId5"/>
    <p:sldLayoutId id="2147484554" r:id="rId6"/>
    <p:sldLayoutId id="2147484555" r:id="rId7"/>
    <p:sldLayoutId id="2147484567" r:id="rId8"/>
    <p:sldLayoutId id="2147484568" r:id="rId9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owerbidevcamp.net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6D3D-0530-4EC3-BD87-8EA0C7A5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Exercise 5 – Helper tool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9A2BB-5125-4AA7-9CDD-2877DED23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NZ" dirty="0"/>
              <a:t>Interactive tool</a:t>
            </a:r>
          </a:p>
          <a:p>
            <a:endParaRPr lang="en-NZ" dirty="0"/>
          </a:p>
          <a:p>
            <a:r>
              <a:rPr lang="en-NZ" dirty="0"/>
              <a:t>Use as an external tool</a:t>
            </a:r>
          </a:p>
          <a:p>
            <a:endParaRPr lang="en-NZ" dirty="0"/>
          </a:p>
          <a:p>
            <a:r>
              <a:rPr lang="en-NZ" dirty="0"/>
              <a:t>Run queries</a:t>
            </a:r>
          </a:p>
          <a:p>
            <a:endParaRPr lang="en-NZ" dirty="0"/>
          </a:p>
          <a:p>
            <a:r>
              <a:rPr lang="en-NZ" dirty="0"/>
              <a:t>Perform bulk operations not easy to do in other tools</a:t>
            </a:r>
          </a:p>
          <a:p>
            <a:endParaRPr lang="en-N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095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6D3D-0530-4EC3-BD87-8EA0C7A5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Summary – Programming with TOM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9A2BB-5125-4AA7-9CDD-2877DED23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Great for automating tasks</a:t>
            </a:r>
          </a:p>
          <a:p>
            <a:endParaRPr lang="en-NZ" dirty="0"/>
          </a:p>
          <a:p>
            <a:r>
              <a:rPr lang="en-NZ" dirty="0"/>
              <a:t>Super Flexible</a:t>
            </a:r>
          </a:p>
          <a:p>
            <a:endParaRPr lang="en-NZ" dirty="0"/>
          </a:p>
          <a:p>
            <a:r>
              <a:rPr lang="en-NZ" dirty="0"/>
              <a:t>You should use Tabular Editor and DAX Studio first</a:t>
            </a:r>
          </a:p>
          <a:p>
            <a:endParaRPr lang="en-NZ" dirty="0"/>
          </a:p>
          <a:p>
            <a:r>
              <a:rPr lang="en-NZ" dirty="0"/>
              <a:t>But scripting is fun</a:t>
            </a:r>
          </a:p>
          <a:p>
            <a:endParaRPr lang="en-NZ" dirty="0"/>
          </a:p>
          <a:p>
            <a:r>
              <a:rPr lang="en-NZ" dirty="0"/>
              <a:t>Can create an entire database from scratch</a:t>
            </a:r>
          </a:p>
          <a:p>
            <a:endParaRPr lang="en-N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201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426672" y="2185923"/>
            <a:ext cx="7604124" cy="362902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Questions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A1489-8FB9-4FBF-BA2F-7EA5E6B44437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28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8CDD-1813-4A8E-AD5D-E862E720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015C5-2838-4DDB-9C0D-01AAD25A2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539845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For downloaded PBIDT</a:t>
            </a:r>
          </a:p>
          <a:p>
            <a:pPr lvl="1"/>
            <a:r>
              <a:rPr lang="en-US" sz="1800" dirty="0"/>
              <a:t>%</a:t>
            </a:r>
            <a:r>
              <a:rPr lang="en-US" sz="1800" dirty="0" err="1"/>
              <a:t>LocalAppData</a:t>
            </a:r>
            <a:r>
              <a:rPr lang="en-US" sz="1800" dirty="0"/>
              <a:t>%\Microsoft\Power BI Desktop\</a:t>
            </a:r>
            <a:r>
              <a:rPr lang="en-US" sz="1800" dirty="0" err="1"/>
              <a:t>AnalysisServicesWorkspaces</a:t>
            </a:r>
            <a:r>
              <a:rPr lang="en-US" sz="1800" dirty="0"/>
              <a:t>\Data\msmdsrv.port.txt</a:t>
            </a:r>
          </a:p>
          <a:p>
            <a:r>
              <a:rPr lang="en-US" sz="2000" dirty="0">
                <a:latin typeface="+mn-lt"/>
              </a:rPr>
              <a:t>For PBIDT from Store</a:t>
            </a:r>
          </a:p>
          <a:p>
            <a:pPr lvl="1"/>
            <a:r>
              <a:rPr lang="en-US" sz="1800" b="0" i="1" dirty="0">
                <a:effectLst/>
              </a:rPr>
              <a:t>%</a:t>
            </a:r>
            <a:r>
              <a:rPr lang="en-US" sz="1800" b="0" i="1" dirty="0" err="1">
                <a:effectLst/>
              </a:rPr>
              <a:t>userprofile</a:t>
            </a:r>
            <a:r>
              <a:rPr lang="en-US" sz="1800" b="0" i="1" dirty="0">
                <a:effectLst/>
              </a:rPr>
              <a:t>%\Microsoft\Power BI Desktop Store App\</a:t>
            </a:r>
            <a:r>
              <a:rPr lang="en-US" sz="1800" b="0" i="1" dirty="0" err="1">
                <a:effectLst/>
              </a:rPr>
              <a:t>AnalysisServicesWorkspaces</a:t>
            </a:r>
            <a:r>
              <a:rPr lang="en-US" sz="1800" b="0" i="1" dirty="0">
                <a:effectLst/>
              </a:rPr>
              <a:t>\Data\msmdsrv.port.txt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A28E41-2D23-4533-A4B9-E21480E0B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78" y="3284813"/>
            <a:ext cx="5480484" cy="33242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60842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Phil Seamark &amp; 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Customer Advisory Team (CAT) at Microsoft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2481742"/>
            <a:ext cx="11053773" cy="12464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</a:rPr>
              <a:t>Power BI Dev Camp – Session 4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sz="3700" dirty="0">
                <a:solidFill>
                  <a:srgbClr val="000000"/>
                </a:solidFill>
              </a:rPr>
              <a:t>Programing Datasets using the Tabular Object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Power BI Dev Camp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505" y="1245118"/>
            <a:ext cx="11239464" cy="427553"/>
          </a:xfrm>
        </p:spPr>
        <p:txBody>
          <a:bodyPr/>
          <a:lstStyle/>
          <a:p>
            <a:r>
              <a:rPr lang="en-US" dirty="0"/>
              <a:t>Power BI Dev Camp Portal - </a:t>
            </a:r>
            <a:r>
              <a:rPr lang="en-US" dirty="0">
                <a:hlinkClick r:id="rId2"/>
              </a:rPr>
              <a:t>https://powerbidevcamp.net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332A0-FCC9-492F-B9CC-B6A652AF7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23" y="1906591"/>
            <a:ext cx="8356618" cy="4980207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48330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7FE911-4C9E-4503-85D3-6D92DFF0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Object Model (TOM)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A79D4-DF1C-4E35-973E-E0113582C7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5183920"/>
          </a:xfrm>
        </p:spPr>
        <p:txBody>
          <a:bodyPr/>
          <a:lstStyle/>
          <a:p>
            <a:r>
              <a:rPr lang="en-US" sz="2400" dirty="0"/>
              <a:t>TOM is extension of Analysis Management Object (AMO) client library</a:t>
            </a:r>
          </a:p>
          <a:p>
            <a:pPr lvl="1"/>
            <a:r>
              <a:rPr lang="en-US" sz="2000" dirty="0"/>
              <a:t>created to support programming scenarios for tabular models </a:t>
            </a:r>
          </a:p>
          <a:p>
            <a:pPr lvl="1"/>
            <a:r>
              <a:rPr lang="en-US" sz="2000" dirty="0"/>
              <a:t>Newly added support for datasets in Power BI Desktop and the Power BI Service</a:t>
            </a:r>
          </a:p>
          <a:p>
            <a:pPr lvl="1"/>
            <a:endParaRPr lang="en-US" sz="2000" dirty="0"/>
          </a:p>
          <a:p>
            <a:r>
              <a:rPr lang="en-US" sz="2400" dirty="0"/>
              <a:t>TOM provides a programmatic way to view/edit data models</a:t>
            </a:r>
          </a:p>
          <a:p>
            <a:pPr lvl="1"/>
            <a:r>
              <a:rPr lang="en-US" sz="2000" dirty="0"/>
              <a:t>creating models</a:t>
            </a:r>
          </a:p>
          <a:p>
            <a:pPr lvl="1"/>
            <a:r>
              <a:rPr lang="en-US" sz="2000" dirty="0"/>
              <a:t>importing and refreshing data</a:t>
            </a:r>
          </a:p>
          <a:p>
            <a:pPr lvl="1"/>
            <a:r>
              <a:rPr lang="en-US" sz="2000" dirty="0"/>
              <a:t>assigning roles and permissions</a:t>
            </a:r>
          </a:p>
          <a:p>
            <a:pPr lvl="1"/>
            <a:endParaRPr lang="en-US" sz="2000" dirty="0"/>
          </a:p>
          <a:p>
            <a:r>
              <a:rPr lang="en-US" sz="2400" dirty="0"/>
              <a:t>TOM requires two assemblies</a:t>
            </a:r>
          </a:p>
          <a:p>
            <a:pPr lvl="1"/>
            <a:r>
              <a:rPr lang="en-US" sz="2000" dirty="0" err="1"/>
              <a:t>Microsoft.AnalysisServices.Core</a:t>
            </a:r>
            <a:endParaRPr lang="en-US" sz="2000" dirty="0"/>
          </a:p>
          <a:p>
            <a:pPr lvl="1"/>
            <a:r>
              <a:rPr lang="en-US" sz="2000" dirty="0"/>
              <a:t>Microsoft.AnalysisServices.Tabular.dll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97CDB-3AF6-4C4F-BA69-A040C4697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038" y="3770640"/>
            <a:ext cx="3486058" cy="3064741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503045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3672800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Hello World exercise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Add measures automatically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Query the model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Format your DAX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Build your own helper function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endParaRPr lang="en-US" dirty="0"/>
          </a:p>
          <a:p>
            <a:pPr marL="466298" indent="-466298">
              <a:buFont typeface="Wingdings" panose="05000000000000000000" pitchFamily="2" charset="2"/>
              <a:buChar char="Ø"/>
            </a:pPr>
            <a:endParaRPr lang="en-US" dirty="0"/>
          </a:p>
          <a:p>
            <a:pPr marL="466298" indent="-466298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6D3D-0530-4EC3-BD87-8EA0C7A5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Exercise 1 – “Hello World”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9A2BB-5125-4AA7-9CDD-2877DED23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Install SDK</a:t>
            </a:r>
          </a:p>
          <a:p>
            <a:endParaRPr lang="en-NZ" dirty="0"/>
          </a:p>
          <a:p>
            <a:r>
              <a:rPr lang="en-NZ" dirty="0"/>
              <a:t>Install Visual Studio Code</a:t>
            </a:r>
          </a:p>
          <a:p>
            <a:endParaRPr lang="en-NZ" dirty="0"/>
          </a:p>
          <a:p>
            <a:r>
              <a:rPr lang="en-NZ" dirty="0"/>
              <a:t>Create C# console project</a:t>
            </a:r>
          </a:p>
          <a:p>
            <a:endParaRPr lang="en-NZ" dirty="0"/>
          </a:p>
          <a:p>
            <a:r>
              <a:rPr lang="en-NZ" dirty="0"/>
              <a:t>Add TOM Client Libraries</a:t>
            </a:r>
          </a:p>
          <a:p>
            <a:endParaRPr lang="en-NZ" dirty="0"/>
          </a:p>
          <a:p>
            <a:r>
              <a:rPr lang="en-NZ" dirty="0"/>
              <a:t>Bonus Steps….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9268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6D3D-0530-4EC3-BD87-8EA0C7A5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Exercise 2 – </a:t>
            </a:r>
            <a:r>
              <a:rPr lang="en-NZ"/>
              <a:t>Auto Measures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9A2BB-5125-4AA7-9CDD-2877DED23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NZ" dirty="0"/>
              <a:t>Iterate through all tables and columns</a:t>
            </a:r>
          </a:p>
          <a:p>
            <a:endParaRPr lang="en-NZ" dirty="0"/>
          </a:p>
          <a:p>
            <a:r>
              <a:rPr lang="en-NZ" dirty="0"/>
              <a:t>Identify numeric columns</a:t>
            </a:r>
          </a:p>
          <a:p>
            <a:endParaRPr lang="en-NZ" dirty="0"/>
          </a:p>
          <a:p>
            <a:r>
              <a:rPr lang="en-NZ" dirty="0"/>
              <a:t>Create an “SUM OF” explicit measure for each column</a:t>
            </a:r>
          </a:p>
          <a:p>
            <a:endParaRPr lang="en-NZ" dirty="0"/>
          </a:p>
          <a:p>
            <a:r>
              <a:rPr lang="en-NZ" dirty="0"/>
              <a:t>Update AS annotations to keep track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794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6D3D-0530-4EC3-BD87-8EA0C7A5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Exercise 3 – Query the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9A2BB-5125-4AA7-9CDD-2877DED23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NZ" dirty="0"/>
              <a:t>Use the “other” client library (AMOMD)</a:t>
            </a:r>
          </a:p>
          <a:p>
            <a:endParaRPr lang="en-NZ" dirty="0"/>
          </a:p>
          <a:p>
            <a:r>
              <a:rPr lang="en-NZ" dirty="0"/>
              <a:t>Execute a DAX expression against the model</a:t>
            </a:r>
          </a:p>
          <a:p>
            <a:endParaRPr lang="en-NZ" dirty="0"/>
          </a:p>
          <a:p>
            <a:r>
              <a:rPr lang="en-NZ" dirty="0"/>
              <a:t>Display the results on the screen</a:t>
            </a:r>
          </a:p>
          <a:p>
            <a:endParaRPr lang="en-NZ" dirty="0"/>
          </a:p>
          <a:p>
            <a:r>
              <a:rPr lang="en-NZ" dirty="0"/>
              <a:t>Bonus code, to create measures based 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411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6D3D-0530-4EC3-BD87-8EA0C7A5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Exercise 4 – Format your DAX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9A2BB-5125-4AA7-9CDD-2877DED23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Z" dirty="0"/>
              <a:t>Iterate through a model</a:t>
            </a:r>
          </a:p>
          <a:p>
            <a:endParaRPr lang="en-NZ" dirty="0"/>
          </a:p>
          <a:p>
            <a:r>
              <a:rPr lang="en-NZ" dirty="0"/>
              <a:t>Identify any DAX expression</a:t>
            </a:r>
          </a:p>
          <a:p>
            <a:endParaRPr lang="en-NZ" dirty="0"/>
          </a:p>
          <a:p>
            <a:r>
              <a:rPr lang="en-NZ" dirty="0"/>
              <a:t>Check if it is formatted – using a HASH stored in annotation</a:t>
            </a:r>
          </a:p>
          <a:p>
            <a:endParaRPr lang="en-NZ" dirty="0"/>
          </a:p>
          <a:p>
            <a:r>
              <a:rPr lang="en-US" dirty="0"/>
              <a:t>Send unformatted DAX to daxformatter.com</a:t>
            </a:r>
          </a:p>
          <a:p>
            <a:endParaRPr lang="en-US" dirty="0"/>
          </a:p>
          <a:p>
            <a:r>
              <a:rPr lang="en-US" dirty="0"/>
              <a:t>Update the model</a:t>
            </a:r>
          </a:p>
          <a:p>
            <a:endParaRPr lang="en-US" dirty="0"/>
          </a:p>
          <a:p>
            <a:r>
              <a:rPr lang="en-US" dirty="0"/>
              <a:t>Configure as an external tool</a:t>
            </a:r>
          </a:p>
        </p:txBody>
      </p:sp>
    </p:spTree>
    <p:extLst>
      <p:ext uri="{BB962C8B-B14F-4D97-AF65-F5344CB8AC3E}">
        <p14:creationId xmlns:p14="http://schemas.microsoft.com/office/powerpoint/2010/main" val="13108385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purl.org/dc/dcmitype/"/>
    <ds:schemaRef ds:uri="ef38329b-e139-4eb4-9d7a-1b84c79a6610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16994</TotalTime>
  <Words>392</Words>
  <Application>Microsoft Office PowerPoint</Application>
  <PresentationFormat>Custom</PresentationFormat>
  <Paragraphs>93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Lucida Console</vt:lpstr>
      <vt:lpstr>Segoe UI</vt:lpstr>
      <vt:lpstr>Segoe UI Light</vt:lpstr>
      <vt:lpstr>Segoe UI Semibold</vt:lpstr>
      <vt:lpstr>Segoe UI Semilight</vt:lpstr>
      <vt:lpstr>Wingdings</vt:lpstr>
      <vt:lpstr>Dynamics 365</vt:lpstr>
      <vt:lpstr>Microsoft Power BI</vt:lpstr>
      <vt:lpstr>Power BI Dev Camp – Session 4 Programing Datasets using the Tabular Object Model</vt:lpstr>
      <vt:lpstr>Welcome to Power BI Dev Camp</vt:lpstr>
      <vt:lpstr>Tabular Object Model (TOM)</vt:lpstr>
      <vt:lpstr>Agenda</vt:lpstr>
      <vt:lpstr>Exercise 1 – “Hello World”</vt:lpstr>
      <vt:lpstr>Exercise 2 – Auto Measures</vt:lpstr>
      <vt:lpstr>Exercise 3 – Query the model</vt:lpstr>
      <vt:lpstr>Exercise 4 – Format your DAX</vt:lpstr>
      <vt:lpstr>Exercise 5 – Helper tool</vt:lpstr>
      <vt:lpstr>Summary – Programming with TOM</vt:lpstr>
      <vt:lpstr>Questions</vt:lpstr>
      <vt:lpstr>Find Port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Dive into the Power BI JavaScript API</dc:title>
  <dc:subject>&lt;Speech title here&gt;</dc:subject>
  <dc:creator>Ted.pattison@criticalpathtraining.com</dc:creator>
  <cp:keywords/>
  <dc:description>Template: Ariel Butz; ZUM Communications
Formatting: 
Audience Type:</dc:description>
  <cp:lastModifiedBy>Ted Pattison</cp:lastModifiedBy>
  <cp:revision>177</cp:revision>
  <cp:lastPrinted>2020-10-29T17:09:40Z</cp:lastPrinted>
  <dcterms:created xsi:type="dcterms:W3CDTF">2018-09-21T01:16:59Z</dcterms:created>
  <dcterms:modified xsi:type="dcterms:W3CDTF">2020-11-19T18:02:17Z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074e257c-5848-4582-9a6f-34a182080e71_Enabled">
    <vt:lpwstr>True</vt:lpwstr>
  </property>
  <property fmtid="{D5CDD505-2E9C-101B-9397-08002B2CF9AE}" pid="12" name="MSIP_Label_074e257c-5848-4582-9a6f-34a182080e71_SiteId">
    <vt:lpwstr>72f988bf-86f1-41af-91ab-2d7cd011db47</vt:lpwstr>
  </property>
  <property fmtid="{D5CDD505-2E9C-101B-9397-08002B2CF9AE}" pid="13" name="MSIP_Label_074e257c-5848-4582-9a6f-34a182080e71_Owner">
    <vt:lpwstr>ardutt@microsoft.com</vt:lpwstr>
  </property>
  <property fmtid="{D5CDD505-2E9C-101B-9397-08002B2CF9AE}" pid="14" name="MSIP_Label_074e257c-5848-4582-9a6f-34a182080e71_SetDate">
    <vt:lpwstr>2018-11-05T15:21:43.0442766Z</vt:lpwstr>
  </property>
  <property fmtid="{D5CDD505-2E9C-101B-9397-08002B2CF9AE}" pid="15" name="MSIP_Label_074e257c-5848-4582-9a6f-34a182080e71_Name">
    <vt:lpwstr>Confidential</vt:lpwstr>
  </property>
  <property fmtid="{D5CDD505-2E9C-101B-9397-08002B2CF9AE}" pid="16" name="MSIP_Label_074e257c-5848-4582-9a6f-34a182080e71_Application">
    <vt:lpwstr>Microsoft Azure Information Protection</vt:lpwstr>
  </property>
  <property fmtid="{D5CDD505-2E9C-101B-9397-08002B2CF9AE}" pid="17" name="MSIP_Label_074e257c-5848-4582-9a6f-34a182080e71_Extended_MSFT_Method">
    <vt:lpwstr>Manual</vt:lpwstr>
  </property>
  <property fmtid="{D5CDD505-2E9C-101B-9397-08002B2CF9AE}" pid="18" name="MSIP_Label_1a19d03a-48bc-4359-8038-5b5f6d5847c3_Enabled">
    <vt:lpwstr>True</vt:lpwstr>
  </property>
  <property fmtid="{D5CDD505-2E9C-101B-9397-08002B2CF9AE}" pid="19" name="MSIP_Label_1a19d03a-48bc-4359-8038-5b5f6d5847c3_SiteId">
    <vt:lpwstr>72f988bf-86f1-41af-91ab-2d7cd011db47</vt:lpwstr>
  </property>
  <property fmtid="{D5CDD505-2E9C-101B-9397-08002B2CF9AE}" pid="20" name="MSIP_Label_1a19d03a-48bc-4359-8038-5b5f6d5847c3_SetDate">
    <vt:lpwstr>2018-11-05T15:21:43.0442766Z</vt:lpwstr>
  </property>
  <property fmtid="{D5CDD505-2E9C-101B-9397-08002B2CF9AE}" pid="21" name="MSIP_Label_1a19d03a-48bc-4359-8038-5b5f6d5847c3_Name">
    <vt:lpwstr>Any User (No Protection)</vt:lpwstr>
  </property>
  <property fmtid="{D5CDD505-2E9C-101B-9397-08002B2CF9AE}" pid="22" name="MSIP_Label_1a19d03a-48bc-4359-8038-5b5f6d5847c3_Extended_MSFT_Method">
    <vt:lpwstr>Manual</vt:lpwstr>
  </property>
  <property fmtid="{D5CDD505-2E9C-101B-9397-08002B2CF9AE}" pid="23" name="Sensitivity">
    <vt:lpwstr>Confidential Any User (No Protection)</vt:lpwstr>
  </property>
  <property fmtid="{D5CDD505-2E9C-101B-9397-08002B2CF9AE}" pid="24" name="AuthorIds_UIVersion_47104">
    <vt:lpwstr>18</vt:lpwstr>
  </property>
</Properties>
</file>