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3"/>
  </p:notesMasterIdLst>
  <p:handoutMasterIdLst>
    <p:handoutMasterId r:id="rId34"/>
  </p:handoutMasterIdLst>
  <p:sldIdLst>
    <p:sldId id="4474" r:id="rId5"/>
    <p:sldId id="2076138638" r:id="rId6"/>
    <p:sldId id="4483" r:id="rId7"/>
    <p:sldId id="2076138637" r:id="rId8"/>
    <p:sldId id="2076138576" r:id="rId9"/>
    <p:sldId id="1831" r:id="rId10"/>
    <p:sldId id="324" r:id="rId11"/>
    <p:sldId id="326" r:id="rId12"/>
    <p:sldId id="4628" r:id="rId13"/>
    <p:sldId id="2076138639" r:id="rId14"/>
    <p:sldId id="4581" r:id="rId15"/>
    <p:sldId id="4587" r:id="rId16"/>
    <p:sldId id="4598" r:id="rId17"/>
    <p:sldId id="4583" r:id="rId18"/>
    <p:sldId id="4625" r:id="rId19"/>
    <p:sldId id="2076138641" r:id="rId20"/>
    <p:sldId id="4622" r:id="rId21"/>
    <p:sldId id="4623" r:id="rId22"/>
    <p:sldId id="2076138642" r:id="rId23"/>
    <p:sldId id="4582" r:id="rId24"/>
    <p:sldId id="4614" r:id="rId25"/>
    <p:sldId id="4615" r:id="rId26"/>
    <p:sldId id="2076138643" r:id="rId27"/>
    <p:sldId id="2076138640" r:id="rId28"/>
    <p:sldId id="2076138644" r:id="rId29"/>
    <p:sldId id="2076138645" r:id="rId30"/>
    <p:sldId id="2076138646" r:id="rId31"/>
    <p:sldId id="4505" r:id="rId3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4483"/>
            <p14:sldId id="2076138637"/>
            <p14:sldId id="2076138576"/>
            <p14:sldId id="1831"/>
            <p14:sldId id="324"/>
            <p14:sldId id="326"/>
            <p14:sldId id="4628"/>
            <p14:sldId id="2076138639"/>
            <p14:sldId id="4581"/>
            <p14:sldId id="4587"/>
            <p14:sldId id="4598"/>
            <p14:sldId id="4583"/>
            <p14:sldId id="4625"/>
            <p14:sldId id="2076138641"/>
            <p14:sldId id="4622"/>
            <p14:sldId id="4623"/>
            <p14:sldId id="2076138642"/>
            <p14:sldId id="4582"/>
            <p14:sldId id="4614"/>
            <p14:sldId id="4615"/>
            <p14:sldId id="2076138643"/>
            <p14:sldId id="2076138640"/>
            <p14:sldId id="2076138644"/>
            <p14:sldId id="2076138645"/>
            <p14:sldId id="2076138646"/>
            <p14:sldId id="4505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FFF5D5"/>
    <a:srgbClr val="F3FFFE"/>
    <a:srgbClr val="FFFAEB"/>
    <a:srgbClr val="EFF4FF"/>
    <a:srgbClr val="C94F0F"/>
    <a:srgbClr val="12239E"/>
    <a:srgbClr val="000000"/>
    <a:srgbClr val="FEFCF0"/>
    <a:srgbClr val="FF99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3912" autoAdjust="0"/>
  </p:normalViewPr>
  <p:slideViewPr>
    <p:cSldViewPr snapToGrid="0">
      <p:cViewPr varScale="1">
        <p:scale>
          <a:sx n="77" d="100"/>
          <a:sy n="77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22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4/19/2022 10:56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7956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369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  <p:sldLayoutId id="2147484576" r:id="rId5"/>
    <p:sldLayoutId id="2147484577" r:id="rId6"/>
    <p:sldLayoutId id="2147484581" r:id="rId7"/>
    <p:sldLayoutId id="2147484582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D4CF-E80A-C45A-45A1-611A5B36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997196"/>
          </a:xfrm>
        </p:spPr>
        <p:txBody>
          <a:bodyPr/>
          <a:lstStyle/>
          <a:p>
            <a:r>
              <a:rPr lang="en-US" dirty="0"/>
              <a:t>Custom Report Page Initialization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1884-A7AD-8533-5AB4-9B00644BF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38828"/>
          </a:xfrm>
        </p:spPr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View Scale Mode – Fit to Page | Fit to Screen | Actual size</a:t>
            </a:r>
          </a:p>
          <a:p>
            <a:r>
              <a:rPr lang="en-US" dirty="0"/>
              <a:t>Panes in View Mode</a:t>
            </a:r>
          </a:p>
        </p:txBody>
      </p:sp>
    </p:spTree>
    <p:extLst>
      <p:ext uri="{BB962C8B-B14F-4D97-AF65-F5344CB8AC3E}">
        <p14:creationId xmlns:p14="http://schemas.microsoft.com/office/powerpoint/2010/main" val="42550601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C47D8-932D-4D89-B6B8-7ECBCA24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Panes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C832D-D5C3-4BE9-9A8B-AD5DF6C4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35947"/>
            <a:ext cx="5174903" cy="550736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35949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C47D8-932D-4D89-B6B8-7ECBCA24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Visual Menu Commands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73C75-9DF1-4F25-94A8-ED892D70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62"/>
          <a:stretch/>
        </p:blipFill>
        <p:spPr>
          <a:xfrm>
            <a:off x="588263" y="1123874"/>
            <a:ext cx="4953334" cy="569400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83C8B-20A4-4870-8C06-7FE4D06B2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83"/>
          <a:stretch/>
        </p:blipFill>
        <p:spPr>
          <a:xfrm>
            <a:off x="5725390" y="1140469"/>
            <a:ext cx="6072601" cy="277690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4940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7176-B26D-44FD-89FE-4B29B03B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Built-in Visual Menu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3B06D-0AE7-4F7E-BE7B-5BBCEDD4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6" y="1247197"/>
            <a:ext cx="7277100" cy="547687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91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C47D8-932D-4D89-B6B8-7ECBCA24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20340-EC19-4837-AAC2-02B1CB86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92013"/>
            <a:ext cx="6976319" cy="552586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39660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6E16-AFFA-494A-8062-0DADE622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Label Report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75E74-97E4-4C3C-B02C-CC2591BA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" y="1235560"/>
            <a:ext cx="8801100" cy="20669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34A58A-4AA4-48F9-ABF7-FEF0834AD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7" y="3546475"/>
            <a:ext cx="9582150" cy="29908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972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Initializing and Customizing Report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Creating Custom Navigation with Pages and Bookmarks</a:t>
            </a:r>
          </a:p>
          <a:p>
            <a:r>
              <a:rPr lang="en-US" dirty="0"/>
              <a:t>Creating Authoring Experiences with the Report Designer</a:t>
            </a:r>
          </a:p>
          <a:p>
            <a:r>
              <a:rPr lang="en-US" dirty="0"/>
              <a:t>Creating New Pages and Adding Visuals using Code</a:t>
            </a:r>
          </a:p>
          <a:p>
            <a:r>
              <a:rPr lang="en-US" dirty="0"/>
              <a:t>Embedding Reports using Custom Layouts</a:t>
            </a:r>
          </a:p>
          <a:p>
            <a:r>
              <a:rPr lang="en-US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989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0744-884D-4CB0-AEFB-5243FA7D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Page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72221-0217-4554-AE3A-CBB4820D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00870"/>
            <a:ext cx="10936631" cy="533645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A35F-CCF3-43FB-BA55-03061ADBA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80" b="5036"/>
          <a:stretch/>
        </p:blipFill>
        <p:spPr>
          <a:xfrm>
            <a:off x="7522729" y="635867"/>
            <a:ext cx="4441583" cy="313603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8195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545-1C61-4D33-B2E4-8AC0B8E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Bookmark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2C53D-F696-427B-8471-C2944FF0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170429"/>
            <a:ext cx="10920845" cy="421426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0B3FA-EE92-4D53-9A34-ED2557BE0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61" b="28098"/>
          <a:stretch/>
        </p:blipFill>
        <p:spPr>
          <a:xfrm>
            <a:off x="7920599" y="385953"/>
            <a:ext cx="3927613" cy="311130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299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Initializing and Customizing Report Pages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Custom Navigation with Pages and Bookmarks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Creating Authoring Experiences with the Report Designer</a:t>
            </a:r>
          </a:p>
          <a:p>
            <a:r>
              <a:rPr lang="en-US" dirty="0"/>
              <a:t>Creating New Pages and Adding Visuals using Code</a:t>
            </a:r>
          </a:p>
          <a:p>
            <a:r>
              <a:rPr lang="en-US" dirty="0"/>
              <a:t>Embedding Reports using Custom Layouts</a:t>
            </a:r>
          </a:p>
          <a:p>
            <a:r>
              <a:rPr lang="en-US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17397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235025"/>
            <a:ext cx="11053773" cy="16619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Report Authoring and Customization with Power BI Embedding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C47D8-932D-4D89-B6B8-7ECBCA24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and Hiding the Save and Save as Menus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BEEB38-144C-4CB2-A179-3B50F81EC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457424"/>
            <a:ext cx="11239464" cy="4154984"/>
          </a:xfrm>
        </p:spPr>
        <p:txBody>
          <a:bodyPr/>
          <a:lstStyle/>
          <a:p>
            <a:r>
              <a:rPr lang="en-US" sz="2000" dirty="0">
                <a:latin typeface="Lucida Console" panose="020B0609040504020204" pitchFamily="49" charset="0"/>
              </a:rPr>
              <a:t>permissions: </a:t>
            </a:r>
            <a:r>
              <a:rPr lang="en-US" sz="2000" dirty="0" err="1">
                <a:latin typeface="Lucida Console" panose="020B0609040504020204" pitchFamily="49" charset="0"/>
              </a:rPr>
              <a:t>models.Permissions.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All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permissions: </a:t>
            </a:r>
            <a:r>
              <a:rPr lang="en-US" sz="2000" dirty="0" err="1">
                <a:latin typeface="Lucida Console" panose="020B0609040504020204" pitchFamily="49" charset="0"/>
              </a:rPr>
              <a:t>models.Permissions.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ReadWrite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permissions: </a:t>
            </a:r>
            <a:r>
              <a:rPr lang="en-US" sz="2000" dirty="0" err="1">
                <a:latin typeface="Lucida Console" panose="020B0609040504020204" pitchFamily="49" charset="0"/>
              </a:rPr>
              <a:t>models.Permissions.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Copy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27698-D2AD-4630-8DB8-3B7B42ED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59" y="1841680"/>
            <a:ext cx="4669155" cy="135445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22C06F-4E1B-42CC-9FDE-FE16A1F1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8" y="3759256"/>
            <a:ext cx="4817745" cy="133159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34484F-89E6-4688-83B7-6A90C9C149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1"/>
          <a:stretch/>
        </p:blipFill>
        <p:spPr>
          <a:xfrm>
            <a:off x="820659" y="5674754"/>
            <a:ext cx="4754878" cy="127444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938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C1D-1AB8-481F-8532-D8A81961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a New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1F948-CD6F-4493-8EBA-47DBCC16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88472"/>
            <a:ext cx="5362873" cy="542953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BA4C2-83C4-47C7-9C87-6AE39CBBF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7" y="2380239"/>
            <a:ext cx="6985356" cy="387508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79199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989-F7EC-409A-AB63-D0B62777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Report with Save As Redirect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F1CBB-8339-4774-9E73-96FC0C8F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1" y="1207848"/>
            <a:ext cx="7625918" cy="532947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67633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Initializing and Customizing Report Pages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Custom Navigation with Pages and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Authoring Experiences with the Report 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Creating New Pages and Adding Visuals using Code</a:t>
            </a:r>
          </a:p>
          <a:p>
            <a:r>
              <a:rPr lang="en-US" dirty="0"/>
              <a:t>Embedding Reports using Custom Layouts</a:t>
            </a:r>
          </a:p>
          <a:p>
            <a:r>
              <a:rPr lang="en-US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29897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35C-F445-0BAD-D8FF-7DACDC68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Types Available for Programmatic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EF75-7AF7-142D-BE4B-BCB1D976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 err="1"/>
              <a:t>xcccc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0C1E9-04AE-2BA1-DCBA-B5FF9BD9B91E}"/>
              </a:ext>
            </a:extLst>
          </p:cNvPr>
          <p:cNvGrpSpPr/>
          <p:nvPr/>
        </p:nvGrpSpPr>
        <p:grpSpPr>
          <a:xfrm>
            <a:off x="596348" y="1963022"/>
            <a:ext cx="11678478" cy="4716074"/>
            <a:chOff x="314324" y="1963023"/>
            <a:chExt cx="9364198" cy="36923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F3A3B5-086A-D348-A74E-49AF3E866F32}"/>
                </a:ext>
              </a:extLst>
            </p:cNvPr>
            <p:cNvSpPr/>
            <p:nvPr/>
          </p:nvSpPr>
          <p:spPr bwMode="auto">
            <a:xfrm>
              <a:off x="314324" y="1963023"/>
              <a:ext cx="2110824" cy="3692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actionButton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areaChart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barChart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basicShape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card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clusteredBarChart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clusteredColumnChart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columnChart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debugVisual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Decomposition Tree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donutChart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esriVisual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AF0FA-1B2F-0721-9BF8-EC4DB0B30D9F}"/>
                </a:ext>
              </a:extLst>
            </p:cNvPr>
            <p:cNvSpPr/>
            <p:nvPr/>
          </p:nvSpPr>
          <p:spPr bwMode="auto">
            <a:xfrm>
              <a:off x="2585949" y="1963023"/>
              <a:ext cx="3021910" cy="3692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filledMap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funnel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gauge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hundredPercentStackedBarChart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hundredPercentStackedColumnChart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image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keyDriversVisual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kpi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lineChart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lineClusteredColumnComboChart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lineStackedColumnComboChart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map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D0FB2-E9DA-27F6-851F-81DE283FA982}"/>
                </a:ext>
              </a:extLst>
            </p:cNvPr>
            <p:cNvSpPr/>
            <p:nvPr/>
          </p:nvSpPr>
          <p:spPr bwMode="auto">
            <a:xfrm>
              <a:off x="5768659" y="1963023"/>
              <a:ext cx="1924227" cy="3692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multiRowCard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pieChart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pivotTable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PowerApps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pythonVisual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qnaVisual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ribbonChart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scatterChart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scriptVisual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shapeMap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slicer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stackedAreaChart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464429-2229-73AE-AF0C-185C3932CD60}"/>
                </a:ext>
              </a:extLst>
            </p:cNvPr>
            <p:cNvSpPr/>
            <p:nvPr/>
          </p:nvSpPr>
          <p:spPr bwMode="auto">
            <a:xfrm>
              <a:off x="7853686" y="1963023"/>
              <a:ext cx="1824836" cy="3692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tableEx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textbox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treemap</a:t>
              </a:r>
            </a:p>
            <a:p>
              <a:pPr marL="171450" indent="-171450" defTabSz="932472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waterfallChart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2661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Initializing and Customizing Report Pages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Custom Navigation with Pages and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Authoring Experiences with the Report Designer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New Pages and Adding Visuals using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Embedding Reports using Custom Layouts</a:t>
            </a:r>
          </a:p>
          <a:p>
            <a:r>
              <a:rPr lang="en-US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29541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Initializing and Customizing Report Pages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Custom Navigation with Pages and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Authoring Experiences with the Report Designer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New Pages and Adding Visuals using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using Custom Layouts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34137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Initializing and Customizing Report Pages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Custom Navigation with Pages and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Authoring Experiences with the Report Designer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New Pages and Adding Visuals using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using Custom Layouts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21369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1322F-D2CE-418D-8D34-F6F6A08F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6" y="1830181"/>
            <a:ext cx="8612671" cy="478610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165-B52E-415D-AF1E-85F30F1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Developer Sample: </a:t>
            </a:r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08445A-4165-4760-B465-18488CDBB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You can download and try out the sample code used in this webinar</a:t>
            </a:r>
          </a:p>
          <a:p>
            <a:pPr lvl="1"/>
            <a:r>
              <a:rPr lang="en-US" dirty="0"/>
              <a:t>Implemented as C#/.NET6 web application which uses the Power BI .NET SDK</a:t>
            </a:r>
          </a:p>
          <a:p>
            <a:pPr lvl="1"/>
            <a:r>
              <a:rPr lang="en-US" dirty="0"/>
              <a:t>Download from</a:t>
            </a:r>
            <a:endParaRPr lang="en-US" b="1" dirty="0">
              <a:solidFill>
                <a:srgbClr val="6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049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Initializing and Customizing Report Pages</a:t>
            </a:r>
          </a:p>
          <a:p>
            <a:r>
              <a:rPr lang="en-US" dirty="0"/>
              <a:t>Creating Custom Navigation with Pages and Bookmarks</a:t>
            </a:r>
          </a:p>
          <a:p>
            <a:r>
              <a:rPr lang="en-US" dirty="0"/>
              <a:t>Creating Authoring Experiences with the Report Designer</a:t>
            </a:r>
          </a:p>
          <a:p>
            <a:r>
              <a:rPr lang="en-US" dirty="0"/>
              <a:t>Creating New Pages and Adding Visuals using Code</a:t>
            </a:r>
          </a:p>
          <a:p>
            <a:r>
              <a:rPr lang="en-US" dirty="0"/>
              <a:t>Embedding Reports using Custom Layouts</a:t>
            </a:r>
          </a:p>
          <a:p>
            <a:r>
              <a:rPr lang="en-US" dirty="0"/>
              <a:t>Adding Personalization Features using Custom Bookmarks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JavaScript API (powerbi.js)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639DE-4FD4-47F3-AA60-02EFF2952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JavaScript API used to embed resources in browser</a:t>
            </a:r>
          </a:p>
          <a:p>
            <a:pPr lvl="1"/>
            <a:r>
              <a:rPr lang="en-US" dirty="0"/>
              <a:t>GitHub repo at </a:t>
            </a:r>
            <a:r>
              <a:rPr lang="en-US" dirty="0">
                <a:hlinkClick r:id="rId2"/>
              </a:rPr>
              <a:t>https://github.com/Microsoft/PowerBI-JavaScript/wiki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 repository contains code, docs, wiki and issues list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09" r="9501" b="35856"/>
          <a:stretch/>
        </p:blipFill>
        <p:spPr>
          <a:xfrm>
            <a:off x="985911" y="2921060"/>
            <a:ext cx="7287912" cy="38858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0342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CE5AD3-0B7E-4DD4-87BF-BD3DE7DBC9E7}"/>
              </a:ext>
            </a:extLst>
          </p:cNvPr>
          <p:cNvGrpSpPr/>
          <p:nvPr/>
        </p:nvGrpSpPr>
        <p:grpSpPr>
          <a:xfrm>
            <a:off x="1172752" y="2925754"/>
            <a:ext cx="8750754" cy="3829669"/>
            <a:chOff x="304800" y="2874482"/>
            <a:chExt cx="8579950" cy="37549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C05AC-751F-4182-A03B-7469C56029DD}"/>
                </a:ext>
              </a:extLst>
            </p:cNvPr>
            <p:cNvGrpSpPr/>
            <p:nvPr/>
          </p:nvGrpSpPr>
          <p:grpSpPr>
            <a:xfrm>
              <a:off x="304800" y="2910042"/>
              <a:ext cx="5988531" cy="3719358"/>
              <a:chOff x="365098" y="2380521"/>
              <a:chExt cx="5988531" cy="371935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6DF5A0-66AB-4DDF-B3AC-54C1F56AB7B8}"/>
                  </a:ext>
                </a:extLst>
              </p:cNvPr>
              <p:cNvSpPr/>
              <p:nvPr/>
            </p:nvSpPr>
            <p:spPr>
              <a:xfrm>
                <a:off x="365098" y="2794773"/>
                <a:ext cx="5988531" cy="33051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4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3E4B45-4224-4E73-A17E-F5574C50743B}"/>
                  </a:ext>
                </a:extLst>
              </p:cNvPr>
              <p:cNvSpPr/>
              <p:nvPr/>
            </p:nvSpPr>
            <p:spPr>
              <a:xfrm>
                <a:off x="365098" y="2380521"/>
                <a:ext cx="5988531" cy="394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28" dirty="0">
                    <a:solidFill>
                      <a:schemeClr val="bg1"/>
                    </a:solidFill>
                  </a:rPr>
                  <a:t>Your HTML and CSS</a:t>
                </a:r>
                <a:endParaRPr lang="en-US" sz="1836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7F9A81-7C94-4B8E-9029-37FCFD7070D5}"/>
                </a:ext>
              </a:extLst>
            </p:cNvPr>
            <p:cNvGrpSpPr/>
            <p:nvPr/>
          </p:nvGrpSpPr>
          <p:grpSpPr>
            <a:xfrm>
              <a:off x="6315924" y="2874482"/>
              <a:ext cx="2568826" cy="1025111"/>
              <a:chOff x="6315924" y="2874482"/>
              <a:chExt cx="2568826" cy="1025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F750BCD-DF07-4677-95B6-F227829659E0}"/>
                  </a:ext>
                </a:extLst>
              </p:cNvPr>
              <p:cNvSpPr/>
              <p:nvPr/>
            </p:nvSpPr>
            <p:spPr>
              <a:xfrm>
                <a:off x="7323678" y="2901725"/>
                <a:ext cx="1561072" cy="997868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836" dirty="0"/>
                  <a:t>Web Hosting Server</a:t>
                </a:r>
              </a:p>
            </p:txBody>
          </p:sp>
          <p:sp>
            <p:nvSpPr>
              <p:cNvPr id="39" name="Arrow: Left 38">
                <a:extLst>
                  <a:ext uri="{FF2B5EF4-FFF2-40B4-BE49-F238E27FC236}">
                    <a16:creationId xmlns:a16="http://schemas.microsoft.com/office/drawing/2014/main" id="{0665E21E-EA0A-46D4-91ED-FF0B81A0D8BB}"/>
                  </a:ext>
                </a:extLst>
              </p:cNvPr>
              <p:cNvSpPr/>
              <p:nvPr/>
            </p:nvSpPr>
            <p:spPr>
              <a:xfrm>
                <a:off x="6315924" y="2874482"/>
                <a:ext cx="2435557" cy="500028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24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https://app1.mydomain.com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41AD98-2CED-48A6-8179-854DE10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Embedding Architecture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AF5B797-1388-4544-AE34-B96AA43A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Embedding involves creating an </a:t>
            </a:r>
            <a:r>
              <a:rPr lang="en-US" dirty="0" err="1"/>
              <a:t>iFrame</a:t>
            </a:r>
            <a:r>
              <a:rPr lang="en-US" dirty="0"/>
              <a:t> on the page</a:t>
            </a:r>
          </a:p>
          <a:p>
            <a:pPr lvl="1"/>
            <a:r>
              <a:rPr lang="en-US" dirty="0"/>
              <a:t>PBIJS transparently creates </a:t>
            </a:r>
            <a:r>
              <a:rPr lang="en-US" dirty="0" err="1"/>
              <a:t>iFrame</a:t>
            </a:r>
            <a:r>
              <a:rPr lang="en-US" dirty="0"/>
              <a:t> and sets source to Power BI 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err="1">
                <a:solidFill>
                  <a:srgbClr val="C00000"/>
                </a:solidFill>
              </a:rPr>
              <a:t>iFrame</a:t>
            </a:r>
            <a:r>
              <a:rPr lang="en-US" dirty="0">
                <a:solidFill>
                  <a:srgbClr val="C00000"/>
                </a:solidFill>
              </a:rPr>
              <a:t> and hosting page originate from different DNS domains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18CE7-0930-49CC-BFEE-A1AFF7D2D30B}"/>
              </a:ext>
            </a:extLst>
          </p:cNvPr>
          <p:cNvSpPr/>
          <p:nvPr/>
        </p:nvSpPr>
        <p:spPr>
          <a:xfrm>
            <a:off x="1317974" y="3572417"/>
            <a:ext cx="1296280" cy="6170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Your</a:t>
            </a:r>
          </a:p>
          <a:p>
            <a:pPr algn="ctr"/>
            <a:r>
              <a:rPr lang="en-US" sz="1428" dirty="0"/>
              <a:t>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1C3F3-7C6E-4AD1-979E-E85DFD3BA70B}"/>
              </a:ext>
            </a:extLst>
          </p:cNvPr>
          <p:cNvGrpSpPr/>
          <p:nvPr/>
        </p:nvGrpSpPr>
        <p:grpSpPr>
          <a:xfrm>
            <a:off x="6008148" y="5164741"/>
            <a:ext cx="3915358" cy="1054001"/>
            <a:chOff x="5045812" y="5069766"/>
            <a:chExt cx="3838935" cy="10334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11B0F-CC30-429B-B60B-1910118794AE}"/>
                </a:ext>
              </a:extLst>
            </p:cNvPr>
            <p:cNvSpPr/>
            <p:nvPr/>
          </p:nvSpPr>
          <p:spPr>
            <a:xfrm>
              <a:off x="7086600" y="5111367"/>
              <a:ext cx="1798147" cy="9918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36" dirty="0"/>
                <a:t>Power BI Service</a:t>
              </a: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84B22C98-A043-47DD-8CB9-842F6D92D52A}"/>
                </a:ext>
              </a:extLst>
            </p:cNvPr>
            <p:cNvSpPr/>
            <p:nvPr/>
          </p:nvSpPr>
          <p:spPr>
            <a:xfrm>
              <a:off x="5045812" y="5069766"/>
              <a:ext cx="3803481" cy="50002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https://wabi-us-east2-redirect.analysis.windows.net/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CA4B5-377D-4DCE-B7AD-EA6C8255F406}"/>
              </a:ext>
            </a:extLst>
          </p:cNvPr>
          <p:cNvGrpSpPr/>
          <p:nvPr/>
        </p:nvGrpSpPr>
        <p:grpSpPr>
          <a:xfrm>
            <a:off x="1317974" y="4258117"/>
            <a:ext cx="1296280" cy="741184"/>
            <a:chOff x="447187" y="4180836"/>
            <a:chExt cx="1270978" cy="7267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EF9871E-0A95-4FD3-89C8-74B5F17E28C3}"/>
                </a:ext>
              </a:extLst>
            </p:cNvPr>
            <p:cNvSpPr/>
            <p:nvPr/>
          </p:nvSpPr>
          <p:spPr>
            <a:xfrm>
              <a:off x="447187" y="4400469"/>
              <a:ext cx="1270978" cy="507084"/>
            </a:xfrm>
            <a:prstGeom prst="round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Embedding Data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0D033B2E-9CA2-47D7-92A5-7D2A4BC4BF92}"/>
                </a:ext>
              </a:extLst>
            </p:cNvPr>
            <p:cNvSpPr/>
            <p:nvPr/>
          </p:nvSpPr>
          <p:spPr>
            <a:xfrm>
              <a:off x="966386" y="4180836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14EF9C-26B7-4CEB-BA71-6C9C1CC91B26}"/>
              </a:ext>
            </a:extLst>
          </p:cNvPr>
          <p:cNvGrpSpPr/>
          <p:nvPr/>
        </p:nvGrpSpPr>
        <p:grpSpPr>
          <a:xfrm>
            <a:off x="1317120" y="5075486"/>
            <a:ext cx="1296280" cy="733664"/>
            <a:chOff x="446350" y="4982253"/>
            <a:chExt cx="1270978" cy="719344"/>
          </a:xfrm>
          <a:solidFill>
            <a:schemeClr val="accent6">
              <a:lumMod val="50000"/>
            </a:schemeClr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5C8D661-20CE-4C25-AC30-0937E3056066}"/>
                </a:ext>
              </a:extLst>
            </p:cNvPr>
            <p:cNvSpPr/>
            <p:nvPr/>
          </p:nvSpPr>
          <p:spPr>
            <a:xfrm>
              <a:off x="446350" y="5194513"/>
              <a:ext cx="1270978" cy="50708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powerbi.js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F3D8EACF-5C00-4E87-ABCD-AF7EC79139A6}"/>
                </a:ext>
              </a:extLst>
            </p:cNvPr>
            <p:cNvSpPr/>
            <p:nvPr/>
          </p:nvSpPr>
          <p:spPr>
            <a:xfrm>
              <a:off x="966386" y="4982253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2AE409-5C60-427F-9F33-D60162B26574}"/>
              </a:ext>
            </a:extLst>
          </p:cNvPr>
          <p:cNvGrpSpPr/>
          <p:nvPr/>
        </p:nvGrpSpPr>
        <p:grpSpPr>
          <a:xfrm>
            <a:off x="2668666" y="4216354"/>
            <a:ext cx="3252013" cy="2271792"/>
            <a:chOff x="1771513" y="4139888"/>
            <a:chExt cx="3188537" cy="2227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2D74B-08D1-4190-AD54-E3997EAE809A}"/>
                </a:ext>
              </a:extLst>
            </p:cNvPr>
            <p:cNvSpPr/>
            <p:nvPr/>
          </p:nvSpPr>
          <p:spPr>
            <a:xfrm>
              <a:off x="2321451" y="4508830"/>
              <a:ext cx="2638599" cy="18585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1A2F0-30AB-438B-A206-C0A51C813303}"/>
                </a:ext>
              </a:extLst>
            </p:cNvPr>
            <p:cNvSpPr/>
            <p:nvPr/>
          </p:nvSpPr>
          <p:spPr>
            <a:xfrm>
              <a:off x="2316371" y="4139888"/>
              <a:ext cx="2638599" cy="3376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 err="1">
                  <a:solidFill>
                    <a:schemeClr val="bg1"/>
                  </a:solidFill>
                </a:rPr>
                <a:t>iFrame</a:t>
              </a:r>
              <a:endParaRPr lang="en-US" sz="2040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CA90072A-ABBC-4267-BE9B-480834E5DB59}"/>
                </a:ext>
              </a:extLst>
            </p:cNvPr>
            <p:cNvSpPr/>
            <p:nvPr/>
          </p:nvSpPr>
          <p:spPr>
            <a:xfrm>
              <a:off x="1771513" y="5297708"/>
              <a:ext cx="428191" cy="26101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F38F72E-DD11-413B-8FD9-80B03F32A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t="17847" r="195" b="-17847"/>
          <a:stretch/>
        </p:blipFill>
        <p:spPr>
          <a:xfrm>
            <a:off x="3224371" y="4592638"/>
            <a:ext cx="2681693" cy="22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1089695" y="3229614"/>
            <a:ext cx="8744333" cy="3639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Promise-based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of PBIJS simulates HTTP protocol</a:t>
            </a:r>
          </a:p>
          <a:p>
            <a:pPr lvl="1"/>
            <a:r>
              <a:rPr lang="en-US" dirty="0"/>
              <a:t>Creates more intuitive programming model for developers</a:t>
            </a:r>
          </a:p>
          <a:p>
            <a:pPr lvl="1"/>
            <a:r>
              <a:rPr lang="en-US" dirty="0"/>
              <a:t>Programming based on asynchronous requests and promises</a:t>
            </a:r>
          </a:p>
          <a:p>
            <a:pPr lvl="1"/>
            <a:r>
              <a:rPr lang="en-US" dirty="0"/>
              <a:t>Embedded objects programmed using actions and events</a:t>
            </a:r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1222268" y="4803962"/>
            <a:ext cx="1033182" cy="57296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Your</a:t>
            </a:r>
          </a:p>
          <a:p>
            <a:pPr algn="ctr"/>
            <a:r>
              <a:rPr lang="en-US" sz="1224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6077295" y="3363393"/>
            <a:ext cx="3598012" cy="3422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2853947" y="3826574"/>
            <a:ext cx="955841" cy="2576360"/>
          </a:xfrm>
          <a:prstGeom prst="roundRect">
            <a:avLst/>
          </a:prstGeom>
          <a:solidFill>
            <a:srgbClr val="00827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report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03" y="4412251"/>
            <a:ext cx="2758952" cy="13252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5BC25F-78E8-4931-B7EB-870B3771FC09}"/>
              </a:ext>
            </a:extLst>
          </p:cNvPr>
          <p:cNvGrpSpPr/>
          <p:nvPr/>
        </p:nvGrpSpPr>
        <p:grpSpPr>
          <a:xfrm>
            <a:off x="3927543" y="3363393"/>
            <a:ext cx="2153805" cy="1843033"/>
            <a:chOff x="3505200" y="3907940"/>
            <a:chExt cx="1728168" cy="1807059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31EAC-B8A1-4ACC-87B0-8DB213129901}"/>
                </a:ext>
              </a:extLst>
            </p:cNvPr>
            <p:cNvSpPr/>
            <p:nvPr/>
          </p:nvSpPr>
          <p:spPr>
            <a:xfrm>
              <a:off x="3505200" y="3907940"/>
              <a:ext cx="1728168" cy="18070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28" dirty="0"/>
                <a:t>Actions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E45106-C826-496F-9B6A-DDF98A116728}"/>
                </a:ext>
              </a:extLst>
            </p:cNvPr>
            <p:cNvSpPr/>
            <p:nvPr/>
          </p:nvSpPr>
          <p:spPr>
            <a:xfrm>
              <a:off x="3638585" y="4920593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report.setFilters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DA6D888-C251-410A-B04A-4868B6DA916E}"/>
                </a:ext>
              </a:extLst>
            </p:cNvPr>
            <p:cNvSpPr/>
            <p:nvPr/>
          </p:nvSpPr>
          <p:spPr>
            <a:xfrm>
              <a:off x="3638585" y="4567805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report.switchMode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53A3AF6-A712-4059-8FEC-44023C1CC03F}"/>
                </a:ext>
              </a:extLst>
            </p:cNvPr>
            <p:cNvSpPr/>
            <p:nvPr/>
          </p:nvSpPr>
          <p:spPr>
            <a:xfrm>
              <a:off x="3638585" y="4197631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report.fullscreen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E944C3B-AAED-4EA6-937B-5B470AA4DFA6}"/>
                </a:ext>
              </a:extLst>
            </p:cNvPr>
            <p:cNvSpPr/>
            <p:nvPr/>
          </p:nvSpPr>
          <p:spPr>
            <a:xfrm>
              <a:off x="3637478" y="5268670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report.getPages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6175A-3242-44D6-816E-B811AEB72730}"/>
              </a:ext>
            </a:extLst>
          </p:cNvPr>
          <p:cNvGrpSpPr/>
          <p:nvPr/>
        </p:nvGrpSpPr>
        <p:grpSpPr>
          <a:xfrm>
            <a:off x="3936660" y="5291441"/>
            <a:ext cx="2144395" cy="1494897"/>
            <a:chOff x="1925434" y="3096647"/>
            <a:chExt cx="2036965" cy="1465718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8367DA-F31D-4ADF-A7F2-99BB1764A24C}"/>
                </a:ext>
              </a:extLst>
            </p:cNvPr>
            <p:cNvSpPr/>
            <p:nvPr/>
          </p:nvSpPr>
          <p:spPr>
            <a:xfrm flipH="1">
              <a:off x="1925434" y="3096647"/>
              <a:ext cx="2036965" cy="14657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28" dirty="0"/>
                <a:t>Events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CBF2C98-0934-474A-B58C-950B57FEF77F}"/>
                </a:ext>
              </a:extLst>
            </p:cNvPr>
            <p:cNvSpPr/>
            <p:nvPr/>
          </p:nvSpPr>
          <p:spPr>
            <a:xfrm flipH="1">
              <a:off x="2013817" y="4109300"/>
              <a:ext cx="1856629" cy="285600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report.commandTriggered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50380D23-A9EF-43EC-A804-10460D20831E}"/>
                </a:ext>
              </a:extLst>
            </p:cNvPr>
            <p:cNvSpPr/>
            <p:nvPr/>
          </p:nvSpPr>
          <p:spPr>
            <a:xfrm flipH="1">
              <a:off x="2013818" y="3756511"/>
              <a:ext cx="1856627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report.pageChanged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CC74316-9915-4E3B-9C4F-F59D6A033D9A}"/>
                </a:ext>
              </a:extLst>
            </p:cNvPr>
            <p:cNvSpPr/>
            <p:nvPr/>
          </p:nvSpPr>
          <p:spPr>
            <a:xfrm flipH="1">
              <a:off x="2013818" y="3386337"/>
              <a:ext cx="1856626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18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report.loaded</a:t>
              </a:r>
              <a:endParaRPr lang="en-US" sz="918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CC5C77-4291-48E5-8E72-A4A18C7AB103}"/>
              </a:ext>
            </a:extLst>
          </p:cNvPr>
          <p:cNvSpPr/>
          <p:nvPr/>
        </p:nvSpPr>
        <p:spPr>
          <a:xfrm>
            <a:off x="6174097" y="4969669"/>
            <a:ext cx="421146" cy="175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2F4023-2DE1-4E79-AD6B-A8DFC2C5D0B2}"/>
              </a:ext>
            </a:extLst>
          </p:cNvPr>
          <p:cNvSpPr/>
          <p:nvPr/>
        </p:nvSpPr>
        <p:spPr>
          <a:xfrm flipH="1">
            <a:off x="6137350" y="5145394"/>
            <a:ext cx="448954" cy="175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180ADF-6A5E-446D-99F3-669A96695EFE}"/>
              </a:ext>
            </a:extLst>
          </p:cNvPr>
          <p:cNvSpPr/>
          <p:nvPr/>
        </p:nvSpPr>
        <p:spPr>
          <a:xfrm>
            <a:off x="2363102" y="4881806"/>
            <a:ext cx="421146" cy="175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886B90-F7F8-4341-85E5-150F890616FC}"/>
              </a:ext>
            </a:extLst>
          </p:cNvPr>
          <p:cNvSpPr/>
          <p:nvPr/>
        </p:nvSpPr>
        <p:spPr>
          <a:xfrm flipH="1">
            <a:off x="2326355" y="5057531"/>
            <a:ext cx="448954" cy="175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05499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BF61-FB04-4844-9364-F923E52D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Report Object in Chrome Dev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4AFB3-5D16-4EBD-BC72-B8A77888B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33"/>
          <a:stretch/>
        </p:blipFill>
        <p:spPr>
          <a:xfrm>
            <a:off x="588263" y="1473420"/>
            <a:ext cx="5329250" cy="141681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3838E-BA55-40B1-8408-C6AF8DF8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75" y="1473420"/>
            <a:ext cx="5231713" cy="480721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4869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ef38329b-e139-4eb4-9d7a-1b84c79a6610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28072</TotalTime>
  <Words>675</Words>
  <Application>Microsoft Office PowerPoint</Application>
  <PresentationFormat>Custom</PresentationFormat>
  <Paragraphs>171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Report Authoring and Customization with Power BI Embedding</vt:lpstr>
      <vt:lpstr>Welcome to Power BI Dev Camp</vt:lpstr>
      <vt:lpstr>Developer Sample: xxxx</vt:lpstr>
      <vt:lpstr>Agenda</vt:lpstr>
      <vt:lpstr>Power BI JavaScript API (powerbi.js)</vt:lpstr>
      <vt:lpstr>Report Embedding Architecture</vt:lpstr>
      <vt:lpstr>A Promise-based Programming Model</vt:lpstr>
      <vt:lpstr>Viewing Report Object in Chrome Dev Tools</vt:lpstr>
      <vt:lpstr>Custom Report Page Initialization </vt:lpstr>
      <vt:lpstr>Report Panes</vt:lpstr>
      <vt:lpstr>Adding Visual Menu Commands</vt:lpstr>
      <vt:lpstr>Hiding Built-in Visual Menu Commands</vt:lpstr>
      <vt:lpstr>Phased Embedding</vt:lpstr>
      <vt:lpstr>White Label Report Loading</vt:lpstr>
      <vt:lpstr>Agenda</vt:lpstr>
      <vt:lpstr>Custom Page Navigation</vt:lpstr>
      <vt:lpstr>Custom Bookmark Navigation</vt:lpstr>
      <vt:lpstr>Agenda</vt:lpstr>
      <vt:lpstr>Showing and Hiding the Save and Save as Menus</vt:lpstr>
      <vt:lpstr>Embed a New Report</vt:lpstr>
      <vt:lpstr>New Report with Save As Redirect</vt:lpstr>
      <vt:lpstr>Agenda</vt:lpstr>
      <vt:lpstr>Visual Types Available for Programmatic Creation</vt:lpstr>
      <vt:lpstr>Agenda</vt:lpstr>
      <vt:lpstr>Agenda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253</cp:revision>
  <cp:lastPrinted>2019-05-02T20:11:39Z</cp:lastPrinted>
  <dcterms:created xsi:type="dcterms:W3CDTF">2018-09-21T01:16:59Z</dcterms:created>
  <dcterms:modified xsi:type="dcterms:W3CDTF">2022-04-19T22:05:35Z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