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3"/>
  </p:notesMasterIdLst>
  <p:handoutMasterIdLst>
    <p:handoutMasterId r:id="rId54"/>
  </p:handoutMasterIdLst>
  <p:sldIdLst>
    <p:sldId id="4475" r:id="rId5"/>
    <p:sldId id="4483" r:id="rId6"/>
    <p:sldId id="4484" r:id="rId7"/>
    <p:sldId id="2066" r:id="rId8"/>
    <p:sldId id="333" r:id="rId9"/>
    <p:sldId id="334" r:id="rId10"/>
    <p:sldId id="335" r:id="rId11"/>
    <p:sldId id="336" r:id="rId12"/>
    <p:sldId id="337" r:id="rId13"/>
    <p:sldId id="339" r:id="rId14"/>
    <p:sldId id="387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6" r:id="rId36"/>
    <p:sldId id="388" r:id="rId37"/>
    <p:sldId id="362" r:id="rId38"/>
    <p:sldId id="363" r:id="rId39"/>
    <p:sldId id="364" r:id="rId40"/>
    <p:sldId id="367" r:id="rId41"/>
    <p:sldId id="389" r:id="rId42"/>
    <p:sldId id="385" r:id="rId43"/>
    <p:sldId id="376" r:id="rId44"/>
    <p:sldId id="377" r:id="rId45"/>
    <p:sldId id="390" r:id="rId46"/>
    <p:sldId id="378" r:id="rId47"/>
    <p:sldId id="379" r:id="rId48"/>
    <p:sldId id="380" r:id="rId49"/>
    <p:sldId id="381" r:id="rId50"/>
    <p:sldId id="382" r:id="rId51"/>
    <p:sldId id="391" r:id="rId52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0F"/>
    <a:srgbClr val="FF9933"/>
    <a:srgbClr val="000000"/>
    <a:srgbClr val="505050"/>
    <a:srgbClr val="49635D"/>
    <a:srgbClr val="2C3C38"/>
    <a:srgbClr val="F2F2F2"/>
    <a:srgbClr val="008272"/>
    <a:srgbClr val="B3FFF6"/>
    <a:srgbClr val="F7D5C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39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3/25/2021 11:44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9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538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177930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3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7013" indent="-227013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1pPr>
            <a:lvl2pPr marL="461963" indent="-230188">
              <a:lnSpc>
                <a:spcPts val="3200"/>
              </a:lnSpc>
              <a:buFont typeface="Arial" panose="020B0604020202020204" pitchFamily="34" charset="0"/>
              <a:buChar char="•"/>
              <a:defRPr sz="2400"/>
            </a:lvl2pPr>
            <a:lvl3pPr marL="466209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5081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2" y="2355796"/>
            <a:ext cx="3245833" cy="387798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1842" y="2355794"/>
            <a:ext cx="7400340" cy="369332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816"/>
              </a:spcAft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41842" y="2059499"/>
            <a:ext cx="7400340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5795E6-DA04-4B01-9122-70B2FFF07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6951" y="2059499"/>
            <a:ext cx="324592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AFC0C9-9805-458D-A442-FD9084915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41841" y="2059499"/>
            <a:ext cx="7400340" cy="0"/>
          </a:xfrm>
          <a:prstGeom prst="line">
            <a:avLst/>
          </a:prstGeom>
          <a:ln w="19050">
            <a:solidFill>
              <a:schemeClr val="bg1">
                <a:lumMod val="75000"/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8744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35E9C6E-449A-4817-85CC-F95B5FE4225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160838" y="0"/>
            <a:ext cx="8275637" cy="69945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ctr">
              <a:defRPr/>
            </a:lvl1pPr>
          </a:lstStyle>
          <a:p>
            <a:r>
              <a:rPr lang="en-US"/>
              <a:t>Place Image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4019-F28F-4D82-8526-2A17246A9B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441"/>
            <a:ext cx="2311755" cy="5805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9DF1C3-5AEF-45F6-B7A9-64EF29BBF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848" y="960438"/>
            <a:ext cx="3300460" cy="213894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32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D56B1-C0C9-4444-88C4-D838CFE41F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3099378"/>
            <a:ext cx="3272338" cy="344874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266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F38AD-64EA-4B26-B7D3-C2F0549320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191069-9A1B-4D96-B56B-775F6023B787}"/>
              </a:ext>
            </a:extLst>
          </p:cNvPr>
          <p:cNvSpPr/>
          <p:nvPr userDrawn="1"/>
        </p:nvSpPr>
        <p:spPr bwMode="auto">
          <a:xfrm>
            <a:off x="0" y="0"/>
            <a:ext cx="12436475" cy="6994525"/>
          </a:xfrm>
          <a:prstGeom prst="rect">
            <a:avLst/>
          </a:prstGeom>
          <a:gradFill>
            <a:gsLst>
              <a:gs pos="0">
                <a:srgbClr val="000000">
                  <a:alpha val="15000"/>
                </a:srgbClr>
              </a:gs>
              <a:gs pos="100000">
                <a:srgbClr val="1A1A1A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84868-C8AF-4D99-9BD8-43CBB49618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47" y="262290"/>
            <a:ext cx="2311755" cy="580522"/>
          </a:xfrm>
          <a:prstGeom prst="rect">
            <a:avLst/>
          </a:prstGeom>
        </p:spPr>
      </p:pic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162" y="4944165"/>
            <a:ext cx="979537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5397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3636600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5" y="77717"/>
            <a:ext cx="11711014" cy="387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87" y="1476622"/>
            <a:ext cx="11400102" cy="1056700"/>
          </a:xfrm>
        </p:spPr>
        <p:txBody>
          <a:bodyPr/>
          <a:lstStyle>
            <a:lvl1pPr marL="354581" indent="-354581">
              <a:spcBef>
                <a:spcPts val="612"/>
              </a:spcBef>
              <a:spcAft>
                <a:spcPts val="204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6"/>
              </a:spcBef>
              <a:spcAft>
                <a:spcPts val="306"/>
              </a:spcAft>
              <a:defRPr>
                <a:latin typeface="+mn-lt"/>
              </a:defRPr>
            </a:lvl2pPr>
            <a:lvl3pPr marL="1042695" indent="-349724">
              <a:buFont typeface="Arial" pitchFamily="34" charset="0"/>
              <a:buChar char="•"/>
              <a:defRPr b="0">
                <a:latin typeface="+mn-lt"/>
              </a:defRPr>
            </a:lvl3pPr>
            <a:lvl4pPr marL="987646" indent="-291436">
              <a:buFont typeface="Arial" pitchFamily="34" charset="0"/>
              <a:buChar char="•"/>
              <a:defRPr/>
            </a:lvl4pPr>
            <a:lvl5pPr marL="984407" indent="-291436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860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302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4" r:id="rId1"/>
    <p:sldLayoutId id="2147484565" r:id="rId2"/>
    <p:sldLayoutId id="2147484553" r:id="rId3"/>
    <p:sldLayoutId id="2147484563" r:id="rId4"/>
    <p:sldLayoutId id="2147484554" r:id="rId5"/>
    <p:sldLayoutId id="2147484555" r:id="rId6"/>
    <p:sldLayoutId id="2147484569" r:id="rId7"/>
    <p:sldLayoutId id="2147484570" r:id="rId8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docs.microsoft.com/en-us/powerquery-m/power-query-m-function-reference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developer.microsoft.com/en-us/graph/docs/api-reference/v1.0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Customer Advisory Team (CAT) at Microsoft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804907"/>
            <a:ext cx="11053773" cy="9233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Intro to M Programming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08A8-7512-466C-ABDB-557E53C2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F6F7-8DFD-4974-AF8E-DAE4D0F2D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Accomplish things that cannot be done in query editor</a:t>
            </a:r>
          </a:p>
          <a:p>
            <a:pPr lvl="1"/>
            <a:r>
              <a:rPr lang="en-US" sz="2040" dirty="0"/>
              <a:t>Working with query functions</a:t>
            </a:r>
          </a:p>
          <a:p>
            <a:pPr lvl="1"/>
            <a:r>
              <a:rPr lang="en-US" sz="2040" dirty="0"/>
              <a:t>Performing calculations across rows</a:t>
            </a:r>
          </a:p>
          <a:p>
            <a:pPr lvl="1"/>
            <a:r>
              <a:rPr lang="en-US" sz="2040" dirty="0"/>
              <a:t>Navigate to SharePoint list by list title instead of GUID with the ID</a:t>
            </a:r>
          </a:p>
          <a:p>
            <a:endParaRPr lang="en-US" sz="2448" dirty="0"/>
          </a:p>
          <a:p>
            <a:r>
              <a:rPr lang="en-US" sz="2448" dirty="0"/>
              <a:t>Author queries and check them into source control system</a:t>
            </a:r>
          </a:p>
          <a:p>
            <a:pPr lvl="1"/>
            <a:r>
              <a:rPr lang="en-US" sz="2040" dirty="0"/>
              <a:t>Add query logic in .m files and store them in GitHub, TFS, etc.</a:t>
            </a:r>
          </a:p>
          <a:p>
            <a:pPr lvl="1"/>
            <a:r>
              <a:rPr lang="en-US" sz="2040" dirty="0"/>
              <a:t>Ensure query logic is the same across PBIX projects</a:t>
            </a:r>
          </a:p>
          <a:p>
            <a:endParaRPr lang="en-US" sz="2448" dirty="0"/>
          </a:p>
          <a:p>
            <a:r>
              <a:rPr lang="en-US" sz="2448" dirty="0"/>
              <a:t>Stay Ahead of the Pack and Win Admiration of Your Peers</a:t>
            </a:r>
          </a:p>
          <a:p>
            <a:pPr lvl="1"/>
            <a:r>
              <a:rPr lang="en-US" sz="2040" dirty="0"/>
              <a:t>People will think you are buddies with Chris Webb!</a:t>
            </a:r>
          </a:p>
        </p:txBody>
      </p:sp>
    </p:spTree>
    <p:extLst>
      <p:ext uri="{BB962C8B-B14F-4D97-AF65-F5344CB8AC3E}">
        <p14:creationId xmlns:p14="http://schemas.microsoft.com/office/powerpoint/2010/main" val="2763895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Power Query Mashup Engine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sz="2448" dirty="0" err="1">
                <a:latin typeface="Lucida Console" panose="020B0609040504020204" pitchFamily="49" charset="0"/>
              </a:rPr>
              <a:t>OData.Feed</a:t>
            </a:r>
            <a:r>
              <a:rPr lang="en-US" dirty="0"/>
              <a:t> &amp; </a:t>
            </a:r>
            <a:r>
              <a:rPr lang="en-US" sz="2448" dirty="0" err="1">
                <a:latin typeface="Lucida Console" panose="020B0609040504020204" pitchFamily="49" charset="0"/>
              </a:rPr>
              <a:t>Web.Contents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32935092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4BA6-3AD9-496E-869D-A9A6B3F2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AAFD-0BD8-44E7-BEAC-519A3DB5D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M is a </a:t>
            </a:r>
            <a:r>
              <a:rPr lang="en-US" sz="2448" b="1" i="1" dirty="0">
                <a:solidFill>
                  <a:srgbClr val="002060"/>
                </a:solidFill>
              </a:rPr>
              <a:t>functional</a:t>
            </a:r>
            <a:r>
              <a:rPr lang="en-US" sz="2448" dirty="0"/>
              <a:t> programming language</a:t>
            </a:r>
          </a:p>
          <a:p>
            <a:pPr lvl="1"/>
            <a:r>
              <a:rPr lang="en-US" sz="2040" dirty="0"/>
              <a:t>computation through evaluation of mathematical functions</a:t>
            </a:r>
          </a:p>
          <a:p>
            <a:pPr lvl="1"/>
            <a:r>
              <a:rPr lang="en-US" sz="2040" dirty="0"/>
              <a:t>Programming involves writing expressions instead of statements</a:t>
            </a:r>
          </a:p>
          <a:p>
            <a:pPr lvl="1"/>
            <a:r>
              <a:rPr lang="en-US" sz="2040" dirty="0"/>
              <a:t>M does not support changing-state or mutable data</a:t>
            </a:r>
          </a:p>
          <a:p>
            <a:pPr lvl="1"/>
            <a:r>
              <a:rPr lang="en-US" sz="2040" dirty="0"/>
              <a:t>Every query is a single expression that returns a single value</a:t>
            </a:r>
          </a:p>
          <a:p>
            <a:pPr lvl="1"/>
            <a:r>
              <a:rPr lang="en-US" sz="2040" dirty="0"/>
              <a:t>Every query has a return type</a:t>
            </a:r>
          </a:p>
          <a:p>
            <a:endParaRPr lang="en-US" sz="2448" dirty="0"/>
          </a:p>
          <a:p>
            <a:r>
              <a:rPr lang="en-US" sz="2448" dirty="0"/>
              <a:t>Get Started with M</a:t>
            </a:r>
          </a:p>
          <a:p>
            <a:pPr lvl="1"/>
            <a:r>
              <a:rPr lang="en-US" sz="2040" dirty="0"/>
              <a:t>Language is case-sensitive</a:t>
            </a:r>
          </a:p>
          <a:p>
            <a:pPr lvl="1"/>
            <a:r>
              <a:rPr lang="en-US" sz="2040" dirty="0"/>
              <a:t>It's all about writing expressions</a:t>
            </a:r>
          </a:p>
          <a:p>
            <a:pPr lvl="1"/>
            <a:r>
              <a:rPr lang="en-US" sz="2040" dirty="0"/>
              <a:t>Query expressions can reference other queries by name</a:t>
            </a:r>
          </a:p>
          <a:p>
            <a:endParaRPr lang="en-US" sz="2448" dirty="0"/>
          </a:p>
          <a:p>
            <a:pPr lvl="1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1300656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44FE-12C8-45A4-ADCF-FC2B622F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Other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3F58-E199-4804-89B9-A6740E6F4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Query can reference other queries by name</a:t>
            </a:r>
          </a:p>
          <a:p>
            <a:pPr lvl="1"/>
            <a:r>
              <a:rPr lang="en-US" dirty="0"/>
              <a:t>Every query is defined with a return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A32A6-2B24-48AB-8FBE-4992CDBC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5" y="2642376"/>
            <a:ext cx="5440186" cy="33982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9431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EE2081-51C6-4949-8EE5-5E847FFC8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29"/>
          <a:stretch/>
        </p:blipFill>
        <p:spPr>
          <a:xfrm>
            <a:off x="2798693" y="3782659"/>
            <a:ext cx="5440186" cy="30109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74A05-F56E-48DA-86EA-4A6D6CA3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A7AA-04A5-4321-B8AB-930447A21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Queries usually created using </a:t>
            </a:r>
            <a:r>
              <a:rPr lang="en-US" sz="2448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448" dirty="0"/>
              <a:t> statement</a:t>
            </a:r>
          </a:p>
          <a:p>
            <a:pPr lvl="1"/>
            <a:r>
              <a:rPr lang="en-US" sz="2040" dirty="0"/>
              <a:t>Allows a single expressions to contain inner expressions</a:t>
            </a:r>
          </a:p>
          <a:p>
            <a:pPr lvl="1"/>
            <a:r>
              <a:rPr lang="en-US" sz="2040" dirty="0"/>
              <a:t>Each line in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block represents a separate expression</a:t>
            </a:r>
          </a:p>
          <a:p>
            <a:pPr lvl="1"/>
            <a:r>
              <a:rPr lang="en-US" sz="2040" dirty="0"/>
              <a:t>Each line in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block has variable which is named step</a:t>
            </a:r>
          </a:p>
          <a:p>
            <a:pPr lvl="1"/>
            <a:r>
              <a:rPr lang="en-US" sz="2040" dirty="0"/>
              <a:t>Each line in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block requires comma at end except for last line</a:t>
            </a:r>
          </a:p>
          <a:p>
            <a:pPr lvl="1"/>
            <a:r>
              <a:rPr lang="en-US" sz="2040" dirty="0"/>
              <a:t>Expression inside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in</a:t>
            </a:r>
            <a:r>
              <a:rPr lang="en-US" sz="2040" dirty="0"/>
              <a:t> block is returned as </a:t>
            </a:r>
            <a:r>
              <a:rPr lang="en-US" sz="2040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sz="2040" dirty="0"/>
              <a:t> statement value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DF7448-E760-45B3-9E99-0CF34004B66F}"/>
              </a:ext>
            </a:extLst>
          </p:cNvPr>
          <p:cNvGrpSpPr/>
          <p:nvPr/>
        </p:nvGrpSpPr>
        <p:grpSpPr>
          <a:xfrm>
            <a:off x="3161878" y="3633560"/>
            <a:ext cx="5193130" cy="2472486"/>
            <a:chOff x="1575298" y="3562638"/>
            <a:chExt cx="5091766" cy="24242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BE9774-D30F-4B1C-8E6F-1AEEBE403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826"/>
            <a:stretch/>
          </p:blipFill>
          <p:spPr>
            <a:xfrm>
              <a:off x="4405964" y="3562638"/>
              <a:ext cx="2261100" cy="2424226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2E85317-94A2-4FD4-9133-953349AD26CE}"/>
                </a:ext>
              </a:extLst>
            </p:cNvPr>
            <p:cNvGrpSpPr/>
            <p:nvPr/>
          </p:nvGrpSpPr>
          <p:grpSpPr>
            <a:xfrm>
              <a:off x="1575298" y="4972294"/>
              <a:ext cx="2785439" cy="961491"/>
              <a:chOff x="1575298" y="4972294"/>
              <a:chExt cx="2785439" cy="96149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EFED768-00DA-4F2E-8B4B-4761A4649909}"/>
                  </a:ext>
                </a:extLst>
              </p:cNvPr>
              <p:cNvSpPr/>
              <p:nvPr/>
            </p:nvSpPr>
            <p:spPr>
              <a:xfrm>
                <a:off x="1575299" y="4972294"/>
                <a:ext cx="1015501" cy="16280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06C37E4-5A3C-47B4-9E55-0612A38309D9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2590800" y="5053695"/>
                <a:ext cx="1752600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7747C70-781B-4A34-9359-B9B68F490052}"/>
                  </a:ext>
                </a:extLst>
              </p:cNvPr>
              <p:cNvSpPr/>
              <p:nvPr/>
            </p:nvSpPr>
            <p:spPr>
              <a:xfrm>
                <a:off x="1575299" y="5214215"/>
                <a:ext cx="1015501" cy="16280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6857E39-2A51-4E97-B727-5F3E0A13C7C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590800" y="5295616"/>
                <a:ext cx="176993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E2CF0CD-C685-49C6-BDF2-58DFDEDFA481}"/>
                  </a:ext>
                </a:extLst>
              </p:cNvPr>
              <p:cNvSpPr/>
              <p:nvPr/>
            </p:nvSpPr>
            <p:spPr>
              <a:xfrm>
                <a:off x="1575298" y="5480412"/>
                <a:ext cx="1625101" cy="192023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C05F47B-6FF7-4FFB-8D1F-622A89A44FED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3200399" y="5576424"/>
                <a:ext cx="1160338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11CEA22-2A24-4876-891B-95730F289BB8}"/>
                  </a:ext>
                </a:extLst>
              </p:cNvPr>
              <p:cNvSpPr/>
              <p:nvPr/>
            </p:nvSpPr>
            <p:spPr>
              <a:xfrm>
                <a:off x="1575298" y="5741762"/>
                <a:ext cx="1548901" cy="192023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36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3586AAC-52B5-4857-B6B6-6E5C7D61F2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4199" y="5830930"/>
                <a:ext cx="1236082" cy="6843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4805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8BD6-99A5-44B0-B98F-946CDF4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and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11442-E558-4805-A4B7-9262C88E10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M supports using C-style comments</a:t>
            </a:r>
          </a:p>
          <a:p>
            <a:pPr lvl="1"/>
            <a:r>
              <a:rPr lang="en-US" sz="1836" dirty="0"/>
              <a:t>Multiline comments created using </a:t>
            </a:r>
            <a:r>
              <a:rPr lang="en-US" sz="1836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/* */</a:t>
            </a:r>
          </a:p>
          <a:p>
            <a:pPr lvl="1"/>
            <a:r>
              <a:rPr lang="en-US" sz="1836" dirty="0"/>
              <a:t>Single line comments created using </a:t>
            </a:r>
            <a:r>
              <a:rPr lang="en-US" sz="1836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//</a:t>
            </a:r>
          </a:p>
          <a:p>
            <a:endParaRPr lang="en-US" sz="2236" b="1" dirty="0">
              <a:latin typeface="Lucida Console" panose="020B0609040504020204" pitchFamily="49" charset="0"/>
            </a:endParaRPr>
          </a:p>
          <a:p>
            <a:endParaRPr lang="en-US" sz="2236" b="1" dirty="0">
              <a:latin typeface="Lucida Console" panose="020B0609040504020204" pitchFamily="49" charset="0"/>
            </a:endParaRPr>
          </a:p>
          <a:p>
            <a:endParaRPr lang="en-US" sz="2236" b="1" dirty="0">
              <a:latin typeface="Lucida Console" panose="020B0609040504020204" pitchFamily="49" charset="0"/>
            </a:endParaRPr>
          </a:p>
          <a:p>
            <a:r>
              <a:rPr lang="en-US" sz="2040" dirty="0"/>
              <a:t>Variable names with spaces must be enclosed in </a:t>
            </a:r>
            <a:r>
              <a:rPr lang="en-US" sz="2040" b="1" dirty="0">
                <a:solidFill>
                  <a:schemeClr val="accent5">
                    <a:lumMod val="50000"/>
                  </a:schemeClr>
                </a:solidFill>
              </a:rPr>
              <a:t>#" "</a:t>
            </a:r>
          </a:p>
          <a:p>
            <a:pPr lvl="1"/>
            <a:r>
              <a:rPr lang="en-US" sz="1836" dirty="0"/>
              <a:t>Variable names with spaces created automatically by query designer</a:t>
            </a:r>
            <a:endParaRPr lang="en-US" sz="1836" b="1" dirty="0"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62ED0-BF66-4C8C-972A-D914F7D8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67" y="2564620"/>
            <a:ext cx="3419546" cy="11836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124BE-A16A-437D-9F6B-77E41622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76" y="4721271"/>
            <a:ext cx="4585299" cy="17903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2C686-ED90-44C5-AD43-2AD2D1880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302" y="4746983"/>
            <a:ext cx="2745998" cy="17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3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FB9B-317F-4B5D-AE70-6977EBCD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Statement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C2C9-DF07-485F-99F4-E3703C15E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Evaluation starts with expression inside </a:t>
            </a:r>
            <a:r>
              <a:rPr lang="en-US" sz="2448" dirty="0">
                <a:solidFill>
                  <a:srgbClr val="002060"/>
                </a:solidFill>
                <a:latin typeface="Lucida Console" panose="020B0609040504020204" pitchFamily="49" charset="0"/>
              </a:rPr>
              <a:t>in</a:t>
            </a:r>
            <a:r>
              <a:rPr lang="en-US" sz="2448" dirty="0"/>
              <a:t> block</a:t>
            </a:r>
          </a:p>
          <a:p>
            <a:pPr lvl="1"/>
            <a:r>
              <a:rPr lang="en-US" sz="2040" dirty="0"/>
              <a:t>Expression evaluation triggers other expression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7C752-6F31-4160-B35B-B5902DC2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39" y="2595196"/>
            <a:ext cx="4109283" cy="30212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BC6592D-273A-4DD2-BAC4-5B2C8692E7DA}"/>
              </a:ext>
            </a:extLst>
          </p:cNvPr>
          <p:cNvSpPr/>
          <p:nvPr/>
        </p:nvSpPr>
        <p:spPr>
          <a:xfrm>
            <a:off x="1815989" y="5237572"/>
            <a:ext cx="1088037" cy="388585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47F2B-2312-4298-AC31-3B8703AB55D3}"/>
              </a:ext>
            </a:extLst>
          </p:cNvPr>
          <p:cNvGrpSpPr/>
          <p:nvPr/>
        </p:nvGrpSpPr>
        <p:grpSpPr>
          <a:xfrm>
            <a:off x="1396138" y="4535764"/>
            <a:ext cx="1456077" cy="881969"/>
            <a:chOff x="731344" y="4417291"/>
            <a:chExt cx="1427656" cy="8647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3EA560-6BC7-4C4B-B1E1-B3F294E99119}"/>
                </a:ext>
              </a:extLst>
            </p:cNvPr>
            <p:cNvSpPr/>
            <p:nvPr/>
          </p:nvSpPr>
          <p:spPr>
            <a:xfrm>
              <a:off x="731344" y="4661052"/>
              <a:ext cx="411656" cy="620993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1F20B5-1691-4EB5-8652-B431F0E821DC}"/>
                </a:ext>
              </a:extLst>
            </p:cNvPr>
            <p:cNvSpPr/>
            <p:nvPr/>
          </p:nvSpPr>
          <p:spPr>
            <a:xfrm>
              <a:off x="1092200" y="4417291"/>
              <a:ext cx="1066800" cy="3810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24CA6B-0371-4D7D-A3D2-E23F8FD79C50}"/>
              </a:ext>
            </a:extLst>
          </p:cNvPr>
          <p:cNvGrpSpPr/>
          <p:nvPr/>
        </p:nvGrpSpPr>
        <p:grpSpPr>
          <a:xfrm>
            <a:off x="1372913" y="4075407"/>
            <a:ext cx="1207689" cy="562680"/>
            <a:chOff x="708572" y="4575519"/>
            <a:chExt cx="1184116" cy="5516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984C58-21E6-4444-9D11-0F7D45890B51}"/>
                </a:ext>
              </a:extLst>
            </p:cNvPr>
            <p:cNvSpPr/>
            <p:nvPr/>
          </p:nvSpPr>
          <p:spPr>
            <a:xfrm>
              <a:off x="1092200" y="4575519"/>
              <a:ext cx="800488" cy="307936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E64CB3-7F78-4C41-9C74-DD3D77E0DEDE}"/>
                </a:ext>
              </a:extLst>
            </p:cNvPr>
            <p:cNvSpPr/>
            <p:nvPr/>
          </p:nvSpPr>
          <p:spPr>
            <a:xfrm>
              <a:off x="708572" y="4719782"/>
              <a:ext cx="383628" cy="407434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BA196-2954-4CB0-BCCC-7175DAB768E5}"/>
              </a:ext>
            </a:extLst>
          </p:cNvPr>
          <p:cNvGrpSpPr/>
          <p:nvPr/>
        </p:nvGrpSpPr>
        <p:grpSpPr>
          <a:xfrm>
            <a:off x="1372913" y="3627979"/>
            <a:ext cx="1207689" cy="562680"/>
            <a:chOff x="708572" y="4575519"/>
            <a:chExt cx="1184116" cy="5516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C4E45B-BC94-417A-BD8A-FAFB80053245}"/>
                </a:ext>
              </a:extLst>
            </p:cNvPr>
            <p:cNvSpPr/>
            <p:nvPr/>
          </p:nvSpPr>
          <p:spPr>
            <a:xfrm>
              <a:off x="1092200" y="4575519"/>
              <a:ext cx="800488" cy="307936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A9F2B0-8B26-41A0-B6A7-A963919F8078}"/>
                </a:ext>
              </a:extLst>
            </p:cNvPr>
            <p:cNvSpPr/>
            <p:nvPr/>
          </p:nvSpPr>
          <p:spPr>
            <a:xfrm>
              <a:off x="708572" y="4719782"/>
              <a:ext cx="383628" cy="407434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06CFDC-23C6-4522-B604-BB8B6E5C9FDB}"/>
              </a:ext>
            </a:extLst>
          </p:cNvPr>
          <p:cNvGrpSpPr/>
          <p:nvPr/>
        </p:nvGrpSpPr>
        <p:grpSpPr>
          <a:xfrm>
            <a:off x="1427404" y="3151383"/>
            <a:ext cx="1147202" cy="1039276"/>
            <a:chOff x="761999" y="3059930"/>
            <a:chExt cx="1124810" cy="101899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D81E8B-4B62-4307-83A4-C212678FEDEA}"/>
                </a:ext>
              </a:extLst>
            </p:cNvPr>
            <p:cNvSpPr/>
            <p:nvPr/>
          </p:nvSpPr>
          <p:spPr>
            <a:xfrm>
              <a:off x="1086321" y="3059930"/>
              <a:ext cx="800488" cy="304448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F35C3-EC94-4AC9-A71B-73021FC334CB}"/>
                </a:ext>
              </a:extLst>
            </p:cNvPr>
            <p:cNvSpPr/>
            <p:nvPr/>
          </p:nvSpPr>
          <p:spPr>
            <a:xfrm>
              <a:off x="761999" y="3204193"/>
              <a:ext cx="324321" cy="874728"/>
            </a:xfrm>
            <a:custGeom>
              <a:avLst/>
              <a:gdLst>
                <a:gd name="connsiteX0" fmla="*/ 351021 w 411656"/>
                <a:gd name="connsiteY0" fmla="*/ 620993 h 620993"/>
                <a:gd name="connsiteX1" fmla="*/ 39 w 411656"/>
                <a:gd name="connsiteY1" fmla="*/ 306957 h 620993"/>
                <a:gd name="connsiteX2" fmla="*/ 369493 w 411656"/>
                <a:gd name="connsiteY2" fmla="*/ 29866 h 620993"/>
                <a:gd name="connsiteX3" fmla="*/ 387966 w 411656"/>
                <a:gd name="connsiteY3" fmla="*/ 20629 h 620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56" h="620993">
                  <a:moveTo>
                    <a:pt x="351021" y="620993"/>
                  </a:moveTo>
                  <a:cubicBezTo>
                    <a:pt x="173990" y="513235"/>
                    <a:pt x="-3040" y="405478"/>
                    <a:pt x="39" y="306957"/>
                  </a:cubicBezTo>
                  <a:cubicBezTo>
                    <a:pt x="3118" y="208436"/>
                    <a:pt x="369493" y="29866"/>
                    <a:pt x="369493" y="29866"/>
                  </a:cubicBezTo>
                  <a:cubicBezTo>
                    <a:pt x="434147" y="-17855"/>
                    <a:pt x="411056" y="1387"/>
                    <a:pt x="387966" y="20629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4002237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CA27-03E4-4091-B175-8D46DC4D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Will This M Code 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D840-0FEC-438A-BDE2-5897EB38E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Yes, the Mashup Engine has no problem with this</a:t>
            </a:r>
          </a:p>
          <a:p>
            <a:pPr lvl="1"/>
            <a:r>
              <a:rPr lang="en-US" dirty="0"/>
              <a:t>The order of expressions in </a:t>
            </a:r>
            <a:r>
              <a:rPr lang="en-US" b="1" dirty="0">
                <a:solidFill>
                  <a:srgbClr val="002060"/>
                </a:solidFill>
                <a:latin typeface="Lucida Console" panose="020B0609040504020204" pitchFamily="49" charset="0"/>
              </a:rPr>
              <a:t>let</a:t>
            </a:r>
            <a:r>
              <a:rPr lang="en-US" dirty="0"/>
              <a:t> block doesn't matter</a:t>
            </a:r>
          </a:p>
          <a:p>
            <a:pPr lvl="1"/>
            <a:r>
              <a:rPr lang="en-US" dirty="0"/>
              <a:t>However, the visual designer might get confused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D992A-B95E-4268-9B1B-F2A301AD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541" y="3264112"/>
            <a:ext cx="3574979" cy="27921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22783-45DC-4C58-8815-1F3424D1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06" y="3264112"/>
            <a:ext cx="2797810" cy="27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0F87-DC01-476A-B52D-369CEAD4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729F-E44E-48B6-A3E2-6A2A68F45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Mashup engine pushes work back to </a:t>
            </a:r>
            <a:r>
              <a:rPr lang="en-US" sz="2040" dirty="0" err="1"/>
              <a:t>datasource</a:t>
            </a:r>
            <a:r>
              <a:rPr lang="en-US" sz="2040" dirty="0"/>
              <a:t> when possible</a:t>
            </a:r>
          </a:p>
          <a:p>
            <a:pPr lvl="1"/>
            <a:r>
              <a:rPr lang="en-US" sz="1836" dirty="0"/>
              <a:t>Column selection and row filtering</a:t>
            </a:r>
          </a:p>
          <a:p>
            <a:pPr lvl="1"/>
            <a:r>
              <a:rPr lang="en-US" sz="1836" dirty="0"/>
              <a:t>Joins, Group By, Aggregate Operations</a:t>
            </a:r>
          </a:p>
          <a:p>
            <a:r>
              <a:rPr lang="en-US" sz="2040" dirty="0" err="1"/>
              <a:t>Datasource</a:t>
            </a:r>
            <a:r>
              <a:rPr lang="en-US" sz="2040" dirty="0"/>
              <a:t> that support folding</a:t>
            </a:r>
          </a:p>
          <a:p>
            <a:pPr lvl="1"/>
            <a:r>
              <a:rPr lang="en-US" sz="1836" dirty="0"/>
              <a:t>Relational database</a:t>
            </a:r>
          </a:p>
          <a:p>
            <a:pPr lvl="1"/>
            <a:r>
              <a:rPr lang="en-US" sz="1836" dirty="0"/>
              <a:t>Tabular and multidimensional databases</a:t>
            </a:r>
          </a:p>
          <a:p>
            <a:pPr lvl="1"/>
            <a:r>
              <a:rPr lang="en-US" sz="1836" dirty="0"/>
              <a:t>OData Web services</a:t>
            </a:r>
          </a:p>
          <a:p>
            <a:r>
              <a:rPr lang="en-US" sz="2040" dirty="0"/>
              <a:t>What happens when </a:t>
            </a:r>
            <a:r>
              <a:rPr lang="en-US" sz="2040" dirty="0" err="1"/>
              <a:t>datasource</a:t>
            </a:r>
            <a:r>
              <a:rPr lang="en-US" sz="2040" dirty="0"/>
              <a:t> doesn't support query folding?</a:t>
            </a:r>
          </a:p>
          <a:p>
            <a:pPr lvl="1"/>
            <a:r>
              <a:rPr lang="en-US" sz="1632" dirty="0"/>
              <a:t>All work is done locally by the mashup engine</a:t>
            </a:r>
          </a:p>
          <a:p>
            <a:r>
              <a:rPr lang="en-US" sz="2040" dirty="0"/>
              <a:t>Things that affect whether query folding occurs</a:t>
            </a:r>
          </a:p>
          <a:p>
            <a:pPr lvl="1"/>
            <a:r>
              <a:rPr lang="en-US" sz="1632" dirty="0"/>
              <a:t>The way you structure your M code</a:t>
            </a:r>
          </a:p>
          <a:p>
            <a:pPr lvl="1"/>
            <a:r>
              <a:rPr lang="en-US" sz="1632" dirty="0"/>
              <a:t>Privacy level of </a:t>
            </a:r>
            <a:r>
              <a:rPr lang="en-US" sz="1632" dirty="0" err="1"/>
              <a:t>datasources</a:t>
            </a:r>
            <a:endParaRPr lang="en-US" sz="1632" dirty="0"/>
          </a:p>
          <a:p>
            <a:pPr lvl="1"/>
            <a:r>
              <a:rPr lang="en-US" sz="1632" dirty="0"/>
              <a:t>Native query execution</a:t>
            </a:r>
          </a:p>
        </p:txBody>
      </p:sp>
    </p:spTree>
    <p:extLst>
      <p:ext uri="{BB962C8B-B14F-4D97-AF65-F5344CB8AC3E}">
        <p14:creationId xmlns:p14="http://schemas.microsoft.com/office/powerpoint/2010/main" val="3992345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6C49-3EEF-403A-BE83-C395D441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Folding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4DF20-62D3-4C5B-B85B-F79100C68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40" dirty="0"/>
              <a:t>When you execute this query in Power BI Desktop…</a:t>
            </a:r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endParaRPr lang="en-US" sz="2040" dirty="0"/>
          </a:p>
          <a:p>
            <a:r>
              <a:rPr lang="en-US" sz="2040" dirty="0"/>
              <a:t>Mashup Engine executes the following SQL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B990B-B15F-4D8F-8221-A39CFA14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3" y="4946133"/>
            <a:ext cx="5071031" cy="1340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4BD60E-988D-4300-BB9A-58E8F0C4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53" y="1787489"/>
            <a:ext cx="6210932" cy="237306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92898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505" y="1245118"/>
            <a:ext cx="11239464" cy="427553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9189A-211C-479A-A851-48B14958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2" y="1811819"/>
            <a:ext cx="8270538" cy="5107739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A0DC-7CB2-4A35-A98B-5E1566C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Queries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16046-FD56-4B47-9C2B-CCDC7A746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No query folding occurs after native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4C3FC-8EA8-41E1-AA8B-B234BFA9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5" y="2030263"/>
            <a:ext cx="7324585" cy="32364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65852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5EC8-3443-4EA7-9267-F8794E6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Type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7A81-4D19-4163-A37D-26D460921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64" dirty="0"/>
              <a:t>Built-in types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any, none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null, logical, number, text, binary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time, date, datetime,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datetimezone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, duration</a:t>
            </a:r>
          </a:p>
          <a:p>
            <a:pPr lvl="1"/>
            <a:endParaRPr lang="en-US" sz="2856" dirty="0"/>
          </a:p>
          <a:p>
            <a:r>
              <a:rPr lang="en-US" sz="3264" dirty="0"/>
              <a:t>Complex types</a:t>
            </a:r>
          </a:p>
          <a:p>
            <a:pPr marL="280988" lvl="1" indent="0">
              <a:buNone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list, record, table, function</a:t>
            </a:r>
          </a:p>
          <a:p>
            <a:pPr lvl="1"/>
            <a:endParaRPr lang="en-US" sz="2040" dirty="0"/>
          </a:p>
          <a:p>
            <a:r>
              <a:rPr lang="en-US" sz="3264" dirty="0"/>
              <a:t>User-defined types</a:t>
            </a:r>
          </a:p>
          <a:p>
            <a:pPr lvl="1"/>
            <a:r>
              <a:rPr lang="en-US" dirty="0"/>
              <a:t>You can create custom types for records and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4E873-62A4-438A-84F4-4DD3AB5434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t="12089" b="76204"/>
          <a:stretch/>
        </p:blipFill>
        <p:spPr>
          <a:xfrm>
            <a:off x="1088027" y="6127044"/>
            <a:ext cx="7391207" cy="410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191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9863-4C0D-440B-AC48-82F84D51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programming with M Datatypes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F07AF-85D2-4CBE-8B55-D114A557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51804"/>
            <a:ext cx="6732230" cy="548552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360509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66E5-31DB-4BB1-A1DD-EEA081CC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Dates and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7C4B6-5F42-4E4B-850A-31778BDD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9" y="1214079"/>
            <a:ext cx="6372789" cy="30601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21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B6C4-C05D-4FCB-8B0A-DA972089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7890-DCDC-4B46-AF83-6EA4CB8A6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List is a single dimension array</a:t>
            </a:r>
          </a:p>
          <a:p>
            <a:pPr lvl="1"/>
            <a:r>
              <a:rPr lang="en-US" sz="2040" dirty="0"/>
              <a:t>Literal list can be created using </a:t>
            </a:r>
            <a:r>
              <a:rPr lang="en-US" sz="204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{ }</a:t>
            </a:r>
            <a:r>
              <a:rPr lang="en-US" sz="2040" dirty="0"/>
              <a:t> operators</a:t>
            </a:r>
          </a:p>
          <a:p>
            <a:pPr lvl="1"/>
            <a:r>
              <a:rPr lang="en-US" sz="2040" dirty="0"/>
              <a:t>List elements accessed using </a:t>
            </a:r>
            <a:r>
              <a:rPr lang="en-US" sz="204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{ }</a:t>
            </a:r>
            <a:r>
              <a:rPr lang="en-US" sz="2040" dirty="0"/>
              <a:t> operator and zero-based index</a:t>
            </a:r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endParaRPr lang="en-US" sz="2440" dirty="0"/>
          </a:p>
          <a:p>
            <a:pPr lvl="1"/>
            <a:r>
              <a:rPr lang="en-US" sz="2040" dirty="0"/>
              <a:t>Use </a:t>
            </a:r>
            <a:r>
              <a:rPr lang="en-US" sz="2040" b="1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{ }?</a:t>
            </a:r>
            <a:r>
              <a:rPr lang="en-US" sz="2040" dirty="0"/>
              <a:t> to avoid error when index range is out-of-bounds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4C8B5-8308-4E7A-B233-671F1F8D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89" y="2834368"/>
            <a:ext cx="5984205" cy="22603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91045C-F5EA-4D7A-81DF-F4AF91CD0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12" y="5955022"/>
            <a:ext cx="6036357" cy="5018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87224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3321-2B4F-43B9-B96D-1F28C3BB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 err="1"/>
              <a:t>Text.Select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D73B-6A9E-4711-9470-3E9BB5514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 err="1"/>
              <a:t>Text.Select</a:t>
            </a:r>
            <a:r>
              <a:rPr lang="en-US" dirty="0"/>
              <a:t> can be used to clean up text value</a:t>
            </a:r>
          </a:p>
          <a:p>
            <a:pPr lvl="1"/>
            <a:r>
              <a:rPr lang="en-US" dirty="0"/>
              <a:t>You create a list of characters to include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C5334-560D-4104-B909-0EB5EFD1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4" y="2399000"/>
            <a:ext cx="6945952" cy="41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37621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0B64-3A5F-4ED4-84F2-9DD4E258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EA76A-2EF1-4149-A94D-D13D09649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Record contains fields for single instance of entity</a:t>
            </a:r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r>
              <a:rPr lang="en-US" sz="2448" dirty="0"/>
              <a:t>You must often create records to call M library functions</a:t>
            </a:r>
          </a:p>
          <a:p>
            <a:endParaRPr lang="en-US" sz="2448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CF0C8-C8B6-444F-A9A0-CF4CAD46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26" y="1808707"/>
            <a:ext cx="5797304" cy="20585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042F4A-B924-482E-8245-3DE301EB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26" y="4454986"/>
            <a:ext cx="6683657" cy="19142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4472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5FE-A5D0-475D-902C-5C0AF201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Operator (&amp;)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5A9E-D1DA-4008-BD5A-C58BF2B15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to combine strings, arrays and records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8F19F-7D9E-444D-AE76-D7BE3D48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64" y="2011753"/>
            <a:ext cx="4235573" cy="18554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129468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7789-327D-49AD-8348-12AF53C3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Table.FromRecords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7C94-640B-46AF-8494-080E69538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 err="1"/>
              <a:t>Table.FromRecords</a:t>
            </a:r>
            <a:r>
              <a:rPr lang="en-US" sz="2448" dirty="0"/>
              <a:t> can be used to create table</a:t>
            </a:r>
          </a:p>
          <a:p>
            <a:pPr lvl="1"/>
            <a:r>
              <a:rPr lang="en-US" sz="2040" dirty="0"/>
              <a:t>Table columns are not strongly typed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B0A55-D77B-462E-91C2-3C7B65FB6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50" y="2362387"/>
            <a:ext cx="4196715" cy="19012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7EE1D-073D-4BED-A205-6FCCED6A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50" y="4524191"/>
            <a:ext cx="3361258" cy="144747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633F998-91B9-4EDB-AC30-11BECEF7604F}"/>
              </a:ext>
            </a:extLst>
          </p:cNvPr>
          <p:cNvGrpSpPr/>
          <p:nvPr/>
        </p:nvGrpSpPr>
        <p:grpSpPr>
          <a:xfrm>
            <a:off x="3309789" y="4904796"/>
            <a:ext cx="4532398" cy="779193"/>
            <a:chOff x="3446585" y="4914900"/>
            <a:chExt cx="4443931" cy="7639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58FCC7-0D16-4A8B-A2B3-11B54BAF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91" t="3750" r="35611" b="76949"/>
            <a:stretch/>
          </p:blipFill>
          <p:spPr>
            <a:xfrm>
              <a:off x="5313485" y="5145484"/>
              <a:ext cx="570963" cy="533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1B8C3C-E20B-4B5D-88C7-0B7377E58C69}"/>
                </a:ext>
              </a:extLst>
            </p:cNvPr>
            <p:cNvSpPr txBox="1"/>
            <p:nvPr/>
          </p:nvSpPr>
          <p:spPr>
            <a:xfrm>
              <a:off x="6033918" y="5244870"/>
              <a:ext cx="1856598" cy="374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36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Bad, Bad, Bad </a:t>
              </a:r>
              <a:r>
                <a:rPr lang="en-US" sz="1836" dirty="0">
                  <a:solidFill>
                    <a:schemeClr val="tx2">
                      <a:lumMod val="90000"/>
                      <a:lumOff val="10000"/>
                    </a:schemeClr>
                  </a:solidFill>
                  <a:sym typeface="Wingdings" panose="05000000000000000000" pitchFamily="2" charset="2"/>
                </a:rPr>
                <a:t></a:t>
              </a:r>
              <a:endParaRPr lang="en-US" sz="1836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EE1E3B-32DF-4E2B-A438-F39F56DF08DE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3446585" y="4914900"/>
              <a:ext cx="1866900" cy="4972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957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321B-ADE1-46B1-875D-BC44F9DD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Creating User-defined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F106E7-9C70-467D-A87C-F9433D0C06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M allows you to create user-defined types</a:t>
            </a:r>
          </a:p>
          <a:p>
            <a:pPr lvl="1"/>
            <a:r>
              <a:rPr lang="en-US" dirty="0"/>
              <a:t>Here is a user-defined type for a record and a 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User-defined table used to create table with strongly typed columns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5F24D1-9ED0-4A49-A5C8-FA9CC62E4AFE}"/>
              </a:ext>
            </a:extLst>
          </p:cNvPr>
          <p:cNvGrpSpPr/>
          <p:nvPr/>
        </p:nvGrpSpPr>
        <p:grpSpPr>
          <a:xfrm>
            <a:off x="1095681" y="3608553"/>
            <a:ext cx="6745089" cy="2618740"/>
            <a:chOff x="1163350" y="3261675"/>
            <a:chExt cx="6613433" cy="2567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C150B6-DFB2-4BBE-8BDB-BD8D0274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50" y="3261675"/>
              <a:ext cx="5140957" cy="237712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DC00A-F19A-45E9-82ED-E44D8D234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383" y="4495800"/>
              <a:ext cx="3200400" cy="1333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FA291C1-E132-447B-95EE-6DA93FBEA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5" t="12089" b="63060"/>
          <a:stretch/>
        </p:blipFill>
        <p:spPr>
          <a:xfrm>
            <a:off x="1095681" y="2381542"/>
            <a:ext cx="5113032" cy="6024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843390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5CA6-FA13-4758-AD82-C141BCA3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Advanced Editor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18F4D8-47C5-4E82-B2E6-26162F598631}"/>
              </a:ext>
            </a:extLst>
          </p:cNvPr>
          <p:cNvGrpSpPr/>
          <p:nvPr/>
        </p:nvGrpSpPr>
        <p:grpSpPr>
          <a:xfrm>
            <a:off x="680937" y="1229531"/>
            <a:ext cx="11281846" cy="4159591"/>
            <a:chOff x="0" y="2098357"/>
            <a:chExt cx="12436475" cy="4585300"/>
          </a:xfrm>
        </p:grpSpPr>
        <p:pic>
          <p:nvPicPr>
            <p:cNvPr id="4" name="Picture 2" descr="https://scientistsforjesus.files.wordpress.com/2013/11/c7d87-davidandgoliathhhhhh.jpeg?w=640&amp;h=574">
              <a:extLst>
                <a:ext uri="{FF2B5EF4-FFF2-40B4-BE49-F238E27FC236}">
                  <a16:creationId xmlns:a16="http://schemas.microsoft.com/office/drawing/2014/main" id="{F1B444CF-8899-4D79-96A7-EF7279E60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0" y="2098357"/>
              <a:ext cx="12436475" cy="458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361D52-A165-47FE-937D-53638E4A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4411" y="2941288"/>
              <a:ext cx="1070406" cy="5559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84568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AA95-14DA-40C6-9171-D5B18E5D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Each with Unary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AC561-ED60-4681-8F5B-04779ACF4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Many library functions take function as parameters</a:t>
            </a:r>
          </a:p>
          <a:p>
            <a:pPr lvl="1"/>
            <a:r>
              <a:rPr lang="en-US" sz="2040" dirty="0"/>
              <a:t>Function parameters are often unary </a:t>
            </a:r>
            <a:r>
              <a:rPr lang="en-US" sz="1836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 they accept 1 parameter)</a:t>
            </a:r>
            <a:endParaRPr lang="en-US" sz="204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48" dirty="0"/>
          </a:p>
          <a:p>
            <a:r>
              <a:rPr lang="en-US" sz="2448" dirty="0"/>
              <a:t>M provides </a:t>
            </a:r>
            <a:r>
              <a:rPr lang="en-US" sz="2040" dirty="0">
                <a:solidFill>
                  <a:srgbClr val="0000FF"/>
                </a:solidFill>
                <a:latin typeface="Lucida Console" panose="020B0609040504020204" pitchFamily="49" charset="0"/>
              </a:rPr>
              <a:t>each</a:t>
            </a:r>
            <a:r>
              <a:rPr lang="en-US" sz="2448" dirty="0"/>
              <a:t> syntax to make code easier to read/write</a:t>
            </a:r>
          </a:p>
          <a:p>
            <a:pPr lvl="1"/>
            <a:r>
              <a:rPr lang="en-US" sz="2040" dirty="0"/>
              <a:t>Unary parameter passed implicitly using </a:t>
            </a:r>
            <a:r>
              <a:rPr lang="en-US" b="1" dirty="0">
                <a:solidFill>
                  <a:srgbClr val="0000FF"/>
                </a:solidFill>
                <a:latin typeface="Lucida Console" panose="020B0609040504020204" pitchFamily="49" charset="0"/>
              </a:rPr>
              <a:t>_</a:t>
            </a:r>
            <a:r>
              <a:rPr lang="en-US" sz="2040" dirty="0"/>
              <a:t> variable</a:t>
            </a:r>
          </a:p>
          <a:p>
            <a:endParaRPr lang="en-US" sz="2448" dirty="0"/>
          </a:p>
          <a:p>
            <a:pPr lvl="1"/>
            <a:r>
              <a:rPr lang="en-US" sz="2040" dirty="0"/>
              <a:t>You can omit </a:t>
            </a:r>
            <a:r>
              <a:rPr lang="en-US" sz="2040" b="1" dirty="0">
                <a:solidFill>
                  <a:srgbClr val="0000FF"/>
                </a:solidFill>
                <a:latin typeface="Lucida Console" panose="020B0609040504020204" pitchFamily="49" charset="0"/>
              </a:rPr>
              <a:t>_</a:t>
            </a:r>
            <a:r>
              <a:rPr lang="en-US" sz="2040" dirty="0"/>
              <a:t> variable when accessing fields inside record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r>
              <a:rPr lang="en-US" sz="2040" dirty="0"/>
              <a:t>You must use </a:t>
            </a:r>
            <a:r>
              <a:rPr lang="en-US" sz="2040" b="1" dirty="0">
                <a:solidFill>
                  <a:srgbClr val="0000FF"/>
                </a:solidFill>
                <a:latin typeface="Lucida Console" panose="020B0609040504020204" pitchFamily="49" charset="0"/>
              </a:rPr>
              <a:t>_</a:t>
            </a:r>
            <a:r>
              <a:rPr lang="en-US" sz="2040" dirty="0"/>
              <a:t> variable when using </a:t>
            </a:r>
            <a:r>
              <a:rPr lang="en-US" sz="1836" b="1" dirty="0">
                <a:solidFill>
                  <a:srgbClr val="0000FF"/>
                </a:solidFill>
                <a:latin typeface="Lucida Console" panose="020B0609040504020204" pitchFamily="49" charset="0"/>
              </a:rPr>
              <a:t>each</a:t>
            </a:r>
            <a:r>
              <a:rPr lang="en-US" sz="2040" dirty="0"/>
              <a:t> with a list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DCCCE-E4BB-42DC-A55A-F307E88D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90" y="2252681"/>
            <a:ext cx="7604921" cy="3535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F75D1-09DF-4B8A-B1DB-AC93E784FEED}"/>
              </a:ext>
            </a:extLst>
          </p:cNvPr>
          <p:cNvGrpSpPr/>
          <p:nvPr/>
        </p:nvGrpSpPr>
        <p:grpSpPr>
          <a:xfrm>
            <a:off x="1125639" y="4441278"/>
            <a:ext cx="7601108" cy="751659"/>
            <a:chOff x="914400" y="4520813"/>
            <a:chExt cx="7452743" cy="7369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81F4E9-905E-444D-9C9E-461C8D73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4520813"/>
              <a:ext cx="7452743" cy="355987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7B0769-DFD1-418D-946C-94ECD02AD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5006942"/>
              <a:ext cx="7452743" cy="2508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B005522-7ABB-4C47-A1A6-339CAEA86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447" y="3591078"/>
            <a:ext cx="7596564" cy="3508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07B4D56-4C42-491C-BA12-7F9EDF435771}"/>
              </a:ext>
            </a:extLst>
          </p:cNvPr>
          <p:cNvSpPr/>
          <p:nvPr/>
        </p:nvSpPr>
        <p:spPr>
          <a:xfrm>
            <a:off x="8037416" y="4041281"/>
            <a:ext cx="181678" cy="148830"/>
          </a:xfrm>
          <a:prstGeom prst="upArrow">
            <a:avLst>
              <a:gd name="adj1" fmla="val 50000"/>
              <a:gd name="adj2" fmla="val 36709"/>
            </a:avLst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262DFC-FBD4-478D-AB0A-4C39EC1C5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639" y="5733113"/>
            <a:ext cx="7601108" cy="8042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BF2F79FA-49C0-4BF8-A626-AF7F45959B42}"/>
              </a:ext>
            </a:extLst>
          </p:cNvPr>
          <p:cNvSpPr/>
          <p:nvPr/>
        </p:nvSpPr>
        <p:spPr>
          <a:xfrm>
            <a:off x="9637782" y="6576344"/>
            <a:ext cx="233151" cy="272437"/>
          </a:xfrm>
          <a:prstGeom prst="upArrow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296596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F7EC-5EFC-4EDF-80BD-3310A126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Performing Calculations Across Rows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A35273B-E5A0-4F8E-B332-EC41AD94B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Requires adding an index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32573-AA8A-482D-859B-903309FA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44" y="2020849"/>
            <a:ext cx="8530547" cy="44298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48C8B4-6A6A-4579-BD4B-44B9A7E93190}"/>
              </a:ext>
            </a:extLst>
          </p:cNvPr>
          <p:cNvSpPr/>
          <p:nvPr/>
        </p:nvSpPr>
        <p:spPr>
          <a:xfrm>
            <a:off x="2513699" y="2331716"/>
            <a:ext cx="1144831" cy="11866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79A74C-0434-4399-8401-B92762DF589C}"/>
              </a:ext>
            </a:extLst>
          </p:cNvPr>
          <p:cNvSpPr/>
          <p:nvPr/>
        </p:nvSpPr>
        <p:spPr>
          <a:xfrm>
            <a:off x="5622377" y="6062131"/>
            <a:ext cx="3398622" cy="25407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77BBBB-F500-491F-B85F-F7ED8B03436F}"/>
              </a:ext>
            </a:extLst>
          </p:cNvPr>
          <p:cNvSpPr/>
          <p:nvPr/>
        </p:nvSpPr>
        <p:spPr>
          <a:xfrm>
            <a:off x="4845208" y="3291223"/>
            <a:ext cx="1590209" cy="28396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A2A67E-5BF2-4746-BE6B-F6C9AE97BBED}"/>
              </a:ext>
            </a:extLst>
          </p:cNvPr>
          <p:cNvSpPr/>
          <p:nvPr/>
        </p:nvSpPr>
        <p:spPr>
          <a:xfrm>
            <a:off x="4922924" y="6002348"/>
            <a:ext cx="4116010" cy="31385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E9640A-75FC-4C8D-A8DA-48FAAE20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78" y="2020849"/>
            <a:ext cx="8530547" cy="44298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B02C8D1-3C34-47D5-AA02-72DBD3929FD0}"/>
              </a:ext>
            </a:extLst>
          </p:cNvPr>
          <p:cNvSpPr/>
          <p:nvPr/>
        </p:nvSpPr>
        <p:spPr>
          <a:xfrm>
            <a:off x="6477263" y="3264320"/>
            <a:ext cx="699453" cy="310868"/>
          </a:xfrm>
          <a:prstGeom prst="lef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527732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A00C-00B2-4C7C-B842-D81C7191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Function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8CA0-DB59-4408-B628-BA3021E07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48" dirty="0"/>
              <a:t>Query can be converted into reusable function</a:t>
            </a:r>
          </a:p>
          <a:p>
            <a:pPr lvl="1"/>
            <a:r>
              <a:rPr lang="en-US" sz="2040" dirty="0"/>
              <a:t>Requires editing query M code in Advanced Editor</a:t>
            </a:r>
          </a:p>
          <a:p>
            <a:pPr lvl="1"/>
            <a:r>
              <a:rPr lang="en-US" sz="2040" dirty="0"/>
              <a:t>Function query defined with one or more parameters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endParaRPr lang="en-US" sz="2448" dirty="0"/>
          </a:p>
          <a:p>
            <a:endParaRPr lang="en-US" sz="2448" dirty="0"/>
          </a:p>
          <a:p>
            <a:pPr lvl="1"/>
            <a:r>
              <a:rPr lang="en-US" sz="2040" dirty="0"/>
              <a:t>Function query can be called from other queries</a:t>
            </a:r>
          </a:p>
          <a:p>
            <a:pPr lvl="1"/>
            <a:r>
              <a:rPr lang="en-US" sz="2040" dirty="0"/>
              <a:t>Function query can be called using Invoke Custom Function</a:t>
            </a:r>
          </a:p>
          <a:p>
            <a:pPr lvl="1"/>
            <a:r>
              <a:rPr lang="en-US" sz="2040" dirty="0"/>
              <a:t>Function query can't be edited with visual 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8A397-67F4-4E13-B99B-A4EB1E2877E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728" y="2739443"/>
            <a:ext cx="3954237" cy="18652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178077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Power Query Mashup Engine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 Programming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Choosing Between </a:t>
            </a:r>
            <a:r>
              <a:rPr lang="en-US" sz="2448" dirty="0" err="1">
                <a:latin typeface="Lucida Console" panose="020B0609040504020204" pitchFamily="49" charset="0"/>
              </a:rPr>
              <a:t>OData.Feed</a:t>
            </a:r>
            <a:r>
              <a:rPr lang="en-US" dirty="0"/>
              <a:t> &amp; </a:t>
            </a:r>
            <a:r>
              <a:rPr lang="en-US" sz="2448" dirty="0" err="1">
                <a:latin typeface="Lucida Console" panose="020B0609040504020204" pitchFamily="49" charset="0"/>
              </a:rPr>
              <a:t>Web.Contents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320487735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C50C-9EF2-4FB3-882B-19157BCD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 Function 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5715-91DC-49FA-BD45-172121EE5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Check out the Power Query M function reference</a:t>
            </a:r>
          </a:p>
          <a:p>
            <a:pPr lvl="1"/>
            <a:r>
              <a:rPr lang="en-US" sz="1632" dirty="0">
                <a:hlinkClick r:id="rId2"/>
              </a:rPr>
              <a:t>https://docs.microsoft.com/en-us/powerquery-m/power-query-m-function-reference</a:t>
            </a:r>
            <a:r>
              <a:rPr lang="en-US" sz="1632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4AF75-4A57-446E-BF89-E1C9FF370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50" y="2470395"/>
            <a:ext cx="7655668" cy="38825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24832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0E53-2010-41B9-BE4D-E4C11CC8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using </a:t>
            </a:r>
            <a:r>
              <a:rPr lang="en-US" dirty="0" err="1"/>
              <a:t>OData.Feed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5EF0-4D86-4B57-8D8A-293FD7652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 err="1"/>
              <a:t>OData.Feed</a:t>
            </a:r>
            <a:r>
              <a:rPr lang="en-US" sz="2448" dirty="0"/>
              <a:t> can pull data from OData web service</a:t>
            </a:r>
          </a:p>
          <a:p>
            <a:pPr lvl="1"/>
            <a:r>
              <a:rPr lang="en-US" sz="2040" dirty="0"/>
              <a:t>OData connector assists with navigation through entities</a:t>
            </a:r>
          </a:p>
          <a:p>
            <a:pPr lvl="1"/>
            <a:r>
              <a:rPr lang="en-US" sz="2040" dirty="0"/>
              <a:t>OData connector support query folding </a:t>
            </a:r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pPr lvl="1"/>
            <a:endParaRPr lang="en-US" sz="2040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OData makes extra calls to acquire metadata</a:t>
            </a:r>
          </a:p>
          <a:p>
            <a:pPr lvl="1"/>
            <a:r>
              <a:rPr lang="en-US" sz="2040" dirty="0"/>
              <a:t>Let's look at the execution of this query using Fiddler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59CC5-3357-4C33-9533-ED179722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61" y="2683890"/>
            <a:ext cx="7460827" cy="27970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07570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037D-4B9F-431E-9C07-F36CD147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 err="1"/>
              <a:t>Web.Contents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DD4-1C7E-4E28-A212-083916889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Can be more efficient than </a:t>
            </a:r>
            <a:r>
              <a:rPr lang="en-US" dirty="0" err="1"/>
              <a:t>OData.Feed</a:t>
            </a:r>
            <a:endParaRPr lang="en-US" dirty="0"/>
          </a:p>
          <a:p>
            <a:pPr lvl="1"/>
            <a:r>
              <a:rPr lang="en-US" dirty="0"/>
              <a:t>You can pass OData query string parameters (e.g. $select)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1B90A-F48F-406C-ACC2-4F0030E3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07" y="2486942"/>
            <a:ext cx="7538544" cy="22418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396041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EC85-4793-4D2D-BA43-662A1C54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List.Generate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4DF8-F86D-4FDF-99D8-409B8B5FB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836" b="1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List.Generate</a:t>
            </a:r>
            <a:r>
              <a:rPr lang="en-US" sz="1836" b="1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sz="2040" dirty="0"/>
              <a:t>accepts 3 function parameters</a:t>
            </a:r>
          </a:p>
          <a:p>
            <a:endParaRPr lang="en-US" sz="2040" dirty="0"/>
          </a:p>
          <a:p>
            <a:pPr lvl="1"/>
            <a:endParaRPr lang="en-US" sz="1632" dirty="0"/>
          </a:p>
          <a:p>
            <a:r>
              <a:rPr lang="en-US" sz="2040" dirty="0"/>
              <a:t>You can use </a:t>
            </a:r>
            <a:r>
              <a:rPr lang="en-US" sz="1836" b="1" dirty="0">
                <a:solidFill>
                  <a:srgbClr val="0000FF"/>
                </a:solidFill>
                <a:latin typeface="Lucida Console" panose="020B0609040504020204" pitchFamily="49" charset="0"/>
              </a:rPr>
              <a:t>each</a:t>
            </a:r>
            <a:r>
              <a:rPr lang="en-US" sz="2040" dirty="0"/>
              <a:t> syntax for 2</a:t>
            </a:r>
            <a:r>
              <a:rPr lang="en-US" sz="2040" baseline="30000" dirty="0"/>
              <a:t>nd</a:t>
            </a:r>
            <a:r>
              <a:rPr lang="en-US" sz="2040" dirty="0"/>
              <a:t> and 3</a:t>
            </a:r>
            <a:r>
              <a:rPr lang="en-US" sz="2040" baseline="30000" dirty="0"/>
              <a:t>rd</a:t>
            </a:r>
            <a:r>
              <a:rPr lang="en-US" sz="2040" dirty="0"/>
              <a:t> parameter</a:t>
            </a:r>
          </a:p>
          <a:p>
            <a:pPr lvl="1"/>
            <a:endParaRPr lang="en-US" sz="1632" dirty="0"/>
          </a:p>
          <a:p>
            <a:pPr lvl="1"/>
            <a:endParaRPr lang="en-US" sz="1632" dirty="0"/>
          </a:p>
          <a:p>
            <a:r>
              <a:rPr lang="en-US" sz="2040" dirty="0"/>
              <a:t>You can optionally split functions out into separate expressions</a:t>
            </a:r>
          </a:p>
          <a:p>
            <a:endParaRPr lang="en-US" sz="2040" dirty="0"/>
          </a:p>
          <a:p>
            <a:endParaRPr lang="en-US" sz="20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88EC2-2C76-4B61-B3FE-3581796D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4" y="4195999"/>
            <a:ext cx="8187704" cy="21491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B2B45-9CF2-44B0-A06B-117443B86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4" y="3004059"/>
            <a:ext cx="7149959" cy="4405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6A639-8B68-49DC-AE92-CF3DFACBF5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66" b="-16700"/>
          <a:stretch/>
        </p:blipFill>
        <p:spPr>
          <a:xfrm>
            <a:off x="815084" y="1854552"/>
            <a:ext cx="7357705" cy="3981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29D10-E165-415D-B6DD-041A7A468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242" y="1146893"/>
            <a:ext cx="1077578" cy="23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9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The Power Query Mashup Engine</a:t>
            </a:r>
          </a:p>
          <a:p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259706307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59F4-8649-4F74-A777-2EFB8D4C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/>
              <a:t>Developing Custom Data Connectors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BCDD-B3BC-4AA7-9301-1E8A2314E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Custom Connectors let you write reusable query logic</a:t>
            </a:r>
          </a:p>
          <a:p>
            <a:pPr lvl="1"/>
            <a:r>
              <a:rPr lang="en-US" dirty="0"/>
              <a:t>Custom connector is written using M programming language</a:t>
            </a:r>
          </a:p>
          <a:p>
            <a:pPr lvl="1"/>
            <a:r>
              <a:rPr lang="en-US" dirty="0"/>
              <a:t>Custom connector can be used across PBIX project files</a:t>
            </a:r>
          </a:p>
          <a:p>
            <a:endParaRPr lang="en-US" dirty="0"/>
          </a:p>
          <a:p>
            <a:r>
              <a:rPr lang="en-US" dirty="0"/>
              <a:t>Common motivation for developing a custom connector</a:t>
            </a:r>
          </a:p>
          <a:p>
            <a:pPr lvl="1"/>
            <a:r>
              <a:rPr lang="en-US" dirty="0"/>
              <a:t>Creating a friendly view of a REST API for business analyst </a:t>
            </a:r>
          </a:p>
          <a:p>
            <a:pPr lvl="1"/>
            <a:r>
              <a:rPr lang="en-US" dirty="0"/>
              <a:t>Providing branding on top of existing connector</a:t>
            </a:r>
          </a:p>
          <a:p>
            <a:pPr lvl="1"/>
            <a:r>
              <a:rPr lang="en-US" dirty="0"/>
              <a:t>Exposing a limited/filtered view over your data source</a:t>
            </a:r>
          </a:p>
          <a:p>
            <a:pPr lvl="1"/>
            <a:r>
              <a:rPr lang="en-US" dirty="0"/>
              <a:t>Control how mashup engine authenticates against datasource</a:t>
            </a:r>
          </a:p>
          <a:p>
            <a:pPr lvl="1"/>
            <a:r>
              <a:rPr lang="en-US" dirty="0"/>
              <a:t>Implementing OAuth v2 authentication flow for a SaaS offering</a:t>
            </a:r>
          </a:p>
          <a:p>
            <a:pPr lvl="1"/>
            <a:r>
              <a:rPr lang="en-US" dirty="0"/>
              <a:t>Enabling Direct Query for a data source via an ODBC driver`</a:t>
            </a:r>
          </a:p>
        </p:txBody>
      </p:sp>
    </p:spTree>
    <p:extLst>
      <p:ext uri="{BB962C8B-B14F-4D97-AF65-F5344CB8AC3E}">
        <p14:creationId xmlns:p14="http://schemas.microsoft.com/office/powerpoint/2010/main" val="10922086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BF15BD-001C-49B3-9A01-B39DEDA4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F6BD0B-C4D8-42DE-A3A7-50D8219CE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42092" y="2355794"/>
            <a:ext cx="7796829" cy="2728952"/>
          </a:xfrm>
        </p:spPr>
        <p:txBody>
          <a:bodyPr/>
          <a:lstStyle/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The Power Query Mashup Engine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M Programming Fundamentals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Introduction to Custom Connectors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Importing Data from the Microsoft Graph API</a:t>
            </a:r>
          </a:p>
          <a:p>
            <a:pPr marL="466298" indent="-466298">
              <a:buFont typeface="Wingdings" panose="05000000000000000000" pitchFamily="2" charset="2"/>
              <a:buChar char="Ø"/>
            </a:pPr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25823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A0DC-7CB2-4A35-A98B-5E1566C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 SDK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B613CB-5EDD-47EB-BD06-1E2DF812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3" y="1077891"/>
            <a:ext cx="7564267" cy="364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659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A0DC-7CB2-4A35-A98B-5E1566C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 Connector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FC78A-E672-49C1-80D6-35CA2273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" y="1077997"/>
            <a:ext cx="7771694" cy="42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59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The Power Query Mashup Engine</a:t>
            </a:r>
          </a:p>
          <a:p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70562942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altLang="en-US" dirty="0"/>
              <a:t>The Microsoft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Designed as a one-stop-shopping kind of service</a:t>
            </a:r>
          </a:p>
          <a:p>
            <a:pPr lvl="1"/>
            <a:r>
              <a:rPr lang="en-US" dirty="0"/>
              <a:t>Abstracts away divisions between AD, Exchange and SharePoint</a:t>
            </a:r>
          </a:p>
          <a:p>
            <a:pPr lvl="1"/>
            <a:r>
              <a:rPr lang="en-US" dirty="0"/>
              <a:t>No need to discover endpoints using the Discovery Service</a:t>
            </a:r>
          </a:p>
          <a:p>
            <a:pPr lvl="1"/>
            <a:r>
              <a:rPr lang="en-US" dirty="0"/>
              <a:t>You can acquire and cache a single access token per user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065980" y="3409895"/>
            <a:ext cx="7698834" cy="245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2856" tIns="82284" rIns="102856" bIns="82284"/>
          <a:lstStyle/>
          <a:p>
            <a:pPr algn="ctr" defTabSz="524468">
              <a:lnSpc>
                <a:spcPct val="90000"/>
              </a:lnSpc>
              <a:defRPr/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5419" y="4229161"/>
            <a:ext cx="1385952" cy="81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24" dirty="0"/>
              <a:t>Your Client Application</a:t>
            </a:r>
          </a:p>
        </p:txBody>
      </p:sp>
      <p:cxnSp>
        <p:nvCxnSpPr>
          <p:cNvPr id="16" name="Straight Arrow Connector 15"/>
          <p:cNvCxnSpPr>
            <a:stCxn id="8" idx="3"/>
            <a:endCxn id="13" idx="1"/>
          </p:cNvCxnSpPr>
          <p:nvPr/>
        </p:nvCxnSpPr>
        <p:spPr>
          <a:xfrm>
            <a:off x="2811373" y="4637175"/>
            <a:ext cx="663832" cy="0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7197522" y="3553997"/>
            <a:ext cx="1351951" cy="616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71" dirty="0">
                <a:solidFill>
                  <a:schemeClr val="tx1"/>
                </a:solidFill>
              </a:rPr>
              <a:t>Azure AD Data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Users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Groups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197522" y="4245352"/>
            <a:ext cx="1351951" cy="7059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71" dirty="0">
                <a:solidFill>
                  <a:schemeClr val="tx1"/>
                </a:solidFill>
              </a:rPr>
              <a:t>Outlook Data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Mail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Calendar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Contacts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218571" y="5045191"/>
            <a:ext cx="1351952" cy="7043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71" dirty="0">
                <a:solidFill>
                  <a:schemeClr val="tx1"/>
                </a:solidFill>
              </a:rPr>
              <a:t>SharePoint Data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OneDrive Files</a:t>
            </a:r>
          </a:p>
          <a:p>
            <a:pPr algn="ctr">
              <a:defRPr/>
            </a:pPr>
            <a:r>
              <a:rPr lang="en-US" sz="1020" dirty="0">
                <a:solidFill>
                  <a:srgbClr val="800000"/>
                </a:solidFill>
              </a:rPr>
              <a:t>Team Site Files</a:t>
            </a:r>
          </a:p>
        </p:txBody>
      </p:sp>
      <p:cxnSp>
        <p:nvCxnSpPr>
          <p:cNvPr id="25" name="Straight Arrow Connector 24"/>
          <p:cNvCxnSpPr>
            <a:stCxn id="13" idx="3"/>
            <a:endCxn id="22" idx="1"/>
          </p:cNvCxnSpPr>
          <p:nvPr/>
        </p:nvCxnSpPr>
        <p:spPr>
          <a:xfrm flipV="1">
            <a:off x="6353969" y="3863246"/>
            <a:ext cx="843553" cy="773931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23" idx="1"/>
          </p:cNvCxnSpPr>
          <p:nvPr/>
        </p:nvCxnSpPr>
        <p:spPr>
          <a:xfrm flipV="1">
            <a:off x="6353969" y="4598317"/>
            <a:ext cx="843553" cy="38858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24" idx="1"/>
          </p:cNvCxnSpPr>
          <p:nvPr/>
        </p:nvCxnSpPr>
        <p:spPr>
          <a:xfrm>
            <a:off x="6353970" y="4637177"/>
            <a:ext cx="864601" cy="760978"/>
          </a:xfrm>
          <a:prstGeom prst="straightConnector1">
            <a:avLst/>
          </a:prstGeom>
          <a:ln w="28575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75205" y="4370025"/>
            <a:ext cx="2878765" cy="534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28" dirty="0">
                <a:solidFill>
                  <a:schemeClr val="tx1">
                    <a:lumMod val="50000"/>
                  </a:schemeClr>
                </a:solidFill>
              </a:rPr>
              <a:t>Microsoft Graph API</a:t>
            </a:r>
            <a:endParaRPr lang="en-US" sz="1428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1020" b="1" dirty="0">
                <a:solidFill>
                  <a:srgbClr val="800000"/>
                </a:solidFill>
              </a:rPr>
              <a:t>https://graph.Microsoft.com</a:t>
            </a:r>
          </a:p>
        </p:txBody>
      </p:sp>
    </p:spTree>
    <p:extLst>
      <p:ext uri="{BB962C8B-B14F-4D97-AF65-F5344CB8AC3E}">
        <p14:creationId xmlns:p14="http://schemas.microsoft.com/office/powerpoint/2010/main" val="4282090055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3519-6DAC-44F7-89CD-F7CBE9E6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More Info on the Microsoft Graph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990A-0C0F-4A06-9B8F-444E5F94E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https://developer.microsoft.com/en-us/graph/docs/api-reference/v1.0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2C81E-9BE7-4420-8601-F70EF55EDE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67"/>
          <a:stretch/>
        </p:blipFill>
        <p:spPr>
          <a:xfrm>
            <a:off x="795315" y="2059342"/>
            <a:ext cx="7686930" cy="41189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51683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1AE7-B3C8-48CE-830C-35A847BF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 err="1"/>
              <a:t>MyGraph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A396-4BB0-4E35-9112-6ACAE6786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Project originally created by Matt Masson</a:t>
            </a:r>
          </a:p>
          <a:p>
            <a:pPr lvl="1"/>
            <a:r>
              <a:rPr lang="en-US" dirty="0"/>
              <a:t>Connector designed to query Microsoft Graph API</a:t>
            </a:r>
          </a:p>
          <a:p>
            <a:pPr lvl="1"/>
            <a:r>
              <a:rPr lang="en-US" dirty="0"/>
              <a:t>Connector provides code to authenticate with OAuth2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861C30-98B2-44DC-A284-551EA18C55A0}"/>
              </a:ext>
            </a:extLst>
          </p:cNvPr>
          <p:cNvGrpSpPr/>
          <p:nvPr/>
        </p:nvGrpSpPr>
        <p:grpSpPr>
          <a:xfrm>
            <a:off x="4998468" y="3073854"/>
            <a:ext cx="1980701" cy="3429806"/>
            <a:chOff x="3376039" y="3013857"/>
            <a:chExt cx="1942040" cy="33628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E1662B-7B22-46A0-B348-ACBB4BE0F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2825"/>
            <a:stretch/>
          </p:blipFill>
          <p:spPr>
            <a:xfrm>
              <a:off x="3376039" y="3013857"/>
              <a:ext cx="1805561" cy="12532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AE8EAE-3B2D-4631-A103-D495F285F4BC}"/>
                </a:ext>
              </a:extLst>
            </p:cNvPr>
            <p:cNvSpPr txBox="1"/>
            <p:nvPr/>
          </p:nvSpPr>
          <p:spPr>
            <a:xfrm>
              <a:off x="3399934" y="6095999"/>
              <a:ext cx="1918145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4" dirty="0"/>
                <a:t>Custom Data Connector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66AECC-D20B-4101-9BEA-E9542F3788D4}"/>
              </a:ext>
            </a:extLst>
          </p:cNvPr>
          <p:cNvSpPr txBox="1"/>
          <p:nvPr/>
        </p:nvSpPr>
        <p:spPr>
          <a:xfrm>
            <a:off x="8199005" y="6153815"/>
            <a:ext cx="1956330" cy="28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24" dirty="0"/>
              <a:t>Microsoft Graph API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D1DE1F-316B-4190-926F-8E21AD12CA26}"/>
              </a:ext>
            </a:extLst>
          </p:cNvPr>
          <p:cNvSpPr/>
          <p:nvPr/>
        </p:nvSpPr>
        <p:spPr>
          <a:xfrm>
            <a:off x="8102859" y="4352149"/>
            <a:ext cx="2052476" cy="147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28" dirty="0"/>
              <a:t>Email Messages</a:t>
            </a:r>
          </a:p>
          <a:p>
            <a:r>
              <a:rPr lang="en-US" sz="1428" dirty="0"/>
              <a:t>Calendar Events</a:t>
            </a:r>
          </a:p>
          <a:p>
            <a:r>
              <a:rPr lang="en-US" sz="1428" dirty="0"/>
              <a:t>SharePoint Content</a:t>
            </a:r>
          </a:p>
          <a:p>
            <a:r>
              <a:rPr lang="en-US" sz="1428" dirty="0"/>
              <a:t>OneDrive Search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50EF98-9F26-4313-AC73-5E49792C0625}"/>
              </a:ext>
            </a:extLst>
          </p:cNvPr>
          <p:cNvGrpSpPr/>
          <p:nvPr/>
        </p:nvGrpSpPr>
        <p:grpSpPr>
          <a:xfrm>
            <a:off x="2474418" y="3264111"/>
            <a:ext cx="2443952" cy="3239550"/>
            <a:chOff x="901255" y="3200400"/>
            <a:chExt cx="2396249" cy="31763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6DA38B-DDD3-42DB-8FDB-25D1E6691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55" y="3200400"/>
              <a:ext cx="1765745" cy="27027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CB1BE3-427E-43F0-8DEA-BF4166D0EEEB}"/>
                </a:ext>
              </a:extLst>
            </p:cNvPr>
            <p:cNvSpPr txBox="1"/>
            <p:nvPr/>
          </p:nvSpPr>
          <p:spPr>
            <a:xfrm>
              <a:off x="901255" y="6096000"/>
              <a:ext cx="1918145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24" dirty="0"/>
                <a:t>Power BI Desktop Project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0BB26E-7287-4075-B9C5-F3ACD182AED3}"/>
                </a:ext>
              </a:extLst>
            </p:cNvPr>
            <p:cNvCxnSpPr>
              <a:cxnSpLocks/>
            </p:cNvCxnSpPr>
            <p:nvPr/>
          </p:nvCxnSpPr>
          <p:spPr>
            <a:xfrm>
              <a:off x="1986595" y="4608413"/>
              <a:ext cx="1296416" cy="768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6B7A6A-50D1-47C8-A33A-4AFB61423005}"/>
                </a:ext>
              </a:extLst>
            </p:cNvPr>
            <p:cNvCxnSpPr>
              <a:cxnSpLocks/>
            </p:cNvCxnSpPr>
            <p:nvPr/>
          </p:nvCxnSpPr>
          <p:spPr>
            <a:xfrm>
              <a:off x="2110673" y="4764860"/>
              <a:ext cx="1174693" cy="822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5DF7FA-8384-43E2-97D9-FA7398148DB7}"/>
                </a:ext>
              </a:extLst>
            </p:cNvPr>
            <p:cNvCxnSpPr>
              <a:cxnSpLocks/>
            </p:cNvCxnSpPr>
            <p:nvPr/>
          </p:nvCxnSpPr>
          <p:spPr>
            <a:xfrm>
              <a:off x="2174060" y="4925352"/>
              <a:ext cx="1123444" cy="87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84B75E-1541-4B22-ACB9-5A0A555F913C}"/>
                </a:ext>
              </a:extLst>
            </p:cNvPr>
            <p:cNvCxnSpPr>
              <a:cxnSpLocks/>
            </p:cNvCxnSpPr>
            <p:nvPr/>
          </p:nvCxnSpPr>
          <p:spPr>
            <a:xfrm>
              <a:off x="1768110" y="5251733"/>
              <a:ext cx="1501072" cy="161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16EBE2-DEFD-4A49-808E-91A7C58BF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2782" y="5369065"/>
              <a:ext cx="1668308" cy="48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72726A-96BB-466B-9EBC-E32288F0854E}"/>
                </a:ext>
              </a:extLst>
            </p:cNvPr>
            <p:cNvCxnSpPr>
              <a:cxnSpLocks/>
            </p:cNvCxnSpPr>
            <p:nvPr/>
          </p:nvCxnSpPr>
          <p:spPr>
            <a:xfrm>
              <a:off x="1917131" y="5085844"/>
              <a:ext cx="1356097" cy="485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0C5FA28-6D16-415F-9ED9-7BC5468B8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4131" y="5486400"/>
              <a:ext cx="1688880" cy="809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5C8E2A-2769-4C58-8106-B98F6CDF8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8570" y="5567320"/>
              <a:ext cx="1488934" cy="1739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9FC6B5-9C68-48FD-80EA-595BBFD67D6A}"/>
              </a:ext>
            </a:extLst>
          </p:cNvPr>
          <p:cNvGrpSpPr/>
          <p:nvPr/>
        </p:nvGrpSpPr>
        <p:grpSpPr>
          <a:xfrm>
            <a:off x="5019391" y="4352148"/>
            <a:ext cx="1898298" cy="1398905"/>
            <a:chOff x="3396554" y="4267200"/>
            <a:chExt cx="1861245" cy="13716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375B52-C49D-481D-801E-613B8A777FED}"/>
                </a:ext>
              </a:extLst>
            </p:cNvPr>
            <p:cNvSpPr/>
            <p:nvPr/>
          </p:nvSpPr>
          <p:spPr>
            <a:xfrm>
              <a:off x="3396554" y="4566237"/>
              <a:ext cx="1861245" cy="107256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 err="1">
                  <a:solidFill>
                    <a:schemeClr val="tx1"/>
                  </a:solidFill>
                </a:rPr>
                <a:t>MyGraph.mez</a:t>
              </a:r>
              <a:endParaRPr lang="en-US" sz="1122" dirty="0">
                <a:solidFill>
                  <a:schemeClr val="tx1"/>
                </a:solidFill>
              </a:endParaRPr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F647EDA9-8DFD-4253-A216-18D87B0E0460}"/>
                </a:ext>
              </a:extLst>
            </p:cNvPr>
            <p:cNvSpPr/>
            <p:nvPr/>
          </p:nvSpPr>
          <p:spPr>
            <a:xfrm>
              <a:off x="4139238" y="4267200"/>
              <a:ext cx="375874" cy="2419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DA3193A-D753-452B-A781-95EA3599F0BB}"/>
              </a:ext>
            </a:extLst>
          </p:cNvPr>
          <p:cNvSpPr/>
          <p:nvPr/>
        </p:nvSpPr>
        <p:spPr>
          <a:xfrm>
            <a:off x="7043469" y="4896167"/>
            <a:ext cx="962257" cy="5130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/>
              <a:t>OAuth2</a:t>
            </a:r>
          </a:p>
        </p:txBody>
      </p:sp>
    </p:spTree>
    <p:extLst>
      <p:ext uri="{BB962C8B-B14F-4D97-AF65-F5344CB8AC3E}">
        <p14:creationId xmlns:p14="http://schemas.microsoft.com/office/powerpoint/2010/main" val="1268238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4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Authorization Code Grant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Autofit/>
          </a:bodyPr>
          <a:lstStyle/>
          <a:p>
            <a:r>
              <a:rPr lang="en-US" sz="2400" dirty="0"/>
              <a:t>Sequence of Requests in Authorization Code Grant Flow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Application redirects to AAD authorization endpoint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User prompted to log  on at Windows logon page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User prompted to consent to permissions (first access)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AAD redirects to application with authorization code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Application redirects to AAD access token endpoint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31442" y="3588461"/>
            <a:ext cx="367936" cy="2875527"/>
          </a:xfrm>
          <a:prstGeom prst="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47870" y="3588461"/>
            <a:ext cx="367936" cy="2875527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64296" y="3588461"/>
            <a:ext cx="367936" cy="2875527"/>
          </a:xfrm>
          <a:prstGeom prst="rect">
            <a:avLst/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213823" y="3585186"/>
            <a:ext cx="367936" cy="2872907"/>
          </a:xfrm>
          <a:prstGeom prst="rect">
            <a:avLst/>
          </a:prstGeom>
          <a:solidFill>
            <a:schemeClr val="accent4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0" tIns="46618" rIns="0" bIns="4661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103" fontAlgn="base">
              <a:spcBef>
                <a:spcPct val="0"/>
              </a:spcBef>
              <a:spcAft>
                <a:spcPct val="0"/>
              </a:spcAft>
            </a:pPr>
            <a:endParaRPr lang="en-US" sz="1632" dirty="0">
              <a:solidFill>
                <a:schemeClr val="tx1"/>
              </a:solidFill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803277" y="6444803"/>
            <a:ext cx="1610083" cy="453869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Client Application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3154702" y="6211652"/>
            <a:ext cx="2038548" cy="684588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Authorization Endpoint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5973339" y="6211652"/>
            <a:ext cx="1484195" cy="684588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122" b="1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Token Endpoint	</a:t>
            </a:r>
          </a:p>
        </p:txBody>
      </p:sp>
      <p:sp>
        <p:nvSpPr>
          <p:cNvPr id="11" name="TextBox 12"/>
          <p:cNvSpPr txBox="1"/>
          <p:nvPr/>
        </p:nvSpPr>
        <p:spPr>
          <a:xfrm>
            <a:off x="7618739" y="6452514"/>
            <a:ext cx="1780115" cy="453869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22" b="1" dirty="0"/>
              <a:t>Microsoft Graph API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99378" y="3898012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99378" y="4239844"/>
            <a:ext cx="224849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9379" y="4630165"/>
            <a:ext cx="185121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550588" y="4239845"/>
            <a:ext cx="0" cy="3903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1624920" y="3542727"/>
            <a:ext cx="208093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Request authorization code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947826" y="3910250"/>
            <a:ext cx="2084208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Sign-in via browser pop-up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699377" y="4317610"/>
            <a:ext cx="2012272" cy="439417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authorization code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03868" y="5103470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88723" y="5453666"/>
            <a:ext cx="486042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/>
          <p:cNvSpPr txBox="1"/>
          <p:nvPr/>
        </p:nvSpPr>
        <p:spPr>
          <a:xfrm>
            <a:off x="1546552" y="4711000"/>
            <a:ext cx="5144769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Redeem authorization code and acquire access token for Office 365 resource</a:t>
            </a:r>
          </a:p>
        </p:txBody>
      </p:sp>
      <p:sp>
        <p:nvSpPr>
          <p:cNvPr id="22" name="TextBox 26"/>
          <p:cNvSpPr txBox="1"/>
          <p:nvPr/>
        </p:nvSpPr>
        <p:spPr>
          <a:xfrm>
            <a:off x="1777899" y="5085221"/>
            <a:ext cx="3315497" cy="436604"/>
          </a:xfrm>
          <a:prstGeom prst="rect">
            <a:avLst/>
          </a:prstGeom>
          <a:noFill/>
        </p:spPr>
        <p:txBody>
          <a:bodyPr wrap="squar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Return access token and refresh token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8163" y="5842251"/>
            <a:ext cx="64956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2"/>
          <p:cNvSpPr txBox="1"/>
          <p:nvPr/>
        </p:nvSpPr>
        <p:spPr>
          <a:xfrm>
            <a:off x="1722648" y="5842252"/>
            <a:ext cx="1819353" cy="446610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71" b="1" dirty="0"/>
              <a:t>Return Http Response</a:t>
            </a:r>
          </a:p>
        </p:txBody>
      </p:sp>
      <p:sp>
        <p:nvSpPr>
          <p:cNvPr id="25" name="TextBox 33"/>
          <p:cNvSpPr txBox="1"/>
          <p:nvPr/>
        </p:nvSpPr>
        <p:spPr>
          <a:xfrm>
            <a:off x="1560563" y="5488103"/>
            <a:ext cx="3374156" cy="436604"/>
          </a:xfrm>
          <a:prstGeom prst="rect">
            <a:avLst/>
          </a:prstGeom>
          <a:noFill/>
        </p:spPr>
        <p:txBody>
          <a:bodyPr wrap="none" lIns="182806" tIns="146246" rIns="182806" bIns="146246" rtlCol="0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20" b="1" dirty="0"/>
              <a:t>Call Microsoft </a:t>
            </a:r>
            <a:r>
              <a:rPr lang="en-US" sz="1020" b="1" dirty="0" err="1"/>
              <a:t>Garph</a:t>
            </a:r>
            <a:r>
              <a:rPr lang="en-US" sz="1020" b="1" dirty="0"/>
              <a:t> API using the access token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07325" y="6180126"/>
            <a:ext cx="64111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98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83F4-1127-48B4-A172-467A14E9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an Azure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C06C-A653-4DCE-8170-D31D25BCF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48" dirty="0"/>
              <a:t>Can be done using Azure portal</a:t>
            </a:r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endParaRPr lang="en-US" sz="2448" dirty="0"/>
          </a:p>
          <a:p>
            <a:r>
              <a:rPr lang="en-US" sz="2448" dirty="0"/>
              <a:t>Details you need for the custom data connector</a:t>
            </a:r>
          </a:p>
          <a:p>
            <a:pPr lvl="1"/>
            <a:r>
              <a:rPr lang="en-US" sz="2040" dirty="0"/>
              <a:t>Client ID</a:t>
            </a:r>
          </a:p>
          <a:p>
            <a:pPr lvl="1"/>
            <a:r>
              <a:rPr lang="en-US" sz="2040" dirty="0"/>
              <a:t>Client Secret</a:t>
            </a:r>
          </a:p>
          <a:p>
            <a:pPr lvl="1"/>
            <a:r>
              <a:rPr lang="en-US" sz="2040" dirty="0"/>
              <a:t>Redirect URL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A967F-23D8-40DE-A168-1D065B9905F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16" y="1923468"/>
            <a:ext cx="5887643" cy="17874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4985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F4CD-9880-45D9-99BA-0D792C88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7ADC-9293-4196-9E30-994BBD372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Power Query Mashup Engine</a:t>
            </a:r>
          </a:p>
          <a:p>
            <a:r>
              <a:rPr lang="en-US" dirty="0"/>
              <a:t>M Programming Fundamentals</a:t>
            </a:r>
          </a:p>
          <a:p>
            <a:r>
              <a:rPr lang="en-US" dirty="0"/>
              <a:t>Choosing Between </a:t>
            </a:r>
            <a:r>
              <a:rPr lang="en-US" dirty="0" err="1"/>
              <a:t>OData.Feed</a:t>
            </a:r>
            <a:r>
              <a:rPr lang="en-US" dirty="0"/>
              <a:t> &amp; </a:t>
            </a:r>
            <a:r>
              <a:rPr lang="en-US" dirty="0" err="1"/>
              <a:t>Web.Contents</a:t>
            </a:r>
            <a:endParaRPr lang="en-US" dirty="0"/>
          </a:p>
          <a:p>
            <a:r>
              <a:rPr lang="en-US" dirty="0"/>
              <a:t>Introduction to Custom Connectors</a:t>
            </a:r>
          </a:p>
          <a:p>
            <a:r>
              <a:rPr lang="en-US" dirty="0"/>
              <a:t>Importing Data from the Microsoft Graph API</a:t>
            </a:r>
          </a:p>
          <a:p>
            <a:r>
              <a:rPr lang="en-US" dirty="0"/>
              <a:t>Signing and Deploying Custom Connectors</a:t>
            </a:r>
          </a:p>
        </p:txBody>
      </p:sp>
    </p:spTree>
    <p:extLst>
      <p:ext uri="{BB962C8B-B14F-4D97-AF65-F5344CB8AC3E}">
        <p14:creationId xmlns:p14="http://schemas.microsoft.com/office/powerpoint/2010/main" val="21524211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Power Query is an ETL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/>
          <a:lstStyle/>
          <a:p>
            <a:r>
              <a:rPr lang="en-US" dirty="0"/>
              <a:t>ETL process is essential part of any BI Project</a:t>
            </a:r>
          </a:p>
          <a:p>
            <a:pPr lvl="1"/>
            <a:r>
              <a:rPr lang="en-US" dirty="0"/>
              <a:t>Extract the data from wherever it lives</a:t>
            </a:r>
          </a:p>
          <a:p>
            <a:pPr lvl="1"/>
            <a:r>
              <a:rPr lang="en-US" dirty="0"/>
              <a:t>Transform the shape of the data for better analysis</a:t>
            </a:r>
          </a:p>
          <a:p>
            <a:pPr lvl="1"/>
            <a:r>
              <a:rPr lang="en-US" dirty="0"/>
              <a:t>Load the data into dataset for analysis and reporting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8900" y="3838458"/>
            <a:ext cx="3415185" cy="20129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3260" rtlCol="0" anchor="t" anchorCtr="0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Power BI Desktop Project (PBIX)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13927" y="4331511"/>
            <a:ext cx="3138371" cy="13002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40" dirty="0">
                <a:solidFill>
                  <a:srgbClr val="C00000"/>
                </a:solidFill>
              </a:rPr>
              <a:t>Dataset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18292" y="4013800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18292" y="4879705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488626" y="5913202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61220" y="4640555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61220" y="4899812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61220" y="5119403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61220" y="5338993"/>
            <a:ext cx="8051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5693" y="3590567"/>
            <a:ext cx="2057881" cy="2626789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6" b="1" dirty="0">
                <a:solidFill>
                  <a:schemeClr val="accent1"/>
                </a:solidFill>
              </a:rPr>
              <a:t>Power Query </a:t>
            </a:r>
          </a:p>
          <a:p>
            <a:pPr algn="ctr"/>
            <a:r>
              <a:rPr lang="en-US" sz="1836" b="1" dirty="0">
                <a:solidFill>
                  <a:schemeClr val="accent1"/>
                </a:solidFill>
              </a:rPr>
              <a:t>Mashup Engine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21523" y="5453614"/>
            <a:ext cx="1523879" cy="9191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OLTP</a:t>
            </a:r>
          </a:p>
          <a:p>
            <a:pPr algn="ctr"/>
            <a:r>
              <a:rPr lang="en-US" sz="1632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0640" y="4547251"/>
            <a:ext cx="1523879" cy="7222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Excel</a:t>
            </a:r>
          </a:p>
          <a:p>
            <a:pPr algn="ctr"/>
            <a:r>
              <a:rPr lang="en-US" sz="1632" b="1" dirty="0">
                <a:solidFill>
                  <a:schemeClr val="tx1"/>
                </a:solidFill>
              </a:rPr>
              <a:t>Workbook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40640" y="3652696"/>
            <a:ext cx="1523879" cy="722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b="1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sz="1632" b="1" dirty="0">
                <a:solidFill>
                  <a:schemeClr val="tx1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0625636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/>
              <a:t>Query Editor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Power BI Desktop provides separate Query Editor window</a:t>
            </a:r>
          </a:p>
          <a:p>
            <a:pPr lvl="1"/>
            <a:r>
              <a:rPr lang="en-US" dirty="0"/>
              <a:t>Provides easy-to-use UI experience for designing queries</a:t>
            </a:r>
          </a:p>
          <a:p>
            <a:pPr lvl="1"/>
            <a:r>
              <a:rPr lang="en-US" dirty="0"/>
              <a:t>Queries created by creating Applied Steps</a:t>
            </a:r>
          </a:p>
          <a:p>
            <a:pPr lvl="1"/>
            <a:r>
              <a:rPr lang="en-US" dirty="0"/>
              <a:t>Preview of table generated by query output shown in the middle</a:t>
            </a:r>
          </a:p>
          <a:p>
            <a:pPr lvl="1"/>
            <a:r>
              <a:rPr lang="en-US" dirty="0"/>
              <a:t>Query can be executed using Apply or Close &amp; Apply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94" y="3867150"/>
            <a:ext cx="5731273" cy="26816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194" r="33448"/>
          <a:stretch/>
        </p:blipFill>
        <p:spPr>
          <a:xfrm>
            <a:off x="1891074" y="4354478"/>
            <a:ext cx="1486620" cy="19143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368889" y="4381847"/>
            <a:ext cx="1321189" cy="544019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781233" y="4162136"/>
            <a:ext cx="287496" cy="480327"/>
          </a:xfrm>
          <a:prstGeom prst="roundRect">
            <a:avLst>
              <a:gd name="adj" fmla="val 10626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Rounded Rectangle 12"/>
          <p:cNvSpPr/>
          <p:nvPr/>
        </p:nvSpPr>
        <p:spPr>
          <a:xfrm>
            <a:off x="1836384" y="4642463"/>
            <a:ext cx="1375220" cy="1630302"/>
          </a:xfrm>
          <a:prstGeom prst="roundRect">
            <a:avLst>
              <a:gd name="adj" fmla="val 10626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4003612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Query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A query is created as a sequence of steps</a:t>
            </a:r>
          </a:p>
          <a:p>
            <a:pPr lvl="1"/>
            <a:r>
              <a:rPr lang="en-US" dirty="0"/>
              <a:t>Each step is a parameterized operation in data processing pipeline</a:t>
            </a:r>
          </a:p>
          <a:p>
            <a:pPr lvl="1"/>
            <a:r>
              <a:rPr lang="en-US" dirty="0"/>
              <a:t>Query starts with Source step to extract data from a data source</a:t>
            </a:r>
          </a:p>
          <a:p>
            <a:pPr lvl="1"/>
            <a:r>
              <a:rPr lang="en-US" dirty="0"/>
              <a:t>Additional steps added to perform transform operations on data</a:t>
            </a:r>
          </a:p>
          <a:p>
            <a:pPr lvl="1"/>
            <a:r>
              <a:rPr lang="en-US" dirty="0"/>
              <a:t>Each step is recorded using M (aka Power Query Formula Language)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47" y="3769428"/>
            <a:ext cx="6810223" cy="28840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1" name="Group 20"/>
          <p:cNvGrpSpPr/>
          <p:nvPr/>
        </p:nvGrpSpPr>
        <p:grpSpPr>
          <a:xfrm>
            <a:off x="3149481" y="3952131"/>
            <a:ext cx="5629029" cy="729186"/>
            <a:chOff x="1804291" y="3994638"/>
            <a:chExt cx="5519157" cy="714953"/>
          </a:xfrm>
        </p:grpSpPr>
        <p:sp>
          <p:nvSpPr>
            <p:cNvPr id="9" name="Rectangle 8"/>
            <p:cNvSpPr/>
            <p:nvPr/>
          </p:nvSpPr>
          <p:spPr>
            <a:xfrm>
              <a:off x="1804291" y="4572001"/>
              <a:ext cx="3995842" cy="1375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391228" y="4135315"/>
              <a:ext cx="304800" cy="34457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606517" y="3994638"/>
              <a:ext cx="1716931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2"/>
                  </a:solidFill>
                </a:rPr>
                <a:t>step formula bar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60557" y="5545754"/>
            <a:ext cx="3222894" cy="1126897"/>
            <a:chOff x="5857461" y="5417946"/>
            <a:chExt cx="3159987" cy="1104901"/>
          </a:xfrm>
        </p:grpSpPr>
        <p:sp>
          <p:nvSpPr>
            <p:cNvPr id="8" name="Rectangle 7"/>
            <p:cNvSpPr/>
            <p:nvPr/>
          </p:nvSpPr>
          <p:spPr>
            <a:xfrm>
              <a:off x="7543800" y="5486400"/>
              <a:ext cx="1473648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tx2"/>
                  </a:solidFill>
                </a:rPr>
                <a:t>sequential list of steps for query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57461" y="5417946"/>
              <a:ext cx="1303499" cy="11049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cxnSp>
          <p:nvCxnSpPr>
            <p:cNvPr id="14" name="Straight Arrow Connector 13"/>
            <p:cNvCxnSpPr>
              <a:stCxn id="8" idx="1"/>
            </p:cNvCxnSpPr>
            <p:nvPr/>
          </p:nvCxnSpPr>
          <p:spPr>
            <a:xfrm flipH="1">
              <a:off x="7088718" y="5753100"/>
              <a:ext cx="455082" cy="6112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11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7C67-C9BC-4C52-94C6-571D2D48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239464" cy="553998"/>
          </a:xfrm>
        </p:spPr>
        <p:txBody>
          <a:bodyPr/>
          <a:lstStyle/>
          <a:p>
            <a:r>
              <a:rPr lang="en-US" dirty="0"/>
              <a:t>Custom Column Dialog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8B16C-229C-49E4-9045-19FA0B21A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You can write M code directly for custom column</a:t>
            </a:r>
          </a:p>
          <a:p>
            <a:pPr lvl="1"/>
            <a:r>
              <a:rPr lang="en-US" dirty="0"/>
              <a:t>The Custom Column dialog provides a simple M code editor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F1CE7A-EF69-40DA-9B5D-30C90CB0C60C}"/>
              </a:ext>
            </a:extLst>
          </p:cNvPr>
          <p:cNvGrpSpPr/>
          <p:nvPr/>
        </p:nvGrpSpPr>
        <p:grpSpPr>
          <a:xfrm>
            <a:off x="2720975" y="2564659"/>
            <a:ext cx="6372789" cy="3761109"/>
            <a:chOff x="1143000" y="2514600"/>
            <a:chExt cx="6248400" cy="36876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F3CE49-0A6D-49A3-9E1A-450989345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514600"/>
              <a:ext cx="6248400" cy="368769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38D500-7B5C-4481-8F03-4F89771EE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78" t="30995" r="53659" b="54541"/>
            <a:stretch/>
          </p:blipFill>
          <p:spPr>
            <a:xfrm>
              <a:off x="1447800" y="3657600"/>
              <a:ext cx="3701138" cy="761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5553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55F95-CAD5-49E0-857E-9CD9B022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22" y="3375363"/>
            <a:ext cx="4645287" cy="3161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963" y="457200"/>
            <a:ext cx="11239500" cy="830997"/>
          </a:xfrm>
        </p:spPr>
        <p:txBody>
          <a:bodyPr/>
          <a:lstStyle/>
          <a:p>
            <a:r>
              <a:rPr lang="en-US" dirty="0"/>
              <a:t>Advanced Editor</a:t>
            </a:r>
            <a:br>
              <a:rPr lang="en-US" dirty="0"/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or more correctly - The Simple Editor for Advanced Users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88263" y="1378083"/>
            <a:ext cx="11239464" cy="1749197"/>
          </a:xfrm>
        </p:spPr>
        <p:txBody>
          <a:bodyPr>
            <a:normAutofit/>
          </a:bodyPr>
          <a:lstStyle/>
          <a:p>
            <a:r>
              <a:rPr lang="en-US" dirty="0"/>
              <a:t>Power BI Desktop based on "M" functional language</a:t>
            </a:r>
          </a:p>
          <a:p>
            <a:pPr lvl="1"/>
            <a:r>
              <a:rPr lang="en-US" dirty="0"/>
              <a:t>Query in Power BI Desktop saved as set of M statements in code</a:t>
            </a:r>
          </a:p>
          <a:p>
            <a:pPr lvl="1"/>
            <a:r>
              <a:rPr lang="en-US" dirty="0"/>
              <a:t>Query Editor generates code in M behind the scenes</a:t>
            </a:r>
          </a:p>
          <a:p>
            <a:pPr lvl="1"/>
            <a:r>
              <a:rPr lang="en-US" dirty="0"/>
              <a:t>Advanced users can view &amp; modify query code in Advanced Editor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75592" y="3639362"/>
            <a:ext cx="378283" cy="56655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045" y="3991997"/>
            <a:ext cx="5217337" cy="24625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Freeform 8"/>
          <p:cNvSpPr/>
          <p:nvPr/>
        </p:nvSpPr>
        <p:spPr>
          <a:xfrm>
            <a:off x="4253875" y="3604377"/>
            <a:ext cx="1222589" cy="636527"/>
          </a:xfrm>
          <a:custGeom>
            <a:avLst/>
            <a:gdLst>
              <a:gd name="connsiteX0" fmla="*/ 0 w 1937406"/>
              <a:gd name="connsiteY0" fmla="*/ 243649 h 579980"/>
              <a:gd name="connsiteX1" fmla="*/ 714703 w 1937406"/>
              <a:gd name="connsiteY1" fmla="*/ 12421 h 579980"/>
              <a:gd name="connsiteX2" fmla="*/ 1937406 w 1937406"/>
              <a:gd name="connsiteY2" fmla="*/ 579980 h 57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7406" h="579980">
                <a:moveTo>
                  <a:pt x="0" y="243649"/>
                </a:moveTo>
                <a:cubicBezTo>
                  <a:pt x="195901" y="100007"/>
                  <a:pt x="391802" y="-43634"/>
                  <a:pt x="714703" y="12421"/>
                </a:cubicBezTo>
                <a:cubicBezTo>
                  <a:pt x="1037604" y="68476"/>
                  <a:pt x="1487505" y="324228"/>
                  <a:pt x="1937406" y="57998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15351587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ef38329b-e139-4eb4-9d7a-1b84c79a6610"/>
    <ds:schemaRef ds:uri="http://schemas.microsoft.com/office/2006/metadata/properti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3302</TotalTime>
  <Words>1733</Words>
  <Application>Microsoft Office PowerPoint</Application>
  <PresentationFormat>Custom</PresentationFormat>
  <Paragraphs>342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Lucida Console</vt:lpstr>
      <vt:lpstr>Segoe UI</vt:lpstr>
      <vt:lpstr>Segoe UI Light</vt:lpstr>
      <vt:lpstr>Segoe UI Semibold</vt:lpstr>
      <vt:lpstr>Wingdings</vt:lpstr>
      <vt:lpstr>Dynamics 365</vt:lpstr>
      <vt:lpstr>Intro to M Programming</vt:lpstr>
      <vt:lpstr>Welcome to Power BI Dev Camp</vt:lpstr>
      <vt:lpstr>Using the Advanced Editor</vt:lpstr>
      <vt:lpstr>Agenda</vt:lpstr>
      <vt:lpstr>Power Query is an ETL Tool</vt:lpstr>
      <vt:lpstr>Query Editor Window</vt:lpstr>
      <vt:lpstr>Query Steps</vt:lpstr>
      <vt:lpstr>Custom Column Dialog</vt:lpstr>
      <vt:lpstr>Advanced Editor or more correctly - The Simple Editor for Advanced Users</vt:lpstr>
      <vt:lpstr>Why Learn M</vt:lpstr>
      <vt:lpstr>Agenda</vt:lpstr>
      <vt:lpstr>The M Programming Language</vt:lpstr>
      <vt:lpstr>Referencing Other Queries</vt:lpstr>
      <vt:lpstr>Let Statement</vt:lpstr>
      <vt:lpstr>Comments and Variable Names</vt:lpstr>
      <vt:lpstr>Flow of Statement Evaluation</vt:lpstr>
      <vt:lpstr>Will This M Code Work?</vt:lpstr>
      <vt:lpstr>Query Folding</vt:lpstr>
      <vt:lpstr>Query Folding Example</vt:lpstr>
      <vt:lpstr>Native Queries</vt:lpstr>
      <vt:lpstr>M Type System</vt:lpstr>
      <vt:lpstr>Examples of programming with M Datatypes</vt:lpstr>
      <vt:lpstr>Initializing Dates and Times</vt:lpstr>
      <vt:lpstr>Lists</vt:lpstr>
      <vt:lpstr>Text.Select</vt:lpstr>
      <vt:lpstr>Records</vt:lpstr>
      <vt:lpstr>Combination Operator (&amp;)</vt:lpstr>
      <vt:lpstr>Table.FromRecords</vt:lpstr>
      <vt:lpstr>Creating User-defined Types</vt:lpstr>
      <vt:lpstr>Using Each with Unary Functions</vt:lpstr>
      <vt:lpstr>Performing Calculations Across Rows</vt:lpstr>
      <vt:lpstr>Understanding Function Queries</vt:lpstr>
      <vt:lpstr>Agenda</vt:lpstr>
      <vt:lpstr>M Function Library</vt:lpstr>
      <vt:lpstr>Accessing Data using OData.Feed</vt:lpstr>
      <vt:lpstr>Web.Contents</vt:lpstr>
      <vt:lpstr>List.Generate</vt:lpstr>
      <vt:lpstr>Agenda</vt:lpstr>
      <vt:lpstr>Developing Custom Data Connectors</vt:lpstr>
      <vt:lpstr>Power Query SDK</vt:lpstr>
      <vt:lpstr>Creating a New Data Connector Project</vt:lpstr>
      <vt:lpstr>Agenda</vt:lpstr>
      <vt:lpstr>The Microsoft Graph API</vt:lpstr>
      <vt:lpstr>More Info on the Microsoft Graph API</vt:lpstr>
      <vt:lpstr>MyGraph Demo</vt:lpstr>
      <vt:lpstr>Authorization Code Grant Flow</vt:lpstr>
      <vt:lpstr>Registering an Azure Application</vt:lpstr>
      <vt:lpstr>Agenda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</dc:creator>
  <cp:keywords/>
  <dc:description>Template: Ariel Butz; ZUM Communications
Formatting: 
Audience Type:</dc:description>
  <cp:lastModifiedBy>Ted Pattison</cp:lastModifiedBy>
  <cp:revision>89</cp:revision>
  <cp:lastPrinted>2019-05-02T20:11:39Z</cp:lastPrinted>
  <dcterms:created xsi:type="dcterms:W3CDTF">2018-09-21T01:16:59Z</dcterms:created>
  <dcterms:modified xsi:type="dcterms:W3CDTF">2021-03-25T15:53:18Z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