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40"/>
  </p:notesMasterIdLst>
  <p:handoutMasterIdLst>
    <p:handoutMasterId r:id="rId41"/>
  </p:handoutMasterIdLst>
  <p:sldIdLst>
    <p:sldId id="4474" r:id="rId5"/>
    <p:sldId id="4475" r:id="rId6"/>
    <p:sldId id="4483" r:id="rId7"/>
    <p:sldId id="2076138576" r:id="rId8"/>
    <p:sldId id="2076138613" r:id="rId9"/>
    <p:sldId id="2076138595" r:id="rId10"/>
    <p:sldId id="2076138594" r:id="rId11"/>
    <p:sldId id="2076138602" r:id="rId12"/>
    <p:sldId id="2076138577" r:id="rId13"/>
    <p:sldId id="2076138615" r:id="rId14"/>
    <p:sldId id="2076138578" r:id="rId15"/>
    <p:sldId id="2076138591" r:id="rId16"/>
    <p:sldId id="2076138579" r:id="rId17"/>
    <p:sldId id="2076138581" r:id="rId18"/>
    <p:sldId id="2076138580" r:id="rId19"/>
    <p:sldId id="2076138592" r:id="rId20"/>
    <p:sldId id="2076138603" r:id="rId21"/>
    <p:sldId id="2076138584" r:id="rId22"/>
    <p:sldId id="2076138618" r:id="rId23"/>
    <p:sldId id="2076138583" r:id="rId24"/>
    <p:sldId id="2076138582" r:id="rId25"/>
    <p:sldId id="2076138586" r:id="rId26"/>
    <p:sldId id="2076138585" r:id="rId27"/>
    <p:sldId id="2076138608" r:id="rId28"/>
    <p:sldId id="2076138604" r:id="rId29"/>
    <p:sldId id="2076138587" r:id="rId30"/>
    <p:sldId id="2076138588" r:id="rId31"/>
    <p:sldId id="2076138605" r:id="rId32"/>
    <p:sldId id="2076138606" r:id="rId33"/>
    <p:sldId id="2076138589" r:id="rId34"/>
    <p:sldId id="2076138617" r:id="rId35"/>
    <p:sldId id="2076138609" r:id="rId36"/>
    <p:sldId id="2076138614" r:id="rId37"/>
    <p:sldId id="2076138607" r:id="rId38"/>
    <p:sldId id="4505" r:id="rId39"/>
  </p:sldIdLst>
  <p:sldSz cx="12436475" cy="6994525"/>
  <p:notesSz cx="7010400" cy="92964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Jasper Hedegaard Bojsen" initials="JHB" lastIdx="2" clrIdx="7">
    <p:extLst>
      <p:ext uri="{19B8F6BF-5375-455C-9EA6-DF929625EA0E}">
        <p15:presenceInfo xmlns:p15="http://schemas.microsoft.com/office/powerpoint/2012/main" userId="S::jasperhb@microsoft.com::e917db92-6445-433e-ac97-2eab88ce737d" providerId="AD"/>
      </p:ext>
    </p:extLst>
  </p:cmAuthor>
  <p:cmAuthor id="1" name="Mary Feil-Jacobs" initials="MFJ" lastIdx="43" clrIdx="1"/>
  <p:cmAuthor id="8" name="Gordon Macdonald" initials="GM" lastIdx="10" clrIdx="8">
    <p:extLst>
      <p:ext uri="{19B8F6BF-5375-455C-9EA6-DF929625EA0E}">
        <p15:presenceInfo xmlns:p15="http://schemas.microsoft.com/office/powerpoint/2012/main" userId="419a06e8ae266e15" providerId="Windows Live"/>
      </p:ext>
    </p:extLst>
  </p:cmAuthor>
  <p:cmAuthor id="2" name="Monica Lueder" initials="ML" lastIdx="22" clrIdx="2"/>
  <p:cmAuthor id="3" name="Mary Feil-Jacobs" initials="MF" lastIdx="22" clrIdx="3"/>
  <p:cmAuthor id="4" name="Angela Powell" initials="AP" lastIdx="9" clrIdx="4">
    <p:extLst>
      <p:ext uri="{19B8F6BF-5375-455C-9EA6-DF929625EA0E}">
        <p15:presenceInfo xmlns:p15="http://schemas.microsoft.com/office/powerpoint/2012/main" userId="cf7d67635d593fc2" providerId="Windows Live"/>
      </p:ext>
    </p:extLst>
  </p:cmAuthor>
  <p:cmAuthor id="5" name="Andrew Cook" initials="AC" lastIdx="7" clrIdx="5">
    <p:extLst>
      <p:ext uri="{19B8F6BF-5375-455C-9EA6-DF929625EA0E}">
        <p15:presenceInfo xmlns:p15="http://schemas.microsoft.com/office/powerpoint/2012/main" userId="S-1-5-21-2127521184-1604012920-1887927527-2644137" providerId="AD"/>
      </p:ext>
    </p:extLst>
  </p:cmAuthor>
  <p:cmAuthor id="6" name="Olga Masek" initials="OM" lastIdx="13" clrIdx="6">
    <p:extLst>
      <p:ext uri="{19B8F6BF-5375-455C-9EA6-DF929625EA0E}">
        <p15:presenceInfo xmlns:p15="http://schemas.microsoft.com/office/powerpoint/2012/main" userId="S-1-5-21-2127521184-1604012920-1887927527-16609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A80000"/>
    <a:srgbClr val="FF9933"/>
    <a:srgbClr val="2C2C2F"/>
    <a:srgbClr val="FDE366"/>
    <a:srgbClr val="F2C80F"/>
    <a:srgbClr val="000000"/>
    <a:srgbClr val="505050"/>
    <a:srgbClr val="49635D"/>
    <a:srgbClr val="2C3C3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3912" autoAdjust="0"/>
  </p:normalViewPr>
  <p:slideViewPr>
    <p:cSldViewPr snapToGrid="0">
      <p:cViewPr varScale="1">
        <p:scale>
          <a:sx n="76" d="100"/>
          <a:sy n="76" d="100"/>
        </p:scale>
        <p:origin x="749" y="53"/>
      </p:cViewPr>
      <p:guideLst/>
    </p:cSldViewPr>
  </p:slideViewPr>
  <p:notesTextViewPr>
    <p:cViewPr>
      <p:scale>
        <a:sx n="1" d="1"/>
        <a:sy n="1" d="1"/>
      </p:scale>
      <p:origin x="0" y="0"/>
    </p:cViewPr>
  </p:notesTextViewPr>
  <p:sorterViewPr>
    <p:cViewPr varScale="1">
      <p:scale>
        <a:sx n="1" d="1"/>
        <a:sy n="1" d="1"/>
      </p:scale>
      <p:origin x="0" y="-1334"/>
    </p:cViewPr>
  </p:sorterViewPr>
  <p:notesViewPr>
    <p:cSldViewPr snapToGrid="0">
      <p:cViewPr varScale="1">
        <p:scale>
          <a:sx n="61" d="100"/>
          <a:sy n="61" d="100"/>
        </p:scale>
        <p:origin x="3139"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r>
              <a:rPr lang="en-US" dirty="0">
                <a:latin typeface="Segoe UI" pitchFamily="34" charset="0"/>
              </a:rPr>
              <a:t>Power BI Dev Camp</a:t>
            </a: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dirty="0">
                <a:latin typeface="Segoe UI" pitchFamily="34" charset="0"/>
              </a:rPr>
              <a:t>8/27/2020</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DCE60099-03E7-4FA1-8A7F-E6E6CFB0F855}" type="datetime8">
              <a:rPr lang="en-US" smtClean="0"/>
              <a:t>2/1/2022 8:57 AM</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22664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412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226646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C77C8461-B493-4219-963C-CB092538900E}"/>
              </a:ext>
            </a:extLst>
          </p:cNvPr>
          <p:cNvSpPr>
            <a:spLocks noGrp="1"/>
          </p:cNvSpPr>
          <p:nvPr>
            <p:ph type="body" sz="quarter" idx="10"/>
          </p:nvPr>
        </p:nvSpPr>
        <p:spPr>
          <a:xfrm>
            <a:off x="511277" y="1227439"/>
            <a:ext cx="11604521" cy="1754326"/>
          </a:xfrm>
          <a:prstGeom prst="rect">
            <a:avLst/>
          </a:prstGeom>
        </p:spPr>
        <p:txBody>
          <a:bodyPr wrap="square">
            <a:spAutoFit/>
          </a:bodyPr>
          <a:lstStyle>
            <a:lvl1pPr marL="339725" indent="-339725">
              <a:lnSpc>
                <a:spcPct val="100000"/>
              </a:lnSpc>
              <a:spcBef>
                <a:spcPts val="300"/>
              </a:spcBef>
              <a:spcAft>
                <a:spcPts val="600"/>
              </a:spcAft>
              <a:buFont typeface="Arial" panose="020B0604020202020204" pitchFamily="34" charset="0"/>
              <a:buChar char="•"/>
              <a:defRPr sz="2800" b="0">
                <a:latin typeface="+mn-lt"/>
              </a:defRPr>
            </a:lvl1pPr>
            <a:lvl2pPr marL="744538" indent="-349250">
              <a:lnSpc>
                <a:spcPct val="100000"/>
              </a:lnSpc>
              <a:spcBef>
                <a:spcPts val="0"/>
              </a:spcBef>
              <a:spcAft>
                <a:spcPts val="600"/>
              </a:spcAft>
              <a:buFont typeface="Arial" panose="020B0604020202020204" pitchFamily="34" charset="0"/>
              <a:buChar char="•"/>
              <a:defRPr sz="2400"/>
            </a:lvl2pPr>
            <a:lvl3pPr marL="395288" indent="0">
              <a:lnSpc>
                <a:spcPts val="2400"/>
              </a:lnSpc>
              <a:buNone/>
              <a:defRPr sz="1800" b="1">
                <a:solidFill>
                  <a:srgbClr val="002060"/>
                </a:solidFill>
                <a:latin typeface="Lucida Console" panose="020B0609040504020204" pitchFamily="49" charset="0"/>
              </a:defRPr>
            </a:lvl3pPr>
            <a:lvl4pPr marL="519113" indent="0">
              <a:buNone/>
              <a:defRPr sz="1800">
                <a:latin typeface="Arial" panose="020B0604020202020204" pitchFamily="34" charset="0"/>
                <a:cs typeface="Arial" panose="020B0604020202020204" pitchFamily="34" charset="0"/>
              </a:defRPr>
            </a:lvl4pPr>
            <a:lvl5pPr marL="931863" indent="-41275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89220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Small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C77C8461-B493-4219-963C-CB092538900E}"/>
              </a:ext>
            </a:extLst>
          </p:cNvPr>
          <p:cNvSpPr>
            <a:spLocks noGrp="1"/>
          </p:cNvSpPr>
          <p:nvPr>
            <p:ph type="body" sz="quarter" idx="10"/>
          </p:nvPr>
        </p:nvSpPr>
        <p:spPr>
          <a:xfrm>
            <a:off x="511277" y="1227439"/>
            <a:ext cx="11604521" cy="1631216"/>
          </a:xfrm>
          <a:prstGeom prst="rect">
            <a:avLst/>
          </a:prstGeom>
        </p:spPr>
        <p:txBody>
          <a:bodyPr wrap="square">
            <a:spAutoFit/>
          </a:bodyPr>
          <a:lstStyle>
            <a:lvl1pPr marL="339725" indent="-339725">
              <a:lnSpc>
                <a:spcPct val="100000"/>
              </a:lnSpc>
              <a:spcBef>
                <a:spcPts val="300"/>
              </a:spcBef>
              <a:spcAft>
                <a:spcPts val="600"/>
              </a:spcAft>
              <a:buFont typeface="Arial" panose="020B0604020202020204" pitchFamily="34" charset="0"/>
              <a:buChar char="•"/>
              <a:defRPr sz="2400" b="0">
                <a:latin typeface="+mn-lt"/>
              </a:defRPr>
            </a:lvl1pPr>
            <a:lvl2pPr marL="744538" indent="-349250">
              <a:lnSpc>
                <a:spcPct val="100000"/>
              </a:lnSpc>
              <a:spcBef>
                <a:spcPts val="0"/>
              </a:spcBef>
              <a:spcAft>
                <a:spcPts val="600"/>
              </a:spcAft>
              <a:buFont typeface="Arial" panose="020B0604020202020204" pitchFamily="34" charset="0"/>
              <a:buChar char="•"/>
              <a:defRPr sz="2000"/>
            </a:lvl2pPr>
            <a:lvl3pPr marL="395288" indent="0">
              <a:lnSpc>
                <a:spcPts val="2400"/>
              </a:lnSpc>
              <a:buNone/>
              <a:defRPr sz="1600" b="1">
                <a:solidFill>
                  <a:srgbClr val="002060"/>
                </a:solidFill>
                <a:latin typeface="Lucida Console" panose="020B0609040504020204" pitchFamily="49" charset="0"/>
              </a:defRPr>
            </a:lvl3pPr>
            <a:lvl4pPr marL="519113" indent="0">
              <a:buNone/>
              <a:defRPr sz="1600">
                <a:latin typeface="Arial" panose="020B0604020202020204" pitchFamily="34" charset="0"/>
                <a:cs typeface="Arial" panose="020B0604020202020204" pitchFamily="34" charset="0"/>
              </a:defRPr>
            </a:lvl4pPr>
            <a:lvl5pPr marL="931863" indent="-412750">
              <a:buNone/>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22209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93C211-F143-4006-8107-BF13D04E1695}"/>
              </a:ext>
            </a:extLst>
          </p:cNvPr>
          <p:cNvSpPr/>
          <p:nvPr userDrawn="1"/>
        </p:nvSpPr>
        <p:spPr bwMode="auto">
          <a:xfrm>
            <a:off x="0" y="0"/>
            <a:ext cx="12436475" cy="876300"/>
          </a:xfrm>
          <a:prstGeom prst="rect">
            <a:avLst/>
          </a:prstGeom>
          <a:solidFill>
            <a:schemeClr val="accent2">
              <a:lumMod val="60000"/>
              <a:lumOff val="4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6">
            <a:extLst>
              <a:ext uri="{FF2B5EF4-FFF2-40B4-BE49-F238E27FC236}">
                <a16:creationId xmlns:a16="http://schemas.microsoft.com/office/drawing/2014/main" id="{1C8B02FA-354D-43D3-8580-ADA122EBAC1D}"/>
              </a:ext>
            </a:extLst>
          </p:cNvPr>
          <p:cNvSpPr>
            <a:spLocks noGrp="1"/>
          </p:cNvSpPr>
          <p:nvPr>
            <p:ph type="title"/>
          </p:nvPr>
        </p:nvSpPr>
        <p:spPr>
          <a:xfrm>
            <a:off x="314324" y="190500"/>
            <a:ext cx="11801475" cy="498598"/>
          </a:xfrm>
        </p:spPr>
        <p:txBody>
          <a:bodyPr/>
          <a:lstStyle>
            <a:lvl1pPr>
              <a:defRPr sz="36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5172955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74162" y="4944165"/>
            <a:ext cx="9801726" cy="553998"/>
          </a:xfrm>
          <a:prstGeom prst="rect">
            <a:avLst/>
          </a:prstGeom>
        </p:spPr>
        <p:txBody>
          <a:bodyPr/>
          <a:lstStyle>
            <a:lvl1pPr>
              <a:defRPr sz="1800">
                <a:solidFill>
                  <a:schemeClr val="tx1"/>
                </a:solidFill>
              </a:defRPr>
            </a:lvl1pPr>
            <a:lvl2pPr>
              <a:defRPr sz="1800">
                <a:solidFill>
                  <a:schemeClr val="tx1"/>
                </a:solidFill>
              </a:defRPr>
            </a:lvl2pPr>
            <a:lvl3pPr>
              <a:defRPr sz="1400"/>
            </a:lvl3pPr>
            <a:lvl4pPr>
              <a:defRPr sz="1400"/>
            </a:lvl4pPr>
            <a:lvl5pPr>
              <a:defRPr sz="1050"/>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15560" y="3090314"/>
            <a:ext cx="9823498" cy="1828800"/>
          </a:xfrm>
          <a:prstGeom prst="rect">
            <a:avLst/>
          </a:prstGeom>
          <a:noFill/>
        </p:spPr>
        <p:txBody>
          <a:bodyPr lIns="0" tIns="0" rIns="0" bIns="182880" anchor="b" anchorCtr="0"/>
          <a:lstStyle>
            <a:lvl1pPr>
              <a:defRPr sz="4800" strike="noStrike" spc="-50" baseline="0">
                <a:solidFill>
                  <a:schemeClr val="accent5"/>
                </a:solidFill>
              </a:defRPr>
            </a:lvl1pPr>
          </a:lstStyle>
          <a:p>
            <a:r>
              <a:rPr lang="en-US" dirty="0"/>
              <a:t>Microsoft 365</a:t>
            </a:r>
            <a:br>
              <a:rPr lang="en-US" dirty="0"/>
            </a:br>
            <a:r>
              <a:rPr lang="en-US" dirty="0"/>
              <a:t>title or event name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7275" y="77717"/>
            <a:ext cx="11711014" cy="387798"/>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518187" y="1476622"/>
            <a:ext cx="11400102" cy="1056700"/>
          </a:xfrm>
        </p:spPr>
        <p:txBody>
          <a:bodyPr/>
          <a:lstStyle>
            <a:lvl1pPr marL="354581" indent="-354581">
              <a:spcBef>
                <a:spcPts val="612"/>
              </a:spcBef>
              <a:spcAft>
                <a:spcPts val="204"/>
              </a:spcAft>
              <a:buFont typeface="Arial" pitchFamily="34" charset="0"/>
              <a:buChar char="•"/>
              <a:defRPr>
                <a:latin typeface="+mn-lt"/>
              </a:defRPr>
            </a:lvl1pPr>
            <a:lvl2pPr>
              <a:spcBef>
                <a:spcPts val="306"/>
              </a:spcBef>
              <a:spcAft>
                <a:spcPts val="306"/>
              </a:spcAft>
              <a:defRPr>
                <a:latin typeface="+mn-lt"/>
              </a:defRPr>
            </a:lvl2pPr>
            <a:lvl3pPr marL="1042695" indent="-349724">
              <a:buFont typeface="Arial" pitchFamily="34" charset="0"/>
              <a:buChar char="•"/>
              <a:defRPr b="0">
                <a:latin typeface="+mn-lt"/>
              </a:defRPr>
            </a:lvl3pPr>
            <a:lvl4pPr marL="987646" indent="-291436">
              <a:buFont typeface="Arial" pitchFamily="34" charset="0"/>
              <a:buChar char="•"/>
              <a:defRPr/>
            </a:lvl4pPr>
            <a:lvl5pPr marL="984407" indent="-291436">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168616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11018520" cy="387798"/>
          </a:xfrm>
        </p:spPr>
        <p:txBody>
          <a:bodyPr/>
          <a:lstStyle/>
          <a:p>
            <a:r>
              <a:rPr lang="en-US" dirty="0"/>
              <a:t>Slide Title</a:t>
            </a:r>
          </a:p>
        </p:txBody>
      </p:sp>
    </p:spTree>
    <p:extLst>
      <p:ext uri="{BB962C8B-B14F-4D97-AF65-F5344CB8AC3E}">
        <p14:creationId xmlns:p14="http://schemas.microsoft.com/office/powerpoint/2010/main" val="414573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0" y="-1"/>
            <a:ext cx="12436475" cy="6994526"/>
          </a:xfrm>
          <a:prstGeom prst="rect">
            <a:avLst/>
          </a:prstGeom>
        </p:spPr>
      </p:pic>
      <p:grpSp>
        <p:nvGrpSpPr>
          <p:cNvPr id="12" name="Group 11"/>
          <p:cNvGrpSpPr/>
          <p:nvPr userDrawn="1"/>
        </p:nvGrpSpPr>
        <p:grpSpPr bwMode="invGray">
          <a:xfrm>
            <a:off x="9741906" y="466301"/>
            <a:ext cx="2901844" cy="699453"/>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9" name="TextBox 8"/>
            <p:cNvSpPr txBox="1"/>
            <p:nvPr userDrawn="1"/>
          </p:nvSpPr>
          <p:spPr bwMode="invGray">
            <a:xfrm>
              <a:off x="7467600" y="1676400"/>
              <a:ext cx="1447800" cy="5946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64"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207275" y="4585300"/>
            <a:ext cx="9223719" cy="11657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1" name="Title 1"/>
          <p:cNvSpPr>
            <a:spLocks noGrp="1"/>
          </p:cNvSpPr>
          <p:nvPr>
            <p:ph type="title" hasCustomPrompt="1"/>
          </p:nvPr>
        </p:nvSpPr>
        <p:spPr bwMode="invGray">
          <a:xfrm>
            <a:off x="207275" y="4663017"/>
            <a:ext cx="8601895" cy="387798"/>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312820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9" cstate="print">
            <a:extLst>
              <a:ext uri="{28A0092B-C50C-407E-A947-70E740481C1C}">
                <a14:useLocalDpi xmlns:a14="http://schemas.microsoft.com/office/drawing/2010/main"/>
              </a:ext>
            </a:extLst>
          </a:blip>
          <a:srcRect b="249"/>
          <a:stretch/>
        </p:blipFill>
        <p:spPr>
          <a:xfrm>
            <a:off x="12539569" y="0"/>
            <a:ext cx="682920" cy="6994525"/>
          </a:xfrm>
          <a:prstGeom prst="rect">
            <a:avLst/>
          </a:prstGeom>
        </p:spPr>
      </p:pic>
      <p:sp>
        <p:nvSpPr>
          <p:cNvPr id="7" name="Title Placeholder 1">
            <a:extLst>
              <a:ext uri="{FF2B5EF4-FFF2-40B4-BE49-F238E27FC236}">
                <a16:creationId xmlns:a16="http://schemas.microsoft.com/office/drawing/2014/main" id="{B656FDB8-E599-4E21-8C4B-B6B18B8B41F9}"/>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a:extLst>
              <a:ext uri="{FF2B5EF4-FFF2-40B4-BE49-F238E27FC236}">
                <a16:creationId xmlns:a16="http://schemas.microsoft.com/office/drawing/2014/main" id="{61EEDDA4-2C6D-4AEE-A2CD-B6768DE3C1FD}"/>
              </a:ext>
            </a:extLst>
          </p:cNvPr>
          <p:cNvSpPr>
            <a:spLocks noGrp="1"/>
          </p:cNvSpPr>
          <p:nvPr>
            <p:ph type="body" idx="1"/>
          </p:nvPr>
        </p:nvSpPr>
        <p:spPr>
          <a:xfrm>
            <a:off x="582168" y="1238477"/>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3" r:id="rId1"/>
    <p:sldLayoutId id="2147484568" r:id="rId2"/>
    <p:sldLayoutId id="2147484572" r:id="rId3"/>
    <p:sldLayoutId id="2147484553" r:id="rId4"/>
    <p:sldLayoutId id="2147484575" r:id="rId5"/>
    <p:sldLayoutId id="2147484576" r:id="rId6"/>
    <p:sldLayoutId id="2147484577" r:id="rId7"/>
  </p:sldLayoutIdLst>
  <p:transition>
    <p:fade/>
  </p:transition>
  <p:hf sldNum="0"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93"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0"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hyperlink" Target="https://powerbidevcamp.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api.powerbi.com/v1.0/myorg/admin/activityevents"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rest/api/power-b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101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BC63-3425-47AA-A76C-EBD13AD00DBB}"/>
              </a:ext>
            </a:extLst>
          </p:cNvPr>
          <p:cNvSpPr>
            <a:spLocks noGrp="1"/>
          </p:cNvSpPr>
          <p:nvPr>
            <p:ph type="title"/>
          </p:nvPr>
        </p:nvSpPr>
        <p:spPr/>
        <p:txBody>
          <a:bodyPr/>
          <a:lstStyle/>
          <a:p>
            <a:r>
              <a:rPr lang="en-US" dirty="0"/>
              <a:t>Managing Workspace Membership</a:t>
            </a:r>
          </a:p>
        </p:txBody>
      </p:sp>
      <p:sp>
        <p:nvSpPr>
          <p:cNvPr id="3" name="Text Placeholder 2">
            <a:extLst>
              <a:ext uri="{FF2B5EF4-FFF2-40B4-BE49-F238E27FC236}">
                <a16:creationId xmlns:a16="http://schemas.microsoft.com/office/drawing/2014/main" id="{B8264A6C-8CB3-4276-A205-F9554DF62B2B}"/>
              </a:ext>
            </a:extLst>
          </p:cNvPr>
          <p:cNvSpPr>
            <a:spLocks noGrp="1"/>
          </p:cNvSpPr>
          <p:nvPr>
            <p:ph type="body" sz="quarter" idx="10"/>
          </p:nvPr>
        </p:nvSpPr>
        <p:spPr>
          <a:xfrm>
            <a:off x="511277" y="1227439"/>
            <a:ext cx="11604521" cy="2069797"/>
          </a:xfrm>
        </p:spPr>
        <p:txBody>
          <a:bodyPr/>
          <a:lstStyle/>
          <a:p>
            <a:r>
              <a:rPr lang="en-US" dirty="0" err="1"/>
              <a:t>GetGroupUsersAsAdmin</a:t>
            </a:r>
            <a:endParaRPr lang="en-US" dirty="0"/>
          </a:p>
          <a:p>
            <a:r>
              <a:rPr lang="en-US" dirty="0" err="1"/>
              <a:t>AddUserAsAdmin</a:t>
            </a:r>
            <a:endParaRPr lang="en-US" dirty="0"/>
          </a:p>
          <a:p>
            <a:r>
              <a:rPr lang="en-US" dirty="0" err="1"/>
              <a:t>DeleteUserAsAdmin</a:t>
            </a:r>
            <a:endParaRPr lang="en-US" dirty="0"/>
          </a:p>
          <a:p>
            <a:endParaRPr lang="en-US" dirty="0"/>
          </a:p>
        </p:txBody>
      </p:sp>
    </p:spTree>
    <p:extLst>
      <p:ext uri="{BB962C8B-B14F-4D97-AF65-F5344CB8AC3E}">
        <p14:creationId xmlns:p14="http://schemas.microsoft.com/office/powerpoint/2010/main" val="18302114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GetDatasetsInGroupAsAdmin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23020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74EF-9E97-42C1-9732-10A7E63801A4}"/>
              </a:ext>
            </a:extLst>
          </p:cNvPr>
          <p:cNvSpPr>
            <a:spLocks noGrp="1"/>
          </p:cNvSpPr>
          <p:nvPr>
            <p:ph type="title"/>
          </p:nvPr>
        </p:nvSpPr>
        <p:spPr/>
        <p:txBody>
          <a:bodyPr/>
          <a:lstStyle/>
          <a:p>
            <a:r>
              <a:rPr lang="en-US" dirty="0" err="1"/>
              <a:t>GetCapacitiesAsAdmin</a:t>
            </a:r>
            <a:endParaRPr lang="en-US" dirty="0"/>
          </a:p>
        </p:txBody>
      </p:sp>
      <p:sp>
        <p:nvSpPr>
          <p:cNvPr id="3" name="Text Placeholder 2">
            <a:extLst>
              <a:ext uri="{FF2B5EF4-FFF2-40B4-BE49-F238E27FC236}">
                <a16:creationId xmlns:a16="http://schemas.microsoft.com/office/drawing/2014/main" id="{24647E81-14C2-40B7-B6B9-6B8C686219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98619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GetRefreshablesAsAdmin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353413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GetDatasourcesAsAdmin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8839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GetReportsAsAdmin</a:t>
            </a:r>
            <a:r>
              <a:rPr lang="en-US" dirty="0"/>
              <a:t> and </a:t>
            </a:r>
            <a:r>
              <a:rPr lang="en-US" dirty="0" err="1"/>
              <a:t>GetDashboardsAsAdmin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334791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3AFF-283E-4C02-8AD2-B504599BEA75}"/>
              </a:ext>
            </a:extLst>
          </p:cNvPr>
          <p:cNvSpPr>
            <a:spLocks noGrp="1"/>
          </p:cNvSpPr>
          <p:nvPr>
            <p:ph type="title"/>
          </p:nvPr>
        </p:nvSpPr>
        <p:spPr/>
        <p:txBody>
          <a:bodyPr/>
          <a:lstStyle/>
          <a:p>
            <a:r>
              <a:rPr lang="en-US" dirty="0" err="1"/>
              <a:t>GetAppsAsAdmin</a:t>
            </a:r>
            <a:endParaRPr lang="en-US" dirty="0"/>
          </a:p>
        </p:txBody>
      </p:sp>
      <p:sp>
        <p:nvSpPr>
          <p:cNvPr id="3" name="Text Placeholder 2">
            <a:extLst>
              <a:ext uri="{FF2B5EF4-FFF2-40B4-BE49-F238E27FC236}">
                <a16:creationId xmlns:a16="http://schemas.microsoft.com/office/drawing/2014/main" id="{651DF5FE-D802-453C-AC92-58757BC39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353759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ü"/>
            </a:pPr>
            <a:r>
              <a:rPr lang="en-US" dirty="0"/>
              <a:t>Discovering Workspaces and Artifacts</a:t>
            </a:r>
          </a:p>
          <a:p>
            <a:pPr>
              <a:buFont typeface="Wingdings" panose="05000000000000000000" pitchFamily="2" charset="2"/>
              <a:buChar char="Ø"/>
            </a:pPr>
            <a:r>
              <a:rPr lang="en-US" dirty="0"/>
              <a:t>Enforcing Governance</a:t>
            </a:r>
          </a:p>
          <a:p>
            <a:r>
              <a:rPr lang="en-US" dirty="0"/>
              <a:t>Scanning Workspaces</a:t>
            </a:r>
          </a:p>
          <a:p>
            <a:r>
              <a:rPr lang="en-US" dirty="0"/>
              <a:t>Extracting Activity Events</a:t>
            </a:r>
          </a:p>
          <a:p>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033924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a:t>Question: Who Has Access to a Specific Artifact</a:t>
            </a:r>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a:xfrm>
            <a:off x="511277" y="1227439"/>
            <a:ext cx="11604521" cy="2616101"/>
          </a:xfrm>
        </p:spPr>
        <p:txBody>
          <a:bodyPr/>
          <a:lstStyle/>
          <a:p>
            <a:r>
              <a:rPr lang="en-US" dirty="0" err="1"/>
              <a:t>GetReportUsersAsAdmin</a:t>
            </a:r>
            <a:endParaRPr lang="en-US" dirty="0"/>
          </a:p>
          <a:p>
            <a:r>
              <a:rPr lang="en-US" dirty="0" err="1"/>
              <a:t>GetDatasetUsersAsAdmin</a:t>
            </a:r>
            <a:endParaRPr lang="en-US" dirty="0"/>
          </a:p>
          <a:p>
            <a:r>
              <a:rPr lang="en-US" dirty="0" err="1"/>
              <a:t>GetDashboardUsersAsAdmin</a:t>
            </a:r>
            <a:endParaRPr lang="en-US" dirty="0"/>
          </a:p>
          <a:p>
            <a:r>
              <a:rPr lang="en-US" dirty="0" err="1"/>
              <a:t>GetDataflowUsersAsAdmin</a:t>
            </a:r>
            <a:endParaRPr lang="en-US" dirty="0"/>
          </a:p>
          <a:p>
            <a:r>
              <a:rPr lang="en-US" dirty="0" err="1"/>
              <a:t>GetAppUsersAsAdmin</a:t>
            </a:r>
            <a:endParaRPr lang="en-US" dirty="0"/>
          </a:p>
        </p:txBody>
      </p:sp>
    </p:spTree>
    <p:extLst>
      <p:ext uri="{BB962C8B-B14F-4D97-AF65-F5344CB8AC3E}">
        <p14:creationId xmlns:p14="http://schemas.microsoft.com/office/powerpoint/2010/main" val="17834063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A59C-9016-4BED-9F15-6002C74EB064}"/>
              </a:ext>
            </a:extLst>
          </p:cNvPr>
          <p:cNvSpPr>
            <a:spLocks noGrp="1"/>
          </p:cNvSpPr>
          <p:nvPr>
            <p:ph type="title"/>
          </p:nvPr>
        </p:nvSpPr>
        <p:spPr/>
        <p:txBody>
          <a:bodyPr/>
          <a:lstStyle/>
          <a:p>
            <a:r>
              <a:rPr lang="en-US" dirty="0" err="1"/>
              <a:t>GetReportUsersAsAdmin</a:t>
            </a:r>
            <a:r>
              <a:rPr lang="en-US" dirty="0"/>
              <a:t> Example</a:t>
            </a:r>
          </a:p>
        </p:txBody>
      </p:sp>
      <p:sp>
        <p:nvSpPr>
          <p:cNvPr id="3" name="Text Placeholder 2">
            <a:extLst>
              <a:ext uri="{FF2B5EF4-FFF2-40B4-BE49-F238E27FC236}">
                <a16:creationId xmlns:a16="http://schemas.microsoft.com/office/drawing/2014/main" id="{42B5CA32-13C1-4B91-A891-8F6F0E61FEC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13561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C80F"/>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D37EFFF-D41E-43BC-806B-0841F366608D}"/>
              </a:ext>
            </a:extLst>
          </p:cNvPr>
          <p:cNvSpPr>
            <a:spLocks noGrp="1"/>
          </p:cNvSpPr>
          <p:nvPr>
            <p:ph type="body" sz="quarter" idx="16"/>
          </p:nvPr>
        </p:nvSpPr>
        <p:spPr>
          <a:xfrm>
            <a:off x="474162" y="4944165"/>
            <a:ext cx="4670594" cy="984885"/>
          </a:xfrm>
        </p:spPr>
        <p:txBody>
          <a:bodyPr/>
          <a:lstStyle/>
          <a:p>
            <a:pPr lvl="1"/>
            <a:r>
              <a:rPr lang="en-US" sz="2800" dirty="0">
                <a:solidFill>
                  <a:srgbClr val="000000"/>
                </a:solidFill>
              </a:rPr>
              <a:t>Rick Xu</a:t>
            </a:r>
          </a:p>
          <a:p>
            <a:pPr lvl="1"/>
            <a:r>
              <a:rPr lang="en-US" dirty="0">
                <a:solidFill>
                  <a:srgbClr val="000000"/>
                </a:solidFill>
              </a:rPr>
              <a:t>Senior Program Manager</a:t>
            </a:r>
          </a:p>
          <a:p>
            <a:pPr lvl="1"/>
            <a:r>
              <a:rPr lang="en-US" dirty="0">
                <a:solidFill>
                  <a:srgbClr val="000000"/>
                </a:solidFill>
              </a:rPr>
              <a:t>Power BI Team</a:t>
            </a:r>
          </a:p>
        </p:txBody>
      </p:sp>
      <p:sp>
        <p:nvSpPr>
          <p:cNvPr id="13" name="Title 6"/>
          <p:cNvSpPr>
            <a:spLocks noGrp="1"/>
          </p:cNvSpPr>
          <p:nvPr>
            <p:ph type="title"/>
          </p:nvPr>
        </p:nvSpPr>
        <p:spPr>
          <a:xfrm>
            <a:off x="474162" y="3127577"/>
            <a:ext cx="11053773" cy="769441"/>
          </a:xfrm>
        </p:spPr>
        <p:txBody>
          <a:bodyPr/>
          <a:lstStyle/>
          <a:p>
            <a:pPr>
              <a:lnSpc>
                <a:spcPct val="100000"/>
              </a:lnSpc>
            </a:pPr>
            <a:r>
              <a:rPr lang="en-US" sz="3800" dirty="0">
                <a:solidFill>
                  <a:srgbClr val="000000"/>
                </a:solidFill>
              </a:rPr>
              <a:t>Managing Power BI using the Power BI Admin APIs</a:t>
            </a:r>
          </a:p>
        </p:txBody>
      </p:sp>
      <p:sp>
        <p:nvSpPr>
          <p:cNvPr id="5" name="Text Placeholder 8">
            <a:extLst>
              <a:ext uri="{FF2B5EF4-FFF2-40B4-BE49-F238E27FC236}">
                <a16:creationId xmlns:a16="http://schemas.microsoft.com/office/drawing/2014/main" id="{56201C99-63BD-452F-AC83-D3D858EE0DD8}"/>
              </a:ext>
            </a:extLst>
          </p:cNvPr>
          <p:cNvSpPr txBox="1">
            <a:spLocks/>
          </p:cNvSpPr>
          <p:nvPr/>
        </p:nvSpPr>
        <p:spPr>
          <a:xfrm>
            <a:off x="7017314" y="4944165"/>
            <a:ext cx="4670594" cy="9848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50" baseline="0">
                <a:solidFill>
                  <a:schemeClr val="tx1"/>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solidFill>
                  <a:schemeClr val="tx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50" b="1" kern="1200" spc="0" baseline="0">
                <a:solidFill>
                  <a:schemeClr val="tx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2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800">
                <a:solidFill>
                  <a:srgbClr val="000000"/>
                </a:solidFill>
              </a:rPr>
              <a:t>Ted Pattison</a:t>
            </a:r>
          </a:p>
          <a:p>
            <a:pPr lvl="1"/>
            <a:r>
              <a:rPr lang="en-US">
                <a:solidFill>
                  <a:srgbClr val="000000"/>
                </a:solidFill>
              </a:rPr>
              <a:t>Principal Program Manager</a:t>
            </a:r>
          </a:p>
          <a:p>
            <a:pPr lvl="1"/>
            <a:r>
              <a:rPr lang="en-US">
                <a:solidFill>
                  <a:srgbClr val="000000"/>
                </a:solidFill>
              </a:rPr>
              <a:t>Power BI Customer Advisory Team (PBICAT)</a:t>
            </a:r>
            <a:endParaRPr lang="en-US" dirty="0">
              <a:solidFill>
                <a:srgbClr val="000000"/>
              </a:solidFill>
            </a:endParaRPr>
          </a:p>
        </p:txBody>
      </p:sp>
    </p:spTree>
    <p:extLst>
      <p:ext uri="{BB962C8B-B14F-4D97-AF65-F5344CB8AC3E}">
        <p14:creationId xmlns:p14="http://schemas.microsoft.com/office/powerpoint/2010/main" val="3080107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GetUserArtifactAccessAsAdmin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5570513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GetUserSubscriptionsAsAdmin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40542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a:t>Discover Widely Shared Artifacts</a:t>
            </a:r>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a:xfrm>
            <a:off x="511277" y="1227439"/>
            <a:ext cx="11604521" cy="1985159"/>
          </a:xfrm>
        </p:spPr>
        <p:txBody>
          <a:bodyPr/>
          <a:lstStyle/>
          <a:p>
            <a:r>
              <a:rPr lang="en-US" dirty="0"/>
              <a:t>Find reports which have been shared to entire organization</a:t>
            </a:r>
          </a:p>
          <a:p>
            <a:pPr lvl="1"/>
            <a:r>
              <a:rPr lang="en-US" dirty="0" err="1"/>
              <a:t>widelySharedArtifacts</a:t>
            </a:r>
            <a:r>
              <a:rPr lang="en-US" dirty="0"/>
              <a:t>/</a:t>
            </a:r>
            <a:r>
              <a:rPr lang="en-US" dirty="0" err="1"/>
              <a:t>linksSharedToWholeOrganization</a:t>
            </a:r>
            <a:endParaRPr lang="en-US" dirty="0"/>
          </a:p>
          <a:p>
            <a:pPr>
              <a:spcBef>
                <a:spcPts val="1200"/>
              </a:spcBef>
            </a:pPr>
            <a:r>
              <a:rPr lang="en-US" dirty="0"/>
              <a:t>Find reports which have been published using Publish to Web </a:t>
            </a:r>
          </a:p>
          <a:p>
            <a:pPr lvl="1"/>
            <a:r>
              <a:rPr lang="en-US" dirty="0" err="1"/>
              <a:t>widelySharedArtifacts</a:t>
            </a:r>
            <a:r>
              <a:rPr lang="en-US" dirty="0"/>
              <a:t>/</a:t>
            </a:r>
            <a:r>
              <a:rPr lang="en-US" dirty="0" err="1"/>
              <a:t>publishedToWeb</a:t>
            </a:r>
            <a:r>
              <a:rPr lang="en-US" dirty="0"/>
              <a:t> </a:t>
            </a:r>
          </a:p>
        </p:txBody>
      </p:sp>
    </p:spTree>
    <p:extLst>
      <p:ext uri="{BB962C8B-B14F-4D97-AF65-F5344CB8AC3E}">
        <p14:creationId xmlns:p14="http://schemas.microsoft.com/office/powerpoint/2010/main" val="104583875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GetUnusedArtifactsAsAdmin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a:xfrm>
            <a:off x="511277" y="1227439"/>
            <a:ext cx="11604521" cy="430887"/>
          </a:xfrm>
        </p:spPr>
        <p:txBody>
          <a:bodyPr/>
          <a:lstStyle/>
          <a:p>
            <a:r>
              <a:rPr lang="en-US" dirty="0"/>
              <a:t>Remove artifacts that are no longer used</a:t>
            </a:r>
          </a:p>
        </p:txBody>
      </p:sp>
    </p:spTree>
    <p:extLst>
      <p:ext uri="{BB962C8B-B14F-4D97-AF65-F5344CB8AC3E}">
        <p14:creationId xmlns:p14="http://schemas.microsoft.com/office/powerpoint/2010/main" val="35353352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BA3B-476E-4485-A9C1-2F98C9843EF1}"/>
              </a:ext>
            </a:extLst>
          </p:cNvPr>
          <p:cNvSpPr>
            <a:spLocks noGrp="1"/>
          </p:cNvSpPr>
          <p:nvPr>
            <p:ph type="title"/>
          </p:nvPr>
        </p:nvSpPr>
        <p:spPr/>
        <p:txBody>
          <a:bodyPr/>
          <a:lstStyle/>
          <a:p>
            <a:r>
              <a:rPr lang="en-US" dirty="0" err="1"/>
              <a:t>SetLabelsAsAdmin</a:t>
            </a:r>
            <a:r>
              <a:rPr lang="en-US" dirty="0"/>
              <a:t> / </a:t>
            </a:r>
            <a:r>
              <a:rPr lang="en-US" dirty="0" err="1"/>
              <a:t>RemoveLabelsAsAdmin</a:t>
            </a:r>
            <a:endParaRPr lang="en-US" dirty="0"/>
          </a:p>
        </p:txBody>
      </p:sp>
      <p:sp>
        <p:nvSpPr>
          <p:cNvPr id="3" name="Text Placeholder 2">
            <a:extLst>
              <a:ext uri="{FF2B5EF4-FFF2-40B4-BE49-F238E27FC236}">
                <a16:creationId xmlns:a16="http://schemas.microsoft.com/office/drawing/2014/main" id="{8C39CF64-0139-46AA-B0C5-F2340CED6058}"/>
              </a:ext>
            </a:extLst>
          </p:cNvPr>
          <p:cNvSpPr>
            <a:spLocks noGrp="1"/>
          </p:cNvSpPr>
          <p:nvPr>
            <p:ph type="body" sz="quarter" idx="10"/>
          </p:nvPr>
        </p:nvSpPr>
        <p:spPr>
          <a:xfrm>
            <a:off x="511277" y="1227439"/>
            <a:ext cx="11604521" cy="430887"/>
          </a:xfrm>
        </p:spPr>
        <p:txBody>
          <a:bodyPr/>
          <a:lstStyle/>
          <a:p>
            <a:r>
              <a:rPr lang="en-US" dirty="0"/>
              <a:t>Managing Information Protection </a:t>
            </a:r>
          </a:p>
        </p:txBody>
      </p:sp>
    </p:spTree>
    <p:extLst>
      <p:ext uri="{BB962C8B-B14F-4D97-AF65-F5344CB8AC3E}">
        <p14:creationId xmlns:p14="http://schemas.microsoft.com/office/powerpoint/2010/main" val="423154248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ü"/>
            </a:pPr>
            <a:r>
              <a:rPr lang="en-US" dirty="0"/>
              <a:t>Discovering Workspaces and Artifacts</a:t>
            </a:r>
          </a:p>
          <a:p>
            <a:pPr>
              <a:buFont typeface="Wingdings" panose="05000000000000000000" pitchFamily="2" charset="2"/>
              <a:buChar char="ü"/>
            </a:pPr>
            <a:r>
              <a:rPr lang="en-US" dirty="0"/>
              <a:t>Enforcing Governance</a:t>
            </a:r>
          </a:p>
          <a:p>
            <a:pPr>
              <a:buFont typeface="Wingdings" panose="05000000000000000000" pitchFamily="2" charset="2"/>
              <a:buChar char="Ø"/>
            </a:pPr>
            <a:r>
              <a:rPr lang="en-US" dirty="0"/>
              <a:t>Scanning Workspaces</a:t>
            </a:r>
          </a:p>
          <a:p>
            <a:r>
              <a:rPr lang="en-US" dirty="0"/>
              <a:t>Extracting Activity Events</a:t>
            </a:r>
          </a:p>
          <a:p>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431160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a:t>Guidance for </a:t>
            </a:r>
            <a:r>
              <a:rPr lang="en-US" dirty="0" err="1"/>
              <a:t>GetGroupsAsAdmin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a:xfrm>
            <a:off x="511277" y="1227439"/>
            <a:ext cx="11604521" cy="5409173"/>
          </a:xfrm>
        </p:spPr>
        <p:txBody>
          <a:bodyPr/>
          <a:lstStyle/>
          <a:p>
            <a:r>
              <a:rPr lang="en-US" dirty="0"/>
              <a:t>Make use of the $filter parameters “type” and “state”</a:t>
            </a:r>
          </a:p>
          <a:p>
            <a:pPr lvl="1"/>
            <a:r>
              <a:rPr lang="en-US" dirty="0"/>
              <a:t>since these two parameters have been optimized for performance, rather than retrieving all workspaces first and filtering on the response. If you need help on the proper syntax for using the $filter parameter, refer to this helpful link</a:t>
            </a:r>
          </a:p>
          <a:p>
            <a:r>
              <a:rPr lang="en-US" dirty="0"/>
              <a:t>Be mindful of using the $expand filter</a:t>
            </a:r>
          </a:p>
          <a:p>
            <a:pPr lvl="1"/>
            <a:r>
              <a:rPr lang="en-US" dirty="0"/>
              <a:t>, since it tends to make the API call more expensive by potentially adding large number of artifacts and/or user metadata to the response</a:t>
            </a:r>
          </a:p>
          <a:p>
            <a:r>
              <a:rPr lang="en-US" dirty="0"/>
              <a:t>Understand limitations of </a:t>
            </a:r>
            <a:r>
              <a:rPr lang="en-US" dirty="0" err="1"/>
              <a:t>GetGroupsAsAdmin</a:t>
            </a:r>
            <a:endParaRPr lang="en-US" dirty="0"/>
          </a:p>
          <a:p>
            <a:pPr lvl="1"/>
            <a:r>
              <a:rPr lang="en-US" dirty="0" err="1"/>
              <a:t>GetGroupsAsAdmin</a:t>
            </a:r>
            <a:r>
              <a:rPr lang="en-US" dirty="0"/>
              <a:t> limited to 50 </a:t>
            </a:r>
            <a:r>
              <a:rPr lang="en-US" b="0" i="0" dirty="0">
                <a:solidFill>
                  <a:srgbClr val="000000"/>
                </a:solidFill>
                <a:effectLst/>
                <a:latin typeface="Segoe UI Condensed"/>
              </a:rPr>
              <a:t>calls/hour/tenant</a:t>
            </a:r>
          </a:p>
          <a:p>
            <a:pPr lvl="1"/>
            <a:r>
              <a:rPr lang="en-US" dirty="0"/>
              <a:t>Calls to </a:t>
            </a:r>
            <a:r>
              <a:rPr lang="en-US" dirty="0" err="1"/>
              <a:t>GetGroupsAsAdmin</a:t>
            </a:r>
            <a:r>
              <a:rPr lang="en-US" dirty="0"/>
              <a:t> taking more than 30 seconds will be </a:t>
            </a:r>
            <a:r>
              <a:rPr lang="en-US" dirty="0" err="1"/>
              <a:t>terminiated</a:t>
            </a:r>
            <a:endParaRPr lang="en-US" dirty="0"/>
          </a:p>
          <a:p>
            <a:r>
              <a:rPr lang="en-US" dirty="0"/>
              <a:t>Leverage the Scanner API</a:t>
            </a:r>
          </a:p>
          <a:p>
            <a:pPr lvl="1"/>
            <a:r>
              <a:rPr lang="en-US" dirty="0"/>
              <a:t>Asynchronous non-blocking API which can handle large number of workspaces</a:t>
            </a:r>
          </a:p>
        </p:txBody>
      </p:sp>
    </p:spTree>
    <p:extLst>
      <p:ext uri="{BB962C8B-B14F-4D97-AF65-F5344CB8AC3E}">
        <p14:creationId xmlns:p14="http://schemas.microsoft.com/office/powerpoint/2010/main" val="27692334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a:t>Scanning Workspaces using </a:t>
            </a:r>
            <a:r>
              <a:rPr lang="en-US" dirty="0" err="1"/>
              <a:t>PostWorkspaceInfo</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4994618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80DC-F1FC-474E-BB68-3D7A7731B4EF}"/>
              </a:ext>
            </a:extLst>
          </p:cNvPr>
          <p:cNvSpPr>
            <a:spLocks noGrp="1"/>
          </p:cNvSpPr>
          <p:nvPr>
            <p:ph type="title"/>
          </p:nvPr>
        </p:nvSpPr>
        <p:spPr/>
        <p:txBody>
          <a:bodyPr/>
          <a:lstStyle/>
          <a:p>
            <a:r>
              <a:rPr lang="en-US" dirty="0"/>
              <a:t>Asynchronous API Usage Patterns</a:t>
            </a:r>
          </a:p>
        </p:txBody>
      </p:sp>
      <p:sp>
        <p:nvSpPr>
          <p:cNvPr id="3" name="Text Placeholder 2">
            <a:extLst>
              <a:ext uri="{FF2B5EF4-FFF2-40B4-BE49-F238E27FC236}">
                <a16:creationId xmlns:a16="http://schemas.microsoft.com/office/drawing/2014/main" id="{289BC95B-9083-4E62-8FD5-BD8D7A9D5DA3}"/>
              </a:ext>
            </a:extLst>
          </p:cNvPr>
          <p:cNvSpPr>
            <a:spLocks noGrp="1"/>
          </p:cNvSpPr>
          <p:nvPr>
            <p:ph type="body" sz="quarter" idx="10"/>
          </p:nvPr>
        </p:nvSpPr>
        <p:spPr>
          <a:xfrm>
            <a:off x="511277" y="1227439"/>
            <a:ext cx="11604521" cy="1523494"/>
          </a:xfrm>
        </p:spPr>
        <p:txBody>
          <a:bodyPr/>
          <a:lstStyle/>
          <a:p>
            <a:r>
              <a:rPr lang="en-US" dirty="0" err="1"/>
              <a:t>PostWorkspaceInfo</a:t>
            </a:r>
            <a:endParaRPr lang="en-US" dirty="0"/>
          </a:p>
          <a:p>
            <a:r>
              <a:rPr lang="en-US" dirty="0" err="1"/>
              <a:t>GetScanStatus</a:t>
            </a:r>
            <a:endParaRPr lang="en-US" dirty="0"/>
          </a:p>
          <a:p>
            <a:r>
              <a:rPr lang="en-US" dirty="0" err="1"/>
              <a:t>GetScanResult</a:t>
            </a:r>
            <a:endParaRPr lang="en-US" dirty="0"/>
          </a:p>
        </p:txBody>
      </p:sp>
    </p:spTree>
    <p:extLst>
      <p:ext uri="{BB962C8B-B14F-4D97-AF65-F5344CB8AC3E}">
        <p14:creationId xmlns:p14="http://schemas.microsoft.com/office/powerpoint/2010/main" val="2508825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ü"/>
            </a:pPr>
            <a:r>
              <a:rPr lang="en-US" dirty="0"/>
              <a:t>Discovering Workspaces and Artifacts</a:t>
            </a:r>
          </a:p>
          <a:p>
            <a:pPr>
              <a:buFont typeface="Wingdings" panose="05000000000000000000" pitchFamily="2" charset="2"/>
              <a:buChar char="ü"/>
            </a:pPr>
            <a:r>
              <a:rPr lang="en-US" dirty="0"/>
              <a:t>Enforcing Governance</a:t>
            </a:r>
          </a:p>
          <a:p>
            <a:pPr>
              <a:buFont typeface="Wingdings" panose="05000000000000000000" pitchFamily="2" charset="2"/>
              <a:buChar char="ü"/>
            </a:pPr>
            <a:r>
              <a:rPr lang="en-US" dirty="0"/>
              <a:t>Scanning Workspaces</a:t>
            </a:r>
          </a:p>
          <a:p>
            <a:pPr>
              <a:buFont typeface="Wingdings" panose="05000000000000000000" pitchFamily="2" charset="2"/>
              <a:buChar char="Ø"/>
            </a:pPr>
            <a:r>
              <a:rPr lang="en-US" dirty="0"/>
              <a:t>Extracting Activity Events</a:t>
            </a:r>
          </a:p>
          <a:p>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790678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F895-0FB1-4BE2-995F-1CAC4B7DE93C}"/>
              </a:ext>
            </a:extLst>
          </p:cNvPr>
          <p:cNvSpPr>
            <a:spLocks noGrp="1"/>
          </p:cNvSpPr>
          <p:nvPr>
            <p:ph type="title"/>
          </p:nvPr>
        </p:nvSpPr>
        <p:spPr/>
        <p:txBody>
          <a:bodyPr/>
          <a:lstStyle/>
          <a:p>
            <a:r>
              <a:rPr lang="en-US" dirty="0"/>
              <a:t>Welcome to Power BI Dev Camp</a:t>
            </a:r>
          </a:p>
        </p:txBody>
      </p:sp>
      <p:sp>
        <p:nvSpPr>
          <p:cNvPr id="14" name="Text Placeholder 13">
            <a:extLst>
              <a:ext uri="{FF2B5EF4-FFF2-40B4-BE49-F238E27FC236}">
                <a16:creationId xmlns:a16="http://schemas.microsoft.com/office/drawing/2014/main" id="{D27F8620-5147-4FFF-A1D6-B0C7C2A20495}"/>
              </a:ext>
            </a:extLst>
          </p:cNvPr>
          <p:cNvSpPr>
            <a:spLocks noGrp="1"/>
          </p:cNvSpPr>
          <p:nvPr>
            <p:ph type="body" sz="quarter" idx="10"/>
          </p:nvPr>
        </p:nvSpPr>
        <p:spPr/>
        <p:txBody>
          <a:bodyPr/>
          <a:lstStyle/>
          <a:p>
            <a:r>
              <a:rPr lang="en-US" dirty="0"/>
              <a:t>Power BI Dev Camp Portal - </a:t>
            </a:r>
            <a:r>
              <a:rPr lang="en-US" dirty="0">
                <a:hlinkClick r:id="rId2"/>
              </a:rPr>
              <a:t>https://powerbidevcamp.net</a:t>
            </a:r>
            <a:endParaRPr lang="en-US" dirty="0"/>
          </a:p>
        </p:txBody>
      </p:sp>
      <p:pic>
        <p:nvPicPr>
          <p:cNvPr id="5" name="Picture 4">
            <a:extLst>
              <a:ext uri="{FF2B5EF4-FFF2-40B4-BE49-F238E27FC236}">
                <a16:creationId xmlns:a16="http://schemas.microsoft.com/office/drawing/2014/main" id="{5DBAC9D8-0618-43C1-9B0E-A2EE4F716535}"/>
              </a:ext>
            </a:extLst>
          </p:cNvPr>
          <p:cNvPicPr>
            <a:picLocks noChangeAspect="1"/>
          </p:cNvPicPr>
          <p:nvPr/>
        </p:nvPicPr>
        <p:blipFill>
          <a:blip r:embed="rId3"/>
          <a:stretch>
            <a:fillRect/>
          </a:stretch>
        </p:blipFill>
        <p:spPr>
          <a:xfrm>
            <a:off x="896914" y="1749826"/>
            <a:ext cx="8511139" cy="5054199"/>
          </a:xfrm>
          <a:prstGeom prst="rect">
            <a:avLst/>
          </a:prstGeom>
          <a:ln>
            <a:solidFill>
              <a:schemeClr val="tx1"/>
            </a:solidFill>
          </a:ln>
        </p:spPr>
      </p:pic>
    </p:spTree>
    <p:extLst>
      <p:ext uri="{BB962C8B-B14F-4D97-AF65-F5344CB8AC3E}">
        <p14:creationId xmlns:p14="http://schemas.microsoft.com/office/powerpoint/2010/main" val="1524833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GetActivityEvents</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a:xfrm>
            <a:off x="511277" y="1227439"/>
            <a:ext cx="11604521" cy="4547399"/>
          </a:xfrm>
        </p:spPr>
        <p:txBody>
          <a:bodyPr/>
          <a:lstStyle/>
          <a:p>
            <a:r>
              <a:rPr lang="en-US" dirty="0"/>
              <a:t>Endpoint for Get operation</a:t>
            </a:r>
          </a:p>
          <a:p>
            <a:pPr lvl="1"/>
            <a:r>
              <a:rPr lang="en-US" dirty="0">
                <a:hlinkClick r:id="rId2"/>
              </a:rPr>
              <a:t>https://api.powerbi.com/v1.0/myorg/admin/activityevents</a:t>
            </a:r>
            <a:endParaRPr lang="en-US" dirty="0"/>
          </a:p>
          <a:p>
            <a:pPr lvl="1"/>
            <a:r>
              <a:rPr lang="en-US" dirty="0"/>
              <a:t>200 requests/hour</a:t>
            </a:r>
          </a:p>
          <a:p>
            <a:pPr lvl="1"/>
            <a:r>
              <a:rPr lang="en-US" dirty="0"/>
              <a:t>Time window cannot exceed 24-hour UTC time period</a:t>
            </a:r>
          </a:p>
          <a:p>
            <a:pPr lvl="1"/>
            <a:endParaRPr lang="en-US" dirty="0"/>
          </a:p>
          <a:p>
            <a:r>
              <a:rPr lang="en-US" dirty="0"/>
              <a:t>Query String Parameters</a:t>
            </a:r>
          </a:p>
          <a:p>
            <a:pPr lvl="1"/>
            <a:r>
              <a:rPr lang="en-US" dirty="0" err="1"/>
              <a:t>startDateTime</a:t>
            </a:r>
            <a:r>
              <a:rPr lang="en-US" dirty="0"/>
              <a:t> (e.g. '2022-01-27T00:00:00' )</a:t>
            </a:r>
          </a:p>
          <a:p>
            <a:pPr lvl="1"/>
            <a:r>
              <a:rPr lang="en-US" dirty="0" err="1"/>
              <a:t>endDateTime</a:t>
            </a:r>
            <a:r>
              <a:rPr lang="en-US" dirty="0"/>
              <a:t> (e.g. '2022-01-27T23:59:59’ )</a:t>
            </a:r>
          </a:p>
          <a:p>
            <a:pPr lvl="1"/>
            <a:r>
              <a:rPr lang="en-US" dirty="0"/>
              <a:t>$filter (e.g. Activity eq '</a:t>
            </a:r>
            <a:r>
              <a:rPr lang="en-US" dirty="0" err="1"/>
              <a:t>ViewReport</a:t>
            </a:r>
            <a:r>
              <a:rPr lang="en-US" dirty="0"/>
              <a:t>’)</a:t>
            </a:r>
          </a:p>
          <a:p>
            <a:pPr lvl="1"/>
            <a:r>
              <a:rPr lang="en-US" dirty="0" err="1"/>
              <a:t>continuationToken</a:t>
            </a:r>
            <a:endParaRPr lang="en-US" dirty="0"/>
          </a:p>
        </p:txBody>
      </p:sp>
    </p:spTree>
    <p:extLst>
      <p:ext uri="{BB962C8B-B14F-4D97-AF65-F5344CB8AC3E}">
        <p14:creationId xmlns:p14="http://schemas.microsoft.com/office/powerpoint/2010/main" val="12426889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err="1"/>
              <a:t>GetActivityEvents</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dirty="0"/>
          </a:p>
        </p:txBody>
      </p:sp>
      <p:pic>
        <p:nvPicPr>
          <p:cNvPr id="8" name="Picture 7">
            <a:extLst>
              <a:ext uri="{FF2B5EF4-FFF2-40B4-BE49-F238E27FC236}">
                <a16:creationId xmlns:a16="http://schemas.microsoft.com/office/drawing/2014/main" id="{71ED5E0B-AC97-4DCC-82E3-005A91427EBC}"/>
              </a:ext>
            </a:extLst>
          </p:cNvPr>
          <p:cNvPicPr>
            <a:picLocks noChangeAspect="1"/>
          </p:cNvPicPr>
          <p:nvPr/>
        </p:nvPicPr>
        <p:blipFill>
          <a:blip r:embed="rId2"/>
          <a:stretch>
            <a:fillRect/>
          </a:stretch>
        </p:blipFill>
        <p:spPr>
          <a:xfrm>
            <a:off x="1425676" y="2104602"/>
            <a:ext cx="6803923" cy="3512130"/>
          </a:xfrm>
          <a:prstGeom prst="rect">
            <a:avLst/>
          </a:prstGeom>
          <a:ln>
            <a:solidFill>
              <a:schemeClr val="tx1"/>
            </a:solidFill>
          </a:ln>
        </p:spPr>
      </p:pic>
      <p:pic>
        <p:nvPicPr>
          <p:cNvPr id="9" name="Picture 8">
            <a:extLst>
              <a:ext uri="{FF2B5EF4-FFF2-40B4-BE49-F238E27FC236}">
                <a16:creationId xmlns:a16="http://schemas.microsoft.com/office/drawing/2014/main" id="{BE043DF1-9FBD-43C3-A85D-98D11B8B34B5}"/>
              </a:ext>
            </a:extLst>
          </p:cNvPr>
          <p:cNvPicPr>
            <a:picLocks noChangeAspect="1"/>
          </p:cNvPicPr>
          <p:nvPr/>
        </p:nvPicPr>
        <p:blipFill>
          <a:blip r:embed="rId3"/>
          <a:stretch>
            <a:fillRect/>
          </a:stretch>
        </p:blipFill>
        <p:spPr>
          <a:xfrm>
            <a:off x="6883121" y="4211798"/>
            <a:ext cx="5129100" cy="2592227"/>
          </a:xfrm>
          <a:prstGeom prst="rect">
            <a:avLst/>
          </a:prstGeom>
          <a:ln>
            <a:solidFill>
              <a:schemeClr val="tx1"/>
            </a:solidFill>
          </a:ln>
        </p:spPr>
      </p:pic>
    </p:spTree>
    <p:extLst>
      <p:ext uri="{BB962C8B-B14F-4D97-AF65-F5344CB8AC3E}">
        <p14:creationId xmlns:p14="http://schemas.microsoft.com/office/powerpoint/2010/main" val="305422722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ü"/>
            </a:pPr>
            <a:r>
              <a:rPr lang="en-US" dirty="0"/>
              <a:t>Discovering Workspaces and Artifacts</a:t>
            </a:r>
          </a:p>
          <a:p>
            <a:pPr>
              <a:buFont typeface="Wingdings" panose="05000000000000000000" pitchFamily="2" charset="2"/>
              <a:buChar char="ü"/>
            </a:pPr>
            <a:r>
              <a:rPr lang="en-US" dirty="0"/>
              <a:t>Enforcing Governance</a:t>
            </a:r>
          </a:p>
          <a:p>
            <a:pPr>
              <a:buFont typeface="Wingdings" panose="05000000000000000000" pitchFamily="2" charset="2"/>
              <a:buChar char="ü"/>
            </a:pPr>
            <a:r>
              <a:rPr lang="en-US" dirty="0"/>
              <a:t>Scanning Workspaces</a:t>
            </a:r>
          </a:p>
          <a:p>
            <a:pPr>
              <a:buFont typeface="Wingdings" panose="05000000000000000000" pitchFamily="2" charset="2"/>
              <a:buChar char="ü"/>
            </a:pPr>
            <a:r>
              <a:rPr lang="en-US" dirty="0"/>
              <a:t>Extracting Activity Events</a:t>
            </a:r>
          </a:p>
          <a:p>
            <a:pPr>
              <a:buFont typeface="Wingdings" panose="05000000000000000000" pitchFamily="2" charset="2"/>
              <a:buChar char="Ø"/>
            </a:pPr>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98387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EA1-2B46-4B0D-B4BA-9FA933995E06}"/>
              </a:ext>
            </a:extLst>
          </p:cNvPr>
          <p:cNvSpPr>
            <a:spLocks noGrp="1"/>
          </p:cNvSpPr>
          <p:nvPr>
            <p:ph type="title"/>
          </p:nvPr>
        </p:nvSpPr>
        <p:spPr/>
        <p:txBody>
          <a:bodyPr/>
          <a:lstStyle/>
          <a:p>
            <a:r>
              <a:rPr lang="en-US" dirty="0">
                <a:solidFill>
                  <a:srgbClr val="FF0000"/>
                </a:solidFill>
              </a:rPr>
              <a:t>PLACEHOLDER – Rick’s Roadmap section</a:t>
            </a:r>
          </a:p>
        </p:txBody>
      </p:sp>
      <p:sp>
        <p:nvSpPr>
          <p:cNvPr id="3" name="Text Placeholder 2">
            <a:extLst>
              <a:ext uri="{FF2B5EF4-FFF2-40B4-BE49-F238E27FC236}">
                <a16:creationId xmlns:a16="http://schemas.microsoft.com/office/drawing/2014/main" id="{6533E791-AA8A-42B3-9C84-E51451ACA93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992094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Summary</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569386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ü"/>
            </a:pPr>
            <a:r>
              <a:rPr lang="en-US" dirty="0"/>
              <a:t>Discovering Workspaces and Artifacts</a:t>
            </a:r>
          </a:p>
          <a:p>
            <a:pPr>
              <a:buFont typeface="Wingdings" panose="05000000000000000000" pitchFamily="2" charset="2"/>
              <a:buChar char="ü"/>
            </a:pPr>
            <a:r>
              <a:rPr lang="en-US" dirty="0"/>
              <a:t>Enforcing Governance</a:t>
            </a:r>
          </a:p>
          <a:p>
            <a:pPr>
              <a:buFont typeface="Wingdings" panose="05000000000000000000" pitchFamily="2" charset="2"/>
              <a:buChar char="ü"/>
            </a:pPr>
            <a:r>
              <a:rPr lang="en-US" dirty="0"/>
              <a:t>Scanning Workspaces</a:t>
            </a:r>
          </a:p>
          <a:p>
            <a:pPr>
              <a:buFont typeface="Wingdings" panose="05000000000000000000" pitchFamily="2" charset="2"/>
              <a:buChar char="ü"/>
            </a:pPr>
            <a:r>
              <a:rPr lang="en-US" dirty="0"/>
              <a:t>Extracting Activity Events</a:t>
            </a:r>
          </a:p>
          <a:p>
            <a:pPr>
              <a:buFont typeface="Wingdings" panose="05000000000000000000" pitchFamily="2" charset="2"/>
              <a:buChar char="ü"/>
            </a:pPr>
            <a:r>
              <a:rPr lang="en-US" dirty="0"/>
              <a:t>Power BI Admin API Roadmap</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175039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6"/>
          <p:cNvSpPr>
            <a:spLocks noGrp="1"/>
          </p:cNvSpPr>
          <p:nvPr>
            <p:ph type="title"/>
          </p:nvPr>
        </p:nvSpPr>
        <p:spPr>
          <a:xfrm>
            <a:off x="539110" y="2947346"/>
            <a:ext cx="11358253" cy="1099832"/>
          </a:xfrm>
        </p:spPr>
        <p:txBody>
          <a:bodyPr/>
          <a:lstStyle/>
          <a:p>
            <a:pPr algn="ctr"/>
            <a:r>
              <a:rPr lang="en-US" dirty="0">
                <a:solidFill>
                  <a:srgbClr val="000000"/>
                </a:solidFill>
              </a:rPr>
              <a:t>Microsoft Power BI</a:t>
            </a:r>
          </a:p>
        </p:txBody>
      </p:sp>
      <p:sp>
        <p:nvSpPr>
          <p:cNvPr id="3" name="Rectangle 2">
            <a:extLst>
              <a:ext uri="{FF2B5EF4-FFF2-40B4-BE49-F238E27FC236}">
                <a16:creationId xmlns:a16="http://schemas.microsoft.com/office/drawing/2014/main" id="{7B28934F-40B7-490C-B8F2-500FD2E2CE25}"/>
              </a:ext>
            </a:extLst>
          </p:cNvPr>
          <p:cNvSpPr/>
          <p:nvPr/>
        </p:nvSpPr>
        <p:spPr bwMode="auto">
          <a:xfrm>
            <a:off x="169682" y="6268825"/>
            <a:ext cx="2215299" cy="650449"/>
          </a:xfrm>
          <a:prstGeom prst="rect">
            <a:avLst/>
          </a:prstGeom>
          <a:solidFill>
            <a:srgbClr val="F2C8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CE3A2DB9-0465-4D60-93C6-AF065EEF2E0D}"/>
              </a:ext>
            </a:extLst>
          </p:cNvPr>
          <p:cNvSpPr txBox="1"/>
          <p:nvPr/>
        </p:nvSpPr>
        <p:spPr>
          <a:xfrm>
            <a:off x="727580" y="739966"/>
            <a:ext cx="10437615" cy="1514261"/>
          </a:xfrm>
          <a:prstGeom prst="rect">
            <a:avLst/>
          </a:prstGeom>
          <a:noFill/>
        </p:spPr>
        <p:txBody>
          <a:bodyPr wrap="square" lIns="182880" tIns="146304" rIns="182880" bIns="146304" rtlCol="0">
            <a:spAutoFit/>
          </a:bodyPr>
          <a:lstStyle/>
          <a:p>
            <a:pPr algn="ctr">
              <a:lnSpc>
                <a:spcPct val="90000"/>
              </a:lnSpc>
              <a:spcAft>
                <a:spcPts val="600"/>
              </a:spcAft>
            </a:pPr>
            <a:r>
              <a:rPr lang="en-US" sz="8800" dirty="0">
                <a:gradFill>
                  <a:gsLst>
                    <a:gs pos="2917">
                      <a:schemeClr val="tx1"/>
                    </a:gs>
                    <a:gs pos="30000">
                      <a:schemeClr val="tx1"/>
                    </a:gs>
                  </a:gsLst>
                  <a:lin ang="5400000" scaled="0"/>
                </a:gradFill>
              </a:rPr>
              <a:t>Questions?</a:t>
            </a:r>
          </a:p>
        </p:txBody>
      </p:sp>
    </p:spTree>
    <p:extLst>
      <p:ext uri="{BB962C8B-B14F-4D97-AF65-F5344CB8AC3E}">
        <p14:creationId xmlns:p14="http://schemas.microsoft.com/office/powerpoint/2010/main" val="44732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r>
              <a:rPr lang="en-US" dirty="0"/>
              <a:t>Introduction to the Power BI Admin APIs</a:t>
            </a:r>
          </a:p>
          <a:p>
            <a:r>
              <a:rPr lang="en-US" dirty="0"/>
              <a:t>Discovering Workspaces and Artifacts</a:t>
            </a:r>
          </a:p>
          <a:p>
            <a:r>
              <a:rPr lang="en-US" dirty="0"/>
              <a:t>Enforcing Governance</a:t>
            </a:r>
          </a:p>
          <a:p>
            <a:r>
              <a:rPr lang="en-US" dirty="0"/>
              <a:t>Scanning Workspaces</a:t>
            </a:r>
          </a:p>
          <a:p>
            <a:r>
              <a:rPr lang="en-US" dirty="0"/>
              <a:t>Extracting Activity Events</a:t>
            </a:r>
          </a:p>
          <a:p>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37630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EA1-2B46-4B0D-B4BA-9FA933995E06}"/>
              </a:ext>
            </a:extLst>
          </p:cNvPr>
          <p:cNvSpPr>
            <a:spLocks noGrp="1"/>
          </p:cNvSpPr>
          <p:nvPr>
            <p:ph type="title"/>
          </p:nvPr>
        </p:nvSpPr>
        <p:spPr/>
        <p:txBody>
          <a:bodyPr/>
          <a:lstStyle/>
          <a:p>
            <a:r>
              <a:rPr lang="en-US" dirty="0">
                <a:solidFill>
                  <a:srgbClr val="FF0000"/>
                </a:solidFill>
              </a:rPr>
              <a:t>PLACEHOLDER – Rick’s intro section</a:t>
            </a:r>
          </a:p>
        </p:txBody>
      </p:sp>
      <p:sp>
        <p:nvSpPr>
          <p:cNvPr id="3" name="Text Placeholder 2">
            <a:extLst>
              <a:ext uri="{FF2B5EF4-FFF2-40B4-BE49-F238E27FC236}">
                <a16:creationId xmlns:a16="http://schemas.microsoft.com/office/drawing/2014/main" id="{6533E791-AA8A-42B3-9C84-E51451ACA93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18508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DA5F-5C0E-438E-8C8B-47F52D744D7A}"/>
              </a:ext>
            </a:extLst>
          </p:cNvPr>
          <p:cNvSpPr>
            <a:spLocks noGrp="1"/>
          </p:cNvSpPr>
          <p:nvPr>
            <p:ph type="title"/>
          </p:nvPr>
        </p:nvSpPr>
        <p:spPr/>
        <p:txBody>
          <a:bodyPr/>
          <a:lstStyle/>
          <a:p>
            <a:r>
              <a:rPr lang="en-US" dirty="0"/>
              <a:t>Power BI Admin API Permissions</a:t>
            </a:r>
          </a:p>
        </p:txBody>
      </p:sp>
      <p:sp>
        <p:nvSpPr>
          <p:cNvPr id="3" name="Text Placeholder 2">
            <a:extLst>
              <a:ext uri="{FF2B5EF4-FFF2-40B4-BE49-F238E27FC236}">
                <a16:creationId xmlns:a16="http://schemas.microsoft.com/office/drawing/2014/main" id="{8D003F20-5B72-47A9-A013-2F56C9E7111F}"/>
              </a:ext>
            </a:extLst>
          </p:cNvPr>
          <p:cNvSpPr>
            <a:spLocks noGrp="1"/>
          </p:cNvSpPr>
          <p:nvPr>
            <p:ph type="body" sz="quarter" idx="10"/>
          </p:nvPr>
        </p:nvSpPr>
        <p:spPr>
          <a:xfrm>
            <a:off x="511277" y="1227439"/>
            <a:ext cx="11604521" cy="3770263"/>
          </a:xfrm>
        </p:spPr>
        <p:txBody>
          <a:bodyPr/>
          <a:lstStyle/>
          <a:p>
            <a:r>
              <a:rPr lang="en-US" dirty="0"/>
              <a:t>For users</a:t>
            </a:r>
          </a:p>
          <a:p>
            <a:pPr lvl="1"/>
            <a:r>
              <a:rPr lang="en-US" dirty="0"/>
              <a:t>Allows read/write access</a:t>
            </a:r>
          </a:p>
          <a:p>
            <a:pPr lvl="1"/>
            <a:r>
              <a:rPr lang="en-US" dirty="0"/>
              <a:t>Azure AD user account must be configured as Power BI Administrator</a:t>
            </a:r>
          </a:p>
          <a:p>
            <a:pPr lvl="1"/>
            <a:r>
              <a:rPr lang="en-US" dirty="0"/>
              <a:t>Azure AD global tenant admin considers as a Power BI Administrator</a:t>
            </a:r>
          </a:p>
          <a:p>
            <a:pPr>
              <a:spcBef>
                <a:spcPts val="1200"/>
              </a:spcBef>
            </a:pPr>
            <a:r>
              <a:rPr lang="en-US" dirty="0"/>
              <a:t>For service principals</a:t>
            </a:r>
          </a:p>
          <a:p>
            <a:pPr lvl="1"/>
            <a:r>
              <a:rPr lang="en-US" dirty="0"/>
              <a:t>Allows read-only access</a:t>
            </a:r>
          </a:p>
          <a:p>
            <a:pPr lvl="1"/>
            <a:r>
              <a:rPr lang="en-US" dirty="0"/>
              <a:t>Requires configuring tenant settings in Power BI Admin portal</a:t>
            </a:r>
          </a:p>
          <a:p>
            <a:pPr lvl="1"/>
            <a:endParaRPr lang="en-US" dirty="0"/>
          </a:p>
        </p:txBody>
      </p:sp>
    </p:spTree>
    <p:extLst>
      <p:ext uri="{BB962C8B-B14F-4D97-AF65-F5344CB8AC3E}">
        <p14:creationId xmlns:p14="http://schemas.microsoft.com/office/powerpoint/2010/main" val="1322220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AABB-B1E6-4182-AAEB-4AB6B7648028}"/>
              </a:ext>
            </a:extLst>
          </p:cNvPr>
          <p:cNvSpPr>
            <a:spLocks noGrp="1"/>
          </p:cNvSpPr>
          <p:nvPr>
            <p:ph type="title"/>
          </p:nvPr>
        </p:nvSpPr>
        <p:spPr/>
        <p:txBody>
          <a:bodyPr/>
          <a:lstStyle/>
          <a:p>
            <a:r>
              <a:rPr lang="en-US" dirty="0"/>
              <a:t>Ways to Call API</a:t>
            </a:r>
          </a:p>
        </p:txBody>
      </p:sp>
      <p:sp>
        <p:nvSpPr>
          <p:cNvPr id="3" name="Text Placeholder 2">
            <a:extLst>
              <a:ext uri="{FF2B5EF4-FFF2-40B4-BE49-F238E27FC236}">
                <a16:creationId xmlns:a16="http://schemas.microsoft.com/office/drawing/2014/main" id="{A1A3D0A1-4FD4-4D9A-9D7D-5DBED26F0AA9}"/>
              </a:ext>
            </a:extLst>
          </p:cNvPr>
          <p:cNvSpPr>
            <a:spLocks noGrp="1"/>
          </p:cNvSpPr>
          <p:nvPr>
            <p:ph type="body" sz="quarter" idx="10"/>
          </p:nvPr>
        </p:nvSpPr>
        <p:spPr>
          <a:xfrm>
            <a:off x="511277" y="1227439"/>
            <a:ext cx="11604521" cy="5247590"/>
          </a:xfrm>
        </p:spPr>
        <p:txBody>
          <a:bodyPr/>
          <a:lstStyle/>
          <a:p>
            <a:r>
              <a:rPr lang="en-US" dirty="0"/>
              <a:t>Direct call to Power BI REST API</a:t>
            </a:r>
          </a:p>
          <a:p>
            <a:pPr lvl="1"/>
            <a:r>
              <a:rPr lang="en-US" dirty="0"/>
              <a:t>Open standards allow calling this API from any web development platform</a:t>
            </a:r>
          </a:p>
          <a:p>
            <a:pPr lvl="1"/>
            <a:r>
              <a:rPr lang="en-US" dirty="0"/>
              <a:t>See documentation: </a:t>
            </a:r>
            <a:r>
              <a:rPr lang="en-US" dirty="0">
                <a:hlinkClick r:id="rId2"/>
              </a:rPr>
              <a:t>https://docs.microsoft.com/en-us/rest/api/power-bi/</a:t>
            </a:r>
            <a:r>
              <a:rPr lang="en-US" dirty="0"/>
              <a:t> </a:t>
            </a:r>
          </a:p>
          <a:p>
            <a:pPr>
              <a:spcBef>
                <a:spcPts val="1200"/>
              </a:spcBef>
            </a:pPr>
            <a:r>
              <a:rPr lang="en-US" dirty="0"/>
              <a:t>C# using the Power BI .NET SDK</a:t>
            </a:r>
          </a:p>
          <a:p>
            <a:pPr lvl="1"/>
            <a:r>
              <a:rPr lang="en-US" dirty="0"/>
              <a:t>Simple console application</a:t>
            </a:r>
          </a:p>
          <a:p>
            <a:pPr lvl="1"/>
            <a:r>
              <a:rPr lang="en-US" dirty="0"/>
              <a:t>Azure functions</a:t>
            </a:r>
          </a:p>
          <a:p>
            <a:pPr>
              <a:spcBef>
                <a:spcPts val="1200"/>
              </a:spcBef>
            </a:pPr>
            <a:r>
              <a:rPr lang="en-US" dirty="0"/>
              <a:t>From PowerShell using Power BI </a:t>
            </a:r>
            <a:r>
              <a:rPr lang="en-US" dirty="0" err="1"/>
              <a:t>Mgmt</a:t>
            </a:r>
            <a:r>
              <a:rPr lang="en-US" dirty="0"/>
              <a:t> </a:t>
            </a:r>
            <a:r>
              <a:rPr lang="en-US" dirty="0" err="1"/>
              <a:t>Commandlets</a:t>
            </a:r>
            <a:endParaRPr lang="en-US" dirty="0"/>
          </a:p>
          <a:p>
            <a:pPr lvl="1"/>
            <a:r>
              <a:rPr lang="en-US" dirty="0"/>
              <a:t>Makes it easy for administrators to modify and execute scripts </a:t>
            </a:r>
          </a:p>
          <a:p>
            <a:pPr lvl="1"/>
            <a:r>
              <a:rPr lang="en-US" dirty="0"/>
              <a:t>Azure functions</a:t>
            </a:r>
          </a:p>
          <a:p>
            <a:pPr>
              <a:spcBef>
                <a:spcPts val="1200"/>
              </a:spcBef>
            </a:pPr>
            <a:r>
              <a:rPr lang="en-US" dirty="0"/>
              <a:t>From Power Automate</a:t>
            </a:r>
          </a:p>
          <a:p>
            <a:pPr lvl="1"/>
            <a:r>
              <a:rPr lang="en-US" dirty="0"/>
              <a:t>Calls Power BI Admin APIs directly from flow</a:t>
            </a:r>
          </a:p>
          <a:p>
            <a:pPr lvl="1"/>
            <a:r>
              <a:rPr lang="en-US" dirty="0"/>
              <a:t>See Dec 2021 session of Power BI Dev Camp for more info</a:t>
            </a:r>
          </a:p>
        </p:txBody>
      </p:sp>
    </p:spTree>
    <p:extLst>
      <p:ext uri="{BB962C8B-B14F-4D97-AF65-F5344CB8AC3E}">
        <p14:creationId xmlns:p14="http://schemas.microsoft.com/office/powerpoint/2010/main" val="15101098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314324" y="190500"/>
            <a:ext cx="11801475" cy="498598"/>
          </a:xfrm>
        </p:spPr>
        <p:txBody>
          <a:bodyPr/>
          <a:lstStyle/>
          <a:p>
            <a:r>
              <a:rPr lang="en-US" dirty="0"/>
              <a:t>Agenda</a:t>
            </a:r>
          </a:p>
        </p:txBody>
      </p:sp>
      <p:sp>
        <p:nvSpPr>
          <p:cNvPr id="2" name="Text Placeholder 1">
            <a:extLst>
              <a:ext uri="{FF2B5EF4-FFF2-40B4-BE49-F238E27FC236}">
                <a16:creationId xmlns:a16="http://schemas.microsoft.com/office/drawing/2014/main" id="{A0A8A0CE-A7DF-4549-ABC9-3E2EC64106BC}"/>
              </a:ext>
            </a:extLst>
          </p:cNvPr>
          <p:cNvSpPr>
            <a:spLocks noGrp="1"/>
          </p:cNvSpPr>
          <p:nvPr>
            <p:ph type="body" sz="quarter" idx="10"/>
          </p:nvPr>
        </p:nvSpPr>
        <p:spPr>
          <a:xfrm>
            <a:off x="511277" y="1227439"/>
            <a:ext cx="11604521" cy="4054956"/>
          </a:xfrm>
        </p:spPr>
        <p:txBody>
          <a:bodyPr/>
          <a:lstStyle/>
          <a:p>
            <a:pPr>
              <a:buFont typeface="Wingdings" panose="05000000000000000000" pitchFamily="2" charset="2"/>
              <a:buChar char="ü"/>
            </a:pPr>
            <a:r>
              <a:rPr lang="en-US" dirty="0"/>
              <a:t>Introduction to the Power BI Admin APIs</a:t>
            </a:r>
          </a:p>
          <a:p>
            <a:pPr>
              <a:buFont typeface="Wingdings" panose="05000000000000000000" pitchFamily="2" charset="2"/>
              <a:buChar char="Ø"/>
            </a:pPr>
            <a:r>
              <a:rPr lang="en-US" dirty="0"/>
              <a:t>Discovering Workspaces and Artifacts</a:t>
            </a:r>
          </a:p>
          <a:p>
            <a:r>
              <a:rPr lang="en-US" dirty="0"/>
              <a:t>Enforcing Governance</a:t>
            </a:r>
          </a:p>
          <a:p>
            <a:r>
              <a:rPr lang="en-US" dirty="0"/>
              <a:t>Scanning Workspaces</a:t>
            </a:r>
          </a:p>
          <a:p>
            <a:r>
              <a:rPr lang="en-US" dirty="0"/>
              <a:t>Extracting Activity Events</a:t>
            </a:r>
          </a:p>
          <a:p>
            <a:r>
              <a:rPr lang="en-US" dirty="0"/>
              <a:t>Power BI Admin API Roadmap</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69329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D68E-19A6-4528-B231-F0FF96A813B1}"/>
              </a:ext>
            </a:extLst>
          </p:cNvPr>
          <p:cNvSpPr>
            <a:spLocks noGrp="1"/>
          </p:cNvSpPr>
          <p:nvPr>
            <p:ph type="title"/>
          </p:nvPr>
        </p:nvSpPr>
        <p:spPr/>
        <p:txBody>
          <a:bodyPr/>
          <a:lstStyle/>
          <a:p>
            <a:r>
              <a:rPr lang="en-US" dirty="0"/>
              <a:t>Discovering Workspaces using </a:t>
            </a:r>
            <a:r>
              <a:rPr lang="en-US" dirty="0" err="1"/>
              <a:t>GetGroupsAsAdmin</a:t>
            </a:r>
            <a:endParaRPr lang="en-US" dirty="0"/>
          </a:p>
        </p:txBody>
      </p:sp>
      <p:sp>
        <p:nvSpPr>
          <p:cNvPr id="3" name="Text Placeholder 2">
            <a:extLst>
              <a:ext uri="{FF2B5EF4-FFF2-40B4-BE49-F238E27FC236}">
                <a16:creationId xmlns:a16="http://schemas.microsoft.com/office/drawing/2014/main" id="{1F283276-8FEF-4E9F-8515-D83376D5804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02578535"/>
      </p:ext>
    </p:extLst>
  </p:cSld>
  <p:clrMapOvr>
    <a:masterClrMapping/>
  </p:clrMapOvr>
  <p:transition>
    <p:fade/>
  </p:transition>
</p:sld>
</file>

<file path=ppt/theme/theme1.xml><?xml version="1.0" encoding="utf-8"?>
<a:theme xmlns:a="http://schemas.openxmlformats.org/drawingml/2006/main" name="Dynamics 365">
  <a:themeElements>
    <a:clrScheme name="Custom 4">
      <a:dk1>
        <a:srgbClr val="3C3C41"/>
      </a:dk1>
      <a:lt1>
        <a:srgbClr val="FFFFFF"/>
      </a:lt1>
      <a:dk2>
        <a:srgbClr val="002060"/>
      </a:dk2>
      <a:lt2>
        <a:srgbClr val="FFFFFF"/>
      </a:lt2>
      <a:accent1>
        <a:srgbClr val="F2C80F"/>
      </a:accent1>
      <a:accent2>
        <a:srgbClr val="BF9000"/>
      </a:accent2>
      <a:accent3>
        <a:srgbClr val="87CBFF"/>
      </a:accent3>
      <a:accent4>
        <a:srgbClr val="2F75FF"/>
      </a:accent4>
      <a:accent5>
        <a:srgbClr val="002D89"/>
      </a:accent5>
      <a:accent6>
        <a:srgbClr val="1BFFE2"/>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37CBA2829AB54C847AA138BDB6DD62" ma:contentTypeVersion="6" ma:contentTypeDescription="Create a new document." ma:contentTypeScope="" ma:versionID="0f7e39fa3406a6f330081ac46f53a9d2">
  <xsd:schema xmlns:xsd="http://www.w3.org/2001/XMLSchema" xmlns:xs="http://www.w3.org/2001/XMLSchema" xmlns:p="http://schemas.microsoft.com/office/2006/metadata/properties" xmlns:ns2="ef38329b-e139-4eb4-9d7a-1b84c79a6610" targetNamespace="http://schemas.microsoft.com/office/2006/metadata/properties" ma:root="true" ma:fieldsID="c5e10262f8d934c139771ac03f38712c" ns2:_="">
    <xsd:import namespace="ef38329b-e139-4eb4-9d7a-1b84c79a661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38329b-e139-4eb4-9d7a-1b84c79a6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052A8C-2220-4E4B-95E2-C05C9863F10E}">
  <ds:schemaRefs>
    <ds:schemaRef ds:uri="ef38329b-e139-4eb4-9d7a-1b84c79a66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ef38329b-e139-4eb4-9d7a-1b84c79a6610"/>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elements/1.1/"/>
    <ds:schemaRef ds:uri="http://purl.org/dc/terms/"/>
    <ds:schemaRef ds:uri="http://schemas.openxmlformats.org/package/2006/metadata/core-properties"/>
  </ds:schemaRefs>
</ds:datastoreItem>
</file>

<file path=docMetadata/LabelInfo.xml><?xml version="1.0" encoding="utf-8"?>
<clbl:labelList xmlns:clbl="http://schemas.microsoft.com/office/2020/mipLabelMetadata">
  <clbl:label id="{074e257c-5848-4582-9a6f-34a182080e71}" enabled="1" method="Privileged" siteId="{72f988bf-86f1-41af-91ab-2d7cd011db47}" removed="0"/>
  <clbl:label id="{1a19d03a-48bc-4359-8038-5b5f6d5847c3}"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20187</TotalTime>
  <Words>678</Words>
  <Application>Microsoft Office PowerPoint</Application>
  <PresentationFormat>Custom</PresentationFormat>
  <Paragraphs>149</Paragraphs>
  <Slides>35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Lucida Console</vt:lpstr>
      <vt:lpstr>Segoe UI</vt:lpstr>
      <vt:lpstr>Segoe UI Condensed</vt:lpstr>
      <vt:lpstr>Segoe UI Light</vt:lpstr>
      <vt:lpstr>Segoe UI Semibold</vt:lpstr>
      <vt:lpstr>Wingdings</vt:lpstr>
      <vt:lpstr>Dynamics 365</vt:lpstr>
      <vt:lpstr>Microsoft Power BI</vt:lpstr>
      <vt:lpstr>Managing Power BI using the Power BI Admin APIs</vt:lpstr>
      <vt:lpstr>Welcome to Power BI Dev Camp</vt:lpstr>
      <vt:lpstr>Agenda</vt:lpstr>
      <vt:lpstr>PLACEHOLDER – Rick’s intro section</vt:lpstr>
      <vt:lpstr>Power BI Admin API Permissions</vt:lpstr>
      <vt:lpstr>Ways to Call API</vt:lpstr>
      <vt:lpstr>Agenda</vt:lpstr>
      <vt:lpstr>Discovering Workspaces using GetGroupsAsAdmin</vt:lpstr>
      <vt:lpstr>Managing Workspace Membership</vt:lpstr>
      <vt:lpstr>GetDatasetsInGroupAsAdmin</vt:lpstr>
      <vt:lpstr>GetCapacitiesAsAdmin</vt:lpstr>
      <vt:lpstr>GetRefreshablesAsAdmin</vt:lpstr>
      <vt:lpstr>GetDatasourcesAsAdmin</vt:lpstr>
      <vt:lpstr>GetReportsAsAdmin and GetDashboardsAsAdmin</vt:lpstr>
      <vt:lpstr>GetAppsAsAdmin</vt:lpstr>
      <vt:lpstr>Agenda</vt:lpstr>
      <vt:lpstr>Question: Who Has Access to a Specific Artifact</vt:lpstr>
      <vt:lpstr>GetReportUsersAsAdmin Example</vt:lpstr>
      <vt:lpstr>GetUserArtifactAccessAsAdmin</vt:lpstr>
      <vt:lpstr>GetUserSubscriptionsAsAdmin</vt:lpstr>
      <vt:lpstr>Discover Widely Shared Artifacts</vt:lpstr>
      <vt:lpstr>GetUnusedArtifactsAsAdmin</vt:lpstr>
      <vt:lpstr>SetLabelsAsAdmin / RemoveLabelsAsAdmin</vt:lpstr>
      <vt:lpstr>Agenda</vt:lpstr>
      <vt:lpstr>Guidance for GetGroupsAsAdmin</vt:lpstr>
      <vt:lpstr>Scanning Workspaces using PostWorkspaceInfo</vt:lpstr>
      <vt:lpstr>Asynchronous API Usage Patterns</vt:lpstr>
      <vt:lpstr>Agenda</vt:lpstr>
      <vt:lpstr>GetActivityEvents</vt:lpstr>
      <vt:lpstr>GetActivityEvents</vt:lpstr>
      <vt:lpstr>Agenda</vt:lpstr>
      <vt:lpstr>PLACEHOLDER – Rick’s Roadmap section</vt:lpstr>
      <vt:lpstr>Summary</vt:lpstr>
      <vt:lpstr>Microsoft Power BI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Arvind Dutta;Ted.Pattison@microsoft.com</dc:creator>
  <cp:keywords/>
  <dc:description>Template: Ariel Butz; ZUM Communications
Formatting: 
Audience Type:</dc:description>
  <cp:lastModifiedBy>Ted Pattison</cp:lastModifiedBy>
  <cp:revision>197</cp:revision>
  <cp:lastPrinted>2019-05-02T20:11:39Z</cp:lastPrinted>
  <dcterms:created xsi:type="dcterms:W3CDTF">2018-09-21T01:16:59Z</dcterms:created>
  <dcterms:modified xsi:type="dcterms:W3CDTF">2022-02-01T17:03:26Z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0x0101000937CBA2829AB54C847AA138BDB6DD62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uthorIds_UIVersion_47104">
    <vt:lpwstr>18</vt:lpwstr>
  </property>
  <property fmtid="{D5CDD505-2E9C-101B-9397-08002B2CF9AE}" pid="12" name="MSIP_Label_87867195-f2b8-4ac2-b0b6-6bb73cb33afc_Enabled">
    <vt:lpwstr>true</vt:lpwstr>
  </property>
  <property fmtid="{D5CDD505-2E9C-101B-9397-08002B2CF9AE}" pid="13" name="MSIP_Label_87867195-f2b8-4ac2-b0b6-6bb73cb33afc_SetDate">
    <vt:lpwstr>2021-09-23T13:18:53Z</vt:lpwstr>
  </property>
  <property fmtid="{D5CDD505-2E9C-101B-9397-08002B2CF9AE}" pid="14" name="MSIP_Label_87867195-f2b8-4ac2-b0b6-6bb73cb33afc_Method">
    <vt:lpwstr>Privileged</vt:lpwstr>
  </property>
  <property fmtid="{D5CDD505-2E9C-101B-9397-08002B2CF9AE}" pid="15" name="MSIP_Label_87867195-f2b8-4ac2-b0b6-6bb73cb33afc_Name">
    <vt:lpwstr>Not Restricted</vt:lpwstr>
  </property>
  <property fmtid="{D5CDD505-2E9C-101B-9397-08002B2CF9AE}" pid="16" name="MSIP_Label_87867195-f2b8-4ac2-b0b6-6bb73cb33afc_SiteId">
    <vt:lpwstr>72f988bf-86f1-41af-91ab-2d7cd011db47</vt:lpwstr>
  </property>
  <property fmtid="{D5CDD505-2E9C-101B-9397-08002B2CF9AE}" pid="17" name="MSIP_Label_87867195-f2b8-4ac2-b0b6-6bb73cb33afc_ActionId">
    <vt:lpwstr>df3dc7c0-dd98-435c-9883-ab1d3df56b7b</vt:lpwstr>
  </property>
  <property fmtid="{D5CDD505-2E9C-101B-9397-08002B2CF9AE}" pid="18" name="MSIP_Label_87867195-f2b8-4ac2-b0b6-6bb73cb33afc_ContentBits">
    <vt:lpwstr>0</vt:lpwstr>
  </property>
</Properties>
</file>