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551" r:id="rId4"/>
  </p:sldMasterIdLst>
  <p:notesMasterIdLst>
    <p:notesMasterId r:id="rId62"/>
  </p:notesMasterIdLst>
  <p:handoutMasterIdLst>
    <p:handoutMasterId r:id="rId63"/>
  </p:handoutMasterIdLst>
  <p:sldIdLst>
    <p:sldId id="4474" r:id="rId5"/>
    <p:sldId id="4475" r:id="rId6"/>
    <p:sldId id="4483" r:id="rId7"/>
    <p:sldId id="2066" r:id="rId8"/>
    <p:sldId id="333" r:id="rId9"/>
    <p:sldId id="334" r:id="rId10"/>
    <p:sldId id="335" r:id="rId11"/>
    <p:sldId id="517" r:id="rId12"/>
    <p:sldId id="336" r:id="rId13"/>
    <p:sldId id="337" r:id="rId14"/>
    <p:sldId id="339" r:id="rId15"/>
    <p:sldId id="4484" r:id="rId16"/>
    <p:sldId id="4503" r:id="rId17"/>
    <p:sldId id="4504" r:id="rId18"/>
    <p:sldId id="4490" r:id="rId19"/>
    <p:sldId id="341" r:id="rId20"/>
    <p:sldId id="342" r:id="rId21"/>
    <p:sldId id="343" r:id="rId22"/>
    <p:sldId id="344" r:id="rId23"/>
    <p:sldId id="345" r:id="rId24"/>
    <p:sldId id="346" r:id="rId25"/>
    <p:sldId id="350" r:id="rId26"/>
    <p:sldId id="351" r:id="rId27"/>
    <p:sldId id="352" r:id="rId28"/>
    <p:sldId id="506" r:id="rId29"/>
    <p:sldId id="4491" r:id="rId30"/>
    <p:sldId id="353" r:id="rId31"/>
    <p:sldId id="354" r:id="rId32"/>
    <p:sldId id="355" r:id="rId33"/>
    <p:sldId id="356" r:id="rId34"/>
    <p:sldId id="357" r:id="rId35"/>
    <p:sldId id="358" r:id="rId36"/>
    <p:sldId id="360" r:id="rId37"/>
    <p:sldId id="359" r:id="rId38"/>
    <p:sldId id="367" r:id="rId39"/>
    <p:sldId id="4492" r:id="rId40"/>
    <p:sldId id="347" r:id="rId41"/>
    <p:sldId id="348" r:id="rId42"/>
    <p:sldId id="349" r:id="rId43"/>
    <p:sldId id="4502" r:id="rId44"/>
    <p:sldId id="4493" r:id="rId45"/>
    <p:sldId id="362" r:id="rId46"/>
    <p:sldId id="363" r:id="rId47"/>
    <p:sldId id="364" r:id="rId48"/>
    <p:sldId id="4494" r:id="rId49"/>
    <p:sldId id="366" r:id="rId50"/>
    <p:sldId id="515" r:id="rId51"/>
    <p:sldId id="516" r:id="rId52"/>
    <p:sldId id="4495" r:id="rId53"/>
    <p:sldId id="1868" r:id="rId54"/>
    <p:sldId id="1869" r:id="rId55"/>
    <p:sldId id="4497" r:id="rId56"/>
    <p:sldId id="1894" r:id="rId57"/>
    <p:sldId id="361" r:id="rId58"/>
    <p:sldId id="4501" r:id="rId59"/>
    <p:sldId id="4496" r:id="rId60"/>
    <p:sldId id="4505" r:id="rId61"/>
  </p:sldIdLst>
  <p:sldSz cx="12436475" cy="6994525"/>
  <p:notesSz cx="7010400" cy="92964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7" name="Jasper Hedegaard Bojsen" initials="JHB" lastIdx="2" clrIdx="7">
    <p:extLst>
      <p:ext uri="{19B8F6BF-5375-455C-9EA6-DF929625EA0E}">
        <p15:presenceInfo xmlns:p15="http://schemas.microsoft.com/office/powerpoint/2012/main" userId="S::jasperhb@microsoft.com::e917db92-6445-433e-ac97-2eab88ce737d" providerId="AD"/>
      </p:ext>
    </p:extLst>
  </p:cmAuthor>
  <p:cmAuthor id="1" name="Mary Feil-Jacobs" initials="MFJ" lastIdx="43" clrIdx="1"/>
  <p:cmAuthor id="8" name="Gordon Macdonald" initials="GM" lastIdx="10" clrIdx="8">
    <p:extLst>
      <p:ext uri="{19B8F6BF-5375-455C-9EA6-DF929625EA0E}">
        <p15:presenceInfo xmlns:p15="http://schemas.microsoft.com/office/powerpoint/2012/main" userId="419a06e8ae266e15" providerId="Windows Live"/>
      </p:ext>
    </p:extLst>
  </p:cmAuthor>
  <p:cmAuthor id="2" name="Monica Lueder" initials="ML" lastIdx="22" clrIdx="2"/>
  <p:cmAuthor id="3" name="Mary Feil-Jacobs" initials="MF" lastIdx="22" clrIdx="3"/>
  <p:cmAuthor id="4" name="Angela Powell" initials="AP" lastIdx="9" clrIdx="4">
    <p:extLst>
      <p:ext uri="{19B8F6BF-5375-455C-9EA6-DF929625EA0E}">
        <p15:presenceInfo xmlns:p15="http://schemas.microsoft.com/office/powerpoint/2012/main" userId="cf7d67635d593fc2" providerId="Windows Live"/>
      </p:ext>
    </p:extLst>
  </p:cmAuthor>
  <p:cmAuthor id="5" name="Andrew Cook" initials="AC" lastIdx="7" clrIdx="5">
    <p:extLst>
      <p:ext uri="{19B8F6BF-5375-455C-9EA6-DF929625EA0E}">
        <p15:presenceInfo xmlns:p15="http://schemas.microsoft.com/office/powerpoint/2012/main" userId="S-1-5-21-2127521184-1604012920-1887927527-2644137" providerId="AD"/>
      </p:ext>
    </p:extLst>
  </p:cmAuthor>
  <p:cmAuthor id="6" name="Olga Masek" initials="OM" lastIdx="13" clrIdx="6">
    <p:extLst>
      <p:ext uri="{19B8F6BF-5375-455C-9EA6-DF929625EA0E}">
        <p15:presenceInfo xmlns:p15="http://schemas.microsoft.com/office/powerpoint/2012/main" userId="S-1-5-21-2127521184-1604012920-1887927527-16609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C80F"/>
    <a:srgbClr val="FF9933"/>
    <a:srgbClr val="000000"/>
    <a:srgbClr val="505050"/>
    <a:srgbClr val="49635D"/>
    <a:srgbClr val="2C3C38"/>
    <a:srgbClr val="F2F2F2"/>
    <a:srgbClr val="008272"/>
    <a:srgbClr val="B3FFF6"/>
    <a:srgbClr val="F7D5C9"/>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53" autoAdjust="0"/>
    <p:restoredTop sz="94660"/>
  </p:normalViewPr>
  <p:slideViewPr>
    <p:cSldViewPr snapToGrid="0">
      <p:cViewPr varScale="1">
        <p:scale>
          <a:sx n="76" d="100"/>
          <a:sy n="76" d="100"/>
        </p:scale>
        <p:origin x="43" y="86"/>
      </p:cViewPr>
      <p:guideLst/>
    </p:cSldViewPr>
  </p:slideViewPr>
  <p:notesTextViewPr>
    <p:cViewPr>
      <p:scale>
        <a:sx n="1" d="1"/>
        <a:sy n="1" d="1"/>
      </p:scale>
      <p:origin x="0" y="0"/>
    </p:cViewPr>
  </p:notesTextViewPr>
  <p:sorterViewPr>
    <p:cViewPr varScale="1">
      <p:scale>
        <a:sx n="1" d="1"/>
        <a:sy n="1" d="1"/>
      </p:scale>
      <p:origin x="0" y="-17448"/>
    </p:cViewPr>
  </p:sorterViewPr>
  <p:notesViewPr>
    <p:cSldViewPr snapToGrid="0">
      <p:cViewPr varScale="1">
        <p:scale>
          <a:sx n="61" d="100"/>
          <a:sy n="61" d="100"/>
        </p:scale>
        <p:origin x="3139" y="7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handoutMaster" Target="handoutMasters/handoutMaster1.xml"/><Relationship Id="rId68"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767"/>
            <a:ext cx="3037840" cy="464820"/>
          </a:xfrm>
          <a:prstGeom prst="rect">
            <a:avLst/>
          </a:prstGeom>
        </p:spPr>
        <p:txBody>
          <a:bodyPr vert="horz" lIns="93177" tIns="46589" rIns="93177" bIns="46589" rtlCol="0"/>
          <a:lstStyle>
            <a:lvl1pPr algn="l">
              <a:defRPr sz="1200"/>
            </a:lvl1pPr>
          </a:lstStyle>
          <a:p>
            <a:r>
              <a:rPr lang="en-US" dirty="0">
                <a:latin typeface="Segoe UI" pitchFamily="34" charset="0"/>
              </a:rPr>
              <a:t>Power BI Dev Camp</a:t>
            </a:r>
          </a:p>
        </p:txBody>
      </p:sp>
      <p:sp>
        <p:nvSpPr>
          <p:cNvPr id="7" name="Date Placeholder 6"/>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r>
              <a:rPr lang="en-US" dirty="0">
                <a:latin typeface="Segoe UI" pitchFamily="34" charset="0"/>
              </a:rPr>
              <a:t>8/27/2020</a:t>
            </a: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endParaRPr lang="en-US"/>
          </a:p>
        </p:txBody>
      </p:sp>
      <p:sp>
        <p:nvSpPr>
          <p:cNvPr id="10" name="Footer Placeholder 9"/>
          <p:cNvSpPr>
            <a:spLocks noGrp="1"/>
          </p:cNvSpPr>
          <p:nvPr>
            <p:ph type="ftr" sz="quarter" idx="4"/>
          </p:nvPr>
        </p:nvSpPr>
        <p:spPr>
          <a:xfrm>
            <a:off x="0" y="8831580"/>
            <a:ext cx="6052312" cy="361897"/>
          </a:xfrm>
          <a:prstGeom prst="rect">
            <a:avLst/>
          </a:prstGeom>
        </p:spPr>
        <p:txBody>
          <a:bodyPr vert="horz" lIns="93177" tIns="46589" rIns="93177" bIns="46589" rtlCol="0" anchor="b"/>
          <a:lstStyle>
            <a:lvl1pPr marL="582359" indent="0" algn="l">
              <a:defRPr sz="1200"/>
            </a:lvl1p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atin typeface="Segoe UI" pitchFamily="34" charset="0"/>
              </a:defRPr>
            </a:lvl1pPr>
          </a:lstStyle>
          <a:p>
            <a:fld id="{DCE60099-03E7-4FA1-8A7F-E6E6CFB0F855}" type="datetime8">
              <a:rPr lang="en-US" smtClean="0"/>
              <a:t>3/25/2021 12:54 PM</a:t>
            </a:fld>
            <a:endParaRPr lang="en-US"/>
          </a:p>
        </p:txBody>
      </p:sp>
      <p:sp>
        <p:nvSpPr>
          <p:cNvPr id="12" name="Notes Placeholder 11"/>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6040627" y="8829967"/>
            <a:ext cx="968150" cy="464820"/>
          </a:xfrm>
          <a:prstGeom prst="rect">
            <a:avLst/>
          </a:prstGeom>
        </p:spPr>
        <p:txBody>
          <a:bodyPr vert="horz" lIns="93177" tIns="46589" rIns="93177" bIns="46589"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2266466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a parameter, you can reference</a:t>
            </a:r>
            <a:r>
              <a:rPr lang="en-US" baseline="0" dirty="0"/>
              <a:t> it from one of the Power BI Desktop dialog boxes that allow you to configure data source settings or filter criteria in a query. However, you will find that many of the dialog boxes used by Power BI Desktop do not yet support configuring values using parameters. Over the next few months, the team that is updating Power BI desktop will continue to add support for using parameters to more of the application’s dialog boxes.</a:t>
            </a:r>
            <a:endParaRPr lang="en-US" dirty="0"/>
          </a:p>
        </p:txBody>
      </p:sp>
    </p:spTree>
    <p:extLst>
      <p:ext uri="{BB962C8B-B14F-4D97-AF65-F5344CB8AC3E}">
        <p14:creationId xmlns:p14="http://schemas.microsoft.com/office/powerpoint/2010/main" val="22726125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parameters, by default, are not visible within the project’s data model and cannot be used in visuals</a:t>
            </a:r>
            <a:r>
              <a:rPr lang="en-US" baseline="0" dirty="0"/>
              <a:t> you add to reports or to the DAX expressions you write. However, you can configure the </a:t>
            </a:r>
            <a:r>
              <a:rPr lang="en-US" b="1" baseline="0" dirty="0"/>
              <a:t>Enable Load</a:t>
            </a:r>
            <a:r>
              <a:rPr lang="en-US" baseline="0" dirty="0"/>
              <a:t> property for a parameter to make it show up in the project’s data model. Once you have done this, the parameters will be visible to the project’s data model which can be handy when you are trying to parameterize values and lists of values that are displayed on a report.</a:t>
            </a:r>
          </a:p>
          <a:p>
            <a:endParaRPr lang="en-US" baseline="0" dirty="0"/>
          </a:p>
          <a:p>
            <a:r>
              <a:rPr lang="en-US" baseline="0" dirty="0"/>
              <a:t>In the example shown in the slide above, the </a:t>
            </a:r>
            <a:r>
              <a:rPr lang="en-US" b="1" baseline="0" dirty="0"/>
              <a:t>Customer State</a:t>
            </a:r>
            <a:r>
              <a:rPr lang="en-US" baseline="0" dirty="0"/>
              <a:t> parameter has been configured with the </a:t>
            </a:r>
            <a:r>
              <a:rPr lang="en-US" b="1" baseline="0" dirty="0"/>
              <a:t>Enable Load</a:t>
            </a:r>
            <a:r>
              <a:rPr lang="en-US" baseline="0" dirty="0"/>
              <a:t> property. Once a parameter has been configured with the </a:t>
            </a:r>
            <a:r>
              <a:rPr lang="en-US" b="1" baseline="0" dirty="0"/>
              <a:t>Enable Load</a:t>
            </a:r>
            <a:r>
              <a:rPr lang="en-US" baseline="0" dirty="0"/>
              <a:t> property, it appears in the project’s data model as a table with a field. This makes for a flexible design technique because it makes it possible to add a visual to a report that displays the parameter’s </a:t>
            </a:r>
            <a:r>
              <a:rPr lang="en-US" b="1" dirty="0"/>
              <a:t>Current Value</a:t>
            </a:r>
            <a:r>
              <a:rPr lang="en-US" baseline="0" dirty="0"/>
              <a:t> property. You can then update what is displayed on the report by simply updating the parameter’s </a:t>
            </a:r>
            <a:r>
              <a:rPr lang="en-US" b="1" dirty="0"/>
              <a:t>Current Value</a:t>
            </a:r>
            <a:r>
              <a:rPr lang="en-US" baseline="0" dirty="0"/>
              <a:t> property.</a:t>
            </a:r>
          </a:p>
        </p:txBody>
      </p:sp>
    </p:spTree>
    <p:extLst>
      <p:ext uri="{BB962C8B-B14F-4D97-AF65-F5344CB8AC3E}">
        <p14:creationId xmlns:p14="http://schemas.microsoft.com/office/powerpoint/2010/main" val="25086511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sz="2400" dirty="0"/>
              <a:t>About the time Microsoft added support to Power BI Desktop for creating parameters,</a:t>
            </a:r>
            <a:r>
              <a:rPr lang="en-US" sz="2400" baseline="0" dirty="0"/>
              <a:t> they also added support for </a:t>
            </a:r>
            <a:r>
              <a:rPr lang="en-US" sz="2400" dirty="0"/>
              <a:t>exporting the assets from a Power BI Desktop project to a specialized format for a project template file. A Power BI Desktop template file is like a PBIX file in that it is created as</a:t>
            </a:r>
            <a:r>
              <a:rPr lang="en-US" sz="2400" baseline="0" dirty="0"/>
              <a:t> a ZIP archive using the Open Packaging Convention. You create a </a:t>
            </a:r>
            <a:r>
              <a:rPr lang="en-US" sz="2400" dirty="0"/>
              <a:t>project template file by running the </a:t>
            </a:r>
            <a:r>
              <a:rPr lang="en-US" sz="2400" b="1" dirty="0"/>
              <a:t>Export &gt; Power BI Template</a:t>
            </a:r>
            <a:r>
              <a:rPr lang="en-US" sz="2400" dirty="0"/>
              <a:t> command from the File menu.</a:t>
            </a:r>
            <a:r>
              <a:rPr lang="en-US" sz="2400" baseline="0" dirty="0"/>
              <a:t> When you run the </a:t>
            </a:r>
            <a:r>
              <a:rPr lang="en-US" sz="2400" b="1" baseline="0" dirty="0"/>
              <a:t>Export</a:t>
            </a:r>
            <a:r>
              <a:rPr lang="en-US" sz="2400" baseline="0" dirty="0"/>
              <a:t> command, Power Bi Desktop creates the </a:t>
            </a:r>
            <a:r>
              <a:rPr lang="en-US" sz="2400" dirty="0"/>
              <a:t>project template file by exporting assets from the PBIX file including the query definitions, the data source settings, the data modeling definitions</a:t>
            </a:r>
            <a:r>
              <a:rPr lang="en-US" sz="2400" baseline="0" dirty="0"/>
              <a:t> for calculated columns and measures as well as the project’s report definition.</a:t>
            </a:r>
          </a:p>
          <a:p>
            <a:endParaRPr lang="en-US" sz="2400" baseline="0" dirty="0"/>
          </a:p>
          <a:p>
            <a:r>
              <a:rPr lang="en-US" sz="2400" baseline="0" dirty="0"/>
              <a:t>A </a:t>
            </a:r>
            <a:r>
              <a:rPr lang="en-US" sz="2400" dirty="0"/>
              <a:t>Power BI Desktop project template file has</a:t>
            </a:r>
            <a:r>
              <a:rPr lang="en-US" sz="2400" baseline="0" dirty="0"/>
              <a:t> a few important differences when compared to a PBIX file. First, a </a:t>
            </a:r>
            <a:r>
              <a:rPr lang="en-US" sz="2400" dirty="0"/>
              <a:t>project template file has a</a:t>
            </a:r>
            <a:r>
              <a:rPr lang="en-US" sz="2400" baseline="0" dirty="0"/>
              <a:t> file</a:t>
            </a:r>
            <a:r>
              <a:rPr lang="en-US" sz="2400" dirty="0"/>
              <a:t> extension of PBIT instead of PBIX. Second, the project template file contains</a:t>
            </a:r>
            <a:r>
              <a:rPr lang="en-US" sz="2400" baseline="0" dirty="0"/>
              <a:t> </a:t>
            </a:r>
            <a:r>
              <a:rPr lang="en-US" sz="2400" dirty="0"/>
              <a:t>never contains any rows of data. The key idea is that exporting a project</a:t>
            </a:r>
            <a:r>
              <a:rPr lang="en-US" sz="2400" baseline="0" dirty="0"/>
              <a:t> to a project template file copies everything you need except for the data itself. Therefore, PBIT files are often very small in size when compared to PBIX files. When you run the </a:t>
            </a:r>
            <a:r>
              <a:rPr lang="en-US" sz="2400" b="1" baseline="0" dirty="0"/>
              <a:t>Import &gt; Power BI Template</a:t>
            </a:r>
            <a:r>
              <a:rPr lang="en-US" sz="2400" baseline="0" dirty="0"/>
              <a:t> command to import the project template file and create a new Power BI Desktop project from a PBIT template file, that is when Power BI Desktop will import the data.</a:t>
            </a:r>
          </a:p>
          <a:p>
            <a:endParaRPr lang="en-US" sz="2400" baseline="0" dirty="0"/>
          </a:p>
          <a:p>
            <a:pPr lvl="0"/>
            <a:r>
              <a:rPr lang="en-US" sz="2000" dirty="0"/>
              <a:t>Template files can be especially powerful when used together with project parameters</a:t>
            </a:r>
            <a:r>
              <a:rPr lang="en-US" sz="2400" dirty="0"/>
              <a:t>.</a:t>
            </a:r>
            <a:r>
              <a:rPr lang="en-US" sz="2400" baseline="0" dirty="0"/>
              <a:t> For example, imagine you have created a complete BI solution with a Power BI Desktop project that connects to a SQL Server database in a development environment. You can choose to create a parameter to configure the data source settings so that your project does not include hardcoded data source settings to your development database. Next, you can export the PBIX project to create a PBIT project template file containing all the definitions you have created for queries, calculated columns, measures and reports. This parameterized approach makes it easier when you deploy your custom solution to multiple customer environments which will each be running their own separate instance of the SQL Server database. When you import a PBIT file that contains the data source parameter, you will be prompted to enter the data source details for that particular customer environment. After you have configured the data source settings parameter for the new project, Power BI Desktop will execute all your queries to fill the project’s data model with rows of data from the correct database for that customer environment. </a:t>
            </a:r>
            <a:endParaRPr lang="en-US" sz="2000" dirty="0"/>
          </a:p>
        </p:txBody>
      </p:sp>
    </p:spTree>
    <p:extLst>
      <p:ext uri="{BB962C8B-B14F-4D97-AF65-F5344CB8AC3E}">
        <p14:creationId xmlns:p14="http://schemas.microsoft.com/office/powerpoint/2010/main" val="2550291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57</a:t>
            </a:fld>
            <a:endParaRPr lang="en-US"/>
          </a:p>
        </p:txBody>
      </p:sp>
    </p:spTree>
    <p:extLst>
      <p:ext uri="{BB962C8B-B14F-4D97-AF65-F5344CB8AC3E}">
        <p14:creationId xmlns:p14="http://schemas.microsoft.com/office/powerpoint/2010/main" val="12266466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2241244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066900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2000" dirty="0"/>
          </a:p>
        </p:txBody>
      </p:sp>
    </p:spTree>
    <p:extLst>
      <p:ext uri="{BB962C8B-B14F-4D97-AF65-F5344CB8AC3E}">
        <p14:creationId xmlns:p14="http://schemas.microsoft.com/office/powerpoint/2010/main" val="26553886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a:p>
        </p:txBody>
      </p:sp>
    </p:spTree>
    <p:extLst>
      <p:ext uri="{BB962C8B-B14F-4D97-AF65-F5344CB8AC3E}">
        <p14:creationId xmlns:p14="http://schemas.microsoft.com/office/powerpoint/2010/main" val="17793064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42129367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147911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summer of 2016, the Power BI team added new support to Power BI Desktop so that you can create configurable parameters</a:t>
            </a:r>
            <a:r>
              <a:rPr lang="en-US" baseline="0" dirty="0"/>
              <a:t> within the scope of a Power BI Desktop project. The two primary scenarios for creating project parameters is to parameterize data source settings and to parameterize filter criteria used in queries.</a:t>
            </a:r>
            <a:endParaRPr lang="en-US" dirty="0"/>
          </a:p>
        </p:txBody>
      </p:sp>
    </p:spTree>
    <p:extLst>
      <p:ext uri="{BB962C8B-B14F-4D97-AF65-F5344CB8AC3E}">
        <p14:creationId xmlns:p14="http://schemas.microsoft.com/office/powerpoint/2010/main" val="13477600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When you create a new parameter, you must give it a name and then you must configure its other p</a:t>
            </a:r>
            <a:r>
              <a:rPr lang="en-US" baseline="0" dirty="0"/>
              <a:t>roperties. The </a:t>
            </a:r>
            <a:r>
              <a:rPr lang="en-US" b="1" dirty="0"/>
              <a:t>Name</a:t>
            </a:r>
            <a:r>
              <a:rPr lang="en-US" dirty="0"/>
              <a:t> property</a:t>
            </a:r>
            <a:r>
              <a:rPr lang="en-US" baseline="0" dirty="0"/>
              <a:t> of a parameter is what you use </a:t>
            </a:r>
            <a:r>
              <a:rPr lang="en-US" dirty="0"/>
              <a:t>when you need to reference</a:t>
            </a:r>
            <a:r>
              <a:rPr lang="en-US" baseline="0" dirty="0"/>
              <a:t> the parameter</a:t>
            </a:r>
            <a:r>
              <a:rPr lang="en-US" dirty="0"/>
              <a:t>. Each parameter has a </a:t>
            </a:r>
            <a:r>
              <a:rPr lang="en-US" b="1" dirty="0"/>
              <a:t>Description</a:t>
            </a:r>
            <a:r>
              <a:rPr lang="en-US" b="0" baseline="0" dirty="0"/>
              <a:t> </a:t>
            </a:r>
            <a:r>
              <a:rPr lang="en-US" dirty="0"/>
              <a:t>property as well as a </a:t>
            </a:r>
            <a:r>
              <a:rPr lang="en-US" b="1" dirty="0"/>
              <a:t>Required</a:t>
            </a:r>
            <a:r>
              <a:rPr lang="en-US" dirty="0"/>
              <a:t> property and a </a:t>
            </a:r>
            <a:r>
              <a:rPr lang="en-US" b="1" dirty="0"/>
              <a:t>Type</a:t>
            </a:r>
            <a:r>
              <a:rPr lang="en-US" b="0" baseline="0" dirty="0"/>
              <a:t> which can be used to </a:t>
            </a:r>
            <a:r>
              <a:rPr lang="en-US" dirty="0"/>
              <a:t>restrict the values which can be assigned to the parameter.</a:t>
            </a:r>
          </a:p>
          <a:p>
            <a:endParaRPr lang="en-US" dirty="0"/>
          </a:p>
          <a:p>
            <a:r>
              <a:rPr lang="en-US" dirty="0"/>
              <a:t>The</a:t>
            </a:r>
            <a:r>
              <a:rPr lang="en-US" baseline="0" dirty="0"/>
              <a:t> </a:t>
            </a:r>
            <a:r>
              <a:rPr lang="en-US" b="1" baseline="0" dirty="0"/>
              <a:t>A</a:t>
            </a:r>
            <a:r>
              <a:rPr lang="en-US" b="1" dirty="0"/>
              <a:t>llowed Values</a:t>
            </a:r>
            <a:r>
              <a:rPr lang="en-US" b="0" baseline="0" dirty="0"/>
              <a:t> </a:t>
            </a:r>
            <a:r>
              <a:rPr lang="en-US" dirty="0"/>
              <a:t>property</a:t>
            </a:r>
            <a:r>
              <a:rPr lang="en-US" baseline="0" dirty="0"/>
              <a:t> for a parameter provides even more control in configuring </a:t>
            </a:r>
            <a:r>
              <a:rPr lang="en-US" dirty="0"/>
              <a:t>the allowed set of values for a given parameter. For instance, you can restrict the allowed values using a static list of values. The example show in the screenshot in the slides shows configuring</a:t>
            </a:r>
            <a:r>
              <a:rPr lang="en-US" baseline="0" dirty="0"/>
              <a:t> a parameter to only accept values from a static </a:t>
            </a:r>
            <a:r>
              <a:rPr lang="en-US" dirty="0"/>
              <a:t>list of states.</a:t>
            </a:r>
            <a:r>
              <a:rPr lang="en-US" baseline="0" dirty="0"/>
              <a:t> </a:t>
            </a:r>
            <a:r>
              <a:rPr lang="en-US" dirty="0"/>
              <a:t>. Users will then be able to pick one of these states when specifying the parameter value to use.</a:t>
            </a:r>
          </a:p>
          <a:p>
            <a:endParaRPr lang="en-US" dirty="0"/>
          </a:p>
          <a:p>
            <a:r>
              <a:rPr lang="en-US" dirty="0"/>
              <a:t>The </a:t>
            </a:r>
            <a:r>
              <a:rPr lang="en-US" b="1" dirty="0"/>
              <a:t>Default Value</a:t>
            </a:r>
            <a:r>
              <a:rPr lang="en-US" dirty="0"/>
              <a:t> property</a:t>
            </a:r>
            <a:r>
              <a:rPr lang="en-US" baseline="0" dirty="0"/>
              <a:t> allows you to </a:t>
            </a:r>
            <a:r>
              <a:rPr lang="en-US" dirty="0"/>
              <a:t>specify what the default value or selection should be used by default. The </a:t>
            </a:r>
            <a:r>
              <a:rPr lang="en-US" b="1" dirty="0"/>
              <a:t>Current Value</a:t>
            </a:r>
            <a:r>
              <a:rPr lang="en-US" b="0" baseline="0" dirty="0"/>
              <a:t> </a:t>
            </a:r>
            <a:r>
              <a:rPr lang="en-US" dirty="0"/>
              <a:t>property allows you to specify the value that should be used for the parameter in the current report.</a:t>
            </a:r>
          </a:p>
        </p:txBody>
      </p:sp>
    </p:spTree>
    <p:extLst>
      <p:ext uri="{BB962C8B-B14F-4D97-AF65-F5344CB8AC3E}">
        <p14:creationId xmlns:p14="http://schemas.microsoft.com/office/powerpoint/2010/main" val="2865897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itle 6">
            <a:extLst>
              <a:ext uri="{FF2B5EF4-FFF2-40B4-BE49-F238E27FC236}">
                <a16:creationId xmlns:a16="http://schemas.microsoft.com/office/drawing/2014/main" id="{1C8B02FA-354D-43D3-8580-ADA122EBAC1D}"/>
              </a:ext>
            </a:extLst>
          </p:cNvPr>
          <p:cNvSpPr>
            <a:spLocks noGrp="1"/>
          </p:cNvSpPr>
          <p:nvPr>
            <p:ph type="title"/>
          </p:nvPr>
        </p:nvSpPr>
        <p:spPr>
          <a:xfrm>
            <a:off x="588263" y="457200"/>
            <a:ext cx="11239464" cy="553998"/>
          </a:xfrm>
        </p:spPr>
        <p:txBody>
          <a:bodyPr/>
          <a:lstStyle>
            <a:lvl1pPr>
              <a:defRPr sz="4000"/>
            </a:lvl1pPr>
          </a:lstStyle>
          <a:p>
            <a:r>
              <a:rPr lang="en-US" dirty="0"/>
              <a:t>Click to edit Master title style</a:t>
            </a:r>
          </a:p>
        </p:txBody>
      </p:sp>
      <p:sp>
        <p:nvSpPr>
          <p:cNvPr id="7" name="Text Placeholder 3">
            <a:extLst>
              <a:ext uri="{FF2B5EF4-FFF2-40B4-BE49-F238E27FC236}">
                <a16:creationId xmlns:a16="http://schemas.microsoft.com/office/drawing/2014/main" id="{C77C8461-B493-4219-963C-CB092538900E}"/>
              </a:ext>
            </a:extLst>
          </p:cNvPr>
          <p:cNvSpPr>
            <a:spLocks noGrp="1"/>
          </p:cNvSpPr>
          <p:nvPr>
            <p:ph type="body" sz="quarter" idx="10"/>
          </p:nvPr>
        </p:nvSpPr>
        <p:spPr>
          <a:xfrm>
            <a:off x="588263" y="1378083"/>
            <a:ext cx="11239464" cy="1749197"/>
          </a:xfrm>
          <a:prstGeom prst="rect">
            <a:avLst/>
          </a:prstGeom>
        </p:spPr>
        <p:txBody>
          <a:bodyPr wrap="square">
            <a:spAutoFit/>
          </a:bodyPr>
          <a:lstStyle>
            <a:lvl1pPr marL="227013" indent="-227013">
              <a:lnSpc>
                <a:spcPct val="100000"/>
              </a:lnSpc>
              <a:spcAft>
                <a:spcPts val="600"/>
              </a:spcAft>
              <a:buFont typeface="Arial" panose="020B0604020202020204" pitchFamily="34" charset="0"/>
              <a:buChar char="•"/>
              <a:defRPr sz="2800"/>
            </a:lvl1pPr>
            <a:lvl2pPr marL="461963" indent="-230188">
              <a:lnSpc>
                <a:spcPts val="3200"/>
              </a:lnSpc>
              <a:buFont typeface="Arial" panose="020B0604020202020204" pitchFamily="34" charset="0"/>
              <a:buChar char="•"/>
              <a:defRPr sz="2400"/>
            </a:lvl2pPr>
            <a:lvl3pPr marL="466209" indent="0">
              <a:lnSpc>
                <a:spcPts val="2400"/>
              </a:lnSpc>
              <a:buNone/>
              <a:defRPr sz="1800" b="1">
                <a:solidFill>
                  <a:srgbClr val="002060"/>
                </a:solidFill>
                <a:latin typeface="Lucida Console" panose="020B0609040504020204" pitchFamily="49" charset="0"/>
              </a:defRPr>
            </a:lvl3pPr>
            <a:lvl4pPr marL="519113" indent="0">
              <a:buNone/>
              <a:defRPr sz="1800">
                <a:latin typeface="Arial" panose="020B0604020202020204" pitchFamily="34" charset="0"/>
                <a:cs typeface="Arial" panose="020B0604020202020204" pitchFamily="34" charset="0"/>
              </a:defRPr>
            </a:lvl4pPr>
            <a:lvl5pPr marL="931863" indent="-412750">
              <a:buNone/>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3950816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96952" y="2355796"/>
            <a:ext cx="3245833" cy="387798"/>
          </a:xfrm>
        </p:spPr>
        <p:txBody>
          <a:bodyPr anchor="t"/>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441842" y="2355794"/>
            <a:ext cx="7400340" cy="369332"/>
          </a:xfrm>
          <a:prstGeom prst="rect">
            <a:avLst/>
          </a:prstGeom>
        </p:spPr>
        <p:txBody>
          <a:bodyPr anchor="t"/>
          <a:lstStyle>
            <a:lvl1pPr marL="0" indent="0">
              <a:spcAft>
                <a:spcPts val="816"/>
              </a:spcAft>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p:nvCxnSpPr>
        <p:spPr>
          <a:xfrm>
            <a:off x="596951" y="2059499"/>
            <a:ext cx="3245920"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p:nvCxnSpPr>
        <p:spPr>
          <a:xfrm>
            <a:off x="4441842" y="2059499"/>
            <a:ext cx="7400340"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945795E6-DA04-4B01-9122-70B2FFF070E6}"/>
              </a:ext>
              <a:ext uri="{C183D7F6-B498-43B3-948B-1728B52AA6E4}">
                <adec:decorative xmlns:adec="http://schemas.microsoft.com/office/drawing/2017/decorative" val="1"/>
              </a:ext>
            </a:extLst>
          </p:cNvPr>
          <p:cNvCxnSpPr>
            <a:cxnSpLocks/>
          </p:cNvCxnSpPr>
          <p:nvPr userDrawn="1"/>
        </p:nvCxnSpPr>
        <p:spPr>
          <a:xfrm>
            <a:off x="596951" y="2059499"/>
            <a:ext cx="3245920" cy="0"/>
          </a:xfrm>
          <a:prstGeom prst="line">
            <a:avLst/>
          </a:prstGeom>
          <a:ln w="28575">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0AFC0C9-9805-458D-A442-FD9084915947}"/>
              </a:ext>
              <a:ext uri="{C183D7F6-B498-43B3-948B-1728B52AA6E4}">
                <adec:decorative xmlns:adec="http://schemas.microsoft.com/office/drawing/2017/decorative" val="1"/>
              </a:ext>
            </a:extLst>
          </p:cNvPr>
          <p:cNvCxnSpPr>
            <a:cxnSpLocks/>
          </p:cNvCxnSpPr>
          <p:nvPr userDrawn="1"/>
        </p:nvCxnSpPr>
        <p:spPr>
          <a:xfrm>
            <a:off x="4441841" y="2059499"/>
            <a:ext cx="7400340" cy="0"/>
          </a:xfrm>
          <a:prstGeom prst="line">
            <a:avLst/>
          </a:prstGeom>
          <a:ln w="19050">
            <a:solidFill>
              <a:schemeClr val="bg1">
                <a:lumMod val="75000"/>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787448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6" name="Text Placeholder 10">
            <a:extLst>
              <a:ext uri="{FF2B5EF4-FFF2-40B4-BE49-F238E27FC236}">
                <a16:creationId xmlns:a16="http://schemas.microsoft.com/office/drawing/2014/main" id="{1D2F9142-6251-4BB1-B90A-DAFD69D51338}"/>
              </a:ext>
            </a:extLst>
          </p:cNvPr>
          <p:cNvSpPr>
            <a:spLocks noGrp="1"/>
          </p:cNvSpPr>
          <p:nvPr>
            <p:ph type="body" sz="quarter" idx="16" hasCustomPrompt="1"/>
          </p:nvPr>
        </p:nvSpPr>
        <p:spPr>
          <a:xfrm>
            <a:off x="474162" y="4944165"/>
            <a:ext cx="9801726" cy="683264"/>
          </a:xfrm>
          <a:prstGeom prst="rect">
            <a:avLst/>
          </a:prstGeom>
        </p:spPr>
        <p:txBody>
          <a:bodyPr/>
          <a:lstStyle>
            <a:lvl1pPr>
              <a:defRPr sz="1800">
                <a:solidFill>
                  <a:schemeClr val="bg1"/>
                </a:solidFill>
              </a:defRPr>
            </a:lvl1pPr>
            <a:lvl2pPr>
              <a:defRPr sz="1800">
                <a:solidFill>
                  <a:schemeClr val="bg1"/>
                </a:solidFill>
              </a:defRPr>
            </a:lvl2pPr>
            <a:lvl3pPr>
              <a:defRPr sz="1400"/>
            </a:lvl3pPr>
            <a:lvl4pPr>
              <a:defRPr sz="1400"/>
            </a:lvl4pPr>
            <a:lvl5pPr>
              <a:defRPr sz="1050"/>
            </a:lvl5pPr>
          </a:lstStyle>
          <a:p>
            <a:pPr lvl="0"/>
            <a:r>
              <a:rPr lang="en-US"/>
              <a:t>Author name</a:t>
            </a:r>
          </a:p>
          <a:p>
            <a:pPr lvl="1"/>
            <a:r>
              <a:rPr lang="en-US"/>
              <a:t>Date</a:t>
            </a:r>
          </a:p>
        </p:txBody>
      </p:sp>
      <p:sp>
        <p:nvSpPr>
          <p:cNvPr id="9" name="Title 1">
            <a:extLst>
              <a:ext uri="{FF2B5EF4-FFF2-40B4-BE49-F238E27FC236}">
                <a16:creationId xmlns:a16="http://schemas.microsoft.com/office/drawing/2014/main" id="{5AABBF63-5EE7-4625-A83E-A11472950806}"/>
              </a:ext>
            </a:extLst>
          </p:cNvPr>
          <p:cNvSpPr>
            <a:spLocks noGrp="1"/>
          </p:cNvSpPr>
          <p:nvPr>
            <p:ph type="title" hasCustomPrompt="1"/>
          </p:nvPr>
        </p:nvSpPr>
        <p:spPr>
          <a:xfrm>
            <a:off x="415560" y="3090314"/>
            <a:ext cx="9823498" cy="1828800"/>
          </a:xfrm>
          <a:prstGeom prst="rect">
            <a:avLst/>
          </a:prstGeom>
          <a:noFill/>
        </p:spPr>
        <p:txBody>
          <a:bodyPr lIns="0" tIns="0" rIns="0" bIns="182880" anchor="b" anchorCtr="0"/>
          <a:lstStyle>
            <a:lvl1pPr>
              <a:defRPr sz="4800" strike="noStrike" spc="-50" baseline="0">
                <a:solidFill>
                  <a:schemeClr val="accent5"/>
                </a:solidFill>
              </a:defRPr>
            </a:lvl1pPr>
          </a:lstStyle>
          <a:p>
            <a:r>
              <a:rPr lang="en-US"/>
              <a:t>Microsoft 365</a:t>
            </a:r>
            <a:br>
              <a:rPr lang="en-US"/>
            </a:br>
            <a:r>
              <a:rPr lang="en-US"/>
              <a:t>title or event name</a:t>
            </a:r>
          </a:p>
        </p:txBody>
      </p:sp>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chemeClr val="tx2"/>
                </a:solidFill>
              </a:defRPr>
            </a:lvl1pPr>
          </a:lstStyle>
          <a:p>
            <a:pPr marL="0" lvl="0">
              <a:lnSpc>
                <a:spcPts val="5600"/>
              </a:lnSpc>
            </a:pPr>
            <a:r>
              <a:rPr lang="en-US"/>
              <a:t>Section title</a:t>
            </a:r>
          </a:p>
        </p:txBody>
      </p:sp>
    </p:spTree>
    <p:extLst>
      <p:ext uri="{BB962C8B-B14F-4D97-AF65-F5344CB8AC3E}">
        <p14:creationId xmlns:p14="http://schemas.microsoft.com/office/powerpoint/2010/main" val="284192692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4">
    <p:bg>
      <p:bgPr>
        <a:solidFill>
          <a:schemeClr val="bg2"/>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135E9C6E-449A-4817-85CC-F95B5FE42256}"/>
              </a:ext>
            </a:extLst>
          </p:cNvPr>
          <p:cNvSpPr>
            <a:spLocks noGrp="1"/>
          </p:cNvSpPr>
          <p:nvPr>
            <p:ph type="pic" sz="quarter" idx="16" hasCustomPrompt="1"/>
          </p:nvPr>
        </p:nvSpPr>
        <p:spPr>
          <a:xfrm>
            <a:off x="4160838" y="0"/>
            <a:ext cx="8275637" cy="6994525"/>
          </a:xfrm>
          <a:prstGeom prst="rect">
            <a:avLst/>
          </a:prstGeom>
          <a:blipFill>
            <a:blip r:embed="rId2"/>
            <a:stretch>
              <a:fillRect/>
            </a:stretch>
          </a:blipFill>
        </p:spPr>
        <p:txBody>
          <a:bodyPr anchor="ctr" anchorCtr="0">
            <a:noAutofit/>
          </a:bodyPr>
          <a:lstStyle>
            <a:lvl1pPr algn="ctr">
              <a:defRPr/>
            </a:lvl1pPr>
          </a:lstStyle>
          <a:p>
            <a:r>
              <a:rPr lang="en-US"/>
              <a:t>Place Image Here</a:t>
            </a:r>
          </a:p>
        </p:txBody>
      </p:sp>
      <p:pic>
        <p:nvPicPr>
          <p:cNvPr id="4" name="Picture 3">
            <a:extLst>
              <a:ext uri="{FF2B5EF4-FFF2-40B4-BE49-F238E27FC236}">
                <a16:creationId xmlns:a16="http://schemas.microsoft.com/office/drawing/2014/main" id="{E2474019-F28F-4D82-8526-2A17246A9B6C}"/>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279747" y="262441"/>
            <a:ext cx="2311755" cy="580522"/>
          </a:xfrm>
          <a:prstGeom prst="rect">
            <a:avLst/>
          </a:prstGeom>
        </p:spPr>
      </p:pic>
      <p:sp>
        <p:nvSpPr>
          <p:cNvPr id="5" name="Title 1">
            <a:extLst>
              <a:ext uri="{FF2B5EF4-FFF2-40B4-BE49-F238E27FC236}">
                <a16:creationId xmlns:a16="http://schemas.microsoft.com/office/drawing/2014/main" id="{839DF1C3-5AEF-45F6-B7A9-64EF29BBFA53}"/>
              </a:ext>
            </a:extLst>
          </p:cNvPr>
          <p:cNvSpPr>
            <a:spLocks noGrp="1"/>
          </p:cNvSpPr>
          <p:nvPr>
            <p:ph type="title" hasCustomPrompt="1"/>
          </p:nvPr>
        </p:nvSpPr>
        <p:spPr>
          <a:xfrm>
            <a:off x="433848" y="960438"/>
            <a:ext cx="3300460" cy="2138940"/>
          </a:xfrm>
          <a:prstGeom prst="rect">
            <a:avLst/>
          </a:prstGeom>
          <a:noFill/>
        </p:spPr>
        <p:txBody>
          <a:bodyPr lIns="0" tIns="0" rIns="0" bIns="182880" anchor="b" anchorCtr="0"/>
          <a:lstStyle>
            <a:lvl1pPr>
              <a:defRPr sz="3200" strike="noStrike" spc="-50" baseline="0">
                <a:solidFill>
                  <a:schemeClr val="tx2"/>
                </a:solidFill>
              </a:defRPr>
            </a:lvl1pPr>
          </a:lstStyle>
          <a:p>
            <a:r>
              <a:rPr lang="en-US"/>
              <a:t>Microsoft 365</a:t>
            </a:r>
            <a:br>
              <a:rPr lang="en-US"/>
            </a:br>
            <a:r>
              <a:rPr lang="en-US"/>
              <a:t>title or event name</a:t>
            </a:r>
          </a:p>
        </p:txBody>
      </p:sp>
      <p:sp>
        <p:nvSpPr>
          <p:cNvPr id="6" name="Text Placeholder 10">
            <a:extLst>
              <a:ext uri="{FF2B5EF4-FFF2-40B4-BE49-F238E27FC236}">
                <a16:creationId xmlns:a16="http://schemas.microsoft.com/office/drawing/2014/main" id="{1CBD56B1-C0C9-4444-88C4-D838CFE41F0B}"/>
              </a:ext>
            </a:extLst>
          </p:cNvPr>
          <p:cNvSpPr>
            <a:spLocks noGrp="1"/>
          </p:cNvSpPr>
          <p:nvPr>
            <p:ph type="body" sz="quarter" idx="15" hasCustomPrompt="1"/>
          </p:nvPr>
        </p:nvSpPr>
        <p:spPr>
          <a:xfrm>
            <a:off x="474162" y="3099378"/>
            <a:ext cx="3272338" cy="3448742"/>
          </a:xfrm>
          <a:prstGeom prst="rect">
            <a:avLst/>
          </a:prstGeom>
        </p:spPr>
        <p:txBody>
          <a:bodyPr/>
          <a:lstStyle>
            <a:lvl1pPr>
              <a:defRPr sz="1800"/>
            </a:lvl1pPr>
            <a:lvl2pPr>
              <a:defRPr sz="1800"/>
            </a:lvl2pPr>
            <a:lvl3pPr>
              <a:defRPr sz="1400"/>
            </a:lvl3pPr>
            <a:lvl4pPr>
              <a:defRPr sz="1400"/>
            </a:lvl4pPr>
            <a:lvl5pPr>
              <a:defRPr sz="1050"/>
            </a:lvl5pPr>
          </a:lstStyle>
          <a:p>
            <a:pPr lvl="0"/>
            <a:r>
              <a:rPr lang="en-US"/>
              <a:t>Author name</a:t>
            </a:r>
          </a:p>
          <a:p>
            <a:pPr lvl="1"/>
            <a:r>
              <a:rPr lang="en-US"/>
              <a:t>Date</a:t>
            </a:r>
          </a:p>
        </p:txBody>
      </p:sp>
    </p:spTree>
    <p:extLst>
      <p:ext uri="{BB962C8B-B14F-4D97-AF65-F5344CB8AC3E}">
        <p14:creationId xmlns:p14="http://schemas.microsoft.com/office/powerpoint/2010/main" val="22826684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3 ">
    <p:bg>
      <p:bgPr>
        <a:solidFill>
          <a:schemeClr val="accent2"/>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15F38AD-64EA-4B26-B7D3-C2F05493206B}"/>
              </a:ext>
            </a:extLst>
          </p:cNvPr>
          <p:cNvPicPr>
            <a:picLocks noChangeAspect="1"/>
          </p:cNvPicPr>
          <p:nvPr userDrawn="1"/>
        </p:nvPicPr>
        <p:blipFill>
          <a:blip r:embed="rId2"/>
          <a:stretch>
            <a:fillRect/>
          </a:stretch>
        </p:blipFill>
        <p:spPr>
          <a:xfrm>
            <a:off x="0" y="0"/>
            <a:ext cx="12436475" cy="6994522"/>
          </a:xfrm>
          <a:prstGeom prst="rect">
            <a:avLst/>
          </a:prstGeom>
        </p:spPr>
      </p:pic>
      <p:sp>
        <p:nvSpPr>
          <p:cNvPr id="3" name="Rectangle 2">
            <a:extLst>
              <a:ext uri="{FF2B5EF4-FFF2-40B4-BE49-F238E27FC236}">
                <a16:creationId xmlns:a16="http://schemas.microsoft.com/office/drawing/2014/main" id="{F0191069-9A1B-4D96-B56B-775F6023B787}"/>
              </a:ext>
            </a:extLst>
          </p:cNvPr>
          <p:cNvSpPr/>
          <p:nvPr userDrawn="1"/>
        </p:nvSpPr>
        <p:spPr bwMode="auto">
          <a:xfrm>
            <a:off x="0" y="0"/>
            <a:ext cx="12436475" cy="6994525"/>
          </a:xfrm>
          <a:prstGeom prst="rect">
            <a:avLst/>
          </a:prstGeom>
          <a:gradFill>
            <a:gsLst>
              <a:gs pos="0">
                <a:srgbClr val="000000">
                  <a:alpha val="15000"/>
                </a:srgbClr>
              </a:gs>
              <a:gs pos="100000">
                <a:srgbClr val="1A1A1A">
                  <a:alpha val="0"/>
                </a:srgbClr>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13" name="Picture 12">
            <a:extLst>
              <a:ext uri="{FF2B5EF4-FFF2-40B4-BE49-F238E27FC236}">
                <a16:creationId xmlns:a16="http://schemas.microsoft.com/office/drawing/2014/main" id="{BA784868-C8AF-4D99-9BD8-43CBB4961842}"/>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279747" y="262290"/>
            <a:ext cx="2311755" cy="580522"/>
          </a:xfrm>
          <a:prstGeom prst="rect">
            <a:avLst/>
          </a:prstGeom>
        </p:spPr>
      </p:pic>
      <p:sp>
        <p:nvSpPr>
          <p:cNvPr id="15" name="Text Placeholder 10">
            <a:extLst>
              <a:ext uri="{FF2B5EF4-FFF2-40B4-BE49-F238E27FC236}">
                <a16:creationId xmlns:a16="http://schemas.microsoft.com/office/drawing/2014/main" id="{718C12CA-FF1E-41F6-84F9-03ED0B84EF2E}"/>
              </a:ext>
            </a:extLst>
          </p:cNvPr>
          <p:cNvSpPr>
            <a:spLocks noGrp="1"/>
          </p:cNvSpPr>
          <p:nvPr>
            <p:ph type="body" sz="quarter" idx="15" hasCustomPrompt="1"/>
          </p:nvPr>
        </p:nvSpPr>
        <p:spPr>
          <a:xfrm>
            <a:off x="474162" y="4944165"/>
            <a:ext cx="9795376" cy="683264"/>
          </a:xfrm>
          <a:prstGeom prst="rect">
            <a:avLst/>
          </a:prstGeom>
        </p:spPr>
        <p:txBody>
          <a:bodyPr/>
          <a:lstStyle>
            <a:lvl1pPr>
              <a:defRPr sz="1800">
                <a:solidFill>
                  <a:schemeClr val="bg1"/>
                </a:solidFill>
              </a:defRPr>
            </a:lvl1pPr>
            <a:lvl2pPr>
              <a:defRPr sz="1800">
                <a:solidFill>
                  <a:schemeClr val="bg1"/>
                </a:solidFill>
              </a:defRPr>
            </a:lvl2pPr>
            <a:lvl3pPr>
              <a:defRPr sz="1400"/>
            </a:lvl3pPr>
            <a:lvl4pPr>
              <a:defRPr sz="1400"/>
            </a:lvl4pPr>
            <a:lvl5pPr>
              <a:defRPr sz="1050"/>
            </a:lvl5pPr>
          </a:lstStyle>
          <a:p>
            <a:pPr lvl="0"/>
            <a:r>
              <a:rPr lang="en-US"/>
              <a:t>Author name</a:t>
            </a:r>
          </a:p>
          <a:p>
            <a:pPr lvl="1"/>
            <a:r>
              <a:rPr lang="en-US"/>
              <a:t>Date</a:t>
            </a:r>
          </a:p>
        </p:txBody>
      </p:sp>
      <p:sp>
        <p:nvSpPr>
          <p:cNvPr id="16" name="Title 1">
            <a:extLst>
              <a:ext uri="{FF2B5EF4-FFF2-40B4-BE49-F238E27FC236}">
                <a16:creationId xmlns:a16="http://schemas.microsoft.com/office/drawing/2014/main" id="{06A627AC-F0E8-4823-99FD-AD035C641C37}"/>
              </a:ext>
            </a:extLst>
          </p:cNvPr>
          <p:cNvSpPr>
            <a:spLocks noGrp="1"/>
          </p:cNvSpPr>
          <p:nvPr>
            <p:ph type="title" hasCustomPrompt="1"/>
          </p:nvPr>
        </p:nvSpPr>
        <p:spPr>
          <a:xfrm>
            <a:off x="415560" y="3090314"/>
            <a:ext cx="9853978" cy="1828800"/>
          </a:xfrm>
          <a:prstGeom prst="rect">
            <a:avLst/>
          </a:prstGeom>
          <a:noFill/>
        </p:spPr>
        <p:txBody>
          <a:bodyPr lIns="0" tIns="0" rIns="0" bIns="182880" anchor="b" anchorCtr="0"/>
          <a:lstStyle>
            <a:lvl1pPr>
              <a:defRPr sz="4800" strike="noStrike" spc="-50" baseline="0">
                <a:solidFill>
                  <a:schemeClr val="bg1"/>
                </a:solidFill>
              </a:defRPr>
            </a:lvl1pPr>
          </a:lstStyle>
          <a:p>
            <a:r>
              <a:rPr lang="en-US"/>
              <a:t>Microsoft 365</a:t>
            </a:r>
            <a:br>
              <a:rPr lang="en-US"/>
            </a:br>
            <a:r>
              <a:rPr lang="en-US"/>
              <a:t>title or event name</a:t>
            </a:r>
          </a:p>
        </p:txBody>
      </p:sp>
    </p:spTree>
    <p:extLst>
      <p:ext uri="{BB962C8B-B14F-4D97-AF65-F5344CB8AC3E}">
        <p14:creationId xmlns:p14="http://schemas.microsoft.com/office/powerpoint/2010/main" val="36366006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8263" y="457200"/>
            <a:ext cx="11018520" cy="387798"/>
          </a:xfrm>
        </p:spPr>
        <p:txBody>
          <a:bodyPr/>
          <a:lstStyle/>
          <a:p>
            <a:r>
              <a:rPr lang="en-US" dirty="0"/>
              <a:t>Slide Title</a:t>
            </a:r>
          </a:p>
        </p:txBody>
      </p:sp>
    </p:spTree>
    <p:extLst>
      <p:ext uri="{BB962C8B-B14F-4D97-AF65-F5344CB8AC3E}">
        <p14:creationId xmlns:p14="http://schemas.microsoft.com/office/powerpoint/2010/main" val="730255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pic>
        <p:nvPicPr>
          <p:cNvPr id="14" name="Picture 13" descr="A screenshot of a cell phone&#10;&#10;Description generated with very high confidence">
            <a:extLst>
              <a:ext uri="{FF2B5EF4-FFF2-40B4-BE49-F238E27FC236}">
                <a16:creationId xmlns:a16="http://schemas.microsoft.com/office/drawing/2014/main" id="{B458F08C-E145-410B-B71F-F971408D4FA6}"/>
              </a:ext>
            </a:extLst>
          </p:cNvPr>
          <p:cNvPicPr>
            <a:picLocks noChangeAspect="1"/>
          </p:cNvPicPr>
          <p:nvPr userDrawn="1"/>
        </p:nvPicPr>
        <p:blipFill rotWithShape="1">
          <a:blip r:embed="rId9" cstate="print">
            <a:extLst>
              <a:ext uri="{28A0092B-C50C-407E-A947-70E740481C1C}">
                <a14:useLocalDpi xmlns:a14="http://schemas.microsoft.com/office/drawing/2010/main"/>
              </a:ext>
            </a:extLst>
          </a:blip>
          <a:srcRect b="249"/>
          <a:stretch/>
        </p:blipFill>
        <p:spPr>
          <a:xfrm>
            <a:off x="12539569" y="0"/>
            <a:ext cx="682920" cy="6994525"/>
          </a:xfrm>
          <a:prstGeom prst="rect">
            <a:avLst/>
          </a:prstGeom>
        </p:spPr>
      </p:pic>
      <p:sp>
        <p:nvSpPr>
          <p:cNvPr id="15" name="Footer Placeholder 14">
            <a:extLst>
              <a:ext uri="{FF2B5EF4-FFF2-40B4-BE49-F238E27FC236}">
                <a16:creationId xmlns:a16="http://schemas.microsoft.com/office/drawing/2014/main" id="{699A560D-F2FE-428C-A24D-30E7600CC7C8}"/>
              </a:ext>
            </a:extLst>
          </p:cNvPr>
          <p:cNvSpPr>
            <a:spLocks noGrp="1"/>
          </p:cNvSpPr>
          <p:nvPr>
            <p:ph type="ftr" sz="quarter" idx="3"/>
          </p:nvPr>
        </p:nvSpPr>
        <p:spPr>
          <a:xfrm>
            <a:off x="369093" y="6578600"/>
            <a:ext cx="11819049" cy="120651"/>
          </a:xfrm>
          <a:prstGeom prst="rect">
            <a:avLst/>
          </a:prstGeom>
        </p:spPr>
        <p:txBody>
          <a:bodyPr vert="horz" lIns="91440" tIns="45720" rIns="91440" bIns="45720" numCol="2" rtlCol="0" anchor="ctr"/>
          <a:lstStyle>
            <a:lvl1pPr algn="l">
              <a:defRPr sz="700">
                <a:solidFill>
                  <a:schemeClr val="tx1">
                    <a:tint val="75000"/>
                  </a:schemeClr>
                </a:solidFill>
              </a:defRPr>
            </a:lvl1pPr>
          </a:lstStyle>
          <a:p>
            <a:r>
              <a:rPr lang="en-US" dirty="0">
                <a:solidFill>
                  <a:schemeClr val="bg1">
                    <a:lumMod val="65000"/>
                  </a:schemeClr>
                </a:solidFill>
              </a:rPr>
              <a:t>© Microsoft Corporation                                                                                  								                      Power BI</a:t>
            </a:r>
          </a:p>
        </p:txBody>
      </p:sp>
      <p:sp>
        <p:nvSpPr>
          <p:cNvPr id="7" name="Title Placeholder 1">
            <a:extLst>
              <a:ext uri="{FF2B5EF4-FFF2-40B4-BE49-F238E27FC236}">
                <a16:creationId xmlns:a16="http://schemas.microsoft.com/office/drawing/2014/main" id="{B656FDB8-E599-4E21-8C4B-B6B18B8B41F9}"/>
              </a:ext>
            </a:extLst>
          </p:cNvPr>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8" name="Text Placeholder 3">
            <a:extLst>
              <a:ext uri="{FF2B5EF4-FFF2-40B4-BE49-F238E27FC236}">
                <a16:creationId xmlns:a16="http://schemas.microsoft.com/office/drawing/2014/main" id="{61EEDDA4-2C6D-4AEE-A2CD-B6768DE3C1FD}"/>
              </a:ext>
            </a:extLst>
          </p:cNvPr>
          <p:cNvSpPr>
            <a:spLocks noGrp="1"/>
          </p:cNvSpPr>
          <p:nvPr>
            <p:ph type="body" idx="1"/>
          </p:nvPr>
        </p:nvSpPr>
        <p:spPr>
          <a:xfrm>
            <a:off x="582168" y="1238477"/>
            <a:ext cx="11018520" cy="1612749"/>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64" r:id="rId1"/>
    <p:sldLayoutId id="2147484565" r:id="rId2"/>
    <p:sldLayoutId id="2147484553" r:id="rId3"/>
    <p:sldLayoutId id="2147484563" r:id="rId4"/>
    <p:sldLayoutId id="2147484554" r:id="rId5"/>
    <p:sldLayoutId id="2147484555" r:id="rId6"/>
    <p:sldLayoutId id="2147484570" r:id="rId7"/>
  </p:sldLayoutIdLst>
  <p:transition>
    <p:fade/>
  </p:transition>
  <p:hf sldNum="0"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chemeClr val="tx1"/>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chemeClr val="tx1"/>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0" baseline="0">
          <a:solidFill>
            <a:schemeClr val="tx1"/>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solidFill>
            <a:schemeClr val="tx1"/>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2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93"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0"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blog.crossjoin.co.uk/"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github.com/PowerBiDevCamp/Intro-to-M-Programming"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34.png"/><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em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powerbidevcamp.net/" TargetMode="Externa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3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xml"/><Relationship Id="rId5" Type="http://schemas.openxmlformats.org/officeDocument/2006/relationships/image" Target="../media/image53.png"/><Relationship Id="rId4" Type="http://schemas.openxmlformats.org/officeDocument/2006/relationships/image" Target="../media/image5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hyperlink" Target="https://docs.microsoft.com/en-us/powerquery-m/power-query-m-function-reference" TargetMode="Externa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67.png"/></Relationships>
</file>

<file path=ppt/slides/_rels/slide5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69.png"/></Relationships>
</file>

<file path=ppt/slides/_rels/slide53.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72.emf"/></Relationships>
</file>

<file path=ppt/slides/_rels/slide55.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76.png"/><Relationship Id="rId5" Type="http://schemas.openxmlformats.org/officeDocument/2006/relationships/image" Target="../media/image75.png"/><Relationship Id="rId4" Type="http://schemas.openxmlformats.org/officeDocument/2006/relationships/image" Target="../media/image7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3" name="Title 6"/>
          <p:cNvSpPr>
            <a:spLocks noGrp="1"/>
          </p:cNvSpPr>
          <p:nvPr>
            <p:ph type="title"/>
          </p:nvPr>
        </p:nvSpPr>
        <p:spPr>
          <a:xfrm>
            <a:off x="539110" y="2947346"/>
            <a:ext cx="11358253" cy="1099832"/>
          </a:xfrm>
        </p:spPr>
        <p:txBody>
          <a:bodyPr/>
          <a:lstStyle/>
          <a:p>
            <a:pPr algn="ctr"/>
            <a:r>
              <a:rPr lang="en-US" dirty="0">
                <a:solidFill>
                  <a:srgbClr val="000000"/>
                </a:solidFill>
              </a:rPr>
              <a:t>Microsoft Power BI</a:t>
            </a:r>
          </a:p>
        </p:txBody>
      </p:sp>
      <p:sp>
        <p:nvSpPr>
          <p:cNvPr id="3" name="Rectangle 2">
            <a:extLst>
              <a:ext uri="{FF2B5EF4-FFF2-40B4-BE49-F238E27FC236}">
                <a16:creationId xmlns:a16="http://schemas.microsoft.com/office/drawing/2014/main" id="{7B28934F-40B7-490C-B8F2-500FD2E2CE25}"/>
              </a:ext>
            </a:extLst>
          </p:cNvPr>
          <p:cNvSpPr/>
          <p:nvPr/>
        </p:nvSpPr>
        <p:spPr bwMode="auto">
          <a:xfrm>
            <a:off x="169682" y="6268825"/>
            <a:ext cx="2215299" cy="650449"/>
          </a:xfrm>
          <a:prstGeom prst="rect">
            <a:avLst/>
          </a:prstGeom>
          <a:solidFill>
            <a:srgbClr val="F2C80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681015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6F55F95-CAD5-49E0-857E-9CD9B0221E9A}"/>
              </a:ext>
            </a:extLst>
          </p:cNvPr>
          <p:cNvPicPr>
            <a:picLocks noChangeAspect="1"/>
          </p:cNvPicPr>
          <p:nvPr/>
        </p:nvPicPr>
        <p:blipFill>
          <a:blip r:embed="rId3"/>
          <a:stretch>
            <a:fillRect/>
          </a:stretch>
        </p:blipFill>
        <p:spPr>
          <a:xfrm>
            <a:off x="1313922" y="3375363"/>
            <a:ext cx="4645287" cy="3161962"/>
          </a:xfrm>
          <a:prstGeom prst="rect">
            <a:avLst/>
          </a:prstGeom>
          <a:ln>
            <a:solidFill>
              <a:schemeClr val="tx1"/>
            </a:solidFill>
          </a:ln>
        </p:spPr>
      </p:pic>
      <p:sp>
        <p:nvSpPr>
          <p:cNvPr id="2" name="Title 1"/>
          <p:cNvSpPr>
            <a:spLocks noGrp="1"/>
          </p:cNvSpPr>
          <p:nvPr>
            <p:ph type="title"/>
          </p:nvPr>
        </p:nvSpPr>
        <p:spPr>
          <a:xfrm>
            <a:off x="588963" y="457200"/>
            <a:ext cx="11239500" cy="830997"/>
          </a:xfrm>
        </p:spPr>
        <p:txBody>
          <a:bodyPr/>
          <a:lstStyle/>
          <a:p>
            <a:r>
              <a:rPr lang="en-US" dirty="0"/>
              <a:t>Advanced Editor</a:t>
            </a:r>
            <a:br>
              <a:rPr lang="en-US" dirty="0"/>
            </a:br>
            <a:r>
              <a:rPr lang="en-US" sz="1800" dirty="0">
                <a:solidFill>
                  <a:schemeClr val="accent1">
                    <a:lumMod val="75000"/>
                  </a:schemeClr>
                </a:solidFill>
              </a:rPr>
              <a:t>or more correctly - The Simple Editor for Advanced Users</a:t>
            </a:r>
            <a:endParaRPr lang="en-US" dirty="0">
              <a:solidFill>
                <a:schemeClr val="accent1">
                  <a:lumMod val="75000"/>
                </a:schemeClr>
              </a:solidFill>
            </a:endParaRPr>
          </a:p>
        </p:txBody>
      </p:sp>
      <p:sp>
        <p:nvSpPr>
          <p:cNvPr id="3" name="Content Placeholder 2"/>
          <p:cNvSpPr>
            <a:spLocks noGrp="1"/>
          </p:cNvSpPr>
          <p:nvPr>
            <p:ph type="body" sz="quarter" idx="10"/>
          </p:nvPr>
        </p:nvSpPr>
        <p:spPr>
          <a:xfrm>
            <a:off x="588263" y="1378083"/>
            <a:ext cx="11239464" cy="1749197"/>
          </a:xfrm>
        </p:spPr>
        <p:txBody>
          <a:bodyPr>
            <a:normAutofit/>
          </a:bodyPr>
          <a:lstStyle/>
          <a:p>
            <a:r>
              <a:rPr lang="en-US" dirty="0"/>
              <a:t>Power BI Desktop based on "M" functional language</a:t>
            </a:r>
          </a:p>
          <a:p>
            <a:pPr lvl="1"/>
            <a:r>
              <a:rPr lang="en-US" dirty="0"/>
              <a:t>Query in Power BI Desktop saved as set of M statements in code</a:t>
            </a:r>
          </a:p>
          <a:p>
            <a:pPr lvl="1"/>
            <a:r>
              <a:rPr lang="en-US" dirty="0"/>
              <a:t>Query Editor generates code in M behind the scenes</a:t>
            </a:r>
          </a:p>
          <a:p>
            <a:pPr lvl="1"/>
            <a:r>
              <a:rPr lang="en-US" dirty="0"/>
              <a:t>Advanced users can view &amp; modify query code in Advanced Editor</a:t>
            </a:r>
          </a:p>
        </p:txBody>
      </p:sp>
      <p:sp>
        <p:nvSpPr>
          <p:cNvPr id="8" name="Rounded Rectangle 7"/>
          <p:cNvSpPr/>
          <p:nvPr/>
        </p:nvSpPr>
        <p:spPr>
          <a:xfrm>
            <a:off x="3875592" y="3639362"/>
            <a:ext cx="378283" cy="566557"/>
          </a:xfrm>
          <a:prstGeom prst="round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pic>
        <p:nvPicPr>
          <p:cNvPr id="5" name="Picture 4"/>
          <p:cNvPicPr>
            <a:picLocks noChangeAspect="1"/>
          </p:cNvPicPr>
          <p:nvPr/>
        </p:nvPicPr>
        <p:blipFill>
          <a:blip r:embed="rId4"/>
          <a:stretch>
            <a:fillRect/>
          </a:stretch>
        </p:blipFill>
        <p:spPr>
          <a:xfrm>
            <a:off x="4575045" y="3991997"/>
            <a:ext cx="5217337" cy="2462583"/>
          </a:xfrm>
          <a:prstGeom prst="rect">
            <a:avLst/>
          </a:prstGeom>
          <a:ln>
            <a:solidFill>
              <a:schemeClr val="bg1">
                <a:lumMod val="50000"/>
              </a:schemeClr>
            </a:solidFill>
          </a:ln>
        </p:spPr>
      </p:pic>
      <p:sp>
        <p:nvSpPr>
          <p:cNvPr id="9" name="Freeform 8"/>
          <p:cNvSpPr/>
          <p:nvPr/>
        </p:nvSpPr>
        <p:spPr>
          <a:xfrm>
            <a:off x="4253875" y="3604377"/>
            <a:ext cx="1222589" cy="636527"/>
          </a:xfrm>
          <a:custGeom>
            <a:avLst/>
            <a:gdLst>
              <a:gd name="connsiteX0" fmla="*/ 0 w 1937406"/>
              <a:gd name="connsiteY0" fmla="*/ 243649 h 579980"/>
              <a:gd name="connsiteX1" fmla="*/ 714703 w 1937406"/>
              <a:gd name="connsiteY1" fmla="*/ 12421 h 579980"/>
              <a:gd name="connsiteX2" fmla="*/ 1937406 w 1937406"/>
              <a:gd name="connsiteY2" fmla="*/ 579980 h 579980"/>
            </a:gdLst>
            <a:ahLst/>
            <a:cxnLst>
              <a:cxn ang="0">
                <a:pos x="connsiteX0" y="connsiteY0"/>
              </a:cxn>
              <a:cxn ang="0">
                <a:pos x="connsiteX1" y="connsiteY1"/>
              </a:cxn>
              <a:cxn ang="0">
                <a:pos x="connsiteX2" y="connsiteY2"/>
              </a:cxn>
            </a:cxnLst>
            <a:rect l="l" t="t" r="r" b="b"/>
            <a:pathLst>
              <a:path w="1937406" h="579980">
                <a:moveTo>
                  <a:pt x="0" y="243649"/>
                </a:moveTo>
                <a:cubicBezTo>
                  <a:pt x="195901" y="100007"/>
                  <a:pt x="391802" y="-43634"/>
                  <a:pt x="714703" y="12421"/>
                </a:cubicBezTo>
                <a:cubicBezTo>
                  <a:pt x="1037604" y="68476"/>
                  <a:pt x="1487505" y="324228"/>
                  <a:pt x="1937406" y="579980"/>
                </a:cubicBezTo>
              </a:path>
            </a:pathLst>
          </a:custGeom>
          <a:noFill/>
          <a:ln w="38100">
            <a:solidFill>
              <a:srgbClr val="FF0000"/>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Tree>
    <p:extLst>
      <p:ext uri="{BB962C8B-B14F-4D97-AF65-F5344CB8AC3E}">
        <p14:creationId xmlns:p14="http://schemas.microsoft.com/office/powerpoint/2010/main" val="153515873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C08A8-7512-466C-ABDB-557E53C20A80}"/>
              </a:ext>
            </a:extLst>
          </p:cNvPr>
          <p:cNvSpPr>
            <a:spLocks noGrp="1"/>
          </p:cNvSpPr>
          <p:nvPr>
            <p:ph type="title"/>
          </p:nvPr>
        </p:nvSpPr>
        <p:spPr/>
        <p:txBody>
          <a:bodyPr/>
          <a:lstStyle/>
          <a:p>
            <a:r>
              <a:rPr lang="en-US" dirty="0"/>
              <a:t>Why Should You Learn M Programming?</a:t>
            </a:r>
          </a:p>
        </p:txBody>
      </p:sp>
      <p:sp>
        <p:nvSpPr>
          <p:cNvPr id="3" name="Content Placeholder 2">
            <a:extLst>
              <a:ext uri="{FF2B5EF4-FFF2-40B4-BE49-F238E27FC236}">
                <a16:creationId xmlns:a16="http://schemas.microsoft.com/office/drawing/2014/main" id="{B458F6F7-8DFD-4974-AF8E-DAE4D0F2DF98}"/>
              </a:ext>
            </a:extLst>
          </p:cNvPr>
          <p:cNvSpPr>
            <a:spLocks noGrp="1"/>
          </p:cNvSpPr>
          <p:nvPr>
            <p:ph type="body" sz="quarter" idx="10"/>
          </p:nvPr>
        </p:nvSpPr>
        <p:spPr/>
        <p:txBody>
          <a:bodyPr>
            <a:normAutofit/>
          </a:bodyPr>
          <a:lstStyle/>
          <a:p>
            <a:r>
              <a:rPr lang="en-US" sz="2448" dirty="0"/>
              <a:t>Accomplish things that cannot be done in query editor</a:t>
            </a:r>
          </a:p>
          <a:p>
            <a:pPr lvl="1"/>
            <a:r>
              <a:rPr lang="en-US" sz="2040" dirty="0"/>
              <a:t>Working with query functions</a:t>
            </a:r>
          </a:p>
          <a:p>
            <a:pPr lvl="1"/>
            <a:r>
              <a:rPr lang="en-US" sz="2040" dirty="0"/>
              <a:t>Performing calculations across rows</a:t>
            </a:r>
          </a:p>
          <a:p>
            <a:pPr lvl="1"/>
            <a:r>
              <a:rPr lang="en-US" sz="2040" dirty="0"/>
              <a:t>Navigate to SharePoint list by list title instead of GUID with the ID</a:t>
            </a:r>
          </a:p>
          <a:p>
            <a:endParaRPr lang="en-US" sz="2448" dirty="0"/>
          </a:p>
          <a:p>
            <a:r>
              <a:rPr lang="en-US" sz="2448" dirty="0"/>
              <a:t>Author queries and check them into source control system</a:t>
            </a:r>
          </a:p>
          <a:p>
            <a:pPr lvl="1"/>
            <a:r>
              <a:rPr lang="en-US" sz="2040" dirty="0"/>
              <a:t>Add query logic in .m files and store them in GitHub, TFS, etc.</a:t>
            </a:r>
          </a:p>
          <a:p>
            <a:pPr lvl="1"/>
            <a:r>
              <a:rPr lang="en-US" sz="2040" dirty="0"/>
              <a:t>Ensure query logic is the same across PBIX projects</a:t>
            </a:r>
          </a:p>
          <a:p>
            <a:endParaRPr lang="en-US" sz="2448" dirty="0"/>
          </a:p>
          <a:p>
            <a:r>
              <a:rPr lang="en-US" sz="2448" dirty="0"/>
              <a:t>Stay Ahead of the Pack and Win Admiration of Your Peers</a:t>
            </a:r>
          </a:p>
          <a:p>
            <a:pPr lvl="1"/>
            <a:r>
              <a:rPr lang="en-US" sz="2040" dirty="0"/>
              <a:t>People will think you are buddies with Chris Webb!</a:t>
            </a:r>
          </a:p>
        </p:txBody>
      </p:sp>
    </p:spTree>
    <p:extLst>
      <p:ext uri="{BB962C8B-B14F-4D97-AF65-F5344CB8AC3E}">
        <p14:creationId xmlns:p14="http://schemas.microsoft.com/office/powerpoint/2010/main" val="27638954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95CA6-FA13-4758-AD82-C141BCA365DB}"/>
              </a:ext>
            </a:extLst>
          </p:cNvPr>
          <p:cNvSpPr>
            <a:spLocks noGrp="1"/>
          </p:cNvSpPr>
          <p:nvPr>
            <p:ph type="title"/>
          </p:nvPr>
        </p:nvSpPr>
        <p:spPr/>
        <p:txBody>
          <a:bodyPr/>
          <a:lstStyle/>
          <a:p>
            <a:r>
              <a:rPr lang="en-US" dirty="0"/>
              <a:t>Why Should You Learn M Programming?</a:t>
            </a:r>
          </a:p>
        </p:txBody>
      </p:sp>
      <p:sp>
        <p:nvSpPr>
          <p:cNvPr id="3" name="Text Placeholder 2">
            <a:extLst>
              <a:ext uri="{FF2B5EF4-FFF2-40B4-BE49-F238E27FC236}">
                <a16:creationId xmlns:a16="http://schemas.microsoft.com/office/drawing/2014/main" id="{E1A9AACA-AE3B-4EEC-8E55-D40875790DB6}"/>
              </a:ext>
            </a:extLst>
          </p:cNvPr>
          <p:cNvSpPr>
            <a:spLocks noGrp="1"/>
          </p:cNvSpPr>
          <p:nvPr>
            <p:ph type="body" sz="quarter" idx="10"/>
          </p:nvPr>
        </p:nvSpPr>
        <p:spPr>
          <a:xfrm>
            <a:off x="588263" y="1378083"/>
            <a:ext cx="11239464" cy="430887"/>
          </a:xfrm>
        </p:spPr>
        <p:txBody>
          <a:bodyPr/>
          <a:lstStyle/>
          <a:p>
            <a:r>
              <a:rPr lang="en-US" dirty="0"/>
              <a:t>Take of the biggest of ELT challenges!</a:t>
            </a:r>
          </a:p>
        </p:txBody>
      </p:sp>
      <p:grpSp>
        <p:nvGrpSpPr>
          <p:cNvPr id="7" name="Group 6">
            <a:extLst>
              <a:ext uri="{FF2B5EF4-FFF2-40B4-BE49-F238E27FC236}">
                <a16:creationId xmlns:a16="http://schemas.microsoft.com/office/drawing/2014/main" id="{4118F4D8-47C5-4E82-B2E6-26162F598631}"/>
              </a:ext>
            </a:extLst>
          </p:cNvPr>
          <p:cNvGrpSpPr/>
          <p:nvPr/>
        </p:nvGrpSpPr>
        <p:grpSpPr>
          <a:xfrm>
            <a:off x="889821" y="2175855"/>
            <a:ext cx="11036960" cy="4069302"/>
            <a:chOff x="0" y="2098357"/>
            <a:chExt cx="12436475" cy="4585300"/>
          </a:xfrm>
          <a:solidFill>
            <a:schemeClr val="tx1"/>
          </a:solidFill>
        </p:grpSpPr>
        <p:pic>
          <p:nvPicPr>
            <p:cNvPr id="4" name="Picture 2" descr="https://scientistsforjesus.files.wordpress.com/2013/11/c7d87-davidandgoliathhhhhh.jpeg?w=640&amp;h=574">
              <a:extLst>
                <a:ext uri="{FF2B5EF4-FFF2-40B4-BE49-F238E27FC236}">
                  <a16:creationId xmlns:a16="http://schemas.microsoft.com/office/drawing/2014/main" id="{F1B444CF-8899-4D79-96A7-EF7279E600AD}"/>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0" y="2098357"/>
              <a:ext cx="12436475" cy="4585300"/>
            </a:xfrm>
            <a:prstGeom prst="rect">
              <a:avLst/>
            </a:prstGeom>
            <a:grpFill/>
            <a:ln>
              <a:solidFill>
                <a:schemeClr val="tx1"/>
              </a:solidFill>
            </a:ln>
          </p:spPr>
        </p:pic>
        <p:pic>
          <p:nvPicPr>
            <p:cNvPr id="6" name="Picture 5">
              <a:extLst>
                <a:ext uri="{FF2B5EF4-FFF2-40B4-BE49-F238E27FC236}">
                  <a16:creationId xmlns:a16="http://schemas.microsoft.com/office/drawing/2014/main" id="{80361D52-A165-47FE-937D-53638E4AC0BA}"/>
                </a:ext>
              </a:extLst>
            </p:cNvPr>
            <p:cNvPicPr>
              <a:picLocks noChangeAspect="1"/>
            </p:cNvPicPr>
            <p:nvPr/>
          </p:nvPicPr>
          <p:blipFill>
            <a:blip r:embed="rId3"/>
            <a:stretch>
              <a:fillRect/>
            </a:stretch>
          </p:blipFill>
          <p:spPr>
            <a:xfrm>
              <a:off x="9354411" y="2941288"/>
              <a:ext cx="1070406" cy="555976"/>
            </a:xfrm>
            <a:prstGeom prst="rect">
              <a:avLst/>
            </a:prstGeom>
            <a:grpFill/>
            <a:ln>
              <a:solidFill>
                <a:schemeClr val="tx1"/>
              </a:solidFill>
            </a:ln>
          </p:spPr>
        </p:pic>
      </p:grpSp>
    </p:spTree>
    <p:extLst>
      <p:ext uri="{BB962C8B-B14F-4D97-AF65-F5344CB8AC3E}">
        <p14:creationId xmlns:p14="http://schemas.microsoft.com/office/powerpoint/2010/main" val="84568636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F1FCA-EBF0-4E75-A9B5-3CDBD7958173}"/>
              </a:ext>
            </a:extLst>
          </p:cNvPr>
          <p:cNvSpPr>
            <a:spLocks noGrp="1"/>
          </p:cNvSpPr>
          <p:nvPr>
            <p:ph type="title"/>
          </p:nvPr>
        </p:nvSpPr>
        <p:spPr>
          <a:xfrm>
            <a:off x="588263" y="457200"/>
            <a:ext cx="11239464" cy="498598"/>
          </a:xfrm>
        </p:spPr>
        <p:txBody>
          <a:bodyPr/>
          <a:lstStyle/>
          <a:p>
            <a:pPr algn="ctr"/>
            <a:r>
              <a:rPr lang="en-US" sz="3600" dirty="0"/>
              <a:t>#1 Resource for Anyone Serious About Power Query</a:t>
            </a:r>
          </a:p>
        </p:txBody>
      </p:sp>
      <p:sp>
        <p:nvSpPr>
          <p:cNvPr id="3" name="Text Placeholder 2">
            <a:extLst>
              <a:ext uri="{FF2B5EF4-FFF2-40B4-BE49-F238E27FC236}">
                <a16:creationId xmlns:a16="http://schemas.microsoft.com/office/drawing/2014/main" id="{2AAA213F-F465-4D8F-9851-E1D429C09B19}"/>
              </a:ext>
            </a:extLst>
          </p:cNvPr>
          <p:cNvSpPr>
            <a:spLocks noGrp="1"/>
          </p:cNvSpPr>
          <p:nvPr>
            <p:ph type="body" sz="quarter" idx="10"/>
          </p:nvPr>
        </p:nvSpPr>
        <p:spPr>
          <a:xfrm>
            <a:off x="598505" y="1227357"/>
            <a:ext cx="11239464" cy="553998"/>
          </a:xfrm>
        </p:spPr>
        <p:txBody>
          <a:bodyPr/>
          <a:lstStyle/>
          <a:p>
            <a:pPr marL="0" indent="0" algn="ctr">
              <a:buNone/>
            </a:pPr>
            <a:r>
              <a:rPr lang="en-US" sz="3600" dirty="0">
                <a:hlinkClick r:id="rId2"/>
              </a:rPr>
              <a:t>https://blog.crossjoin.co.uk</a:t>
            </a:r>
            <a:r>
              <a:rPr lang="en-US" sz="3600" dirty="0"/>
              <a:t> </a:t>
            </a:r>
          </a:p>
        </p:txBody>
      </p:sp>
      <p:pic>
        <p:nvPicPr>
          <p:cNvPr id="5" name="Picture 4">
            <a:extLst>
              <a:ext uri="{FF2B5EF4-FFF2-40B4-BE49-F238E27FC236}">
                <a16:creationId xmlns:a16="http://schemas.microsoft.com/office/drawing/2014/main" id="{E77E1996-308F-4093-BA2D-58419EE960F6}"/>
              </a:ext>
            </a:extLst>
          </p:cNvPr>
          <p:cNvPicPr>
            <a:picLocks noChangeAspect="1"/>
          </p:cNvPicPr>
          <p:nvPr/>
        </p:nvPicPr>
        <p:blipFill>
          <a:blip r:embed="rId3"/>
          <a:stretch>
            <a:fillRect/>
          </a:stretch>
        </p:blipFill>
        <p:spPr>
          <a:xfrm>
            <a:off x="909810" y="2137859"/>
            <a:ext cx="10349802" cy="4630578"/>
          </a:xfrm>
          <a:prstGeom prst="rect">
            <a:avLst/>
          </a:prstGeom>
          <a:ln>
            <a:solidFill>
              <a:schemeClr val="tx1"/>
            </a:solidFill>
          </a:ln>
        </p:spPr>
      </p:pic>
    </p:spTree>
    <p:extLst>
      <p:ext uri="{BB962C8B-B14F-4D97-AF65-F5344CB8AC3E}">
        <p14:creationId xmlns:p14="http://schemas.microsoft.com/office/powerpoint/2010/main" val="281057227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6EAF6-8806-42BA-BF68-D8045C1338E9}"/>
              </a:ext>
            </a:extLst>
          </p:cNvPr>
          <p:cNvSpPr>
            <a:spLocks noGrp="1"/>
          </p:cNvSpPr>
          <p:nvPr>
            <p:ph type="title"/>
          </p:nvPr>
        </p:nvSpPr>
        <p:spPr/>
        <p:txBody>
          <a:bodyPr/>
          <a:lstStyle/>
          <a:p>
            <a:r>
              <a:rPr lang="en-US" dirty="0"/>
              <a:t>3 Sample Files Used in This Session</a:t>
            </a:r>
          </a:p>
        </p:txBody>
      </p:sp>
      <p:sp>
        <p:nvSpPr>
          <p:cNvPr id="3" name="Text Placeholder 2">
            <a:extLst>
              <a:ext uri="{FF2B5EF4-FFF2-40B4-BE49-F238E27FC236}">
                <a16:creationId xmlns:a16="http://schemas.microsoft.com/office/drawing/2014/main" id="{BE39184E-80AB-43C0-A1B6-620BC77BA65E}"/>
              </a:ext>
            </a:extLst>
          </p:cNvPr>
          <p:cNvSpPr>
            <a:spLocks noGrp="1"/>
          </p:cNvSpPr>
          <p:nvPr>
            <p:ph type="body" sz="quarter" idx="10"/>
          </p:nvPr>
        </p:nvSpPr>
        <p:spPr>
          <a:xfrm>
            <a:off x="588263" y="1378083"/>
            <a:ext cx="11239464" cy="430887"/>
          </a:xfrm>
        </p:spPr>
        <p:txBody>
          <a:bodyPr/>
          <a:lstStyle/>
          <a:p>
            <a:r>
              <a:rPr lang="en-US" dirty="0">
                <a:hlinkClick r:id="rId2"/>
              </a:rPr>
              <a:t>https://github.com/PowerBiDevCamp/Intro-to-M-Programming</a:t>
            </a:r>
            <a:r>
              <a:rPr lang="en-US" dirty="0"/>
              <a:t> </a:t>
            </a:r>
          </a:p>
        </p:txBody>
      </p:sp>
      <p:pic>
        <p:nvPicPr>
          <p:cNvPr id="5" name="Picture 4">
            <a:extLst>
              <a:ext uri="{FF2B5EF4-FFF2-40B4-BE49-F238E27FC236}">
                <a16:creationId xmlns:a16="http://schemas.microsoft.com/office/drawing/2014/main" id="{934DBDEE-96B5-4F2F-9B68-E06568F76F16}"/>
              </a:ext>
            </a:extLst>
          </p:cNvPr>
          <p:cNvPicPr>
            <a:picLocks noChangeAspect="1"/>
          </p:cNvPicPr>
          <p:nvPr/>
        </p:nvPicPr>
        <p:blipFill>
          <a:blip r:embed="rId3"/>
          <a:stretch>
            <a:fillRect/>
          </a:stretch>
        </p:blipFill>
        <p:spPr>
          <a:xfrm>
            <a:off x="769362" y="2175855"/>
            <a:ext cx="10062762" cy="3830957"/>
          </a:xfrm>
          <a:prstGeom prst="rect">
            <a:avLst/>
          </a:prstGeom>
          <a:ln>
            <a:solidFill>
              <a:schemeClr val="tx1"/>
            </a:solidFill>
          </a:ln>
        </p:spPr>
      </p:pic>
    </p:spTree>
    <p:extLst>
      <p:ext uri="{BB962C8B-B14F-4D97-AF65-F5344CB8AC3E}">
        <p14:creationId xmlns:p14="http://schemas.microsoft.com/office/powerpoint/2010/main" val="395815233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7BF15BD-001C-49B3-9A01-B39DEDA47564}"/>
              </a:ext>
            </a:extLst>
          </p:cNvPr>
          <p:cNvSpPr>
            <a:spLocks noGrp="1"/>
          </p:cNvSpPr>
          <p:nvPr>
            <p:ph type="title"/>
          </p:nvPr>
        </p:nvSpPr>
        <p:spPr/>
        <p:txBody>
          <a:bodyPr/>
          <a:lstStyle/>
          <a:p>
            <a:r>
              <a:rPr lang="en-US" dirty="0"/>
              <a:t>Agenda</a:t>
            </a:r>
          </a:p>
        </p:txBody>
      </p:sp>
      <p:sp>
        <p:nvSpPr>
          <p:cNvPr id="7" name="Text Placeholder 6">
            <a:extLst>
              <a:ext uri="{FF2B5EF4-FFF2-40B4-BE49-F238E27FC236}">
                <a16:creationId xmlns:a16="http://schemas.microsoft.com/office/drawing/2014/main" id="{61F6BD0B-C4D8-42DE-A3A7-50D8219CE639}"/>
              </a:ext>
            </a:extLst>
          </p:cNvPr>
          <p:cNvSpPr>
            <a:spLocks noGrp="1"/>
          </p:cNvSpPr>
          <p:nvPr>
            <p:ph type="body" sz="quarter" idx="11"/>
          </p:nvPr>
        </p:nvSpPr>
        <p:spPr>
          <a:xfrm>
            <a:off x="4442092" y="2355794"/>
            <a:ext cx="7796829" cy="3200876"/>
          </a:xfrm>
        </p:spPr>
        <p:txBody>
          <a:bodyPr/>
          <a:lstStyle/>
          <a:p>
            <a:pPr marL="466298" indent="-466298">
              <a:buFont typeface="Wingdings" panose="05000000000000000000" pitchFamily="2" charset="2"/>
              <a:buChar char="ü"/>
            </a:pPr>
            <a:r>
              <a:rPr lang="en-US" dirty="0"/>
              <a:t>The Power Query Mashup Engine</a:t>
            </a:r>
          </a:p>
          <a:p>
            <a:pPr marL="466298" indent="-466298">
              <a:buFont typeface="Wingdings" panose="05000000000000000000" pitchFamily="2" charset="2"/>
              <a:buChar char="Ø"/>
            </a:pPr>
            <a:r>
              <a:rPr lang="en-US" dirty="0"/>
              <a:t>M Programming Fundamentals</a:t>
            </a:r>
          </a:p>
          <a:p>
            <a:pPr marL="466298" indent="-466298">
              <a:buFont typeface="Arial" panose="020B0604020202020204" pitchFamily="34" charset="0"/>
              <a:buChar char="•"/>
            </a:pPr>
            <a:r>
              <a:rPr lang="en-US" dirty="0"/>
              <a:t>Programming Lists, Records and Tables</a:t>
            </a:r>
          </a:p>
          <a:p>
            <a:pPr marL="466298" indent="-466298">
              <a:buFont typeface="Arial" panose="020B0604020202020204" pitchFamily="34" charset="0"/>
              <a:buChar char="•"/>
            </a:pPr>
            <a:r>
              <a:rPr lang="en-US" dirty="0"/>
              <a:t>Understanding Query Folding</a:t>
            </a:r>
          </a:p>
          <a:p>
            <a:pPr marL="466298" indent="-466298">
              <a:buFont typeface="Arial" panose="020B0604020202020204" pitchFamily="34" charset="0"/>
              <a:buChar char="•"/>
            </a:pPr>
            <a:r>
              <a:rPr lang="en-US" dirty="0"/>
              <a:t>Choosing Between </a:t>
            </a:r>
            <a:r>
              <a:rPr lang="en-US" dirty="0" err="1"/>
              <a:t>OData.Feed</a:t>
            </a:r>
            <a:r>
              <a:rPr lang="en-US" dirty="0"/>
              <a:t> &amp; </a:t>
            </a:r>
            <a:r>
              <a:rPr lang="en-US" dirty="0" err="1"/>
              <a:t>Web.Contents</a:t>
            </a:r>
            <a:endParaRPr lang="en-US" dirty="0"/>
          </a:p>
          <a:p>
            <a:pPr marL="466298" indent="-466298">
              <a:buFont typeface="Arial" panose="020B0604020202020204" pitchFamily="34" charset="0"/>
              <a:buChar char="•"/>
            </a:pPr>
            <a:r>
              <a:rPr lang="en-US" dirty="0"/>
              <a:t>Writing Reusable Function Queries</a:t>
            </a:r>
          </a:p>
          <a:p>
            <a:pPr marL="466298" indent="-466298">
              <a:buFont typeface="Arial" panose="020B0604020202020204" pitchFamily="34" charset="0"/>
              <a:buChar char="•"/>
            </a:pPr>
            <a:r>
              <a:rPr lang="en-US" dirty="0"/>
              <a:t>Designing with Query Parameters</a:t>
            </a:r>
          </a:p>
        </p:txBody>
      </p:sp>
    </p:spTree>
    <p:extLst>
      <p:ext uri="{BB962C8B-B14F-4D97-AF65-F5344CB8AC3E}">
        <p14:creationId xmlns:p14="http://schemas.microsoft.com/office/powerpoint/2010/main" val="30901110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24BA6-3AD9-496E-869D-A9A6B3F2805F}"/>
              </a:ext>
            </a:extLst>
          </p:cNvPr>
          <p:cNvSpPr>
            <a:spLocks noGrp="1"/>
          </p:cNvSpPr>
          <p:nvPr>
            <p:ph type="title"/>
          </p:nvPr>
        </p:nvSpPr>
        <p:spPr/>
        <p:txBody>
          <a:bodyPr/>
          <a:lstStyle/>
          <a:p>
            <a:r>
              <a:rPr lang="en-US" dirty="0"/>
              <a:t>The M Programming Language</a:t>
            </a:r>
          </a:p>
        </p:txBody>
      </p:sp>
      <p:sp>
        <p:nvSpPr>
          <p:cNvPr id="3" name="Content Placeholder 2">
            <a:extLst>
              <a:ext uri="{FF2B5EF4-FFF2-40B4-BE49-F238E27FC236}">
                <a16:creationId xmlns:a16="http://schemas.microsoft.com/office/drawing/2014/main" id="{D0AEAAFD-0BD8-44E7-BEAC-519A3DB5D2CA}"/>
              </a:ext>
            </a:extLst>
          </p:cNvPr>
          <p:cNvSpPr>
            <a:spLocks noGrp="1"/>
          </p:cNvSpPr>
          <p:nvPr>
            <p:ph type="body" sz="quarter" idx="10"/>
          </p:nvPr>
        </p:nvSpPr>
        <p:spPr/>
        <p:txBody>
          <a:bodyPr>
            <a:normAutofit/>
          </a:bodyPr>
          <a:lstStyle/>
          <a:p>
            <a:r>
              <a:rPr lang="en-US" sz="2448" dirty="0"/>
              <a:t>M is a </a:t>
            </a:r>
            <a:r>
              <a:rPr lang="en-US" sz="2448" b="1" i="1" dirty="0">
                <a:solidFill>
                  <a:srgbClr val="002060"/>
                </a:solidFill>
              </a:rPr>
              <a:t>functional</a:t>
            </a:r>
            <a:r>
              <a:rPr lang="en-US" sz="2448" dirty="0"/>
              <a:t> programming language</a:t>
            </a:r>
          </a:p>
          <a:p>
            <a:pPr lvl="1"/>
            <a:r>
              <a:rPr lang="en-US" sz="2040" dirty="0"/>
              <a:t>computation through evaluation of mathematical functions</a:t>
            </a:r>
          </a:p>
          <a:p>
            <a:pPr lvl="1"/>
            <a:r>
              <a:rPr lang="en-US" sz="2040" dirty="0"/>
              <a:t>Programming involves writing expressions instead of statements</a:t>
            </a:r>
          </a:p>
          <a:p>
            <a:pPr lvl="1"/>
            <a:r>
              <a:rPr lang="en-US" sz="2040" dirty="0"/>
              <a:t>M does not support changing-state or mutable data</a:t>
            </a:r>
          </a:p>
          <a:p>
            <a:pPr lvl="1"/>
            <a:r>
              <a:rPr lang="en-US" sz="2040" dirty="0"/>
              <a:t>Every query is a single expression that returns a single value</a:t>
            </a:r>
          </a:p>
          <a:p>
            <a:pPr lvl="1"/>
            <a:r>
              <a:rPr lang="en-US" sz="2040" dirty="0"/>
              <a:t>Every query has a return type</a:t>
            </a:r>
          </a:p>
          <a:p>
            <a:endParaRPr lang="en-US" sz="2448" dirty="0"/>
          </a:p>
          <a:p>
            <a:r>
              <a:rPr lang="en-US" sz="2448" dirty="0"/>
              <a:t>Get Started with M</a:t>
            </a:r>
          </a:p>
          <a:p>
            <a:pPr lvl="1"/>
            <a:r>
              <a:rPr lang="en-US" sz="2040" dirty="0"/>
              <a:t>Language is case-sensitive</a:t>
            </a:r>
          </a:p>
          <a:p>
            <a:pPr lvl="1"/>
            <a:r>
              <a:rPr lang="en-US" sz="2040" dirty="0"/>
              <a:t>It's all about writing expressions</a:t>
            </a:r>
          </a:p>
          <a:p>
            <a:pPr lvl="1"/>
            <a:r>
              <a:rPr lang="en-US" sz="2040" dirty="0"/>
              <a:t>Query expressions can reference other queries by name</a:t>
            </a:r>
          </a:p>
          <a:p>
            <a:endParaRPr lang="en-US" sz="2448" dirty="0"/>
          </a:p>
          <a:p>
            <a:pPr lvl="1"/>
            <a:endParaRPr lang="en-US" sz="2040" dirty="0"/>
          </a:p>
        </p:txBody>
      </p:sp>
    </p:spTree>
    <p:extLst>
      <p:ext uri="{BB962C8B-B14F-4D97-AF65-F5344CB8AC3E}">
        <p14:creationId xmlns:p14="http://schemas.microsoft.com/office/powerpoint/2010/main" val="213006561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C44FE-12C8-45A4-ADCF-FC2B622F8794}"/>
              </a:ext>
            </a:extLst>
          </p:cNvPr>
          <p:cNvSpPr>
            <a:spLocks noGrp="1"/>
          </p:cNvSpPr>
          <p:nvPr>
            <p:ph type="title"/>
          </p:nvPr>
        </p:nvSpPr>
        <p:spPr/>
        <p:txBody>
          <a:bodyPr/>
          <a:lstStyle/>
          <a:p>
            <a:r>
              <a:rPr lang="en-US" dirty="0"/>
              <a:t>Referencing Other Queries</a:t>
            </a:r>
          </a:p>
        </p:txBody>
      </p:sp>
      <p:sp>
        <p:nvSpPr>
          <p:cNvPr id="3" name="Content Placeholder 2">
            <a:extLst>
              <a:ext uri="{FF2B5EF4-FFF2-40B4-BE49-F238E27FC236}">
                <a16:creationId xmlns:a16="http://schemas.microsoft.com/office/drawing/2014/main" id="{F9AE3F58-E199-4804-89B9-A6740E6F48AE}"/>
              </a:ext>
            </a:extLst>
          </p:cNvPr>
          <p:cNvSpPr>
            <a:spLocks noGrp="1"/>
          </p:cNvSpPr>
          <p:nvPr>
            <p:ph type="body" sz="quarter" idx="10"/>
          </p:nvPr>
        </p:nvSpPr>
        <p:spPr/>
        <p:txBody>
          <a:bodyPr/>
          <a:lstStyle/>
          <a:p>
            <a:r>
              <a:rPr lang="en-US" dirty="0"/>
              <a:t>Query can reference other queries by name</a:t>
            </a:r>
          </a:p>
          <a:p>
            <a:pPr lvl="1"/>
            <a:r>
              <a:rPr lang="en-US" dirty="0"/>
              <a:t>Every query is defined with a return type</a:t>
            </a:r>
          </a:p>
        </p:txBody>
      </p:sp>
      <p:pic>
        <p:nvPicPr>
          <p:cNvPr id="4" name="Picture 3">
            <a:extLst>
              <a:ext uri="{FF2B5EF4-FFF2-40B4-BE49-F238E27FC236}">
                <a16:creationId xmlns:a16="http://schemas.microsoft.com/office/drawing/2014/main" id="{A48A32A6-2B24-48AB-8FBE-4992CDBC726A}"/>
              </a:ext>
            </a:extLst>
          </p:cNvPr>
          <p:cNvPicPr>
            <a:picLocks noChangeAspect="1"/>
          </p:cNvPicPr>
          <p:nvPr/>
        </p:nvPicPr>
        <p:blipFill>
          <a:blip r:embed="rId2"/>
          <a:stretch>
            <a:fillRect/>
          </a:stretch>
        </p:blipFill>
        <p:spPr>
          <a:xfrm>
            <a:off x="2720975" y="2642376"/>
            <a:ext cx="5440186" cy="3398273"/>
          </a:xfrm>
          <a:prstGeom prst="rect">
            <a:avLst/>
          </a:prstGeom>
          <a:ln>
            <a:solidFill>
              <a:schemeClr val="tx1">
                <a:lumMod val="50000"/>
                <a:lumOff val="50000"/>
              </a:schemeClr>
            </a:solidFill>
          </a:ln>
        </p:spPr>
      </p:pic>
    </p:spTree>
    <p:extLst>
      <p:ext uri="{BB962C8B-B14F-4D97-AF65-F5344CB8AC3E}">
        <p14:creationId xmlns:p14="http://schemas.microsoft.com/office/powerpoint/2010/main" val="38294319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6EE2081-51C6-4949-8EE5-5E847FFC8C6E}"/>
              </a:ext>
            </a:extLst>
          </p:cNvPr>
          <p:cNvPicPr>
            <a:picLocks noChangeAspect="1"/>
          </p:cNvPicPr>
          <p:nvPr/>
        </p:nvPicPr>
        <p:blipFill rotWithShape="1">
          <a:blip r:embed="rId2"/>
          <a:srcRect b="17429"/>
          <a:stretch/>
        </p:blipFill>
        <p:spPr>
          <a:xfrm>
            <a:off x="2798693" y="3782659"/>
            <a:ext cx="5440186" cy="3010994"/>
          </a:xfrm>
          <a:prstGeom prst="rect">
            <a:avLst/>
          </a:prstGeom>
          <a:ln>
            <a:solidFill>
              <a:schemeClr val="tx1">
                <a:lumMod val="50000"/>
                <a:lumOff val="50000"/>
              </a:schemeClr>
            </a:solidFill>
          </a:ln>
        </p:spPr>
      </p:pic>
      <p:sp>
        <p:nvSpPr>
          <p:cNvPr id="2" name="Title 1">
            <a:extLst>
              <a:ext uri="{FF2B5EF4-FFF2-40B4-BE49-F238E27FC236}">
                <a16:creationId xmlns:a16="http://schemas.microsoft.com/office/drawing/2014/main" id="{2C374A05-F56E-48DA-86EA-4A6D6CA3700E}"/>
              </a:ext>
            </a:extLst>
          </p:cNvPr>
          <p:cNvSpPr>
            <a:spLocks noGrp="1"/>
          </p:cNvSpPr>
          <p:nvPr>
            <p:ph type="title"/>
          </p:nvPr>
        </p:nvSpPr>
        <p:spPr/>
        <p:txBody>
          <a:bodyPr/>
          <a:lstStyle/>
          <a:p>
            <a:r>
              <a:rPr lang="en-US" dirty="0"/>
              <a:t>Let Statement</a:t>
            </a:r>
          </a:p>
        </p:txBody>
      </p:sp>
      <p:sp>
        <p:nvSpPr>
          <p:cNvPr id="3" name="Content Placeholder 2">
            <a:extLst>
              <a:ext uri="{FF2B5EF4-FFF2-40B4-BE49-F238E27FC236}">
                <a16:creationId xmlns:a16="http://schemas.microsoft.com/office/drawing/2014/main" id="{5AC4A7AA-04A5-4321-B8AB-930447A21468}"/>
              </a:ext>
            </a:extLst>
          </p:cNvPr>
          <p:cNvSpPr>
            <a:spLocks noGrp="1"/>
          </p:cNvSpPr>
          <p:nvPr>
            <p:ph type="body" sz="quarter" idx="10"/>
          </p:nvPr>
        </p:nvSpPr>
        <p:spPr>
          <a:xfrm>
            <a:off x="588263" y="1209167"/>
            <a:ext cx="11239464" cy="1749197"/>
          </a:xfrm>
        </p:spPr>
        <p:txBody>
          <a:bodyPr>
            <a:normAutofit/>
          </a:bodyPr>
          <a:lstStyle/>
          <a:p>
            <a:pPr>
              <a:lnSpc>
                <a:spcPts val="2938"/>
              </a:lnSpc>
            </a:pPr>
            <a:r>
              <a:rPr lang="en-US" sz="2448" dirty="0"/>
              <a:t>Queries usually created using </a:t>
            </a:r>
            <a:r>
              <a:rPr lang="en-US" sz="2448" b="1" dirty="0">
                <a:solidFill>
                  <a:srgbClr val="002060"/>
                </a:solidFill>
                <a:latin typeface="Lucida Console" panose="020B0609040504020204" pitchFamily="49" charset="0"/>
              </a:rPr>
              <a:t>let</a:t>
            </a:r>
            <a:r>
              <a:rPr lang="en-US" sz="2448" dirty="0"/>
              <a:t> statement</a:t>
            </a:r>
          </a:p>
          <a:p>
            <a:pPr lvl="1">
              <a:lnSpc>
                <a:spcPts val="2938"/>
              </a:lnSpc>
            </a:pPr>
            <a:r>
              <a:rPr lang="en-US" sz="2040" dirty="0"/>
              <a:t>Allows a single expressions to contain inner expressions</a:t>
            </a:r>
          </a:p>
          <a:p>
            <a:pPr lvl="1">
              <a:lnSpc>
                <a:spcPts val="2938"/>
              </a:lnSpc>
            </a:pPr>
            <a:r>
              <a:rPr lang="en-US" sz="2040" dirty="0"/>
              <a:t>Each line in </a:t>
            </a:r>
            <a:r>
              <a:rPr lang="en-US" sz="2040" b="1" dirty="0">
                <a:solidFill>
                  <a:srgbClr val="002060"/>
                </a:solidFill>
                <a:latin typeface="Lucida Console" panose="020B0609040504020204" pitchFamily="49" charset="0"/>
              </a:rPr>
              <a:t>let</a:t>
            </a:r>
            <a:r>
              <a:rPr lang="en-US" sz="2040" dirty="0"/>
              <a:t> block represents a separate expression</a:t>
            </a:r>
          </a:p>
          <a:p>
            <a:pPr lvl="1">
              <a:lnSpc>
                <a:spcPts val="2938"/>
              </a:lnSpc>
            </a:pPr>
            <a:r>
              <a:rPr lang="en-US" sz="2040" dirty="0"/>
              <a:t>Each line in </a:t>
            </a:r>
            <a:r>
              <a:rPr lang="en-US" sz="2040" b="1" dirty="0">
                <a:solidFill>
                  <a:srgbClr val="002060"/>
                </a:solidFill>
                <a:latin typeface="Lucida Console" panose="020B0609040504020204" pitchFamily="49" charset="0"/>
              </a:rPr>
              <a:t>let</a:t>
            </a:r>
            <a:r>
              <a:rPr lang="en-US" sz="2040" dirty="0"/>
              <a:t> block has variable which is named step</a:t>
            </a:r>
          </a:p>
          <a:p>
            <a:pPr lvl="1">
              <a:lnSpc>
                <a:spcPts val="2938"/>
              </a:lnSpc>
            </a:pPr>
            <a:r>
              <a:rPr lang="en-US" sz="2040" dirty="0"/>
              <a:t>Each line in </a:t>
            </a:r>
            <a:r>
              <a:rPr lang="en-US" sz="2040" b="1" dirty="0">
                <a:solidFill>
                  <a:srgbClr val="002060"/>
                </a:solidFill>
                <a:latin typeface="Lucida Console" panose="020B0609040504020204" pitchFamily="49" charset="0"/>
              </a:rPr>
              <a:t>let</a:t>
            </a:r>
            <a:r>
              <a:rPr lang="en-US" sz="2040" dirty="0"/>
              <a:t> block requires comma at end except for last line</a:t>
            </a:r>
          </a:p>
          <a:p>
            <a:pPr lvl="1">
              <a:lnSpc>
                <a:spcPts val="2938"/>
              </a:lnSpc>
            </a:pPr>
            <a:r>
              <a:rPr lang="en-US" sz="2040" dirty="0"/>
              <a:t>Expression inside </a:t>
            </a:r>
            <a:r>
              <a:rPr lang="en-US" sz="2040" b="1" dirty="0">
                <a:solidFill>
                  <a:srgbClr val="002060"/>
                </a:solidFill>
                <a:latin typeface="Lucida Console" panose="020B0609040504020204" pitchFamily="49" charset="0"/>
              </a:rPr>
              <a:t>in</a:t>
            </a:r>
            <a:r>
              <a:rPr lang="en-US" sz="2040" dirty="0"/>
              <a:t> block is returned as </a:t>
            </a:r>
            <a:r>
              <a:rPr lang="en-US" sz="2040" b="1" dirty="0">
                <a:solidFill>
                  <a:srgbClr val="002060"/>
                </a:solidFill>
                <a:latin typeface="Lucida Console" panose="020B0609040504020204" pitchFamily="49" charset="0"/>
              </a:rPr>
              <a:t>let</a:t>
            </a:r>
            <a:r>
              <a:rPr lang="en-US" sz="2040" dirty="0"/>
              <a:t> statement value</a:t>
            </a:r>
          </a:p>
        </p:txBody>
      </p:sp>
      <p:grpSp>
        <p:nvGrpSpPr>
          <p:cNvPr id="28" name="Group 27">
            <a:extLst>
              <a:ext uri="{FF2B5EF4-FFF2-40B4-BE49-F238E27FC236}">
                <a16:creationId xmlns:a16="http://schemas.microsoft.com/office/drawing/2014/main" id="{BEDF7448-E760-45B3-9E99-0CF34004B66F}"/>
              </a:ext>
            </a:extLst>
          </p:cNvPr>
          <p:cNvGrpSpPr/>
          <p:nvPr/>
        </p:nvGrpSpPr>
        <p:grpSpPr>
          <a:xfrm>
            <a:off x="3161878" y="3633560"/>
            <a:ext cx="5193130" cy="2472486"/>
            <a:chOff x="1575298" y="3562638"/>
            <a:chExt cx="5091766" cy="2424226"/>
          </a:xfrm>
        </p:grpSpPr>
        <p:pic>
          <p:nvPicPr>
            <p:cNvPr id="10" name="Picture 9">
              <a:extLst>
                <a:ext uri="{FF2B5EF4-FFF2-40B4-BE49-F238E27FC236}">
                  <a16:creationId xmlns:a16="http://schemas.microsoft.com/office/drawing/2014/main" id="{0BBE9774-D30F-4B1C-8E6F-1AEEBE40364D}"/>
                </a:ext>
              </a:extLst>
            </p:cNvPr>
            <p:cNvPicPr>
              <a:picLocks noChangeAspect="1"/>
            </p:cNvPicPr>
            <p:nvPr/>
          </p:nvPicPr>
          <p:blipFill rotWithShape="1">
            <a:blip r:embed="rId3"/>
            <a:srcRect t="19826"/>
            <a:stretch/>
          </p:blipFill>
          <p:spPr>
            <a:xfrm>
              <a:off x="4405964" y="3562638"/>
              <a:ext cx="2261100" cy="2424226"/>
            </a:xfrm>
            <a:prstGeom prst="rect">
              <a:avLst/>
            </a:prstGeom>
          </p:spPr>
        </p:pic>
        <p:grpSp>
          <p:nvGrpSpPr>
            <p:cNvPr id="27" name="Group 26">
              <a:extLst>
                <a:ext uri="{FF2B5EF4-FFF2-40B4-BE49-F238E27FC236}">
                  <a16:creationId xmlns:a16="http://schemas.microsoft.com/office/drawing/2014/main" id="{42E85317-94A2-4FD4-9133-953349AD26CE}"/>
                </a:ext>
              </a:extLst>
            </p:cNvPr>
            <p:cNvGrpSpPr/>
            <p:nvPr/>
          </p:nvGrpSpPr>
          <p:grpSpPr>
            <a:xfrm>
              <a:off x="1575298" y="4972294"/>
              <a:ext cx="2785439" cy="961491"/>
              <a:chOff x="1575298" y="4972294"/>
              <a:chExt cx="2785439" cy="961491"/>
            </a:xfrm>
          </p:grpSpPr>
          <p:sp>
            <p:nvSpPr>
              <p:cNvPr id="11" name="Rectangle: Rounded Corners 10">
                <a:extLst>
                  <a:ext uri="{FF2B5EF4-FFF2-40B4-BE49-F238E27FC236}">
                    <a16:creationId xmlns:a16="http://schemas.microsoft.com/office/drawing/2014/main" id="{DEFED768-00DA-4F2E-8B4B-4761A4649909}"/>
                  </a:ext>
                </a:extLst>
              </p:cNvPr>
              <p:cNvSpPr/>
              <p:nvPr/>
            </p:nvSpPr>
            <p:spPr>
              <a:xfrm>
                <a:off x="1575299" y="4972294"/>
                <a:ext cx="1015501" cy="162802"/>
              </a:xfrm>
              <a:prstGeom prst="round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cxnSp>
            <p:nvCxnSpPr>
              <p:cNvPr id="13" name="Straight Arrow Connector 12">
                <a:extLst>
                  <a:ext uri="{FF2B5EF4-FFF2-40B4-BE49-F238E27FC236}">
                    <a16:creationId xmlns:a16="http://schemas.microsoft.com/office/drawing/2014/main" id="{D06C37E4-5A3C-47B4-9E55-0612A38309D9}"/>
                  </a:ext>
                </a:extLst>
              </p:cNvPr>
              <p:cNvCxnSpPr>
                <a:cxnSpLocks/>
                <a:stCxn id="11" idx="3"/>
              </p:cNvCxnSpPr>
              <p:nvPr/>
            </p:nvCxnSpPr>
            <p:spPr>
              <a:xfrm>
                <a:off x="2590800" y="5053695"/>
                <a:ext cx="1752600" cy="0"/>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57747C70-781B-4A34-9359-B9B68F490052}"/>
                  </a:ext>
                </a:extLst>
              </p:cNvPr>
              <p:cNvSpPr/>
              <p:nvPr/>
            </p:nvSpPr>
            <p:spPr>
              <a:xfrm>
                <a:off x="1575299" y="5214215"/>
                <a:ext cx="1015501" cy="162802"/>
              </a:xfrm>
              <a:prstGeom prst="round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cxnSp>
            <p:nvCxnSpPr>
              <p:cNvPr id="18" name="Straight Arrow Connector 17">
                <a:extLst>
                  <a:ext uri="{FF2B5EF4-FFF2-40B4-BE49-F238E27FC236}">
                    <a16:creationId xmlns:a16="http://schemas.microsoft.com/office/drawing/2014/main" id="{96857E39-2A51-4E97-B727-5F3E0A13C7C6}"/>
                  </a:ext>
                </a:extLst>
              </p:cNvPr>
              <p:cNvCxnSpPr>
                <a:cxnSpLocks/>
                <a:stCxn id="17" idx="3"/>
              </p:cNvCxnSpPr>
              <p:nvPr/>
            </p:nvCxnSpPr>
            <p:spPr>
              <a:xfrm>
                <a:off x="2590800" y="5295616"/>
                <a:ext cx="1769937" cy="0"/>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FE2CF0CD-C685-49C6-BDF2-58DFDEDFA481}"/>
                  </a:ext>
                </a:extLst>
              </p:cNvPr>
              <p:cNvSpPr/>
              <p:nvPr/>
            </p:nvSpPr>
            <p:spPr>
              <a:xfrm>
                <a:off x="1575298" y="5480412"/>
                <a:ext cx="1625101" cy="192023"/>
              </a:xfrm>
              <a:prstGeom prst="round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cxnSp>
            <p:nvCxnSpPr>
              <p:cNvPr id="20" name="Straight Arrow Connector 19">
                <a:extLst>
                  <a:ext uri="{FF2B5EF4-FFF2-40B4-BE49-F238E27FC236}">
                    <a16:creationId xmlns:a16="http://schemas.microsoft.com/office/drawing/2014/main" id="{CC05F47B-6FF7-4FFB-8D1F-622A89A44FED}"/>
                  </a:ext>
                </a:extLst>
              </p:cNvPr>
              <p:cNvCxnSpPr>
                <a:cxnSpLocks/>
                <a:stCxn id="19" idx="3"/>
              </p:cNvCxnSpPr>
              <p:nvPr/>
            </p:nvCxnSpPr>
            <p:spPr>
              <a:xfrm>
                <a:off x="3200399" y="5576424"/>
                <a:ext cx="1160338" cy="0"/>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611CEA22-2A24-4876-891B-95730F289BB8}"/>
                  </a:ext>
                </a:extLst>
              </p:cNvPr>
              <p:cNvSpPr/>
              <p:nvPr/>
            </p:nvSpPr>
            <p:spPr>
              <a:xfrm>
                <a:off x="1575298" y="5741762"/>
                <a:ext cx="1548901" cy="192023"/>
              </a:xfrm>
              <a:prstGeom prst="round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cxnSp>
            <p:nvCxnSpPr>
              <p:cNvPr id="22" name="Straight Arrow Connector 21">
                <a:extLst>
                  <a:ext uri="{FF2B5EF4-FFF2-40B4-BE49-F238E27FC236}">
                    <a16:creationId xmlns:a16="http://schemas.microsoft.com/office/drawing/2014/main" id="{F3586AAC-52B5-4857-B6B6-6E5C7D61F23A}"/>
                  </a:ext>
                </a:extLst>
              </p:cNvPr>
              <p:cNvCxnSpPr>
                <a:cxnSpLocks/>
              </p:cNvCxnSpPr>
              <p:nvPr/>
            </p:nvCxnSpPr>
            <p:spPr>
              <a:xfrm flipV="1">
                <a:off x="3124199" y="5830930"/>
                <a:ext cx="1236082" cy="6843"/>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40480551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88BD6-99A5-44B0-B98F-946CDF4DD79E}"/>
              </a:ext>
            </a:extLst>
          </p:cNvPr>
          <p:cNvSpPr>
            <a:spLocks noGrp="1"/>
          </p:cNvSpPr>
          <p:nvPr>
            <p:ph type="title"/>
          </p:nvPr>
        </p:nvSpPr>
        <p:spPr/>
        <p:txBody>
          <a:bodyPr/>
          <a:lstStyle/>
          <a:p>
            <a:r>
              <a:rPr lang="en-US" dirty="0"/>
              <a:t>Comments and Variable Names</a:t>
            </a:r>
          </a:p>
        </p:txBody>
      </p:sp>
      <p:sp>
        <p:nvSpPr>
          <p:cNvPr id="3" name="Content Placeholder 2">
            <a:extLst>
              <a:ext uri="{FF2B5EF4-FFF2-40B4-BE49-F238E27FC236}">
                <a16:creationId xmlns:a16="http://schemas.microsoft.com/office/drawing/2014/main" id="{79411442-E558-4805-A4B7-9262C88E1096}"/>
              </a:ext>
            </a:extLst>
          </p:cNvPr>
          <p:cNvSpPr>
            <a:spLocks noGrp="1"/>
          </p:cNvSpPr>
          <p:nvPr>
            <p:ph type="body" sz="quarter" idx="10"/>
          </p:nvPr>
        </p:nvSpPr>
        <p:spPr/>
        <p:txBody>
          <a:bodyPr>
            <a:normAutofit/>
          </a:bodyPr>
          <a:lstStyle/>
          <a:p>
            <a:r>
              <a:rPr lang="en-US" sz="2040" dirty="0"/>
              <a:t>M supports using C-style comments</a:t>
            </a:r>
          </a:p>
          <a:p>
            <a:pPr lvl="1"/>
            <a:r>
              <a:rPr lang="en-US" sz="1836" dirty="0"/>
              <a:t>Multiline comments created using </a:t>
            </a:r>
            <a:r>
              <a:rPr lang="en-US" sz="1836" b="1" dirty="0">
                <a:solidFill>
                  <a:schemeClr val="accent5">
                    <a:lumMod val="50000"/>
                  </a:schemeClr>
                </a:solidFill>
                <a:latin typeface="Lucida Console" panose="020B0609040504020204" pitchFamily="49" charset="0"/>
              </a:rPr>
              <a:t>/* */</a:t>
            </a:r>
          </a:p>
          <a:p>
            <a:pPr lvl="1"/>
            <a:r>
              <a:rPr lang="en-US" sz="1836" dirty="0"/>
              <a:t>Single line comments created using </a:t>
            </a:r>
            <a:r>
              <a:rPr lang="en-US" sz="1836" b="1" dirty="0">
                <a:solidFill>
                  <a:schemeClr val="accent5">
                    <a:lumMod val="50000"/>
                  </a:schemeClr>
                </a:solidFill>
                <a:latin typeface="Lucida Console" panose="020B0609040504020204" pitchFamily="49" charset="0"/>
              </a:rPr>
              <a:t>//</a:t>
            </a:r>
          </a:p>
          <a:p>
            <a:endParaRPr lang="en-US" sz="2236" b="1" dirty="0">
              <a:latin typeface="Lucida Console" panose="020B0609040504020204" pitchFamily="49" charset="0"/>
            </a:endParaRPr>
          </a:p>
          <a:p>
            <a:endParaRPr lang="en-US" sz="2236" b="1" dirty="0">
              <a:latin typeface="Lucida Console" panose="020B0609040504020204" pitchFamily="49" charset="0"/>
            </a:endParaRPr>
          </a:p>
          <a:p>
            <a:endParaRPr lang="en-US" sz="2236" b="1" dirty="0">
              <a:latin typeface="Lucida Console" panose="020B0609040504020204" pitchFamily="49" charset="0"/>
            </a:endParaRPr>
          </a:p>
          <a:p>
            <a:r>
              <a:rPr lang="en-US" sz="2040" dirty="0"/>
              <a:t>Variable names with spaces must be enclosed in </a:t>
            </a:r>
            <a:r>
              <a:rPr lang="en-US" sz="2040" b="1" dirty="0">
                <a:solidFill>
                  <a:schemeClr val="accent5">
                    <a:lumMod val="50000"/>
                  </a:schemeClr>
                </a:solidFill>
              </a:rPr>
              <a:t>#" "</a:t>
            </a:r>
          </a:p>
          <a:p>
            <a:pPr lvl="1"/>
            <a:r>
              <a:rPr lang="en-US" sz="1836" dirty="0"/>
              <a:t>Variable names with spaces created automatically by query designer</a:t>
            </a:r>
            <a:endParaRPr lang="en-US" sz="1836" b="1" dirty="0">
              <a:latin typeface="Lucida Console" panose="020B0609040504020204" pitchFamily="49" charset="0"/>
            </a:endParaRPr>
          </a:p>
        </p:txBody>
      </p:sp>
      <p:pic>
        <p:nvPicPr>
          <p:cNvPr id="4" name="Picture 3">
            <a:extLst>
              <a:ext uri="{FF2B5EF4-FFF2-40B4-BE49-F238E27FC236}">
                <a16:creationId xmlns:a16="http://schemas.microsoft.com/office/drawing/2014/main" id="{F3262ED0-BF66-4C8C-972A-D914F7D8CC65}"/>
              </a:ext>
            </a:extLst>
          </p:cNvPr>
          <p:cNvPicPr>
            <a:picLocks noChangeAspect="1"/>
          </p:cNvPicPr>
          <p:nvPr/>
        </p:nvPicPr>
        <p:blipFill>
          <a:blip r:embed="rId2"/>
          <a:stretch>
            <a:fillRect/>
          </a:stretch>
        </p:blipFill>
        <p:spPr>
          <a:xfrm>
            <a:off x="1047447" y="2600535"/>
            <a:ext cx="3104140" cy="1074509"/>
          </a:xfrm>
          <a:prstGeom prst="rect">
            <a:avLst/>
          </a:prstGeom>
          <a:ln>
            <a:solidFill>
              <a:schemeClr val="tx1">
                <a:lumMod val="50000"/>
                <a:lumOff val="50000"/>
              </a:schemeClr>
            </a:solidFill>
          </a:ln>
        </p:spPr>
      </p:pic>
      <p:pic>
        <p:nvPicPr>
          <p:cNvPr id="5" name="Picture 4">
            <a:extLst>
              <a:ext uri="{FF2B5EF4-FFF2-40B4-BE49-F238E27FC236}">
                <a16:creationId xmlns:a16="http://schemas.microsoft.com/office/drawing/2014/main" id="{E90124BE-A16A-437D-9F6B-77E41622681D}"/>
              </a:ext>
            </a:extLst>
          </p:cNvPr>
          <p:cNvPicPr>
            <a:picLocks noChangeAspect="1"/>
          </p:cNvPicPr>
          <p:nvPr/>
        </p:nvPicPr>
        <p:blipFill>
          <a:blip r:embed="rId3"/>
          <a:stretch>
            <a:fillRect/>
          </a:stretch>
        </p:blipFill>
        <p:spPr>
          <a:xfrm>
            <a:off x="1078580" y="4756175"/>
            <a:ext cx="4585299" cy="1790342"/>
          </a:xfrm>
          <a:prstGeom prst="rect">
            <a:avLst/>
          </a:prstGeom>
          <a:ln>
            <a:solidFill>
              <a:schemeClr val="tx1">
                <a:lumMod val="50000"/>
                <a:lumOff val="50000"/>
              </a:schemeClr>
            </a:solidFill>
          </a:ln>
        </p:spPr>
      </p:pic>
      <p:pic>
        <p:nvPicPr>
          <p:cNvPr id="6" name="Picture 5">
            <a:extLst>
              <a:ext uri="{FF2B5EF4-FFF2-40B4-BE49-F238E27FC236}">
                <a16:creationId xmlns:a16="http://schemas.microsoft.com/office/drawing/2014/main" id="{FB52C686-ED90-44C5-AD43-2AD2D1880E13}"/>
              </a:ext>
            </a:extLst>
          </p:cNvPr>
          <p:cNvPicPr>
            <a:picLocks noChangeAspect="1"/>
          </p:cNvPicPr>
          <p:nvPr/>
        </p:nvPicPr>
        <p:blipFill>
          <a:blip r:embed="rId4"/>
          <a:stretch>
            <a:fillRect/>
          </a:stretch>
        </p:blipFill>
        <p:spPr>
          <a:xfrm>
            <a:off x="6345706" y="4781887"/>
            <a:ext cx="2745998" cy="1790342"/>
          </a:xfrm>
          <a:prstGeom prst="rect">
            <a:avLst/>
          </a:prstGeom>
        </p:spPr>
      </p:pic>
    </p:spTree>
    <p:extLst>
      <p:ext uri="{BB962C8B-B14F-4D97-AF65-F5344CB8AC3E}">
        <p14:creationId xmlns:p14="http://schemas.microsoft.com/office/powerpoint/2010/main" val="24628530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C80F"/>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ED37EFFF-D41E-43BC-806B-0841F366608D}"/>
              </a:ext>
            </a:extLst>
          </p:cNvPr>
          <p:cNvSpPr>
            <a:spLocks noGrp="1"/>
          </p:cNvSpPr>
          <p:nvPr>
            <p:ph type="body" sz="quarter" idx="16"/>
          </p:nvPr>
        </p:nvSpPr>
        <p:spPr>
          <a:xfrm>
            <a:off x="474162" y="4944165"/>
            <a:ext cx="9801726" cy="984885"/>
          </a:xfrm>
        </p:spPr>
        <p:txBody>
          <a:bodyPr/>
          <a:lstStyle/>
          <a:p>
            <a:pPr lvl="1"/>
            <a:r>
              <a:rPr lang="en-US" sz="2800" dirty="0">
                <a:solidFill>
                  <a:srgbClr val="000000"/>
                </a:solidFill>
              </a:rPr>
              <a:t>Ted Pattison</a:t>
            </a:r>
          </a:p>
          <a:p>
            <a:pPr lvl="1"/>
            <a:r>
              <a:rPr lang="en-US" dirty="0">
                <a:solidFill>
                  <a:srgbClr val="000000"/>
                </a:solidFill>
              </a:rPr>
              <a:t>Principal Program Manager</a:t>
            </a:r>
          </a:p>
          <a:p>
            <a:pPr lvl="1"/>
            <a:r>
              <a:rPr lang="en-US" dirty="0">
                <a:solidFill>
                  <a:srgbClr val="000000"/>
                </a:solidFill>
              </a:rPr>
              <a:t>Power BI Customer Advisory Team (PBICAT)</a:t>
            </a:r>
          </a:p>
        </p:txBody>
      </p:sp>
      <p:sp>
        <p:nvSpPr>
          <p:cNvPr id="13" name="Title 6"/>
          <p:cNvSpPr>
            <a:spLocks noGrp="1"/>
          </p:cNvSpPr>
          <p:nvPr>
            <p:ph type="title"/>
          </p:nvPr>
        </p:nvSpPr>
        <p:spPr>
          <a:xfrm>
            <a:off x="474162" y="2804907"/>
            <a:ext cx="11053773" cy="923330"/>
          </a:xfrm>
        </p:spPr>
        <p:txBody>
          <a:bodyPr/>
          <a:lstStyle/>
          <a:p>
            <a:pPr>
              <a:lnSpc>
                <a:spcPct val="100000"/>
              </a:lnSpc>
            </a:pPr>
            <a:r>
              <a:rPr lang="en-US" dirty="0">
                <a:solidFill>
                  <a:srgbClr val="000000"/>
                </a:solidFill>
              </a:rPr>
              <a:t>Intro to M Programming</a:t>
            </a:r>
          </a:p>
        </p:txBody>
      </p:sp>
      <p:sp>
        <p:nvSpPr>
          <p:cNvPr id="6" name="Rectangle 5">
            <a:extLst>
              <a:ext uri="{FF2B5EF4-FFF2-40B4-BE49-F238E27FC236}">
                <a16:creationId xmlns:a16="http://schemas.microsoft.com/office/drawing/2014/main" id="{B5B1245A-3828-4133-831E-FCED6200FEA4}"/>
              </a:ext>
            </a:extLst>
          </p:cNvPr>
          <p:cNvSpPr/>
          <p:nvPr/>
        </p:nvSpPr>
        <p:spPr bwMode="auto">
          <a:xfrm>
            <a:off x="169682" y="6268825"/>
            <a:ext cx="2215299" cy="650449"/>
          </a:xfrm>
          <a:prstGeom prst="rect">
            <a:avLst/>
          </a:prstGeom>
          <a:solidFill>
            <a:srgbClr val="F2C80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08010739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0FB9B-317F-4B5D-AE70-6977EBCD0396}"/>
              </a:ext>
            </a:extLst>
          </p:cNvPr>
          <p:cNvSpPr>
            <a:spLocks noGrp="1"/>
          </p:cNvSpPr>
          <p:nvPr>
            <p:ph type="title"/>
          </p:nvPr>
        </p:nvSpPr>
        <p:spPr/>
        <p:txBody>
          <a:bodyPr/>
          <a:lstStyle/>
          <a:p>
            <a:r>
              <a:rPr lang="en-US" dirty="0"/>
              <a:t>Flow of Statement Evaluation</a:t>
            </a:r>
          </a:p>
        </p:txBody>
      </p:sp>
      <p:sp>
        <p:nvSpPr>
          <p:cNvPr id="3" name="Content Placeholder 2">
            <a:extLst>
              <a:ext uri="{FF2B5EF4-FFF2-40B4-BE49-F238E27FC236}">
                <a16:creationId xmlns:a16="http://schemas.microsoft.com/office/drawing/2014/main" id="{8EABC2C9-DF07-485F-99F4-E3703C15E660}"/>
              </a:ext>
            </a:extLst>
          </p:cNvPr>
          <p:cNvSpPr>
            <a:spLocks noGrp="1"/>
          </p:cNvSpPr>
          <p:nvPr>
            <p:ph type="body" sz="quarter" idx="10"/>
          </p:nvPr>
        </p:nvSpPr>
        <p:spPr/>
        <p:txBody>
          <a:bodyPr>
            <a:normAutofit/>
          </a:bodyPr>
          <a:lstStyle/>
          <a:p>
            <a:r>
              <a:rPr lang="en-US" sz="2448" dirty="0"/>
              <a:t>Evaluation starts with expression inside </a:t>
            </a:r>
            <a:r>
              <a:rPr lang="en-US" sz="2448" dirty="0">
                <a:solidFill>
                  <a:srgbClr val="002060"/>
                </a:solidFill>
                <a:latin typeface="Lucida Console" panose="020B0609040504020204" pitchFamily="49" charset="0"/>
              </a:rPr>
              <a:t>in</a:t>
            </a:r>
            <a:r>
              <a:rPr lang="en-US" sz="2448" dirty="0"/>
              <a:t> block</a:t>
            </a:r>
          </a:p>
          <a:p>
            <a:pPr lvl="1"/>
            <a:r>
              <a:rPr lang="en-US" sz="2040" dirty="0"/>
              <a:t>Expression evaluation triggers other expression evaluation</a:t>
            </a:r>
          </a:p>
        </p:txBody>
      </p:sp>
      <p:pic>
        <p:nvPicPr>
          <p:cNvPr id="4" name="Picture 3">
            <a:extLst>
              <a:ext uri="{FF2B5EF4-FFF2-40B4-BE49-F238E27FC236}">
                <a16:creationId xmlns:a16="http://schemas.microsoft.com/office/drawing/2014/main" id="{EB77C752-6F31-4160-B35B-B5902DC2F81B}"/>
              </a:ext>
            </a:extLst>
          </p:cNvPr>
          <p:cNvPicPr>
            <a:picLocks noChangeAspect="1"/>
          </p:cNvPicPr>
          <p:nvPr/>
        </p:nvPicPr>
        <p:blipFill>
          <a:blip r:embed="rId2"/>
          <a:stretch>
            <a:fillRect/>
          </a:stretch>
        </p:blipFill>
        <p:spPr>
          <a:xfrm>
            <a:off x="1582839" y="2595196"/>
            <a:ext cx="4109283" cy="3021246"/>
          </a:xfrm>
          <a:prstGeom prst="rect">
            <a:avLst/>
          </a:prstGeom>
          <a:ln>
            <a:solidFill>
              <a:schemeClr val="tx1">
                <a:lumMod val="50000"/>
                <a:lumOff val="50000"/>
              </a:schemeClr>
            </a:solidFill>
          </a:ln>
        </p:spPr>
      </p:pic>
      <p:sp>
        <p:nvSpPr>
          <p:cNvPr id="5" name="Oval 4">
            <a:extLst>
              <a:ext uri="{FF2B5EF4-FFF2-40B4-BE49-F238E27FC236}">
                <a16:creationId xmlns:a16="http://schemas.microsoft.com/office/drawing/2014/main" id="{6BC6592D-273A-4DD2-BAC4-5B2C8692E7DA}"/>
              </a:ext>
            </a:extLst>
          </p:cNvPr>
          <p:cNvSpPr/>
          <p:nvPr/>
        </p:nvSpPr>
        <p:spPr>
          <a:xfrm>
            <a:off x="1815989" y="5237572"/>
            <a:ext cx="1088037" cy="388585"/>
          </a:xfrm>
          <a:prstGeom prst="ellipse">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nvGrpSpPr>
          <p:cNvPr id="18" name="Group 17">
            <a:extLst>
              <a:ext uri="{FF2B5EF4-FFF2-40B4-BE49-F238E27FC236}">
                <a16:creationId xmlns:a16="http://schemas.microsoft.com/office/drawing/2014/main" id="{82847F2B-2312-4298-AC31-3B8703AB55D3}"/>
              </a:ext>
            </a:extLst>
          </p:cNvPr>
          <p:cNvGrpSpPr/>
          <p:nvPr/>
        </p:nvGrpSpPr>
        <p:grpSpPr>
          <a:xfrm>
            <a:off x="1396138" y="4535764"/>
            <a:ext cx="1456077" cy="881969"/>
            <a:chOff x="731344" y="4417291"/>
            <a:chExt cx="1427656" cy="864754"/>
          </a:xfrm>
        </p:grpSpPr>
        <p:sp>
          <p:nvSpPr>
            <p:cNvPr id="6" name="Freeform: Shape 5">
              <a:extLst>
                <a:ext uri="{FF2B5EF4-FFF2-40B4-BE49-F238E27FC236}">
                  <a16:creationId xmlns:a16="http://schemas.microsoft.com/office/drawing/2014/main" id="{CF3EA560-6BC7-4C4B-B1E1-B3F294E99119}"/>
                </a:ext>
              </a:extLst>
            </p:cNvPr>
            <p:cNvSpPr/>
            <p:nvPr/>
          </p:nvSpPr>
          <p:spPr>
            <a:xfrm>
              <a:off x="731344" y="4661052"/>
              <a:ext cx="411656" cy="620993"/>
            </a:xfrm>
            <a:custGeom>
              <a:avLst/>
              <a:gdLst>
                <a:gd name="connsiteX0" fmla="*/ 351021 w 411656"/>
                <a:gd name="connsiteY0" fmla="*/ 620993 h 620993"/>
                <a:gd name="connsiteX1" fmla="*/ 39 w 411656"/>
                <a:gd name="connsiteY1" fmla="*/ 306957 h 620993"/>
                <a:gd name="connsiteX2" fmla="*/ 369493 w 411656"/>
                <a:gd name="connsiteY2" fmla="*/ 29866 h 620993"/>
                <a:gd name="connsiteX3" fmla="*/ 387966 w 411656"/>
                <a:gd name="connsiteY3" fmla="*/ 20629 h 620993"/>
              </a:gdLst>
              <a:ahLst/>
              <a:cxnLst>
                <a:cxn ang="0">
                  <a:pos x="connsiteX0" y="connsiteY0"/>
                </a:cxn>
                <a:cxn ang="0">
                  <a:pos x="connsiteX1" y="connsiteY1"/>
                </a:cxn>
                <a:cxn ang="0">
                  <a:pos x="connsiteX2" y="connsiteY2"/>
                </a:cxn>
                <a:cxn ang="0">
                  <a:pos x="connsiteX3" y="connsiteY3"/>
                </a:cxn>
              </a:cxnLst>
              <a:rect l="l" t="t" r="r" b="b"/>
              <a:pathLst>
                <a:path w="411656" h="620993">
                  <a:moveTo>
                    <a:pt x="351021" y="620993"/>
                  </a:moveTo>
                  <a:cubicBezTo>
                    <a:pt x="173990" y="513235"/>
                    <a:pt x="-3040" y="405478"/>
                    <a:pt x="39" y="306957"/>
                  </a:cubicBezTo>
                  <a:cubicBezTo>
                    <a:pt x="3118" y="208436"/>
                    <a:pt x="369493" y="29866"/>
                    <a:pt x="369493" y="29866"/>
                  </a:cubicBezTo>
                  <a:cubicBezTo>
                    <a:pt x="434147" y="-17855"/>
                    <a:pt x="411056" y="1387"/>
                    <a:pt x="387966" y="20629"/>
                  </a:cubicBezTo>
                </a:path>
              </a:pathLst>
            </a:custGeom>
            <a:noFill/>
            <a:ln w="28575">
              <a:solidFill>
                <a:srgbClr val="C00000"/>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7" name="Oval 6">
              <a:extLst>
                <a:ext uri="{FF2B5EF4-FFF2-40B4-BE49-F238E27FC236}">
                  <a16:creationId xmlns:a16="http://schemas.microsoft.com/office/drawing/2014/main" id="{9F1F20B5-1691-4EB5-8652-B431F0E821DC}"/>
                </a:ext>
              </a:extLst>
            </p:cNvPr>
            <p:cNvSpPr/>
            <p:nvPr/>
          </p:nvSpPr>
          <p:spPr>
            <a:xfrm>
              <a:off x="1092200" y="4417291"/>
              <a:ext cx="1066800" cy="381000"/>
            </a:xfrm>
            <a:prstGeom prst="ellipse">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11" name="Group 10">
            <a:extLst>
              <a:ext uri="{FF2B5EF4-FFF2-40B4-BE49-F238E27FC236}">
                <a16:creationId xmlns:a16="http://schemas.microsoft.com/office/drawing/2014/main" id="{AA24CA6B-0371-4D7D-A3D2-E23F8FD79C50}"/>
              </a:ext>
            </a:extLst>
          </p:cNvPr>
          <p:cNvGrpSpPr/>
          <p:nvPr/>
        </p:nvGrpSpPr>
        <p:grpSpPr>
          <a:xfrm>
            <a:off x="1372913" y="4075407"/>
            <a:ext cx="1207689" cy="562680"/>
            <a:chOff x="708572" y="4575519"/>
            <a:chExt cx="1184116" cy="551697"/>
          </a:xfrm>
        </p:grpSpPr>
        <p:sp>
          <p:nvSpPr>
            <p:cNvPr id="8" name="Oval 7">
              <a:extLst>
                <a:ext uri="{FF2B5EF4-FFF2-40B4-BE49-F238E27FC236}">
                  <a16:creationId xmlns:a16="http://schemas.microsoft.com/office/drawing/2014/main" id="{97984C58-21E6-4444-9D11-0F7D45890B51}"/>
                </a:ext>
              </a:extLst>
            </p:cNvPr>
            <p:cNvSpPr/>
            <p:nvPr/>
          </p:nvSpPr>
          <p:spPr>
            <a:xfrm>
              <a:off x="1092200" y="4575519"/>
              <a:ext cx="800488" cy="307936"/>
            </a:xfrm>
            <a:prstGeom prst="ellipse">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9" name="Freeform: Shape 8">
              <a:extLst>
                <a:ext uri="{FF2B5EF4-FFF2-40B4-BE49-F238E27FC236}">
                  <a16:creationId xmlns:a16="http://schemas.microsoft.com/office/drawing/2014/main" id="{94E64CB3-7F78-4C41-9C74-DD3D77E0DEDE}"/>
                </a:ext>
              </a:extLst>
            </p:cNvPr>
            <p:cNvSpPr/>
            <p:nvPr/>
          </p:nvSpPr>
          <p:spPr>
            <a:xfrm>
              <a:off x="708572" y="4719782"/>
              <a:ext cx="383628" cy="407434"/>
            </a:xfrm>
            <a:custGeom>
              <a:avLst/>
              <a:gdLst>
                <a:gd name="connsiteX0" fmla="*/ 351021 w 411656"/>
                <a:gd name="connsiteY0" fmla="*/ 620993 h 620993"/>
                <a:gd name="connsiteX1" fmla="*/ 39 w 411656"/>
                <a:gd name="connsiteY1" fmla="*/ 306957 h 620993"/>
                <a:gd name="connsiteX2" fmla="*/ 369493 w 411656"/>
                <a:gd name="connsiteY2" fmla="*/ 29866 h 620993"/>
                <a:gd name="connsiteX3" fmla="*/ 387966 w 411656"/>
                <a:gd name="connsiteY3" fmla="*/ 20629 h 620993"/>
              </a:gdLst>
              <a:ahLst/>
              <a:cxnLst>
                <a:cxn ang="0">
                  <a:pos x="connsiteX0" y="connsiteY0"/>
                </a:cxn>
                <a:cxn ang="0">
                  <a:pos x="connsiteX1" y="connsiteY1"/>
                </a:cxn>
                <a:cxn ang="0">
                  <a:pos x="connsiteX2" y="connsiteY2"/>
                </a:cxn>
                <a:cxn ang="0">
                  <a:pos x="connsiteX3" y="connsiteY3"/>
                </a:cxn>
              </a:cxnLst>
              <a:rect l="l" t="t" r="r" b="b"/>
              <a:pathLst>
                <a:path w="411656" h="620993">
                  <a:moveTo>
                    <a:pt x="351021" y="620993"/>
                  </a:moveTo>
                  <a:cubicBezTo>
                    <a:pt x="173990" y="513235"/>
                    <a:pt x="-3040" y="405478"/>
                    <a:pt x="39" y="306957"/>
                  </a:cubicBezTo>
                  <a:cubicBezTo>
                    <a:pt x="3118" y="208436"/>
                    <a:pt x="369493" y="29866"/>
                    <a:pt x="369493" y="29866"/>
                  </a:cubicBezTo>
                  <a:cubicBezTo>
                    <a:pt x="434147" y="-17855"/>
                    <a:pt x="411056" y="1387"/>
                    <a:pt x="387966" y="20629"/>
                  </a:cubicBezTo>
                </a:path>
              </a:pathLst>
            </a:custGeom>
            <a:noFill/>
            <a:ln w="28575">
              <a:solidFill>
                <a:srgbClr val="C00000"/>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12" name="Group 11">
            <a:extLst>
              <a:ext uri="{FF2B5EF4-FFF2-40B4-BE49-F238E27FC236}">
                <a16:creationId xmlns:a16="http://schemas.microsoft.com/office/drawing/2014/main" id="{B9FBA196-2954-4CB0-BCCC-7175DAB768E5}"/>
              </a:ext>
            </a:extLst>
          </p:cNvPr>
          <p:cNvGrpSpPr/>
          <p:nvPr/>
        </p:nvGrpSpPr>
        <p:grpSpPr>
          <a:xfrm>
            <a:off x="1372913" y="3627979"/>
            <a:ext cx="1207689" cy="562680"/>
            <a:chOff x="708572" y="4575519"/>
            <a:chExt cx="1184116" cy="551697"/>
          </a:xfrm>
        </p:grpSpPr>
        <p:sp>
          <p:nvSpPr>
            <p:cNvPr id="13" name="Oval 12">
              <a:extLst>
                <a:ext uri="{FF2B5EF4-FFF2-40B4-BE49-F238E27FC236}">
                  <a16:creationId xmlns:a16="http://schemas.microsoft.com/office/drawing/2014/main" id="{D9C4E45B-BC94-417A-BD8A-FAFB80053245}"/>
                </a:ext>
              </a:extLst>
            </p:cNvPr>
            <p:cNvSpPr/>
            <p:nvPr/>
          </p:nvSpPr>
          <p:spPr>
            <a:xfrm>
              <a:off x="1092200" y="4575519"/>
              <a:ext cx="800488" cy="307936"/>
            </a:xfrm>
            <a:prstGeom prst="ellipse">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4" name="Freeform: Shape 13">
              <a:extLst>
                <a:ext uri="{FF2B5EF4-FFF2-40B4-BE49-F238E27FC236}">
                  <a16:creationId xmlns:a16="http://schemas.microsoft.com/office/drawing/2014/main" id="{B4A9F2B0-8B26-41A0-B6A7-A963919F8078}"/>
                </a:ext>
              </a:extLst>
            </p:cNvPr>
            <p:cNvSpPr/>
            <p:nvPr/>
          </p:nvSpPr>
          <p:spPr>
            <a:xfrm>
              <a:off x="708572" y="4719782"/>
              <a:ext cx="383628" cy="407434"/>
            </a:xfrm>
            <a:custGeom>
              <a:avLst/>
              <a:gdLst>
                <a:gd name="connsiteX0" fmla="*/ 351021 w 411656"/>
                <a:gd name="connsiteY0" fmla="*/ 620993 h 620993"/>
                <a:gd name="connsiteX1" fmla="*/ 39 w 411656"/>
                <a:gd name="connsiteY1" fmla="*/ 306957 h 620993"/>
                <a:gd name="connsiteX2" fmla="*/ 369493 w 411656"/>
                <a:gd name="connsiteY2" fmla="*/ 29866 h 620993"/>
                <a:gd name="connsiteX3" fmla="*/ 387966 w 411656"/>
                <a:gd name="connsiteY3" fmla="*/ 20629 h 620993"/>
              </a:gdLst>
              <a:ahLst/>
              <a:cxnLst>
                <a:cxn ang="0">
                  <a:pos x="connsiteX0" y="connsiteY0"/>
                </a:cxn>
                <a:cxn ang="0">
                  <a:pos x="connsiteX1" y="connsiteY1"/>
                </a:cxn>
                <a:cxn ang="0">
                  <a:pos x="connsiteX2" y="connsiteY2"/>
                </a:cxn>
                <a:cxn ang="0">
                  <a:pos x="connsiteX3" y="connsiteY3"/>
                </a:cxn>
              </a:cxnLst>
              <a:rect l="l" t="t" r="r" b="b"/>
              <a:pathLst>
                <a:path w="411656" h="620993">
                  <a:moveTo>
                    <a:pt x="351021" y="620993"/>
                  </a:moveTo>
                  <a:cubicBezTo>
                    <a:pt x="173990" y="513235"/>
                    <a:pt x="-3040" y="405478"/>
                    <a:pt x="39" y="306957"/>
                  </a:cubicBezTo>
                  <a:cubicBezTo>
                    <a:pt x="3118" y="208436"/>
                    <a:pt x="369493" y="29866"/>
                    <a:pt x="369493" y="29866"/>
                  </a:cubicBezTo>
                  <a:cubicBezTo>
                    <a:pt x="434147" y="-17855"/>
                    <a:pt x="411056" y="1387"/>
                    <a:pt x="387966" y="20629"/>
                  </a:cubicBezTo>
                </a:path>
              </a:pathLst>
            </a:custGeom>
            <a:noFill/>
            <a:ln w="28575">
              <a:solidFill>
                <a:srgbClr val="C00000"/>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grpSp>
        <p:nvGrpSpPr>
          <p:cNvPr id="19" name="Group 18">
            <a:extLst>
              <a:ext uri="{FF2B5EF4-FFF2-40B4-BE49-F238E27FC236}">
                <a16:creationId xmlns:a16="http://schemas.microsoft.com/office/drawing/2014/main" id="{9706CFDC-23C6-4522-B604-BB8B6E5C9FDB}"/>
              </a:ext>
            </a:extLst>
          </p:cNvPr>
          <p:cNvGrpSpPr/>
          <p:nvPr/>
        </p:nvGrpSpPr>
        <p:grpSpPr>
          <a:xfrm>
            <a:off x="1427404" y="3151383"/>
            <a:ext cx="1147202" cy="1039276"/>
            <a:chOff x="761999" y="3059930"/>
            <a:chExt cx="1124810" cy="1018991"/>
          </a:xfrm>
        </p:grpSpPr>
        <p:sp>
          <p:nvSpPr>
            <p:cNvPr id="16" name="Oval 15">
              <a:extLst>
                <a:ext uri="{FF2B5EF4-FFF2-40B4-BE49-F238E27FC236}">
                  <a16:creationId xmlns:a16="http://schemas.microsoft.com/office/drawing/2014/main" id="{69D81E8B-4B62-4307-83A4-C212678FEDEA}"/>
                </a:ext>
              </a:extLst>
            </p:cNvPr>
            <p:cNvSpPr/>
            <p:nvPr/>
          </p:nvSpPr>
          <p:spPr>
            <a:xfrm>
              <a:off x="1086321" y="3059930"/>
              <a:ext cx="800488" cy="304448"/>
            </a:xfrm>
            <a:prstGeom prst="ellipse">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7" name="Freeform: Shape 16">
              <a:extLst>
                <a:ext uri="{FF2B5EF4-FFF2-40B4-BE49-F238E27FC236}">
                  <a16:creationId xmlns:a16="http://schemas.microsoft.com/office/drawing/2014/main" id="{E10F35C3-EC94-4AC9-A71B-73021FC334CB}"/>
                </a:ext>
              </a:extLst>
            </p:cNvPr>
            <p:cNvSpPr/>
            <p:nvPr/>
          </p:nvSpPr>
          <p:spPr>
            <a:xfrm>
              <a:off x="761999" y="3204193"/>
              <a:ext cx="324321" cy="874728"/>
            </a:xfrm>
            <a:custGeom>
              <a:avLst/>
              <a:gdLst>
                <a:gd name="connsiteX0" fmla="*/ 351021 w 411656"/>
                <a:gd name="connsiteY0" fmla="*/ 620993 h 620993"/>
                <a:gd name="connsiteX1" fmla="*/ 39 w 411656"/>
                <a:gd name="connsiteY1" fmla="*/ 306957 h 620993"/>
                <a:gd name="connsiteX2" fmla="*/ 369493 w 411656"/>
                <a:gd name="connsiteY2" fmla="*/ 29866 h 620993"/>
                <a:gd name="connsiteX3" fmla="*/ 387966 w 411656"/>
                <a:gd name="connsiteY3" fmla="*/ 20629 h 620993"/>
              </a:gdLst>
              <a:ahLst/>
              <a:cxnLst>
                <a:cxn ang="0">
                  <a:pos x="connsiteX0" y="connsiteY0"/>
                </a:cxn>
                <a:cxn ang="0">
                  <a:pos x="connsiteX1" y="connsiteY1"/>
                </a:cxn>
                <a:cxn ang="0">
                  <a:pos x="connsiteX2" y="connsiteY2"/>
                </a:cxn>
                <a:cxn ang="0">
                  <a:pos x="connsiteX3" y="connsiteY3"/>
                </a:cxn>
              </a:cxnLst>
              <a:rect l="l" t="t" r="r" b="b"/>
              <a:pathLst>
                <a:path w="411656" h="620993">
                  <a:moveTo>
                    <a:pt x="351021" y="620993"/>
                  </a:moveTo>
                  <a:cubicBezTo>
                    <a:pt x="173990" y="513235"/>
                    <a:pt x="-3040" y="405478"/>
                    <a:pt x="39" y="306957"/>
                  </a:cubicBezTo>
                  <a:cubicBezTo>
                    <a:pt x="3118" y="208436"/>
                    <a:pt x="369493" y="29866"/>
                    <a:pt x="369493" y="29866"/>
                  </a:cubicBezTo>
                  <a:cubicBezTo>
                    <a:pt x="434147" y="-17855"/>
                    <a:pt x="411056" y="1387"/>
                    <a:pt x="387966" y="20629"/>
                  </a:cubicBezTo>
                </a:path>
              </a:pathLst>
            </a:custGeom>
            <a:noFill/>
            <a:ln w="28575">
              <a:solidFill>
                <a:srgbClr val="C00000"/>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spTree>
    <p:extLst>
      <p:ext uri="{BB962C8B-B14F-4D97-AF65-F5344CB8AC3E}">
        <p14:creationId xmlns:p14="http://schemas.microsoft.com/office/powerpoint/2010/main" val="40022378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down)">
                                      <p:cBhvr>
                                        <p:cTn id="11" dur="1000"/>
                                        <p:tgtEl>
                                          <p:spTgt spid="1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down)">
                                      <p:cBhvr>
                                        <p:cTn id="16" dur="10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down)">
                                      <p:cBhvr>
                                        <p:cTn id="21" dur="10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wipe(down)">
                                      <p:cBhvr>
                                        <p:cTn id="26"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CCA27-03E4-4091-B175-8D46DC4DF4D0}"/>
              </a:ext>
            </a:extLst>
          </p:cNvPr>
          <p:cNvSpPr>
            <a:spLocks noGrp="1"/>
          </p:cNvSpPr>
          <p:nvPr>
            <p:ph type="title"/>
          </p:nvPr>
        </p:nvSpPr>
        <p:spPr/>
        <p:txBody>
          <a:bodyPr/>
          <a:lstStyle/>
          <a:p>
            <a:r>
              <a:rPr lang="en-US"/>
              <a:t>Will This M Code Work?</a:t>
            </a:r>
            <a:endParaRPr lang="en-US" dirty="0"/>
          </a:p>
        </p:txBody>
      </p:sp>
      <p:sp>
        <p:nvSpPr>
          <p:cNvPr id="3" name="Content Placeholder 2">
            <a:extLst>
              <a:ext uri="{FF2B5EF4-FFF2-40B4-BE49-F238E27FC236}">
                <a16:creationId xmlns:a16="http://schemas.microsoft.com/office/drawing/2014/main" id="{8B03D840-0FEC-438A-BDE2-5897EB38EF29}"/>
              </a:ext>
            </a:extLst>
          </p:cNvPr>
          <p:cNvSpPr>
            <a:spLocks noGrp="1"/>
          </p:cNvSpPr>
          <p:nvPr>
            <p:ph type="body" sz="quarter" idx="10"/>
          </p:nvPr>
        </p:nvSpPr>
        <p:spPr>
          <a:xfrm>
            <a:off x="588263" y="1378083"/>
            <a:ext cx="11239464" cy="1295676"/>
          </a:xfrm>
        </p:spPr>
        <p:txBody>
          <a:bodyPr/>
          <a:lstStyle/>
          <a:p>
            <a:r>
              <a:rPr lang="en-US" dirty="0"/>
              <a:t>Yes, the Mashup Engine has no problem with this</a:t>
            </a:r>
          </a:p>
          <a:p>
            <a:pPr lvl="1"/>
            <a:r>
              <a:rPr lang="en-US" dirty="0"/>
              <a:t>The order of expressions in </a:t>
            </a:r>
            <a:r>
              <a:rPr lang="en-US" b="1" dirty="0">
                <a:solidFill>
                  <a:srgbClr val="002060"/>
                </a:solidFill>
                <a:latin typeface="Lucida Console" panose="020B0609040504020204" pitchFamily="49" charset="0"/>
              </a:rPr>
              <a:t>let</a:t>
            </a:r>
            <a:r>
              <a:rPr lang="en-US" dirty="0"/>
              <a:t> block doesn't matter</a:t>
            </a:r>
          </a:p>
          <a:p>
            <a:pPr lvl="1"/>
            <a:r>
              <a:rPr lang="en-US" dirty="0"/>
              <a:t>However, the Power Query designer might get confused</a:t>
            </a:r>
          </a:p>
        </p:txBody>
      </p:sp>
      <p:pic>
        <p:nvPicPr>
          <p:cNvPr id="4" name="Picture 3">
            <a:extLst>
              <a:ext uri="{FF2B5EF4-FFF2-40B4-BE49-F238E27FC236}">
                <a16:creationId xmlns:a16="http://schemas.microsoft.com/office/drawing/2014/main" id="{161D992A-B95E-4268-9B1B-F2A301AD989A}"/>
              </a:ext>
            </a:extLst>
          </p:cNvPr>
          <p:cNvPicPr>
            <a:picLocks noChangeAspect="1"/>
          </p:cNvPicPr>
          <p:nvPr/>
        </p:nvPicPr>
        <p:blipFill>
          <a:blip r:embed="rId2"/>
          <a:stretch>
            <a:fillRect/>
          </a:stretch>
        </p:blipFill>
        <p:spPr>
          <a:xfrm>
            <a:off x="2565541" y="3264112"/>
            <a:ext cx="3574979" cy="2792136"/>
          </a:xfrm>
          <a:prstGeom prst="rect">
            <a:avLst/>
          </a:prstGeom>
          <a:ln>
            <a:solidFill>
              <a:schemeClr val="tx1">
                <a:lumMod val="50000"/>
                <a:lumOff val="50000"/>
              </a:schemeClr>
            </a:solidFill>
          </a:ln>
        </p:spPr>
      </p:pic>
      <p:pic>
        <p:nvPicPr>
          <p:cNvPr id="7" name="Picture 6">
            <a:extLst>
              <a:ext uri="{FF2B5EF4-FFF2-40B4-BE49-F238E27FC236}">
                <a16:creationId xmlns:a16="http://schemas.microsoft.com/office/drawing/2014/main" id="{7D522783-45DC-4C58-8815-1F3424D15DB7}"/>
              </a:ext>
            </a:extLst>
          </p:cNvPr>
          <p:cNvPicPr>
            <a:picLocks noChangeAspect="1"/>
          </p:cNvPicPr>
          <p:nvPr/>
        </p:nvPicPr>
        <p:blipFill>
          <a:blip r:embed="rId3"/>
          <a:stretch>
            <a:fillRect/>
          </a:stretch>
        </p:blipFill>
        <p:spPr>
          <a:xfrm>
            <a:off x="6529106" y="3264112"/>
            <a:ext cx="2797810" cy="2760875"/>
          </a:xfrm>
          <a:prstGeom prst="rect">
            <a:avLst/>
          </a:prstGeom>
        </p:spPr>
      </p:pic>
    </p:spTree>
    <p:extLst>
      <p:ext uri="{BB962C8B-B14F-4D97-AF65-F5344CB8AC3E}">
        <p14:creationId xmlns:p14="http://schemas.microsoft.com/office/powerpoint/2010/main" val="203722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D5EC8-3443-4EA7-9267-F8794E6FF131}"/>
              </a:ext>
            </a:extLst>
          </p:cNvPr>
          <p:cNvSpPr>
            <a:spLocks noGrp="1"/>
          </p:cNvSpPr>
          <p:nvPr>
            <p:ph type="title"/>
          </p:nvPr>
        </p:nvSpPr>
        <p:spPr/>
        <p:txBody>
          <a:bodyPr/>
          <a:lstStyle/>
          <a:p>
            <a:r>
              <a:rPr lang="en-US" dirty="0"/>
              <a:t>M Type System</a:t>
            </a:r>
          </a:p>
        </p:txBody>
      </p:sp>
      <p:sp>
        <p:nvSpPr>
          <p:cNvPr id="4" name="Content Placeholder 3">
            <a:extLst>
              <a:ext uri="{FF2B5EF4-FFF2-40B4-BE49-F238E27FC236}">
                <a16:creationId xmlns:a16="http://schemas.microsoft.com/office/drawing/2014/main" id="{DCD77A81-4D19-4163-A37D-26D460921551}"/>
              </a:ext>
            </a:extLst>
          </p:cNvPr>
          <p:cNvSpPr>
            <a:spLocks noGrp="1"/>
          </p:cNvSpPr>
          <p:nvPr>
            <p:ph type="body" sz="quarter" idx="10"/>
          </p:nvPr>
        </p:nvSpPr>
        <p:spPr/>
        <p:txBody>
          <a:bodyPr>
            <a:normAutofit/>
          </a:bodyPr>
          <a:lstStyle/>
          <a:p>
            <a:r>
              <a:rPr lang="en-US" sz="3264" dirty="0"/>
              <a:t>Built-in types</a:t>
            </a:r>
          </a:p>
          <a:p>
            <a:pPr marL="280988" lvl="1" indent="0">
              <a:buNone/>
            </a:pPr>
            <a:r>
              <a:rPr lang="en-US" sz="2000" b="1" dirty="0">
                <a:solidFill>
                  <a:schemeClr val="accent3">
                    <a:lumMod val="50000"/>
                  </a:schemeClr>
                </a:solidFill>
                <a:latin typeface="Lucida Console" panose="020B0609040504020204" pitchFamily="49" charset="0"/>
              </a:rPr>
              <a:t>any, none</a:t>
            </a:r>
          </a:p>
          <a:p>
            <a:pPr marL="280988" lvl="1" indent="0">
              <a:buNone/>
            </a:pPr>
            <a:r>
              <a:rPr lang="en-US" sz="2000" b="1" dirty="0">
                <a:solidFill>
                  <a:schemeClr val="accent3">
                    <a:lumMod val="50000"/>
                  </a:schemeClr>
                </a:solidFill>
                <a:latin typeface="Lucida Console" panose="020B0609040504020204" pitchFamily="49" charset="0"/>
              </a:rPr>
              <a:t>null, logical, number, text, binary</a:t>
            </a:r>
          </a:p>
          <a:p>
            <a:pPr marL="280988" lvl="1" indent="0">
              <a:buNone/>
            </a:pPr>
            <a:r>
              <a:rPr lang="en-US" sz="2000" b="1" dirty="0">
                <a:solidFill>
                  <a:schemeClr val="accent3">
                    <a:lumMod val="50000"/>
                  </a:schemeClr>
                </a:solidFill>
                <a:latin typeface="Lucida Console" panose="020B0609040504020204" pitchFamily="49" charset="0"/>
              </a:rPr>
              <a:t>time, date, datetime, </a:t>
            </a:r>
            <a:r>
              <a:rPr lang="en-US" sz="2000" b="1" dirty="0" err="1">
                <a:solidFill>
                  <a:schemeClr val="accent3">
                    <a:lumMod val="50000"/>
                  </a:schemeClr>
                </a:solidFill>
                <a:latin typeface="Lucida Console" panose="020B0609040504020204" pitchFamily="49" charset="0"/>
              </a:rPr>
              <a:t>datetimezone</a:t>
            </a:r>
            <a:r>
              <a:rPr lang="en-US" sz="2000" b="1" dirty="0">
                <a:solidFill>
                  <a:schemeClr val="accent3">
                    <a:lumMod val="50000"/>
                  </a:schemeClr>
                </a:solidFill>
                <a:latin typeface="Lucida Console" panose="020B0609040504020204" pitchFamily="49" charset="0"/>
              </a:rPr>
              <a:t>, duration</a:t>
            </a:r>
          </a:p>
          <a:p>
            <a:pPr lvl="1"/>
            <a:endParaRPr lang="en-US" sz="2856" dirty="0"/>
          </a:p>
          <a:p>
            <a:r>
              <a:rPr lang="en-US" sz="3264" dirty="0"/>
              <a:t>Complex types</a:t>
            </a:r>
          </a:p>
          <a:p>
            <a:pPr marL="280988" lvl="1" indent="0">
              <a:buNone/>
            </a:pPr>
            <a:r>
              <a:rPr lang="en-US" sz="2000" b="1" dirty="0">
                <a:solidFill>
                  <a:schemeClr val="accent3">
                    <a:lumMod val="50000"/>
                  </a:schemeClr>
                </a:solidFill>
                <a:latin typeface="Lucida Console" panose="020B0609040504020204" pitchFamily="49" charset="0"/>
              </a:rPr>
              <a:t>list, record, table, function</a:t>
            </a:r>
          </a:p>
          <a:p>
            <a:pPr lvl="1"/>
            <a:endParaRPr lang="en-US" sz="2040" dirty="0"/>
          </a:p>
          <a:p>
            <a:r>
              <a:rPr lang="en-US" sz="3264" dirty="0"/>
              <a:t>User-defined types</a:t>
            </a:r>
          </a:p>
          <a:p>
            <a:pPr lvl="1"/>
            <a:r>
              <a:rPr lang="en-US" dirty="0"/>
              <a:t>You can create custom types for records and tables</a:t>
            </a:r>
          </a:p>
        </p:txBody>
      </p:sp>
      <p:pic>
        <p:nvPicPr>
          <p:cNvPr id="5" name="Picture 4">
            <a:extLst>
              <a:ext uri="{FF2B5EF4-FFF2-40B4-BE49-F238E27FC236}">
                <a16:creationId xmlns:a16="http://schemas.microsoft.com/office/drawing/2014/main" id="{A524E873-62A4-438A-84F4-4DD3AB543424}"/>
              </a:ext>
            </a:extLst>
          </p:cNvPr>
          <p:cNvPicPr>
            <a:picLocks noChangeAspect="1"/>
          </p:cNvPicPr>
          <p:nvPr/>
        </p:nvPicPr>
        <p:blipFill rotWithShape="1">
          <a:blip r:embed="rId2"/>
          <a:srcRect l="2485" t="12089" b="76204"/>
          <a:stretch/>
        </p:blipFill>
        <p:spPr>
          <a:xfrm>
            <a:off x="1088027" y="6127044"/>
            <a:ext cx="7391207" cy="410281"/>
          </a:xfrm>
          <a:prstGeom prst="rect">
            <a:avLst/>
          </a:prstGeom>
          <a:ln>
            <a:solidFill>
              <a:schemeClr val="tx1">
                <a:lumMod val="50000"/>
                <a:lumOff val="50000"/>
              </a:schemeClr>
            </a:solidFill>
          </a:ln>
        </p:spPr>
      </p:pic>
    </p:spTree>
    <p:extLst>
      <p:ext uri="{BB962C8B-B14F-4D97-AF65-F5344CB8AC3E}">
        <p14:creationId xmlns:p14="http://schemas.microsoft.com/office/powerpoint/2010/main" val="731917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E9863-4C0D-440B-AC48-82F84D514E02}"/>
              </a:ext>
            </a:extLst>
          </p:cNvPr>
          <p:cNvSpPr>
            <a:spLocks noGrp="1"/>
          </p:cNvSpPr>
          <p:nvPr>
            <p:ph type="title"/>
          </p:nvPr>
        </p:nvSpPr>
        <p:spPr/>
        <p:txBody>
          <a:bodyPr/>
          <a:lstStyle/>
          <a:p>
            <a:r>
              <a:rPr lang="en-US" dirty="0"/>
              <a:t>Examples of programming with M Datatypes</a:t>
            </a:r>
          </a:p>
        </p:txBody>
      </p:sp>
      <p:pic>
        <p:nvPicPr>
          <p:cNvPr id="3" name="Picture 2">
            <a:extLst>
              <a:ext uri="{FF2B5EF4-FFF2-40B4-BE49-F238E27FC236}">
                <a16:creationId xmlns:a16="http://schemas.microsoft.com/office/drawing/2014/main" id="{2D6F07AF-85D2-4CBE-8B55-D114A5573EAF}"/>
              </a:ext>
            </a:extLst>
          </p:cNvPr>
          <p:cNvPicPr>
            <a:picLocks noChangeAspect="1"/>
          </p:cNvPicPr>
          <p:nvPr/>
        </p:nvPicPr>
        <p:blipFill>
          <a:blip r:embed="rId2"/>
          <a:stretch>
            <a:fillRect/>
          </a:stretch>
        </p:blipFill>
        <p:spPr>
          <a:xfrm>
            <a:off x="588263" y="1051804"/>
            <a:ext cx="6732230" cy="5485521"/>
          </a:xfrm>
          <a:prstGeom prst="rect">
            <a:avLst/>
          </a:prstGeom>
          <a:ln>
            <a:solidFill>
              <a:schemeClr val="tx1">
                <a:lumMod val="50000"/>
                <a:lumOff val="50000"/>
              </a:schemeClr>
            </a:solidFill>
          </a:ln>
        </p:spPr>
      </p:pic>
    </p:spTree>
    <p:extLst>
      <p:ext uri="{BB962C8B-B14F-4D97-AF65-F5344CB8AC3E}">
        <p14:creationId xmlns:p14="http://schemas.microsoft.com/office/powerpoint/2010/main" val="4153605091"/>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866E5-31DB-4BB1-A1DD-EEA081CC8570}"/>
              </a:ext>
            </a:extLst>
          </p:cNvPr>
          <p:cNvSpPr>
            <a:spLocks noGrp="1"/>
          </p:cNvSpPr>
          <p:nvPr>
            <p:ph type="title"/>
          </p:nvPr>
        </p:nvSpPr>
        <p:spPr/>
        <p:txBody>
          <a:bodyPr/>
          <a:lstStyle/>
          <a:p>
            <a:r>
              <a:rPr lang="en-US" dirty="0"/>
              <a:t>Initializing Dates and Times</a:t>
            </a:r>
          </a:p>
        </p:txBody>
      </p:sp>
      <p:pic>
        <p:nvPicPr>
          <p:cNvPr id="4" name="Picture 3">
            <a:extLst>
              <a:ext uri="{FF2B5EF4-FFF2-40B4-BE49-F238E27FC236}">
                <a16:creationId xmlns:a16="http://schemas.microsoft.com/office/drawing/2014/main" id="{4C57C4B6-5F42-4E4B-850A-31778BDDEF53}"/>
              </a:ext>
            </a:extLst>
          </p:cNvPr>
          <p:cNvPicPr>
            <a:picLocks noChangeAspect="1"/>
          </p:cNvPicPr>
          <p:nvPr/>
        </p:nvPicPr>
        <p:blipFill>
          <a:blip r:embed="rId2"/>
          <a:stretch>
            <a:fillRect/>
          </a:stretch>
        </p:blipFill>
        <p:spPr>
          <a:xfrm>
            <a:off x="659649" y="1214079"/>
            <a:ext cx="6372789" cy="3060105"/>
          </a:xfrm>
          <a:prstGeom prst="rect">
            <a:avLst/>
          </a:prstGeom>
          <a:ln>
            <a:solidFill>
              <a:schemeClr val="tx1">
                <a:lumMod val="50000"/>
                <a:lumOff val="50000"/>
              </a:schemeClr>
            </a:solidFill>
          </a:ln>
        </p:spPr>
      </p:pic>
    </p:spTree>
    <p:extLst>
      <p:ext uri="{BB962C8B-B14F-4D97-AF65-F5344CB8AC3E}">
        <p14:creationId xmlns:p14="http://schemas.microsoft.com/office/powerpoint/2010/main" val="21842181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7AF1C-F2EC-4ABF-AAFF-4013C51804D9}"/>
              </a:ext>
            </a:extLst>
          </p:cNvPr>
          <p:cNvSpPr>
            <a:spLocks noGrp="1"/>
          </p:cNvSpPr>
          <p:nvPr>
            <p:ph type="title"/>
          </p:nvPr>
        </p:nvSpPr>
        <p:spPr>
          <a:xfrm>
            <a:off x="588263" y="457200"/>
            <a:ext cx="11239464" cy="553998"/>
          </a:xfrm>
        </p:spPr>
        <p:txBody>
          <a:bodyPr/>
          <a:lstStyle/>
          <a:p>
            <a:r>
              <a:rPr lang="en-US" dirty="0"/>
              <a:t>Catching Errors</a:t>
            </a:r>
          </a:p>
        </p:txBody>
      </p:sp>
      <p:sp>
        <p:nvSpPr>
          <p:cNvPr id="3" name="Content Placeholder 2">
            <a:extLst>
              <a:ext uri="{FF2B5EF4-FFF2-40B4-BE49-F238E27FC236}">
                <a16:creationId xmlns:a16="http://schemas.microsoft.com/office/drawing/2014/main" id="{0EBEEF2F-B999-4CF2-9567-C7B3285F6C79}"/>
              </a:ext>
            </a:extLst>
          </p:cNvPr>
          <p:cNvSpPr>
            <a:spLocks noGrp="1"/>
          </p:cNvSpPr>
          <p:nvPr>
            <p:ph type="body" sz="quarter" idx="10"/>
          </p:nvPr>
        </p:nvSpPr>
        <p:spPr>
          <a:xfrm>
            <a:off x="588263" y="1378083"/>
            <a:ext cx="11239464" cy="1749197"/>
          </a:xfrm>
        </p:spPr>
        <p:txBody>
          <a:bodyPr>
            <a:normAutofit/>
          </a:bodyPr>
          <a:lstStyle/>
          <a:p>
            <a:r>
              <a:rPr lang="en-US" dirty="0"/>
              <a:t>Error handling in M done using try .. otherwise</a:t>
            </a:r>
          </a:p>
          <a:p>
            <a:pPr lvl="1"/>
            <a:endParaRPr lang="en-US" dirty="0"/>
          </a:p>
          <a:p>
            <a:pPr lvl="1"/>
            <a:endParaRPr lang="en-US" dirty="0"/>
          </a:p>
          <a:p>
            <a:r>
              <a:rPr lang="en-US" dirty="0"/>
              <a:t>Error handling can avoid evaluation errors</a:t>
            </a:r>
          </a:p>
          <a:p>
            <a:pPr lvl="1"/>
            <a:endParaRPr lang="en-US" dirty="0"/>
          </a:p>
          <a:p>
            <a:pPr lvl="1"/>
            <a:endParaRPr lang="en-US" dirty="0"/>
          </a:p>
          <a:p>
            <a:pPr lvl="2"/>
            <a:endParaRPr lang="en-US" dirty="0"/>
          </a:p>
          <a:p>
            <a:r>
              <a:rPr lang="en-US" dirty="0"/>
              <a:t>Expression causing errors replace with value such as null</a:t>
            </a:r>
          </a:p>
        </p:txBody>
      </p:sp>
      <p:pic>
        <p:nvPicPr>
          <p:cNvPr id="4" name="Picture 3">
            <a:extLst>
              <a:ext uri="{FF2B5EF4-FFF2-40B4-BE49-F238E27FC236}">
                <a16:creationId xmlns:a16="http://schemas.microsoft.com/office/drawing/2014/main" id="{1586240B-D280-4C9B-B5F0-6F4CDA959C9B}"/>
              </a:ext>
            </a:extLst>
          </p:cNvPr>
          <p:cNvPicPr>
            <a:picLocks noChangeAspect="1"/>
          </p:cNvPicPr>
          <p:nvPr/>
        </p:nvPicPr>
        <p:blipFill>
          <a:blip r:embed="rId3"/>
          <a:stretch>
            <a:fillRect/>
          </a:stretch>
        </p:blipFill>
        <p:spPr>
          <a:xfrm>
            <a:off x="882864" y="2019855"/>
            <a:ext cx="6269167" cy="465614"/>
          </a:xfrm>
          <a:prstGeom prst="rect">
            <a:avLst/>
          </a:prstGeom>
          <a:ln>
            <a:solidFill>
              <a:schemeClr val="tx1">
                <a:lumMod val="50000"/>
                <a:lumOff val="50000"/>
              </a:schemeClr>
            </a:solidFill>
          </a:ln>
        </p:spPr>
      </p:pic>
      <p:pic>
        <p:nvPicPr>
          <p:cNvPr id="6" name="Picture 5">
            <a:extLst>
              <a:ext uri="{FF2B5EF4-FFF2-40B4-BE49-F238E27FC236}">
                <a16:creationId xmlns:a16="http://schemas.microsoft.com/office/drawing/2014/main" id="{E6819B86-411A-470A-8264-B2E6A7E763EE}"/>
              </a:ext>
            </a:extLst>
          </p:cNvPr>
          <p:cNvPicPr>
            <a:picLocks noChangeAspect="1"/>
          </p:cNvPicPr>
          <p:nvPr/>
        </p:nvPicPr>
        <p:blipFill rotWithShape="1">
          <a:blip r:embed="rId4"/>
          <a:srcRect l="949" r="1882" b="17590"/>
          <a:stretch/>
        </p:blipFill>
        <p:spPr>
          <a:xfrm>
            <a:off x="793615" y="3257077"/>
            <a:ext cx="11150251" cy="785702"/>
          </a:xfrm>
          <a:prstGeom prst="rect">
            <a:avLst/>
          </a:prstGeom>
          <a:ln>
            <a:solidFill>
              <a:schemeClr val="tx1">
                <a:lumMod val="65000"/>
                <a:lumOff val="35000"/>
              </a:schemeClr>
            </a:solidFill>
          </a:ln>
        </p:spPr>
      </p:pic>
      <p:pic>
        <p:nvPicPr>
          <p:cNvPr id="7" name="Picture 6">
            <a:extLst>
              <a:ext uri="{FF2B5EF4-FFF2-40B4-BE49-F238E27FC236}">
                <a16:creationId xmlns:a16="http://schemas.microsoft.com/office/drawing/2014/main" id="{562FBD53-987A-4B70-AE8A-077A65396B90}"/>
              </a:ext>
            </a:extLst>
          </p:cNvPr>
          <p:cNvPicPr>
            <a:picLocks noChangeAspect="1"/>
          </p:cNvPicPr>
          <p:nvPr/>
        </p:nvPicPr>
        <p:blipFill>
          <a:blip r:embed="rId5"/>
          <a:stretch>
            <a:fillRect/>
          </a:stretch>
        </p:blipFill>
        <p:spPr>
          <a:xfrm>
            <a:off x="882864" y="4839405"/>
            <a:ext cx="5840004" cy="1554339"/>
          </a:xfrm>
          <a:prstGeom prst="rect">
            <a:avLst/>
          </a:prstGeom>
          <a:ln>
            <a:solidFill>
              <a:schemeClr val="tx1"/>
            </a:solidFill>
          </a:ln>
        </p:spPr>
      </p:pic>
    </p:spTree>
    <p:extLst>
      <p:ext uri="{BB962C8B-B14F-4D97-AF65-F5344CB8AC3E}">
        <p14:creationId xmlns:p14="http://schemas.microsoft.com/office/powerpoint/2010/main" val="189258872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7BF15BD-001C-49B3-9A01-B39DEDA47564}"/>
              </a:ext>
            </a:extLst>
          </p:cNvPr>
          <p:cNvSpPr>
            <a:spLocks noGrp="1"/>
          </p:cNvSpPr>
          <p:nvPr>
            <p:ph type="title"/>
          </p:nvPr>
        </p:nvSpPr>
        <p:spPr/>
        <p:txBody>
          <a:bodyPr/>
          <a:lstStyle/>
          <a:p>
            <a:r>
              <a:rPr lang="en-US" dirty="0"/>
              <a:t>Agenda</a:t>
            </a:r>
          </a:p>
        </p:txBody>
      </p:sp>
      <p:sp>
        <p:nvSpPr>
          <p:cNvPr id="7" name="Text Placeholder 6">
            <a:extLst>
              <a:ext uri="{FF2B5EF4-FFF2-40B4-BE49-F238E27FC236}">
                <a16:creationId xmlns:a16="http://schemas.microsoft.com/office/drawing/2014/main" id="{61F6BD0B-C4D8-42DE-A3A7-50D8219CE639}"/>
              </a:ext>
            </a:extLst>
          </p:cNvPr>
          <p:cNvSpPr>
            <a:spLocks noGrp="1"/>
          </p:cNvSpPr>
          <p:nvPr>
            <p:ph type="body" sz="quarter" idx="11"/>
          </p:nvPr>
        </p:nvSpPr>
        <p:spPr>
          <a:xfrm>
            <a:off x="4442092" y="2355794"/>
            <a:ext cx="7796829" cy="3200876"/>
          </a:xfrm>
        </p:spPr>
        <p:txBody>
          <a:bodyPr/>
          <a:lstStyle/>
          <a:p>
            <a:pPr marL="466298" indent="-466298">
              <a:buFont typeface="Wingdings" panose="05000000000000000000" pitchFamily="2" charset="2"/>
              <a:buChar char="ü"/>
            </a:pPr>
            <a:r>
              <a:rPr lang="en-US" dirty="0"/>
              <a:t>The Power Query Mashup Engine</a:t>
            </a:r>
          </a:p>
          <a:p>
            <a:pPr marL="466298" indent="-466298">
              <a:buFont typeface="Wingdings" panose="05000000000000000000" pitchFamily="2" charset="2"/>
              <a:buChar char="ü"/>
            </a:pPr>
            <a:r>
              <a:rPr lang="en-US" dirty="0"/>
              <a:t>M Programming Fundamentals</a:t>
            </a:r>
          </a:p>
          <a:p>
            <a:pPr marL="466298" indent="-466298">
              <a:buFont typeface="Wingdings" panose="05000000000000000000" pitchFamily="2" charset="2"/>
              <a:buChar char="Ø"/>
            </a:pPr>
            <a:r>
              <a:rPr lang="en-US" dirty="0"/>
              <a:t>Programming Lists, Records and Tables</a:t>
            </a:r>
          </a:p>
          <a:p>
            <a:pPr marL="466298" indent="-466298">
              <a:buFont typeface="Wingdings" panose="05000000000000000000" pitchFamily="2" charset="2"/>
              <a:buChar char="§"/>
            </a:pPr>
            <a:r>
              <a:rPr lang="en-US" dirty="0"/>
              <a:t>Understanding Query Folding</a:t>
            </a:r>
          </a:p>
          <a:p>
            <a:pPr marL="466298" indent="-466298">
              <a:buFont typeface="Wingdings" panose="05000000000000000000" pitchFamily="2" charset="2"/>
              <a:buChar char="§"/>
            </a:pPr>
            <a:r>
              <a:rPr lang="en-US" dirty="0"/>
              <a:t>Choosing Between </a:t>
            </a:r>
            <a:r>
              <a:rPr lang="en-US" dirty="0" err="1"/>
              <a:t>OData.Feed</a:t>
            </a:r>
            <a:r>
              <a:rPr lang="en-US" dirty="0"/>
              <a:t> &amp; </a:t>
            </a:r>
            <a:r>
              <a:rPr lang="en-US" dirty="0" err="1"/>
              <a:t>Web.Contents</a:t>
            </a:r>
            <a:endParaRPr lang="en-US" dirty="0"/>
          </a:p>
          <a:p>
            <a:pPr marL="466298" indent="-466298">
              <a:buFont typeface="Wingdings" panose="05000000000000000000" pitchFamily="2" charset="2"/>
              <a:buChar char="§"/>
            </a:pPr>
            <a:r>
              <a:rPr lang="en-US" dirty="0"/>
              <a:t>Writing Reusable Function Queries</a:t>
            </a:r>
          </a:p>
          <a:p>
            <a:pPr marL="466298" indent="-466298">
              <a:buFont typeface="Wingdings" panose="05000000000000000000" pitchFamily="2" charset="2"/>
              <a:buChar char="§"/>
            </a:pPr>
            <a:r>
              <a:rPr lang="en-US" dirty="0"/>
              <a:t>Designing with Query Parameters</a:t>
            </a:r>
          </a:p>
        </p:txBody>
      </p:sp>
    </p:spTree>
    <p:extLst>
      <p:ext uri="{BB962C8B-B14F-4D97-AF65-F5344CB8AC3E}">
        <p14:creationId xmlns:p14="http://schemas.microsoft.com/office/powerpoint/2010/main" val="7198236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EB6C4-C05D-4FCB-8B0A-DA9720898DBA}"/>
              </a:ext>
            </a:extLst>
          </p:cNvPr>
          <p:cNvSpPr>
            <a:spLocks noGrp="1"/>
          </p:cNvSpPr>
          <p:nvPr>
            <p:ph type="title"/>
          </p:nvPr>
        </p:nvSpPr>
        <p:spPr/>
        <p:txBody>
          <a:bodyPr/>
          <a:lstStyle/>
          <a:p>
            <a:r>
              <a:rPr lang="en-US" dirty="0"/>
              <a:t>Lists</a:t>
            </a:r>
          </a:p>
        </p:txBody>
      </p:sp>
      <p:sp>
        <p:nvSpPr>
          <p:cNvPr id="3" name="Content Placeholder 2">
            <a:extLst>
              <a:ext uri="{FF2B5EF4-FFF2-40B4-BE49-F238E27FC236}">
                <a16:creationId xmlns:a16="http://schemas.microsoft.com/office/drawing/2014/main" id="{14C97890-DCDC-4B46-AF83-6EA4CB8A61CB}"/>
              </a:ext>
            </a:extLst>
          </p:cNvPr>
          <p:cNvSpPr>
            <a:spLocks noGrp="1"/>
          </p:cNvSpPr>
          <p:nvPr>
            <p:ph type="body" sz="quarter" idx="10"/>
          </p:nvPr>
        </p:nvSpPr>
        <p:spPr/>
        <p:txBody>
          <a:bodyPr>
            <a:normAutofit/>
          </a:bodyPr>
          <a:lstStyle/>
          <a:p>
            <a:r>
              <a:rPr lang="en-US" sz="2448" dirty="0"/>
              <a:t>List is a single dimension array</a:t>
            </a:r>
          </a:p>
          <a:p>
            <a:pPr lvl="1"/>
            <a:r>
              <a:rPr lang="en-US" sz="2040" dirty="0"/>
              <a:t>Literal list can be created using </a:t>
            </a:r>
            <a:r>
              <a:rPr lang="en-US" sz="2040" b="1" dirty="0">
                <a:solidFill>
                  <a:schemeClr val="accent3">
                    <a:lumMod val="50000"/>
                  </a:schemeClr>
                </a:solidFill>
                <a:latin typeface="Lucida Console" panose="020B0609040504020204" pitchFamily="49" charset="0"/>
              </a:rPr>
              <a:t>{ }</a:t>
            </a:r>
            <a:r>
              <a:rPr lang="en-US" sz="2040" dirty="0"/>
              <a:t> operators</a:t>
            </a:r>
          </a:p>
          <a:p>
            <a:pPr lvl="1"/>
            <a:r>
              <a:rPr lang="en-US" sz="2040" dirty="0"/>
              <a:t>List elements accessed using </a:t>
            </a:r>
            <a:r>
              <a:rPr lang="en-US" sz="2040" b="1" dirty="0">
                <a:solidFill>
                  <a:schemeClr val="accent3">
                    <a:lumMod val="50000"/>
                  </a:schemeClr>
                </a:solidFill>
                <a:latin typeface="Lucida Console" panose="020B0609040504020204" pitchFamily="49" charset="0"/>
              </a:rPr>
              <a:t>{ }</a:t>
            </a:r>
            <a:r>
              <a:rPr lang="en-US" sz="2040" dirty="0"/>
              <a:t> operator and zero-based index</a:t>
            </a:r>
          </a:p>
          <a:p>
            <a:endParaRPr lang="en-US" sz="2440" dirty="0"/>
          </a:p>
          <a:p>
            <a:endParaRPr lang="en-US" sz="2440" dirty="0"/>
          </a:p>
          <a:p>
            <a:endParaRPr lang="en-US" sz="2440" dirty="0"/>
          </a:p>
          <a:p>
            <a:endParaRPr lang="en-US" sz="2440" dirty="0"/>
          </a:p>
          <a:p>
            <a:endParaRPr lang="en-US" sz="2440" dirty="0"/>
          </a:p>
          <a:p>
            <a:endParaRPr lang="en-US" sz="2440" dirty="0"/>
          </a:p>
          <a:p>
            <a:pPr lvl="1"/>
            <a:r>
              <a:rPr lang="en-US" sz="2040" dirty="0"/>
              <a:t>Use </a:t>
            </a:r>
            <a:r>
              <a:rPr lang="en-US" sz="2040" b="1" dirty="0">
                <a:solidFill>
                  <a:schemeClr val="accent3">
                    <a:lumMod val="50000"/>
                  </a:schemeClr>
                </a:solidFill>
                <a:latin typeface="Lucida Console" panose="020B0609040504020204" pitchFamily="49" charset="0"/>
              </a:rPr>
              <a:t>{ }?</a:t>
            </a:r>
            <a:r>
              <a:rPr lang="en-US" sz="2040" dirty="0"/>
              <a:t> to avoid error when index range is out-of-bounds</a:t>
            </a:r>
          </a:p>
        </p:txBody>
      </p:sp>
      <p:pic>
        <p:nvPicPr>
          <p:cNvPr id="5" name="Picture 4">
            <a:extLst>
              <a:ext uri="{FF2B5EF4-FFF2-40B4-BE49-F238E27FC236}">
                <a16:creationId xmlns:a16="http://schemas.microsoft.com/office/drawing/2014/main" id="{31F4C8B5-8308-4E7A-B233-671F1F8D9B3E}"/>
              </a:ext>
            </a:extLst>
          </p:cNvPr>
          <p:cNvPicPr>
            <a:picLocks noChangeAspect="1"/>
          </p:cNvPicPr>
          <p:nvPr/>
        </p:nvPicPr>
        <p:blipFill>
          <a:blip r:embed="rId2"/>
          <a:stretch>
            <a:fillRect/>
          </a:stretch>
        </p:blipFill>
        <p:spPr>
          <a:xfrm>
            <a:off x="1038089" y="2834368"/>
            <a:ext cx="5984205" cy="2260306"/>
          </a:xfrm>
          <a:prstGeom prst="rect">
            <a:avLst/>
          </a:prstGeom>
          <a:ln>
            <a:solidFill>
              <a:schemeClr val="tx1">
                <a:lumMod val="50000"/>
                <a:lumOff val="50000"/>
              </a:schemeClr>
            </a:solidFill>
          </a:ln>
        </p:spPr>
      </p:pic>
      <p:pic>
        <p:nvPicPr>
          <p:cNvPr id="4" name="Picture 3">
            <a:extLst>
              <a:ext uri="{FF2B5EF4-FFF2-40B4-BE49-F238E27FC236}">
                <a16:creationId xmlns:a16="http://schemas.microsoft.com/office/drawing/2014/main" id="{3491045C-F5EA-4D7A-81DF-F4AF91CD0BDD}"/>
              </a:ext>
            </a:extLst>
          </p:cNvPr>
          <p:cNvPicPr>
            <a:picLocks noChangeAspect="1"/>
          </p:cNvPicPr>
          <p:nvPr/>
        </p:nvPicPr>
        <p:blipFill>
          <a:blip r:embed="rId3"/>
          <a:stretch>
            <a:fillRect/>
          </a:stretch>
        </p:blipFill>
        <p:spPr>
          <a:xfrm>
            <a:off x="1012012" y="5955022"/>
            <a:ext cx="6036357" cy="501818"/>
          </a:xfrm>
          <a:prstGeom prst="rect">
            <a:avLst/>
          </a:prstGeom>
          <a:ln>
            <a:solidFill>
              <a:schemeClr val="tx1">
                <a:lumMod val="50000"/>
                <a:lumOff val="50000"/>
              </a:schemeClr>
            </a:solidFill>
          </a:ln>
        </p:spPr>
      </p:pic>
    </p:spTree>
    <p:extLst>
      <p:ext uri="{BB962C8B-B14F-4D97-AF65-F5344CB8AC3E}">
        <p14:creationId xmlns:p14="http://schemas.microsoft.com/office/powerpoint/2010/main" val="21887224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33321-2B4F-43B9-B96D-1F28C3BB70D2}"/>
              </a:ext>
            </a:extLst>
          </p:cNvPr>
          <p:cNvSpPr>
            <a:spLocks noGrp="1"/>
          </p:cNvSpPr>
          <p:nvPr>
            <p:ph type="title"/>
          </p:nvPr>
        </p:nvSpPr>
        <p:spPr>
          <a:xfrm>
            <a:off x="588263" y="457200"/>
            <a:ext cx="11239464" cy="553998"/>
          </a:xfrm>
        </p:spPr>
        <p:txBody>
          <a:bodyPr/>
          <a:lstStyle/>
          <a:p>
            <a:r>
              <a:rPr lang="en-US" dirty="0" err="1"/>
              <a:t>Text.Select</a:t>
            </a:r>
            <a:endParaRPr lang="en-US" dirty="0"/>
          </a:p>
        </p:txBody>
      </p:sp>
      <p:sp>
        <p:nvSpPr>
          <p:cNvPr id="3" name="Content Placeholder 2">
            <a:extLst>
              <a:ext uri="{FF2B5EF4-FFF2-40B4-BE49-F238E27FC236}">
                <a16:creationId xmlns:a16="http://schemas.microsoft.com/office/drawing/2014/main" id="{34FDD73B-6A9E-4711-9470-3E9BB55141BF}"/>
              </a:ext>
            </a:extLst>
          </p:cNvPr>
          <p:cNvSpPr>
            <a:spLocks noGrp="1"/>
          </p:cNvSpPr>
          <p:nvPr>
            <p:ph type="body" sz="quarter" idx="10"/>
          </p:nvPr>
        </p:nvSpPr>
        <p:spPr>
          <a:xfrm>
            <a:off x="588263" y="1378083"/>
            <a:ext cx="11239464" cy="1749197"/>
          </a:xfrm>
        </p:spPr>
        <p:txBody>
          <a:bodyPr/>
          <a:lstStyle/>
          <a:p>
            <a:r>
              <a:rPr lang="en-US" dirty="0" err="1"/>
              <a:t>Text.Select</a:t>
            </a:r>
            <a:r>
              <a:rPr lang="en-US" dirty="0"/>
              <a:t> can be used to clean up text value</a:t>
            </a:r>
          </a:p>
          <a:p>
            <a:pPr lvl="1"/>
            <a:r>
              <a:rPr lang="en-US" dirty="0"/>
              <a:t>You create a list of characters to include</a:t>
            </a:r>
          </a:p>
        </p:txBody>
      </p:sp>
      <p:pic>
        <p:nvPicPr>
          <p:cNvPr id="4" name="Picture 3">
            <a:extLst>
              <a:ext uri="{FF2B5EF4-FFF2-40B4-BE49-F238E27FC236}">
                <a16:creationId xmlns:a16="http://schemas.microsoft.com/office/drawing/2014/main" id="{16AC5334-560D-4104-B909-0EB5EFD1FC74}"/>
              </a:ext>
            </a:extLst>
          </p:cNvPr>
          <p:cNvPicPr>
            <a:picLocks noChangeAspect="1"/>
          </p:cNvPicPr>
          <p:nvPr/>
        </p:nvPicPr>
        <p:blipFill>
          <a:blip r:embed="rId2"/>
          <a:stretch>
            <a:fillRect/>
          </a:stretch>
        </p:blipFill>
        <p:spPr>
          <a:xfrm>
            <a:off x="1125534" y="2399000"/>
            <a:ext cx="6945952" cy="4138325"/>
          </a:xfrm>
          <a:prstGeom prst="rect">
            <a:avLst/>
          </a:prstGeom>
          <a:ln>
            <a:solidFill>
              <a:schemeClr val="tx1"/>
            </a:solidFill>
          </a:ln>
        </p:spPr>
      </p:pic>
    </p:spTree>
    <p:extLst>
      <p:ext uri="{BB962C8B-B14F-4D97-AF65-F5344CB8AC3E}">
        <p14:creationId xmlns:p14="http://schemas.microsoft.com/office/powerpoint/2010/main" val="154376212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E0B64-3A5F-4ED4-84F2-9DD4E258EBDD}"/>
              </a:ext>
            </a:extLst>
          </p:cNvPr>
          <p:cNvSpPr>
            <a:spLocks noGrp="1"/>
          </p:cNvSpPr>
          <p:nvPr>
            <p:ph type="title"/>
          </p:nvPr>
        </p:nvSpPr>
        <p:spPr/>
        <p:txBody>
          <a:bodyPr/>
          <a:lstStyle/>
          <a:p>
            <a:r>
              <a:rPr lang="en-US" dirty="0"/>
              <a:t>Records</a:t>
            </a:r>
          </a:p>
        </p:txBody>
      </p:sp>
      <p:sp>
        <p:nvSpPr>
          <p:cNvPr id="3" name="Content Placeholder 2">
            <a:extLst>
              <a:ext uri="{FF2B5EF4-FFF2-40B4-BE49-F238E27FC236}">
                <a16:creationId xmlns:a16="http://schemas.microsoft.com/office/drawing/2014/main" id="{83CEA76A-2EF1-4149-A94D-D13D0964916D}"/>
              </a:ext>
            </a:extLst>
          </p:cNvPr>
          <p:cNvSpPr>
            <a:spLocks noGrp="1"/>
          </p:cNvSpPr>
          <p:nvPr>
            <p:ph type="body" sz="quarter" idx="10"/>
          </p:nvPr>
        </p:nvSpPr>
        <p:spPr/>
        <p:txBody>
          <a:bodyPr>
            <a:normAutofit/>
          </a:bodyPr>
          <a:lstStyle/>
          <a:p>
            <a:r>
              <a:rPr lang="en-US" sz="2448" dirty="0"/>
              <a:t>Record contains fields for single instance of entity</a:t>
            </a:r>
          </a:p>
          <a:p>
            <a:endParaRPr lang="en-US" sz="2448" dirty="0"/>
          </a:p>
          <a:p>
            <a:endParaRPr lang="en-US" sz="2448" dirty="0"/>
          </a:p>
          <a:p>
            <a:endParaRPr lang="en-US" sz="2448" dirty="0"/>
          </a:p>
          <a:p>
            <a:pPr lvl="1"/>
            <a:endParaRPr lang="en-US" sz="2040" dirty="0"/>
          </a:p>
          <a:p>
            <a:pPr lvl="1"/>
            <a:endParaRPr lang="en-US" sz="2040" dirty="0"/>
          </a:p>
          <a:p>
            <a:r>
              <a:rPr lang="en-US" sz="2448" dirty="0"/>
              <a:t>You must often create records to call M library functions</a:t>
            </a:r>
          </a:p>
          <a:p>
            <a:endParaRPr lang="en-US" sz="2448" dirty="0"/>
          </a:p>
        </p:txBody>
      </p:sp>
      <p:pic>
        <p:nvPicPr>
          <p:cNvPr id="5" name="Picture 4">
            <a:extLst>
              <a:ext uri="{FF2B5EF4-FFF2-40B4-BE49-F238E27FC236}">
                <a16:creationId xmlns:a16="http://schemas.microsoft.com/office/drawing/2014/main" id="{70DCF0C8-C8B6-444F-A9A0-CF4CAD4629F5}"/>
              </a:ext>
            </a:extLst>
          </p:cNvPr>
          <p:cNvPicPr>
            <a:picLocks noChangeAspect="1"/>
          </p:cNvPicPr>
          <p:nvPr/>
        </p:nvPicPr>
        <p:blipFill>
          <a:blip r:embed="rId2"/>
          <a:stretch>
            <a:fillRect/>
          </a:stretch>
        </p:blipFill>
        <p:spPr>
          <a:xfrm>
            <a:off x="834226" y="1808707"/>
            <a:ext cx="5797304" cy="2058538"/>
          </a:xfrm>
          <a:prstGeom prst="rect">
            <a:avLst/>
          </a:prstGeom>
          <a:ln>
            <a:solidFill>
              <a:schemeClr val="tx1">
                <a:lumMod val="50000"/>
                <a:lumOff val="50000"/>
              </a:schemeClr>
            </a:solidFill>
          </a:ln>
        </p:spPr>
      </p:pic>
      <p:pic>
        <p:nvPicPr>
          <p:cNvPr id="6" name="Picture 5">
            <a:extLst>
              <a:ext uri="{FF2B5EF4-FFF2-40B4-BE49-F238E27FC236}">
                <a16:creationId xmlns:a16="http://schemas.microsoft.com/office/drawing/2014/main" id="{24042F4A-B924-482E-8245-3DE301EB4D7B}"/>
              </a:ext>
            </a:extLst>
          </p:cNvPr>
          <p:cNvPicPr>
            <a:picLocks noChangeAspect="1"/>
          </p:cNvPicPr>
          <p:nvPr/>
        </p:nvPicPr>
        <p:blipFill>
          <a:blip r:embed="rId3"/>
          <a:stretch>
            <a:fillRect/>
          </a:stretch>
        </p:blipFill>
        <p:spPr>
          <a:xfrm>
            <a:off x="834226" y="4454986"/>
            <a:ext cx="6683657" cy="1914291"/>
          </a:xfrm>
          <a:prstGeom prst="rect">
            <a:avLst/>
          </a:prstGeom>
          <a:ln>
            <a:solidFill>
              <a:schemeClr val="tx1">
                <a:lumMod val="50000"/>
                <a:lumOff val="50000"/>
              </a:schemeClr>
            </a:solidFill>
          </a:ln>
        </p:spPr>
      </p:pic>
    </p:spTree>
    <p:extLst>
      <p:ext uri="{BB962C8B-B14F-4D97-AF65-F5344CB8AC3E}">
        <p14:creationId xmlns:p14="http://schemas.microsoft.com/office/powerpoint/2010/main" val="29714472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5F895-0FB1-4BE2-995F-1CAC4B7DE93C}"/>
              </a:ext>
            </a:extLst>
          </p:cNvPr>
          <p:cNvSpPr>
            <a:spLocks noGrp="1"/>
          </p:cNvSpPr>
          <p:nvPr>
            <p:ph type="title"/>
          </p:nvPr>
        </p:nvSpPr>
        <p:spPr/>
        <p:txBody>
          <a:bodyPr/>
          <a:lstStyle/>
          <a:p>
            <a:r>
              <a:rPr lang="en-US" dirty="0"/>
              <a:t>Welcome to Power BI Dev Camp</a:t>
            </a:r>
          </a:p>
        </p:txBody>
      </p:sp>
      <p:sp>
        <p:nvSpPr>
          <p:cNvPr id="14" name="Text Placeholder 13">
            <a:extLst>
              <a:ext uri="{FF2B5EF4-FFF2-40B4-BE49-F238E27FC236}">
                <a16:creationId xmlns:a16="http://schemas.microsoft.com/office/drawing/2014/main" id="{D27F8620-5147-4FFF-A1D6-B0C7C2A20495}"/>
              </a:ext>
            </a:extLst>
          </p:cNvPr>
          <p:cNvSpPr>
            <a:spLocks noGrp="1"/>
          </p:cNvSpPr>
          <p:nvPr>
            <p:ph type="body" sz="quarter" idx="10"/>
          </p:nvPr>
        </p:nvSpPr>
        <p:spPr>
          <a:xfrm>
            <a:off x="598505" y="1245118"/>
            <a:ext cx="11239464" cy="427553"/>
          </a:xfrm>
        </p:spPr>
        <p:txBody>
          <a:bodyPr/>
          <a:lstStyle/>
          <a:p>
            <a:r>
              <a:rPr lang="en-US" dirty="0"/>
              <a:t>Power BI Dev Camp Portal - </a:t>
            </a:r>
            <a:r>
              <a:rPr lang="en-US" dirty="0">
                <a:hlinkClick r:id="rId2"/>
              </a:rPr>
              <a:t>https://powerbidevcamp.net</a:t>
            </a:r>
            <a:endParaRPr lang="en-US" dirty="0"/>
          </a:p>
        </p:txBody>
      </p:sp>
      <p:pic>
        <p:nvPicPr>
          <p:cNvPr id="5" name="Picture 4">
            <a:extLst>
              <a:ext uri="{FF2B5EF4-FFF2-40B4-BE49-F238E27FC236}">
                <a16:creationId xmlns:a16="http://schemas.microsoft.com/office/drawing/2014/main" id="{204574D1-A809-4DC0-8BD3-43A96C2D98CC}"/>
              </a:ext>
            </a:extLst>
          </p:cNvPr>
          <p:cNvPicPr>
            <a:picLocks noChangeAspect="1"/>
          </p:cNvPicPr>
          <p:nvPr/>
        </p:nvPicPr>
        <p:blipFill>
          <a:blip r:embed="rId3"/>
          <a:stretch>
            <a:fillRect/>
          </a:stretch>
        </p:blipFill>
        <p:spPr>
          <a:xfrm>
            <a:off x="856035" y="1906591"/>
            <a:ext cx="9430628" cy="4826754"/>
          </a:xfrm>
          <a:prstGeom prst="rect">
            <a:avLst/>
          </a:prstGeom>
          <a:ln>
            <a:solidFill>
              <a:schemeClr val="tx1"/>
            </a:solidFill>
          </a:ln>
        </p:spPr>
      </p:pic>
    </p:spTree>
    <p:extLst>
      <p:ext uri="{BB962C8B-B14F-4D97-AF65-F5344CB8AC3E}">
        <p14:creationId xmlns:p14="http://schemas.microsoft.com/office/powerpoint/2010/main" val="152483309"/>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925FE-A5D0-475D-902C-5C0AF201BC75}"/>
              </a:ext>
            </a:extLst>
          </p:cNvPr>
          <p:cNvSpPr>
            <a:spLocks noGrp="1"/>
          </p:cNvSpPr>
          <p:nvPr>
            <p:ph type="title"/>
          </p:nvPr>
        </p:nvSpPr>
        <p:spPr/>
        <p:txBody>
          <a:bodyPr/>
          <a:lstStyle/>
          <a:p>
            <a:r>
              <a:rPr lang="en-US" dirty="0"/>
              <a:t>Combination Operator (&amp;)</a:t>
            </a:r>
          </a:p>
        </p:txBody>
      </p:sp>
      <p:sp>
        <p:nvSpPr>
          <p:cNvPr id="3" name="Content Placeholder 2">
            <a:extLst>
              <a:ext uri="{FF2B5EF4-FFF2-40B4-BE49-F238E27FC236}">
                <a16:creationId xmlns:a16="http://schemas.microsoft.com/office/drawing/2014/main" id="{EE685A9E-D1DA-4008-BD5A-C58BF2B15FDF}"/>
              </a:ext>
            </a:extLst>
          </p:cNvPr>
          <p:cNvSpPr>
            <a:spLocks noGrp="1"/>
          </p:cNvSpPr>
          <p:nvPr>
            <p:ph type="body" sz="quarter" idx="10"/>
          </p:nvPr>
        </p:nvSpPr>
        <p:spPr/>
        <p:txBody>
          <a:bodyPr/>
          <a:lstStyle/>
          <a:p>
            <a:r>
              <a:rPr lang="en-US" dirty="0"/>
              <a:t>Used to combine strings, arrays and records</a:t>
            </a:r>
          </a:p>
        </p:txBody>
      </p:sp>
      <p:pic>
        <p:nvPicPr>
          <p:cNvPr id="4" name="Picture 3">
            <a:extLst>
              <a:ext uri="{FF2B5EF4-FFF2-40B4-BE49-F238E27FC236}">
                <a16:creationId xmlns:a16="http://schemas.microsoft.com/office/drawing/2014/main" id="{4598F19F-7D9E-444D-AE76-D7BE3D482F8B}"/>
              </a:ext>
            </a:extLst>
          </p:cNvPr>
          <p:cNvPicPr>
            <a:picLocks noChangeAspect="1"/>
          </p:cNvPicPr>
          <p:nvPr/>
        </p:nvPicPr>
        <p:blipFill>
          <a:blip r:embed="rId2"/>
          <a:stretch>
            <a:fillRect/>
          </a:stretch>
        </p:blipFill>
        <p:spPr>
          <a:xfrm>
            <a:off x="882864" y="2011753"/>
            <a:ext cx="4235573" cy="1855492"/>
          </a:xfrm>
          <a:prstGeom prst="rect">
            <a:avLst/>
          </a:prstGeom>
          <a:ln>
            <a:solidFill>
              <a:schemeClr val="tx1">
                <a:lumMod val="50000"/>
                <a:lumOff val="50000"/>
              </a:schemeClr>
            </a:solidFill>
          </a:ln>
        </p:spPr>
      </p:pic>
    </p:spTree>
    <p:extLst>
      <p:ext uri="{BB962C8B-B14F-4D97-AF65-F5344CB8AC3E}">
        <p14:creationId xmlns:p14="http://schemas.microsoft.com/office/powerpoint/2010/main" val="2561294685"/>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07789-327D-49AD-8348-12AF53C342CA}"/>
              </a:ext>
            </a:extLst>
          </p:cNvPr>
          <p:cNvSpPr>
            <a:spLocks noGrp="1"/>
          </p:cNvSpPr>
          <p:nvPr>
            <p:ph type="title"/>
          </p:nvPr>
        </p:nvSpPr>
        <p:spPr/>
        <p:txBody>
          <a:bodyPr/>
          <a:lstStyle/>
          <a:p>
            <a:r>
              <a:rPr lang="en-US" dirty="0" err="1"/>
              <a:t>Table.FromRecords</a:t>
            </a:r>
            <a:endParaRPr lang="en-US" dirty="0"/>
          </a:p>
        </p:txBody>
      </p:sp>
      <p:sp>
        <p:nvSpPr>
          <p:cNvPr id="3" name="Content Placeholder 2">
            <a:extLst>
              <a:ext uri="{FF2B5EF4-FFF2-40B4-BE49-F238E27FC236}">
                <a16:creationId xmlns:a16="http://schemas.microsoft.com/office/drawing/2014/main" id="{47D87C94-640B-46AF-8494-080E69538C48}"/>
              </a:ext>
            </a:extLst>
          </p:cNvPr>
          <p:cNvSpPr>
            <a:spLocks noGrp="1"/>
          </p:cNvSpPr>
          <p:nvPr>
            <p:ph type="body" sz="quarter" idx="10"/>
          </p:nvPr>
        </p:nvSpPr>
        <p:spPr/>
        <p:txBody>
          <a:bodyPr>
            <a:normAutofit/>
          </a:bodyPr>
          <a:lstStyle/>
          <a:p>
            <a:r>
              <a:rPr lang="en-US" sz="2448" dirty="0" err="1"/>
              <a:t>Table.FromRecords</a:t>
            </a:r>
            <a:r>
              <a:rPr lang="en-US" sz="2448" dirty="0"/>
              <a:t> can be used to create table</a:t>
            </a:r>
          </a:p>
          <a:p>
            <a:pPr lvl="1"/>
            <a:r>
              <a:rPr lang="en-US" sz="2040" dirty="0"/>
              <a:t>Table columns are not strongly typed</a:t>
            </a:r>
          </a:p>
        </p:txBody>
      </p:sp>
      <p:pic>
        <p:nvPicPr>
          <p:cNvPr id="5" name="Picture 4">
            <a:extLst>
              <a:ext uri="{FF2B5EF4-FFF2-40B4-BE49-F238E27FC236}">
                <a16:creationId xmlns:a16="http://schemas.microsoft.com/office/drawing/2014/main" id="{772B0A55-D77B-462E-91C2-3C7B65FB6761}"/>
              </a:ext>
            </a:extLst>
          </p:cNvPr>
          <p:cNvPicPr>
            <a:picLocks noChangeAspect="1"/>
          </p:cNvPicPr>
          <p:nvPr/>
        </p:nvPicPr>
        <p:blipFill>
          <a:blip r:embed="rId2"/>
          <a:stretch>
            <a:fillRect/>
          </a:stretch>
        </p:blipFill>
        <p:spPr>
          <a:xfrm>
            <a:off x="1096350" y="2362387"/>
            <a:ext cx="4196715" cy="1901239"/>
          </a:xfrm>
          <a:prstGeom prst="rect">
            <a:avLst/>
          </a:prstGeom>
          <a:ln>
            <a:solidFill>
              <a:schemeClr val="tx1">
                <a:lumMod val="50000"/>
                <a:lumOff val="50000"/>
              </a:schemeClr>
            </a:solidFill>
          </a:ln>
        </p:spPr>
      </p:pic>
      <p:pic>
        <p:nvPicPr>
          <p:cNvPr id="6" name="Picture 5">
            <a:extLst>
              <a:ext uri="{FF2B5EF4-FFF2-40B4-BE49-F238E27FC236}">
                <a16:creationId xmlns:a16="http://schemas.microsoft.com/office/drawing/2014/main" id="{DFC7EE1D-073D-4BED-A205-6FCCED6A637D}"/>
              </a:ext>
            </a:extLst>
          </p:cNvPr>
          <p:cNvPicPr>
            <a:picLocks noChangeAspect="1"/>
          </p:cNvPicPr>
          <p:nvPr/>
        </p:nvPicPr>
        <p:blipFill>
          <a:blip r:embed="rId3"/>
          <a:stretch>
            <a:fillRect/>
          </a:stretch>
        </p:blipFill>
        <p:spPr>
          <a:xfrm>
            <a:off x="1096350" y="4524191"/>
            <a:ext cx="3361258" cy="1447478"/>
          </a:xfrm>
          <a:prstGeom prst="rect">
            <a:avLst/>
          </a:prstGeom>
        </p:spPr>
      </p:pic>
      <p:grpSp>
        <p:nvGrpSpPr>
          <p:cNvPr id="11" name="Group 10">
            <a:extLst>
              <a:ext uri="{FF2B5EF4-FFF2-40B4-BE49-F238E27FC236}">
                <a16:creationId xmlns:a16="http://schemas.microsoft.com/office/drawing/2014/main" id="{8633F998-91B9-4EDB-AC30-11BECEF7604F}"/>
              </a:ext>
            </a:extLst>
          </p:cNvPr>
          <p:cNvGrpSpPr/>
          <p:nvPr/>
        </p:nvGrpSpPr>
        <p:grpSpPr>
          <a:xfrm>
            <a:off x="3309789" y="4904796"/>
            <a:ext cx="4532398" cy="779193"/>
            <a:chOff x="3446585" y="4914900"/>
            <a:chExt cx="4443931" cy="763984"/>
          </a:xfrm>
        </p:grpSpPr>
        <p:pic>
          <p:nvPicPr>
            <p:cNvPr id="7" name="Picture 6">
              <a:extLst>
                <a:ext uri="{FF2B5EF4-FFF2-40B4-BE49-F238E27FC236}">
                  <a16:creationId xmlns:a16="http://schemas.microsoft.com/office/drawing/2014/main" id="{6B58FCC7-0D16-4A8B-A2B3-11B54BAF4A90}"/>
                </a:ext>
              </a:extLst>
            </p:cNvPr>
            <p:cNvPicPr>
              <a:picLocks noChangeAspect="1"/>
            </p:cNvPicPr>
            <p:nvPr/>
          </p:nvPicPr>
          <p:blipFill rotWithShape="1">
            <a:blip r:embed="rId3"/>
            <a:srcRect l="55491" t="3750" r="35611" b="76949"/>
            <a:stretch/>
          </p:blipFill>
          <p:spPr>
            <a:xfrm>
              <a:off x="5313485" y="5145484"/>
              <a:ext cx="570963" cy="533400"/>
            </a:xfrm>
            <a:prstGeom prst="rect">
              <a:avLst/>
            </a:prstGeom>
          </p:spPr>
        </p:pic>
        <p:sp>
          <p:nvSpPr>
            <p:cNvPr id="8" name="TextBox 7">
              <a:extLst>
                <a:ext uri="{FF2B5EF4-FFF2-40B4-BE49-F238E27FC236}">
                  <a16:creationId xmlns:a16="http://schemas.microsoft.com/office/drawing/2014/main" id="{6E1B8C3C-E20B-4B5D-88C7-0B7377E58C69}"/>
                </a:ext>
              </a:extLst>
            </p:cNvPr>
            <p:cNvSpPr txBox="1"/>
            <p:nvPr/>
          </p:nvSpPr>
          <p:spPr>
            <a:xfrm>
              <a:off x="6033918" y="5244870"/>
              <a:ext cx="1856598" cy="374846"/>
            </a:xfrm>
            <a:prstGeom prst="rect">
              <a:avLst/>
            </a:prstGeom>
            <a:noFill/>
          </p:spPr>
          <p:txBody>
            <a:bodyPr wrap="none" rtlCol="0">
              <a:spAutoFit/>
            </a:bodyPr>
            <a:lstStyle/>
            <a:p>
              <a:r>
                <a:rPr lang="en-US" sz="1836" dirty="0">
                  <a:solidFill>
                    <a:schemeClr val="tx2">
                      <a:lumMod val="90000"/>
                      <a:lumOff val="10000"/>
                    </a:schemeClr>
                  </a:solidFill>
                </a:rPr>
                <a:t>Bad, Bad, Bad </a:t>
              </a:r>
              <a:r>
                <a:rPr lang="en-US" sz="1836" dirty="0">
                  <a:solidFill>
                    <a:schemeClr val="tx2">
                      <a:lumMod val="90000"/>
                      <a:lumOff val="10000"/>
                    </a:schemeClr>
                  </a:solidFill>
                  <a:sym typeface="Wingdings" panose="05000000000000000000" pitchFamily="2" charset="2"/>
                </a:rPr>
                <a:t></a:t>
              </a:r>
              <a:endParaRPr lang="en-US" sz="1836" dirty="0">
                <a:solidFill>
                  <a:schemeClr val="tx2">
                    <a:lumMod val="90000"/>
                    <a:lumOff val="10000"/>
                  </a:schemeClr>
                </a:solidFill>
              </a:endParaRPr>
            </a:p>
          </p:txBody>
        </p:sp>
        <p:cxnSp>
          <p:nvCxnSpPr>
            <p:cNvPr id="10" name="Straight Arrow Connector 9">
              <a:extLst>
                <a:ext uri="{FF2B5EF4-FFF2-40B4-BE49-F238E27FC236}">
                  <a16:creationId xmlns:a16="http://schemas.microsoft.com/office/drawing/2014/main" id="{23EE1E3B-32DF-4E2B-A438-F39F56DF08DE}"/>
                </a:ext>
              </a:extLst>
            </p:cNvPr>
            <p:cNvCxnSpPr>
              <a:stCxn id="7" idx="1"/>
            </p:cNvCxnSpPr>
            <p:nvPr/>
          </p:nvCxnSpPr>
          <p:spPr>
            <a:xfrm flipH="1" flipV="1">
              <a:off x="3446585" y="4914900"/>
              <a:ext cx="1866900" cy="4972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529576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6321B-ADE1-46B1-875D-BC44F9DD24C4}"/>
              </a:ext>
            </a:extLst>
          </p:cNvPr>
          <p:cNvSpPr>
            <a:spLocks noGrp="1"/>
          </p:cNvSpPr>
          <p:nvPr>
            <p:ph type="title"/>
          </p:nvPr>
        </p:nvSpPr>
        <p:spPr>
          <a:xfrm>
            <a:off x="588263" y="457200"/>
            <a:ext cx="11239464" cy="553998"/>
          </a:xfrm>
        </p:spPr>
        <p:txBody>
          <a:bodyPr/>
          <a:lstStyle/>
          <a:p>
            <a:r>
              <a:rPr lang="en-US" dirty="0"/>
              <a:t>Creating User-defined Types</a:t>
            </a:r>
          </a:p>
        </p:txBody>
      </p:sp>
      <p:sp>
        <p:nvSpPr>
          <p:cNvPr id="8" name="Content Placeholder 7">
            <a:extLst>
              <a:ext uri="{FF2B5EF4-FFF2-40B4-BE49-F238E27FC236}">
                <a16:creationId xmlns:a16="http://schemas.microsoft.com/office/drawing/2014/main" id="{CDF106E7-9C70-467D-A87C-F9433D0C06CE}"/>
              </a:ext>
            </a:extLst>
          </p:cNvPr>
          <p:cNvSpPr>
            <a:spLocks noGrp="1"/>
          </p:cNvSpPr>
          <p:nvPr>
            <p:ph type="body" sz="quarter" idx="10"/>
          </p:nvPr>
        </p:nvSpPr>
        <p:spPr>
          <a:xfrm>
            <a:off x="588263" y="1378083"/>
            <a:ext cx="11239464" cy="1749197"/>
          </a:xfrm>
        </p:spPr>
        <p:txBody>
          <a:bodyPr>
            <a:normAutofit/>
          </a:bodyPr>
          <a:lstStyle/>
          <a:p>
            <a:r>
              <a:rPr lang="en-US" dirty="0"/>
              <a:t>M allows you to create user-defined types</a:t>
            </a:r>
          </a:p>
          <a:p>
            <a:pPr lvl="1"/>
            <a:r>
              <a:rPr lang="en-US" dirty="0"/>
              <a:t>Here is a user-defined type for a record and a table</a:t>
            </a:r>
          </a:p>
          <a:p>
            <a:pPr lvl="1"/>
            <a:endParaRPr lang="en-US" dirty="0"/>
          </a:p>
          <a:p>
            <a:pPr lvl="1"/>
            <a:endParaRPr lang="en-US" dirty="0"/>
          </a:p>
          <a:p>
            <a:pPr lvl="1"/>
            <a:r>
              <a:rPr lang="en-US" dirty="0"/>
              <a:t>User-defined table used to create table with strongly typed columns</a:t>
            </a:r>
          </a:p>
        </p:txBody>
      </p:sp>
      <p:grpSp>
        <p:nvGrpSpPr>
          <p:cNvPr id="9" name="Group 8">
            <a:extLst>
              <a:ext uri="{FF2B5EF4-FFF2-40B4-BE49-F238E27FC236}">
                <a16:creationId xmlns:a16="http://schemas.microsoft.com/office/drawing/2014/main" id="{B65F24D1-9ED0-4A49-A5C8-FA9CC62E4AFE}"/>
              </a:ext>
            </a:extLst>
          </p:cNvPr>
          <p:cNvGrpSpPr/>
          <p:nvPr/>
        </p:nvGrpSpPr>
        <p:grpSpPr>
          <a:xfrm>
            <a:off x="1095681" y="3608553"/>
            <a:ext cx="6745089" cy="2618740"/>
            <a:chOff x="1163350" y="3261675"/>
            <a:chExt cx="6613433" cy="2567625"/>
          </a:xfrm>
        </p:grpSpPr>
        <p:pic>
          <p:nvPicPr>
            <p:cNvPr id="3" name="Picture 2">
              <a:extLst>
                <a:ext uri="{FF2B5EF4-FFF2-40B4-BE49-F238E27FC236}">
                  <a16:creationId xmlns:a16="http://schemas.microsoft.com/office/drawing/2014/main" id="{93C150B6-DFB2-4BBE-8BDB-BD8D0274CACC}"/>
                </a:ext>
              </a:extLst>
            </p:cNvPr>
            <p:cNvPicPr>
              <a:picLocks noChangeAspect="1"/>
            </p:cNvPicPr>
            <p:nvPr/>
          </p:nvPicPr>
          <p:blipFill>
            <a:blip r:embed="rId2"/>
            <a:stretch>
              <a:fillRect/>
            </a:stretch>
          </p:blipFill>
          <p:spPr>
            <a:xfrm>
              <a:off x="1163350" y="3261675"/>
              <a:ext cx="5140957" cy="2377125"/>
            </a:xfrm>
            <a:prstGeom prst="rect">
              <a:avLst/>
            </a:prstGeom>
            <a:ln>
              <a:solidFill>
                <a:schemeClr val="tx1">
                  <a:lumMod val="50000"/>
                  <a:lumOff val="50000"/>
                </a:schemeClr>
              </a:solidFill>
            </a:ln>
          </p:spPr>
        </p:pic>
        <p:pic>
          <p:nvPicPr>
            <p:cNvPr id="6" name="Picture 5">
              <a:extLst>
                <a:ext uri="{FF2B5EF4-FFF2-40B4-BE49-F238E27FC236}">
                  <a16:creationId xmlns:a16="http://schemas.microsoft.com/office/drawing/2014/main" id="{C79DC00A-F19A-45E9-82ED-E44D8D23400C}"/>
                </a:ext>
              </a:extLst>
            </p:cNvPr>
            <p:cNvPicPr>
              <a:picLocks noChangeAspect="1"/>
            </p:cNvPicPr>
            <p:nvPr/>
          </p:nvPicPr>
          <p:blipFill>
            <a:blip r:embed="rId3"/>
            <a:stretch>
              <a:fillRect/>
            </a:stretch>
          </p:blipFill>
          <p:spPr>
            <a:xfrm>
              <a:off x="4576383" y="4495800"/>
              <a:ext cx="3200400" cy="1333500"/>
            </a:xfrm>
            <a:prstGeom prst="rect">
              <a:avLst/>
            </a:prstGeom>
          </p:spPr>
        </p:pic>
      </p:grpSp>
      <p:pic>
        <p:nvPicPr>
          <p:cNvPr id="7" name="Picture 6">
            <a:extLst>
              <a:ext uri="{FF2B5EF4-FFF2-40B4-BE49-F238E27FC236}">
                <a16:creationId xmlns:a16="http://schemas.microsoft.com/office/drawing/2014/main" id="{4FA291C1-E132-447B-95EE-6DA93FBEA9A2}"/>
              </a:ext>
            </a:extLst>
          </p:cNvPr>
          <p:cNvPicPr>
            <a:picLocks noChangeAspect="1"/>
          </p:cNvPicPr>
          <p:nvPr/>
        </p:nvPicPr>
        <p:blipFill rotWithShape="1">
          <a:blip r:embed="rId2"/>
          <a:srcRect l="2485" t="12089" b="63060"/>
          <a:stretch/>
        </p:blipFill>
        <p:spPr>
          <a:xfrm>
            <a:off x="1095681" y="2381542"/>
            <a:ext cx="5113032" cy="602491"/>
          </a:xfrm>
          <a:prstGeom prst="rect">
            <a:avLst/>
          </a:prstGeom>
          <a:ln>
            <a:solidFill>
              <a:schemeClr val="tx1">
                <a:lumMod val="50000"/>
                <a:lumOff val="50000"/>
              </a:schemeClr>
            </a:solidFill>
          </a:ln>
        </p:spPr>
      </p:pic>
    </p:spTree>
    <p:extLst>
      <p:ext uri="{BB962C8B-B14F-4D97-AF65-F5344CB8AC3E}">
        <p14:creationId xmlns:p14="http://schemas.microsoft.com/office/powerpoint/2010/main" val="22843390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CF7EC-5EFC-4EDF-80BD-3310A126B6A9}"/>
              </a:ext>
            </a:extLst>
          </p:cNvPr>
          <p:cNvSpPr>
            <a:spLocks noGrp="1"/>
          </p:cNvSpPr>
          <p:nvPr>
            <p:ph type="title"/>
          </p:nvPr>
        </p:nvSpPr>
        <p:spPr>
          <a:xfrm>
            <a:off x="588263" y="457200"/>
            <a:ext cx="11239464" cy="553998"/>
          </a:xfrm>
        </p:spPr>
        <p:txBody>
          <a:bodyPr/>
          <a:lstStyle/>
          <a:p>
            <a:r>
              <a:rPr lang="en-US" dirty="0"/>
              <a:t>Performing Calculations Across Rows</a:t>
            </a:r>
          </a:p>
        </p:txBody>
      </p:sp>
      <p:sp>
        <p:nvSpPr>
          <p:cNvPr id="15" name="Content Placeholder 14">
            <a:extLst>
              <a:ext uri="{FF2B5EF4-FFF2-40B4-BE49-F238E27FC236}">
                <a16:creationId xmlns:a16="http://schemas.microsoft.com/office/drawing/2014/main" id="{BA35273B-E5A0-4F8E-B332-EC41AD94B0AA}"/>
              </a:ext>
            </a:extLst>
          </p:cNvPr>
          <p:cNvSpPr>
            <a:spLocks noGrp="1"/>
          </p:cNvSpPr>
          <p:nvPr>
            <p:ph type="body" sz="quarter" idx="10"/>
          </p:nvPr>
        </p:nvSpPr>
        <p:spPr>
          <a:xfrm>
            <a:off x="588263" y="1378083"/>
            <a:ext cx="11239464" cy="1749197"/>
          </a:xfrm>
        </p:spPr>
        <p:txBody>
          <a:bodyPr>
            <a:normAutofit/>
          </a:bodyPr>
          <a:lstStyle/>
          <a:p>
            <a:r>
              <a:rPr lang="en-US" dirty="0"/>
              <a:t>Requires adding an index column</a:t>
            </a:r>
          </a:p>
        </p:txBody>
      </p:sp>
      <p:pic>
        <p:nvPicPr>
          <p:cNvPr id="5" name="Picture 4">
            <a:extLst>
              <a:ext uri="{FF2B5EF4-FFF2-40B4-BE49-F238E27FC236}">
                <a16:creationId xmlns:a16="http://schemas.microsoft.com/office/drawing/2014/main" id="{77032573-AA8A-482D-859B-903309FAB48D}"/>
              </a:ext>
            </a:extLst>
          </p:cNvPr>
          <p:cNvPicPr>
            <a:picLocks noChangeAspect="1"/>
          </p:cNvPicPr>
          <p:nvPr/>
        </p:nvPicPr>
        <p:blipFill>
          <a:blip r:embed="rId2"/>
          <a:stretch>
            <a:fillRect/>
          </a:stretch>
        </p:blipFill>
        <p:spPr>
          <a:xfrm>
            <a:off x="881644" y="2020849"/>
            <a:ext cx="8530547" cy="4429866"/>
          </a:xfrm>
          <a:prstGeom prst="rect">
            <a:avLst/>
          </a:prstGeom>
          <a:ln w="28575">
            <a:solidFill>
              <a:schemeClr val="tx1"/>
            </a:solidFill>
          </a:ln>
        </p:spPr>
      </p:pic>
      <p:sp>
        <p:nvSpPr>
          <p:cNvPr id="8" name="Rectangle 7">
            <a:extLst>
              <a:ext uri="{FF2B5EF4-FFF2-40B4-BE49-F238E27FC236}">
                <a16:creationId xmlns:a16="http://schemas.microsoft.com/office/drawing/2014/main" id="{8448C8B4-6A6A-4579-BD4B-44B9A7E93190}"/>
              </a:ext>
            </a:extLst>
          </p:cNvPr>
          <p:cNvSpPr/>
          <p:nvPr/>
        </p:nvSpPr>
        <p:spPr>
          <a:xfrm>
            <a:off x="2513699" y="2331716"/>
            <a:ext cx="1144831" cy="1186678"/>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b="1" dirty="0"/>
          </a:p>
        </p:txBody>
      </p:sp>
      <p:sp>
        <p:nvSpPr>
          <p:cNvPr id="11" name="Rectangle 10">
            <a:extLst>
              <a:ext uri="{FF2B5EF4-FFF2-40B4-BE49-F238E27FC236}">
                <a16:creationId xmlns:a16="http://schemas.microsoft.com/office/drawing/2014/main" id="{1879A74C-0434-4399-8401-B92762DF589C}"/>
              </a:ext>
            </a:extLst>
          </p:cNvPr>
          <p:cNvSpPr/>
          <p:nvPr/>
        </p:nvSpPr>
        <p:spPr>
          <a:xfrm>
            <a:off x="5622377" y="6062131"/>
            <a:ext cx="3398622" cy="254074"/>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b="1" dirty="0"/>
          </a:p>
        </p:txBody>
      </p:sp>
      <p:sp>
        <p:nvSpPr>
          <p:cNvPr id="12" name="Rectangle 11">
            <a:extLst>
              <a:ext uri="{FF2B5EF4-FFF2-40B4-BE49-F238E27FC236}">
                <a16:creationId xmlns:a16="http://schemas.microsoft.com/office/drawing/2014/main" id="{3577BBBB-F500-491F-B85F-F7ED8B03436F}"/>
              </a:ext>
            </a:extLst>
          </p:cNvPr>
          <p:cNvSpPr/>
          <p:nvPr/>
        </p:nvSpPr>
        <p:spPr>
          <a:xfrm>
            <a:off x="4845208" y="3291223"/>
            <a:ext cx="1590209" cy="283966"/>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b="1" dirty="0"/>
          </a:p>
        </p:txBody>
      </p:sp>
      <p:sp>
        <p:nvSpPr>
          <p:cNvPr id="14" name="Rectangle 13">
            <a:extLst>
              <a:ext uri="{FF2B5EF4-FFF2-40B4-BE49-F238E27FC236}">
                <a16:creationId xmlns:a16="http://schemas.microsoft.com/office/drawing/2014/main" id="{17A2A67E-5BF2-4746-BE6B-F6C9AE97BBED}"/>
              </a:ext>
            </a:extLst>
          </p:cNvPr>
          <p:cNvSpPr/>
          <p:nvPr/>
        </p:nvSpPr>
        <p:spPr>
          <a:xfrm>
            <a:off x="4922924" y="6002348"/>
            <a:ext cx="4116010" cy="313857"/>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b="1" dirty="0"/>
          </a:p>
        </p:txBody>
      </p:sp>
      <p:pic>
        <p:nvPicPr>
          <p:cNvPr id="16" name="Picture 15">
            <a:extLst>
              <a:ext uri="{FF2B5EF4-FFF2-40B4-BE49-F238E27FC236}">
                <a16:creationId xmlns:a16="http://schemas.microsoft.com/office/drawing/2014/main" id="{9DE9640A-75FC-4C8D-A8DA-48FAAE204215}"/>
              </a:ext>
            </a:extLst>
          </p:cNvPr>
          <p:cNvPicPr>
            <a:picLocks noChangeAspect="1"/>
          </p:cNvPicPr>
          <p:nvPr/>
        </p:nvPicPr>
        <p:blipFill>
          <a:blip r:embed="rId2"/>
          <a:stretch>
            <a:fillRect/>
          </a:stretch>
        </p:blipFill>
        <p:spPr>
          <a:xfrm>
            <a:off x="869878" y="2020849"/>
            <a:ext cx="8530547" cy="4429866"/>
          </a:xfrm>
          <a:prstGeom prst="rect">
            <a:avLst/>
          </a:prstGeom>
          <a:ln w="28575">
            <a:solidFill>
              <a:schemeClr val="tx1"/>
            </a:solidFill>
          </a:ln>
        </p:spPr>
      </p:pic>
      <p:sp>
        <p:nvSpPr>
          <p:cNvPr id="6" name="Arrow: Left 5">
            <a:extLst>
              <a:ext uri="{FF2B5EF4-FFF2-40B4-BE49-F238E27FC236}">
                <a16:creationId xmlns:a16="http://schemas.microsoft.com/office/drawing/2014/main" id="{9B02C8D1-3C34-47D5-AA02-72DBD3929FD0}"/>
              </a:ext>
            </a:extLst>
          </p:cNvPr>
          <p:cNvSpPr/>
          <p:nvPr/>
        </p:nvSpPr>
        <p:spPr>
          <a:xfrm>
            <a:off x="6477263" y="3264320"/>
            <a:ext cx="699453" cy="310868"/>
          </a:xfrm>
          <a:prstGeom prst="leftArrow">
            <a:avLst/>
          </a:prstGeom>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Tree>
    <p:extLst>
      <p:ext uri="{BB962C8B-B14F-4D97-AF65-F5344CB8AC3E}">
        <p14:creationId xmlns:p14="http://schemas.microsoft.com/office/powerpoint/2010/main" val="15277325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xit"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2" grpId="0" animBg="1"/>
      <p:bldP spid="1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0AA95-14DA-40C6-9171-D5B18E5DF95A}"/>
              </a:ext>
            </a:extLst>
          </p:cNvPr>
          <p:cNvSpPr>
            <a:spLocks noGrp="1"/>
          </p:cNvSpPr>
          <p:nvPr>
            <p:ph type="title"/>
          </p:nvPr>
        </p:nvSpPr>
        <p:spPr/>
        <p:txBody>
          <a:bodyPr/>
          <a:lstStyle/>
          <a:p>
            <a:r>
              <a:rPr lang="en-US" dirty="0"/>
              <a:t>Using Each with Unary Functions</a:t>
            </a:r>
          </a:p>
        </p:txBody>
      </p:sp>
      <p:sp>
        <p:nvSpPr>
          <p:cNvPr id="4" name="Content Placeholder 3">
            <a:extLst>
              <a:ext uri="{FF2B5EF4-FFF2-40B4-BE49-F238E27FC236}">
                <a16:creationId xmlns:a16="http://schemas.microsoft.com/office/drawing/2014/main" id="{E3BAC561-ED60-4681-8F5B-04779ACF4D45}"/>
              </a:ext>
            </a:extLst>
          </p:cNvPr>
          <p:cNvSpPr>
            <a:spLocks noGrp="1"/>
          </p:cNvSpPr>
          <p:nvPr>
            <p:ph type="body" sz="quarter" idx="10"/>
          </p:nvPr>
        </p:nvSpPr>
        <p:spPr/>
        <p:txBody>
          <a:bodyPr>
            <a:normAutofit/>
          </a:bodyPr>
          <a:lstStyle/>
          <a:p>
            <a:r>
              <a:rPr lang="en-US" sz="2448" dirty="0"/>
              <a:t>Many library functions take function as parameters</a:t>
            </a:r>
          </a:p>
          <a:p>
            <a:pPr lvl="1"/>
            <a:r>
              <a:rPr lang="en-US" sz="2040" dirty="0"/>
              <a:t>Function passed are often unary functions </a:t>
            </a:r>
            <a:r>
              <a:rPr lang="en-US" sz="1836" i="1" dirty="0">
                <a:solidFill>
                  <a:schemeClr val="tx1">
                    <a:lumMod val="65000"/>
                    <a:lumOff val="35000"/>
                  </a:schemeClr>
                </a:solidFill>
              </a:rPr>
              <a:t>(e.g. they accept 1 parameter)</a:t>
            </a:r>
            <a:endParaRPr lang="en-US" sz="2040" i="1" dirty="0">
              <a:solidFill>
                <a:schemeClr val="tx1">
                  <a:lumMod val="65000"/>
                  <a:lumOff val="35000"/>
                </a:schemeClr>
              </a:solidFill>
            </a:endParaRPr>
          </a:p>
          <a:p>
            <a:endParaRPr lang="en-US" sz="2448" dirty="0"/>
          </a:p>
          <a:p>
            <a:r>
              <a:rPr lang="en-US" sz="2448" dirty="0"/>
              <a:t>M provides </a:t>
            </a:r>
            <a:r>
              <a:rPr lang="en-US" sz="2040" dirty="0">
                <a:solidFill>
                  <a:srgbClr val="0000FF"/>
                </a:solidFill>
                <a:latin typeface="Lucida Console" panose="020B0609040504020204" pitchFamily="49" charset="0"/>
              </a:rPr>
              <a:t>each</a:t>
            </a:r>
            <a:r>
              <a:rPr lang="en-US" sz="2448" dirty="0"/>
              <a:t> syntax to make code easier to read/write</a:t>
            </a:r>
          </a:p>
          <a:p>
            <a:pPr lvl="1"/>
            <a:r>
              <a:rPr lang="en-US" sz="2040" dirty="0"/>
              <a:t>Unary parameter passed implicitly using </a:t>
            </a:r>
            <a:r>
              <a:rPr lang="en-US" b="1" dirty="0">
                <a:solidFill>
                  <a:srgbClr val="0000FF"/>
                </a:solidFill>
                <a:latin typeface="Lucida Console" panose="020B0609040504020204" pitchFamily="49" charset="0"/>
              </a:rPr>
              <a:t>_</a:t>
            </a:r>
            <a:r>
              <a:rPr lang="en-US" sz="2040" dirty="0"/>
              <a:t> variable</a:t>
            </a:r>
          </a:p>
          <a:p>
            <a:endParaRPr lang="en-US" sz="2448" dirty="0"/>
          </a:p>
          <a:p>
            <a:pPr lvl="1"/>
            <a:r>
              <a:rPr lang="en-US" sz="2040" dirty="0"/>
              <a:t>You can omit </a:t>
            </a:r>
            <a:r>
              <a:rPr lang="en-US" sz="2040" b="1" dirty="0">
                <a:solidFill>
                  <a:srgbClr val="0000FF"/>
                </a:solidFill>
                <a:latin typeface="Lucida Console" panose="020B0609040504020204" pitchFamily="49" charset="0"/>
              </a:rPr>
              <a:t>_</a:t>
            </a:r>
            <a:r>
              <a:rPr lang="en-US" sz="2040" dirty="0"/>
              <a:t> variable when accessing fields inside record</a:t>
            </a:r>
          </a:p>
          <a:p>
            <a:pPr lvl="1"/>
            <a:endParaRPr lang="en-US" sz="2040" dirty="0"/>
          </a:p>
          <a:p>
            <a:pPr lvl="1"/>
            <a:endParaRPr lang="en-US" sz="2040" dirty="0"/>
          </a:p>
          <a:p>
            <a:pPr lvl="1"/>
            <a:r>
              <a:rPr lang="en-US" sz="2040" dirty="0"/>
              <a:t>You must use </a:t>
            </a:r>
            <a:r>
              <a:rPr lang="en-US" sz="2040" b="1" dirty="0">
                <a:solidFill>
                  <a:srgbClr val="0000FF"/>
                </a:solidFill>
                <a:latin typeface="Lucida Console" panose="020B0609040504020204" pitchFamily="49" charset="0"/>
              </a:rPr>
              <a:t>_</a:t>
            </a:r>
            <a:r>
              <a:rPr lang="en-US" sz="2040" dirty="0"/>
              <a:t> variable when using </a:t>
            </a:r>
            <a:r>
              <a:rPr lang="en-US" sz="1836" b="1" dirty="0">
                <a:solidFill>
                  <a:srgbClr val="0000FF"/>
                </a:solidFill>
                <a:latin typeface="Lucida Console" panose="020B0609040504020204" pitchFamily="49" charset="0"/>
              </a:rPr>
              <a:t>each</a:t>
            </a:r>
            <a:r>
              <a:rPr lang="en-US" sz="2040" dirty="0"/>
              <a:t> with a list</a:t>
            </a:r>
          </a:p>
          <a:p>
            <a:pPr lvl="1"/>
            <a:endParaRPr lang="en-US" sz="2040" dirty="0"/>
          </a:p>
          <a:p>
            <a:pPr lvl="1"/>
            <a:endParaRPr lang="en-US" sz="2040" dirty="0"/>
          </a:p>
          <a:p>
            <a:pPr lvl="1"/>
            <a:endParaRPr lang="en-US" sz="2040" dirty="0"/>
          </a:p>
        </p:txBody>
      </p:sp>
      <p:pic>
        <p:nvPicPr>
          <p:cNvPr id="6" name="Picture 5">
            <a:extLst>
              <a:ext uri="{FF2B5EF4-FFF2-40B4-BE49-F238E27FC236}">
                <a16:creationId xmlns:a16="http://schemas.microsoft.com/office/drawing/2014/main" id="{059DCCCE-E4BB-42DC-A55A-F307E88D4B68}"/>
              </a:ext>
            </a:extLst>
          </p:cNvPr>
          <p:cNvPicPr>
            <a:picLocks noChangeAspect="1"/>
          </p:cNvPicPr>
          <p:nvPr/>
        </p:nvPicPr>
        <p:blipFill>
          <a:blip r:embed="rId2"/>
          <a:stretch>
            <a:fillRect/>
          </a:stretch>
        </p:blipFill>
        <p:spPr>
          <a:xfrm>
            <a:off x="1038090" y="2252681"/>
            <a:ext cx="7604921" cy="353591"/>
          </a:xfrm>
          <a:prstGeom prst="rect">
            <a:avLst/>
          </a:prstGeom>
          <a:ln>
            <a:solidFill>
              <a:schemeClr val="tx1">
                <a:lumMod val="50000"/>
                <a:lumOff val="50000"/>
              </a:schemeClr>
            </a:solidFill>
          </a:ln>
        </p:spPr>
      </p:pic>
      <p:grpSp>
        <p:nvGrpSpPr>
          <p:cNvPr id="16" name="Group 15">
            <a:extLst>
              <a:ext uri="{FF2B5EF4-FFF2-40B4-BE49-F238E27FC236}">
                <a16:creationId xmlns:a16="http://schemas.microsoft.com/office/drawing/2014/main" id="{EF7F75D1-09DF-4B8A-B1DB-AC93E784FEED}"/>
              </a:ext>
            </a:extLst>
          </p:cNvPr>
          <p:cNvGrpSpPr/>
          <p:nvPr/>
        </p:nvGrpSpPr>
        <p:grpSpPr>
          <a:xfrm>
            <a:off x="1125639" y="4441278"/>
            <a:ext cx="7601108" cy="751659"/>
            <a:chOff x="914400" y="4520813"/>
            <a:chExt cx="7452743" cy="736987"/>
          </a:xfrm>
        </p:grpSpPr>
        <p:pic>
          <p:nvPicPr>
            <p:cNvPr id="9" name="Picture 8">
              <a:extLst>
                <a:ext uri="{FF2B5EF4-FFF2-40B4-BE49-F238E27FC236}">
                  <a16:creationId xmlns:a16="http://schemas.microsoft.com/office/drawing/2014/main" id="{2E81F4E9-905E-444D-9C9E-461C8D73D5DD}"/>
                </a:ext>
              </a:extLst>
            </p:cNvPr>
            <p:cNvPicPr>
              <a:picLocks noChangeAspect="1"/>
            </p:cNvPicPr>
            <p:nvPr/>
          </p:nvPicPr>
          <p:blipFill>
            <a:blip r:embed="rId3"/>
            <a:stretch>
              <a:fillRect/>
            </a:stretch>
          </p:blipFill>
          <p:spPr>
            <a:xfrm>
              <a:off x="914400" y="4520813"/>
              <a:ext cx="7452743" cy="355987"/>
            </a:xfrm>
            <a:prstGeom prst="rect">
              <a:avLst/>
            </a:prstGeom>
            <a:ln>
              <a:solidFill>
                <a:schemeClr val="tx1">
                  <a:lumMod val="50000"/>
                  <a:lumOff val="50000"/>
                </a:schemeClr>
              </a:solidFill>
            </a:ln>
          </p:spPr>
        </p:pic>
        <p:pic>
          <p:nvPicPr>
            <p:cNvPr id="10" name="Picture 9">
              <a:extLst>
                <a:ext uri="{FF2B5EF4-FFF2-40B4-BE49-F238E27FC236}">
                  <a16:creationId xmlns:a16="http://schemas.microsoft.com/office/drawing/2014/main" id="{257B0769-DFD1-418D-946C-94ECD02AD91E}"/>
                </a:ext>
              </a:extLst>
            </p:cNvPr>
            <p:cNvPicPr>
              <a:picLocks noChangeAspect="1"/>
            </p:cNvPicPr>
            <p:nvPr/>
          </p:nvPicPr>
          <p:blipFill>
            <a:blip r:embed="rId4"/>
            <a:stretch>
              <a:fillRect/>
            </a:stretch>
          </p:blipFill>
          <p:spPr>
            <a:xfrm>
              <a:off x="914400" y="5006942"/>
              <a:ext cx="7452743" cy="250858"/>
            </a:xfrm>
            <a:prstGeom prst="rect">
              <a:avLst/>
            </a:prstGeom>
            <a:ln>
              <a:solidFill>
                <a:schemeClr val="tx1">
                  <a:lumMod val="50000"/>
                  <a:lumOff val="50000"/>
                </a:schemeClr>
              </a:solidFill>
            </a:ln>
          </p:spPr>
        </p:pic>
      </p:grpSp>
      <p:pic>
        <p:nvPicPr>
          <p:cNvPr id="8" name="Picture 7">
            <a:extLst>
              <a:ext uri="{FF2B5EF4-FFF2-40B4-BE49-F238E27FC236}">
                <a16:creationId xmlns:a16="http://schemas.microsoft.com/office/drawing/2014/main" id="{DB005522-7ABB-4C47-A1A6-339CAEA86D0D}"/>
              </a:ext>
            </a:extLst>
          </p:cNvPr>
          <p:cNvPicPr>
            <a:picLocks noChangeAspect="1"/>
          </p:cNvPicPr>
          <p:nvPr/>
        </p:nvPicPr>
        <p:blipFill>
          <a:blip r:embed="rId5"/>
          <a:stretch>
            <a:fillRect/>
          </a:stretch>
        </p:blipFill>
        <p:spPr>
          <a:xfrm>
            <a:off x="1046447" y="3591078"/>
            <a:ext cx="7596564" cy="350881"/>
          </a:xfrm>
          <a:prstGeom prst="rect">
            <a:avLst/>
          </a:prstGeom>
          <a:ln>
            <a:solidFill>
              <a:schemeClr val="tx1">
                <a:lumMod val="50000"/>
                <a:lumOff val="50000"/>
              </a:schemeClr>
            </a:solidFill>
          </a:ln>
        </p:spPr>
      </p:pic>
      <p:sp>
        <p:nvSpPr>
          <p:cNvPr id="7" name="Arrow: Up 6">
            <a:extLst>
              <a:ext uri="{FF2B5EF4-FFF2-40B4-BE49-F238E27FC236}">
                <a16:creationId xmlns:a16="http://schemas.microsoft.com/office/drawing/2014/main" id="{907B4D56-4C42-491C-BA12-7F9EDF435771}"/>
              </a:ext>
            </a:extLst>
          </p:cNvPr>
          <p:cNvSpPr/>
          <p:nvPr/>
        </p:nvSpPr>
        <p:spPr>
          <a:xfrm>
            <a:off x="6369390" y="3930753"/>
            <a:ext cx="181678" cy="148830"/>
          </a:xfrm>
          <a:prstGeom prst="upArrow">
            <a:avLst>
              <a:gd name="adj1" fmla="val 50000"/>
              <a:gd name="adj2" fmla="val 36709"/>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pic>
        <p:nvPicPr>
          <p:cNvPr id="12" name="Picture 11">
            <a:extLst>
              <a:ext uri="{FF2B5EF4-FFF2-40B4-BE49-F238E27FC236}">
                <a16:creationId xmlns:a16="http://schemas.microsoft.com/office/drawing/2014/main" id="{39262DFC-FBD4-478D-AB0A-4C39EC1C5EC6}"/>
              </a:ext>
            </a:extLst>
          </p:cNvPr>
          <p:cNvPicPr>
            <a:picLocks noChangeAspect="1"/>
          </p:cNvPicPr>
          <p:nvPr/>
        </p:nvPicPr>
        <p:blipFill>
          <a:blip r:embed="rId6"/>
          <a:stretch>
            <a:fillRect/>
          </a:stretch>
        </p:blipFill>
        <p:spPr>
          <a:xfrm>
            <a:off x="1125639" y="5733113"/>
            <a:ext cx="7601108" cy="804212"/>
          </a:xfrm>
          <a:prstGeom prst="rect">
            <a:avLst/>
          </a:prstGeom>
          <a:ln>
            <a:solidFill>
              <a:schemeClr val="tx1">
                <a:lumMod val="50000"/>
                <a:lumOff val="50000"/>
              </a:schemeClr>
            </a:solidFill>
          </a:ln>
        </p:spPr>
      </p:pic>
      <p:sp>
        <p:nvSpPr>
          <p:cNvPr id="13" name="Arrow: Up 12">
            <a:extLst>
              <a:ext uri="{FF2B5EF4-FFF2-40B4-BE49-F238E27FC236}">
                <a16:creationId xmlns:a16="http://schemas.microsoft.com/office/drawing/2014/main" id="{BF2F79FA-49C0-4BF8-A626-AF7F45959B42}"/>
              </a:ext>
            </a:extLst>
          </p:cNvPr>
          <p:cNvSpPr/>
          <p:nvPr/>
        </p:nvSpPr>
        <p:spPr>
          <a:xfrm>
            <a:off x="8030053" y="6475864"/>
            <a:ext cx="233151" cy="272437"/>
          </a:xfrm>
          <a:prstGeom prst="upArrow">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Tree>
    <p:extLst>
      <p:ext uri="{BB962C8B-B14F-4D97-AF65-F5344CB8AC3E}">
        <p14:creationId xmlns:p14="http://schemas.microsoft.com/office/powerpoint/2010/main" val="129659621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3EC85-4793-4D2D-BA43-662A1C5404BF}"/>
              </a:ext>
            </a:extLst>
          </p:cNvPr>
          <p:cNvSpPr>
            <a:spLocks noGrp="1"/>
          </p:cNvSpPr>
          <p:nvPr>
            <p:ph type="title"/>
          </p:nvPr>
        </p:nvSpPr>
        <p:spPr/>
        <p:txBody>
          <a:bodyPr/>
          <a:lstStyle/>
          <a:p>
            <a:r>
              <a:rPr lang="en-US"/>
              <a:t>List.Generate</a:t>
            </a:r>
            <a:endParaRPr lang="en-US" dirty="0"/>
          </a:p>
        </p:txBody>
      </p:sp>
      <p:sp>
        <p:nvSpPr>
          <p:cNvPr id="3" name="Content Placeholder 2">
            <a:extLst>
              <a:ext uri="{FF2B5EF4-FFF2-40B4-BE49-F238E27FC236}">
                <a16:creationId xmlns:a16="http://schemas.microsoft.com/office/drawing/2014/main" id="{38A14DF8-F86D-4FDF-99D8-409B8B5FBCF5}"/>
              </a:ext>
            </a:extLst>
          </p:cNvPr>
          <p:cNvSpPr>
            <a:spLocks noGrp="1"/>
          </p:cNvSpPr>
          <p:nvPr>
            <p:ph type="body" sz="quarter" idx="10"/>
          </p:nvPr>
        </p:nvSpPr>
        <p:spPr/>
        <p:txBody>
          <a:bodyPr>
            <a:normAutofit/>
          </a:bodyPr>
          <a:lstStyle/>
          <a:p>
            <a:r>
              <a:rPr lang="en-US" sz="1836" b="1" dirty="0" err="1">
                <a:solidFill>
                  <a:srgbClr val="0000FF"/>
                </a:solidFill>
                <a:latin typeface="Lucida Console" panose="020B0609040504020204" pitchFamily="49" charset="0"/>
              </a:rPr>
              <a:t>List.Generate</a:t>
            </a:r>
            <a:r>
              <a:rPr lang="en-US" sz="1836" b="1" dirty="0">
                <a:solidFill>
                  <a:srgbClr val="0000FF"/>
                </a:solidFill>
                <a:latin typeface="Lucida Console" panose="020B0609040504020204" pitchFamily="49" charset="0"/>
              </a:rPr>
              <a:t> </a:t>
            </a:r>
            <a:r>
              <a:rPr lang="en-US" sz="2040" dirty="0"/>
              <a:t>accepts 3 function parameters</a:t>
            </a:r>
          </a:p>
          <a:p>
            <a:endParaRPr lang="en-US" sz="2040" dirty="0"/>
          </a:p>
          <a:p>
            <a:pPr lvl="1"/>
            <a:endParaRPr lang="en-US" sz="1632" dirty="0"/>
          </a:p>
          <a:p>
            <a:r>
              <a:rPr lang="en-US" sz="2040" dirty="0"/>
              <a:t>You can use </a:t>
            </a:r>
            <a:r>
              <a:rPr lang="en-US" sz="1836" b="1" dirty="0">
                <a:solidFill>
                  <a:srgbClr val="0000FF"/>
                </a:solidFill>
                <a:latin typeface="Lucida Console" panose="020B0609040504020204" pitchFamily="49" charset="0"/>
              </a:rPr>
              <a:t>each</a:t>
            </a:r>
            <a:r>
              <a:rPr lang="en-US" sz="2040" dirty="0"/>
              <a:t> syntax for 2</a:t>
            </a:r>
            <a:r>
              <a:rPr lang="en-US" sz="2040" baseline="30000" dirty="0"/>
              <a:t>nd</a:t>
            </a:r>
            <a:r>
              <a:rPr lang="en-US" sz="2040" dirty="0"/>
              <a:t> and 3</a:t>
            </a:r>
            <a:r>
              <a:rPr lang="en-US" sz="2040" baseline="30000" dirty="0"/>
              <a:t>rd</a:t>
            </a:r>
            <a:r>
              <a:rPr lang="en-US" sz="2040" dirty="0"/>
              <a:t> parameter</a:t>
            </a:r>
          </a:p>
          <a:p>
            <a:pPr lvl="1"/>
            <a:endParaRPr lang="en-US" sz="1632" dirty="0"/>
          </a:p>
          <a:p>
            <a:pPr lvl="1"/>
            <a:endParaRPr lang="en-US" sz="1632" dirty="0"/>
          </a:p>
          <a:p>
            <a:r>
              <a:rPr lang="en-US" sz="2040" dirty="0"/>
              <a:t>You can optionally split functions out into separate expressions</a:t>
            </a:r>
          </a:p>
          <a:p>
            <a:endParaRPr lang="en-US" sz="2040" dirty="0"/>
          </a:p>
          <a:p>
            <a:endParaRPr lang="en-US" sz="2040" dirty="0"/>
          </a:p>
        </p:txBody>
      </p:sp>
      <p:pic>
        <p:nvPicPr>
          <p:cNvPr id="4" name="Picture 3">
            <a:extLst>
              <a:ext uri="{FF2B5EF4-FFF2-40B4-BE49-F238E27FC236}">
                <a16:creationId xmlns:a16="http://schemas.microsoft.com/office/drawing/2014/main" id="{C6988EC2-2C76-4B61-B3FE-3581796D0BF5}"/>
              </a:ext>
            </a:extLst>
          </p:cNvPr>
          <p:cNvPicPr>
            <a:picLocks noChangeAspect="1"/>
          </p:cNvPicPr>
          <p:nvPr/>
        </p:nvPicPr>
        <p:blipFill>
          <a:blip r:embed="rId2"/>
          <a:stretch>
            <a:fillRect/>
          </a:stretch>
        </p:blipFill>
        <p:spPr>
          <a:xfrm>
            <a:off x="815084" y="4195999"/>
            <a:ext cx="8187704" cy="2149172"/>
          </a:xfrm>
          <a:prstGeom prst="rect">
            <a:avLst/>
          </a:prstGeom>
          <a:ln>
            <a:solidFill>
              <a:schemeClr val="tx1">
                <a:lumMod val="50000"/>
                <a:lumOff val="50000"/>
              </a:schemeClr>
            </a:solidFill>
          </a:ln>
        </p:spPr>
      </p:pic>
      <p:pic>
        <p:nvPicPr>
          <p:cNvPr id="5" name="Picture 4">
            <a:extLst>
              <a:ext uri="{FF2B5EF4-FFF2-40B4-BE49-F238E27FC236}">
                <a16:creationId xmlns:a16="http://schemas.microsoft.com/office/drawing/2014/main" id="{FDFB2B45-9CF2-44B0-A06B-117443B867EB}"/>
              </a:ext>
            </a:extLst>
          </p:cNvPr>
          <p:cNvPicPr>
            <a:picLocks noChangeAspect="1"/>
          </p:cNvPicPr>
          <p:nvPr/>
        </p:nvPicPr>
        <p:blipFill>
          <a:blip r:embed="rId3"/>
          <a:stretch>
            <a:fillRect/>
          </a:stretch>
        </p:blipFill>
        <p:spPr>
          <a:xfrm>
            <a:off x="815084" y="3004059"/>
            <a:ext cx="7149959" cy="440562"/>
          </a:xfrm>
          <a:prstGeom prst="rect">
            <a:avLst/>
          </a:prstGeom>
          <a:ln>
            <a:solidFill>
              <a:schemeClr val="tx1">
                <a:lumMod val="50000"/>
                <a:lumOff val="50000"/>
              </a:schemeClr>
            </a:solidFill>
          </a:ln>
        </p:spPr>
      </p:pic>
      <p:pic>
        <p:nvPicPr>
          <p:cNvPr id="6" name="Picture 5">
            <a:extLst>
              <a:ext uri="{FF2B5EF4-FFF2-40B4-BE49-F238E27FC236}">
                <a16:creationId xmlns:a16="http://schemas.microsoft.com/office/drawing/2014/main" id="{73A6A639-8B68-49DC-AE92-CF3DFACBF5B9}"/>
              </a:ext>
            </a:extLst>
          </p:cNvPr>
          <p:cNvPicPr>
            <a:picLocks noChangeAspect="1"/>
          </p:cNvPicPr>
          <p:nvPr/>
        </p:nvPicPr>
        <p:blipFill rotWithShape="1">
          <a:blip r:embed="rId4"/>
          <a:srcRect r="2166" b="-16700"/>
          <a:stretch/>
        </p:blipFill>
        <p:spPr>
          <a:xfrm>
            <a:off x="815084" y="1854552"/>
            <a:ext cx="7357705" cy="398129"/>
          </a:xfrm>
          <a:prstGeom prst="rect">
            <a:avLst/>
          </a:prstGeom>
          <a:ln>
            <a:solidFill>
              <a:schemeClr val="tx1">
                <a:lumMod val="50000"/>
                <a:lumOff val="50000"/>
              </a:schemeClr>
            </a:solidFill>
          </a:ln>
        </p:spPr>
      </p:pic>
      <p:pic>
        <p:nvPicPr>
          <p:cNvPr id="7" name="Picture 6">
            <a:extLst>
              <a:ext uri="{FF2B5EF4-FFF2-40B4-BE49-F238E27FC236}">
                <a16:creationId xmlns:a16="http://schemas.microsoft.com/office/drawing/2014/main" id="{DBD29D10-E165-415D-B6DD-041A7A46888B}"/>
              </a:ext>
            </a:extLst>
          </p:cNvPr>
          <p:cNvPicPr>
            <a:picLocks noChangeAspect="1"/>
          </p:cNvPicPr>
          <p:nvPr/>
        </p:nvPicPr>
        <p:blipFill>
          <a:blip r:embed="rId5"/>
          <a:stretch>
            <a:fillRect/>
          </a:stretch>
        </p:blipFill>
        <p:spPr>
          <a:xfrm>
            <a:off x="9648242" y="1146893"/>
            <a:ext cx="1077578" cy="2350369"/>
          </a:xfrm>
          <a:prstGeom prst="rect">
            <a:avLst/>
          </a:prstGeom>
        </p:spPr>
      </p:pic>
    </p:spTree>
    <p:extLst>
      <p:ext uri="{BB962C8B-B14F-4D97-AF65-F5344CB8AC3E}">
        <p14:creationId xmlns:p14="http://schemas.microsoft.com/office/powerpoint/2010/main" val="19827799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7BF15BD-001C-49B3-9A01-B39DEDA47564}"/>
              </a:ext>
            </a:extLst>
          </p:cNvPr>
          <p:cNvSpPr>
            <a:spLocks noGrp="1"/>
          </p:cNvSpPr>
          <p:nvPr>
            <p:ph type="title"/>
          </p:nvPr>
        </p:nvSpPr>
        <p:spPr/>
        <p:txBody>
          <a:bodyPr/>
          <a:lstStyle/>
          <a:p>
            <a:r>
              <a:rPr lang="en-US" dirty="0"/>
              <a:t>Agenda</a:t>
            </a:r>
          </a:p>
        </p:txBody>
      </p:sp>
      <p:sp>
        <p:nvSpPr>
          <p:cNvPr id="7" name="Text Placeholder 6">
            <a:extLst>
              <a:ext uri="{FF2B5EF4-FFF2-40B4-BE49-F238E27FC236}">
                <a16:creationId xmlns:a16="http://schemas.microsoft.com/office/drawing/2014/main" id="{61F6BD0B-C4D8-42DE-A3A7-50D8219CE639}"/>
              </a:ext>
            </a:extLst>
          </p:cNvPr>
          <p:cNvSpPr>
            <a:spLocks noGrp="1"/>
          </p:cNvSpPr>
          <p:nvPr>
            <p:ph type="body" sz="quarter" idx="11"/>
          </p:nvPr>
        </p:nvSpPr>
        <p:spPr>
          <a:xfrm>
            <a:off x="4442092" y="2355794"/>
            <a:ext cx="7796829" cy="3200876"/>
          </a:xfrm>
        </p:spPr>
        <p:txBody>
          <a:bodyPr/>
          <a:lstStyle/>
          <a:p>
            <a:pPr marL="466298" indent="-466298">
              <a:buFont typeface="Wingdings" panose="05000000000000000000" pitchFamily="2" charset="2"/>
              <a:buChar char="ü"/>
            </a:pPr>
            <a:r>
              <a:rPr lang="en-US" dirty="0"/>
              <a:t>The Power Query Mashup Engine</a:t>
            </a:r>
          </a:p>
          <a:p>
            <a:pPr marL="466298" indent="-466298">
              <a:buFont typeface="Wingdings" panose="05000000000000000000" pitchFamily="2" charset="2"/>
              <a:buChar char="ü"/>
            </a:pPr>
            <a:r>
              <a:rPr lang="en-US" dirty="0"/>
              <a:t>M Programming Fundamentals</a:t>
            </a:r>
          </a:p>
          <a:p>
            <a:pPr marL="466298" indent="-466298">
              <a:buFont typeface="Wingdings" panose="05000000000000000000" pitchFamily="2" charset="2"/>
              <a:buChar char="ü"/>
            </a:pPr>
            <a:r>
              <a:rPr lang="en-US" dirty="0"/>
              <a:t>Programming Lists, Records and Tables</a:t>
            </a:r>
          </a:p>
          <a:p>
            <a:pPr marL="466298" indent="-466298">
              <a:buFont typeface="Wingdings" panose="05000000000000000000" pitchFamily="2" charset="2"/>
              <a:buChar char="Ø"/>
            </a:pPr>
            <a:r>
              <a:rPr lang="en-US" dirty="0"/>
              <a:t>Understanding Query Folding</a:t>
            </a:r>
          </a:p>
          <a:p>
            <a:pPr marL="466298" indent="-466298">
              <a:buFont typeface="Wingdings" panose="05000000000000000000" pitchFamily="2" charset="2"/>
              <a:buChar char="§"/>
            </a:pPr>
            <a:r>
              <a:rPr lang="en-US" dirty="0"/>
              <a:t>Choosing Between </a:t>
            </a:r>
            <a:r>
              <a:rPr lang="en-US" dirty="0" err="1"/>
              <a:t>OData.Feed</a:t>
            </a:r>
            <a:r>
              <a:rPr lang="en-US" dirty="0"/>
              <a:t> &amp; </a:t>
            </a:r>
            <a:r>
              <a:rPr lang="en-US" dirty="0" err="1"/>
              <a:t>Web.Contents</a:t>
            </a:r>
            <a:endParaRPr lang="en-US" dirty="0"/>
          </a:p>
          <a:p>
            <a:pPr marL="466298" indent="-466298">
              <a:buFont typeface="Wingdings" panose="05000000000000000000" pitchFamily="2" charset="2"/>
              <a:buChar char="§"/>
            </a:pPr>
            <a:r>
              <a:rPr lang="en-US" dirty="0"/>
              <a:t>Writing Reusable Function Queries</a:t>
            </a:r>
          </a:p>
          <a:p>
            <a:pPr marL="466298" indent="-466298">
              <a:buFont typeface="Wingdings" panose="05000000000000000000" pitchFamily="2" charset="2"/>
              <a:buChar char="§"/>
            </a:pPr>
            <a:r>
              <a:rPr lang="en-US" dirty="0"/>
              <a:t>Designing with Query Parameters</a:t>
            </a:r>
          </a:p>
        </p:txBody>
      </p:sp>
    </p:spTree>
    <p:extLst>
      <p:ext uri="{BB962C8B-B14F-4D97-AF65-F5344CB8AC3E}">
        <p14:creationId xmlns:p14="http://schemas.microsoft.com/office/powerpoint/2010/main" val="30160895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90F87-DC01-476A-B52D-369CEAD41532}"/>
              </a:ext>
            </a:extLst>
          </p:cNvPr>
          <p:cNvSpPr>
            <a:spLocks noGrp="1"/>
          </p:cNvSpPr>
          <p:nvPr>
            <p:ph type="title"/>
          </p:nvPr>
        </p:nvSpPr>
        <p:spPr/>
        <p:txBody>
          <a:bodyPr/>
          <a:lstStyle/>
          <a:p>
            <a:r>
              <a:rPr lang="en-US" dirty="0"/>
              <a:t>Query Folding</a:t>
            </a:r>
          </a:p>
        </p:txBody>
      </p:sp>
      <p:sp>
        <p:nvSpPr>
          <p:cNvPr id="3" name="Content Placeholder 2">
            <a:extLst>
              <a:ext uri="{FF2B5EF4-FFF2-40B4-BE49-F238E27FC236}">
                <a16:creationId xmlns:a16="http://schemas.microsoft.com/office/drawing/2014/main" id="{64FE729F-E44E-48B6-A3E2-6A2A68F4528D}"/>
              </a:ext>
            </a:extLst>
          </p:cNvPr>
          <p:cNvSpPr>
            <a:spLocks noGrp="1"/>
          </p:cNvSpPr>
          <p:nvPr>
            <p:ph type="body" sz="quarter" idx="10"/>
          </p:nvPr>
        </p:nvSpPr>
        <p:spPr/>
        <p:txBody>
          <a:bodyPr>
            <a:normAutofit/>
          </a:bodyPr>
          <a:lstStyle/>
          <a:p>
            <a:r>
              <a:rPr lang="en-US" sz="2040" dirty="0"/>
              <a:t>Mashup engine pushes work back to </a:t>
            </a:r>
            <a:r>
              <a:rPr lang="en-US" sz="2040" dirty="0" err="1"/>
              <a:t>datasource</a:t>
            </a:r>
            <a:r>
              <a:rPr lang="en-US" sz="2040" dirty="0"/>
              <a:t> when possible</a:t>
            </a:r>
          </a:p>
          <a:p>
            <a:pPr lvl="1"/>
            <a:r>
              <a:rPr lang="en-US" sz="1836" dirty="0"/>
              <a:t>Column selection and row filtering</a:t>
            </a:r>
          </a:p>
          <a:p>
            <a:pPr lvl="1"/>
            <a:r>
              <a:rPr lang="en-US" sz="1836" dirty="0"/>
              <a:t>Joins, Group By, Aggregate Operations</a:t>
            </a:r>
          </a:p>
          <a:p>
            <a:r>
              <a:rPr lang="en-US" sz="2040" dirty="0" err="1"/>
              <a:t>Datasource</a:t>
            </a:r>
            <a:r>
              <a:rPr lang="en-US" sz="2040" dirty="0"/>
              <a:t> that support folding</a:t>
            </a:r>
          </a:p>
          <a:p>
            <a:pPr lvl="1"/>
            <a:r>
              <a:rPr lang="en-US" sz="1836" dirty="0"/>
              <a:t>Relational database</a:t>
            </a:r>
          </a:p>
          <a:p>
            <a:pPr lvl="1"/>
            <a:r>
              <a:rPr lang="en-US" sz="1836" dirty="0"/>
              <a:t>Tabular and multidimensional databases</a:t>
            </a:r>
          </a:p>
          <a:p>
            <a:pPr lvl="1"/>
            <a:r>
              <a:rPr lang="en-US" sz="1836" dirty="0"/>
              <a:t>OData Web services</a:t>
            </a:r>
          </a:p>
          <a:p>
            <a:r>
              <a:rPr lang="en-US" sz="2040" dirty="0"/>
              <a:t>What happens when </a:t>
            </a:r>
            <a:r>
              <a:rPr lang="en-US" sz="2040" dirty="0" err="1"/>
              <a:t>datasource</a:t>
            </a:r>
            <a:r>
              <a:rPr lang="en-US" sz="2040" dirty="0"/>
              <a:t> doesn't support query folding?</a:t>
            </a:r>
          </a:p>
          <a:p>
            <a:pPr lvl="1"/>
            <a:r>
              <a:rPr lang="en-US" sz="1632" dirty="0"/>
              <a:t>All work is done locally by the mashup engine</a:t>
            </a:r>
          </a:p>
          <a:p>
            <a:r>
              <a:rPr lang="en-US" sz="2040" dirty="0"/>
              <a:t>Things that affect whether query folding occurs</a:t>
            </a:r>
          </a:p>
          <a:p>
            <a:pPr lvl="1"/>
            <a:r>
              <a:rPr lang="en-US" sz="1632" dirty="0"/>
              <a:t>The way you structure your M code</a:t>
            </a:r>
          </a:p>
          <a:p>
            <a:pPr lvl="1"/>
            <a:r>
              <a:rPr lang="en-US" sz="1632" dirty="0"/>
              <a:t>Privacy level of </a:t>
            </a:r>
            <a:r>
              <a:rPr lang="en-US" sz="1632" dirty="0" err="1"/>
              <a:t>datasources</a:t>
            </a:r>
            <a:endParaRPr lang="en-US" sz="1632" dirty="0"/>
          </a:p>
          <a:p>
            <a:pPr lvl="1"/>
            <a:r>
              <a:rPr lang="en-US" sz="1632" dirty="0"/>
              <a:t>Native query execution</a:t>
            </a:r>
          </a:p>
        </p:txBody>
      </p:sp>
    </p:spTree>
    <p:extLst>
      <p:ext uri="{BB962C8B-B14F-4D97-AF65-F5344CB8AC3E}">
        <p14:creationId xmlns:p14="http://schemas.microsoft.com/office/powerpoint/2010/main" val="39923456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D6C49-3EEF-403A-BE83-C395D441D2D3}"/>
              </a:ext>
            </a:extLst>
          </p:cNvPr>
          <p:cNvSpPr>
            <a:spLocks noGrp="1"/>
          </p:cNvSpPr>
          <p:nvPr>
            <p:ph type="title"/>
          </p:nvPr>
        </p:nvSpPr>
        <p:spPr/>
        <p:txBody>
          <a:bodyPr/>
          <a:lstStyle/>
          <a:p>
            <a:r>
              <a:rPr lang="en-US" dirty="0"/>
              <a:t>Query Folding Example</a:t>
            </a:r>
          </a:p>
        </p:txBody>
      </p:sp>
      <p:sp>
        <p:nvSpPr>
          <p:cNvPr id="4" name="Content Placeholder 3">
            <a:extLst>
              <a:ext uri="{FF2B5EF4-FFF2-40B4-BE49-F238E27FC236}">
                <a16:creationId xmlns:a16="http://schemas.microsoft.com/office/drawing/2014/main" id="{03C4DF20-62D3-4C5B-B85B-F79100C684A5}"/>
              </a:ext>
            </a:extLst>
          </p:cNvPr>
          <p:cNvSpPr>
            <a:spLocks noGrp="1"/>
          </p:cNvSpPr>
          <p:nvPr>
            <p:ph type="body" sz="quarter" idx="10"/>
          </p:nvPr>
        </p:nvSpPr>
        <p:spPr/>
        <p:txBody>
          <a:bodyPr>
            <a:normAutofit/>
          </a:bodyPr>
          <a:lstStyle/>
          <a:p>
            <a:r>
              <a:rPr lang="en-US" sz="2040" dirty="0"/>
              <a:t>When you execute this query in Power BI Desktop…</a:t>
            </a:r>
          </a:p>
          <a:p>
            <a:endParaRPr lang="en-US" sz="2040" dirty="0"/>
          </a:p>
          <a:p>
            <a:endParaRPr lang="en-US" sz="2040" dirty="0"/>
          </a:p>
          <a:p>
            <a:endParaRPr lang="en-US" sz="2040" dirty="0"/>
          </a:p>
          <a:p>
            <a:endParaRPr lang="en-US" sz="2040" dirty="0"/>
          </a:p>
          <a:p>
            <a:endParaRPr lang="en-US" sz="2040" dirty="0"/>
          </a:p>
          <a:p>
            <a:endParaRPr lang="en-US" sz="2040" dirty="0"/>
          </a:p>
          <a:p>
            <a:endParaRPr lang="en-US" sz="2040" dirty="0"/>
          </a:p>
          <a:p>
            <a:r>
              <a:rPr lang="en-US" sz="2040" dirty="0"/>
              <a:t>Mashup Engine executes the following SQL query</a:t>
            </a:r>
          </a:p>
        </p:txBody>
      </p:sp>
      <p:pic>
        <p:nvPicPr>
          <p:cNvPr id="3" name="Picture 2">
            <a:extLst>
              <a:ext uri="{FF2B5EF4-FFF2-40B4-BE49-F238E27FC236}">
                <a16:creationId xmlns:a16="http://schemas.microsoft.com/office/drawing/2014/main" id="{E99B990B-B15F-4D8F-8221-A39CFA14E5E7}"/>
              </a:ext>
            </a:extLst>
          </p:cNvPr>
          <p:cNvPicPr>
            <a:picLocks noChangeAspect="1"/>
          </p:cNvPicPr>
          <p:nvPr/>
        </p:nvPicPr>
        <p:blipFill>
          <a:blip r:embed="rId2"/>
          <a:stretch>
            <a:fillRect/>
          </a:stretch>
        </p:blipFill>
        <p:spPr>
          <a:xfrm>
            <a:off x="843953" y="4946133"/>
            <a:ext cx="5071031" cy="1340617"/>
          </a:xfrm>
          <a:prstGeom prst="rect">
            <a:avLst/>
          </a:prstGeom>
          <a:solidFill>
            <a:schemeClr val="tx1">
              <a:lumMod val="50000"/>
              <a:lumOff val="50000"/>
            </a:schemeClr>
          </a:solidFill>
          <a:ln>
            <a:solidFill>
              <a:schemeClr val="tx1">
                <a:lumMod val="50000"/>
                <a:lumOff val="50000"/>
              </a:schemeClr>
            </a:solidFill>
          </a:ln>
        </p:spPr>
      </p:pic>
      <p:pic>
        <p:nvPicPr>
          <p:cNvPr id="5" name="Picture 4">
            <a:extLst>
              <a:ext uri="{FF2B5EF4-FFF2-40B4-BE49-F238E27FC236}">
                <a16:creationId xmlns:a16="http://schemas.microsoft.com/office/drawing/2014/main" id="{FA4BD60E-988D-4300-BB9A-58E8F0C44FE7}"/>
              </a:ext>
            </a:extLst>
          </p:cNvPr>
          <p:cNvPicPr>
            <a:picLocks noChangeAspect="1"/>
          </p:cNvPicPr>
          <p:nvPr/>
        </p:nvPicPr>
        <p:blipFill>
          <a:blip r:embed="rId3"/>
          <a:stretch>
            <a:fillRect/>
          </a:stretch>
        </p:blipFill>
        <p:spPr>
          <a:xfrm>
            <a:off x="843953" y="1787489"/>
            <a:ext cx="6210932" cy="2373066"/>
          </a:xfrm>
          <a:prstGeom prst="rect">
            <a:avLst/>
          </a:prstGeom>
          <a:ln>
            <a:solidFill>
              <a:schemeClr val="tx1">
                <a:lumMod val="50000"/>
                <a:lumOff val="50000"/>
              </a:schemeClr>
            </a:solidFill>
          </a:ln>
        </p:spPr>
      </p:pic>
    </p:spTree>
    <p:extLst>
      <p:ext uri="{BB962C8B-B14F-4D97-AF65-F5344CB8AC3E}">
        <p14:creationId xmlns:p14="http://schemas.microsoft.com/office/powerpoint/2010/main" val="14192898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CA0DC-7CB2-4A35-A98B-5E1566C95E4C}"/>
              </a:ext>
            </a:extLst>
          </p:cNvPr>
          <p:cNvSpPr>
            <a:spLocks noGrp="1"/>
          </p:cNvSpPr>
          <p:nvPr>
            <p:ph type="title"/>
          </p:nvPr>
        </p:nvSpPr>
        <p:spPr/>
        <p:txBody>
          <a:bodyPr/>
          <a:lstStyle/>
          <a:p>
            <a:r>
              <a:rPr lang="en-US" dirty="0"/>
              <a:t>Native Queries</a:t>
            </a:r>
          </a:p>
        </p:txBody>
      </p:sp>
      <p:sp>
        <p:nvSpPr>
          <p:cNvPr id="4" name="Content Placeholder 3">
            <a:extLst>
              <a:ext uri="{FF2B5EF4-FFF2-40B4-BE49-F238E27FC236}">
                <a16:creationId xmlns:a16="http://schemas.microsoft.com/office/drawing/2014/main" id="{41716046-FD56-4B47-9C2B-CCDC7A746630}"/>
              </a:ext>
            </a:extLst>
          </p:cNvPr>
          <p:cNvSpPr>
            <a:spLocks noGrp="1"/>
          </p:cNvSpPr>
          <p:nvPr>
            <p:ph type="body" sz="quarter" idx="10"/>
          </p:nvPr>
        </p:nvSpPr>
        <p:spPr/>
        <p:txBody>
          <a:bodyPr>
            <a:normAutofit/>
          </a:bodyPr>
          <a:lstStyle/>
          <a:p>
            <a:r>
              <a:rPr lang="en-US" sz="2448" dirty="0"/>
              <a:t>No query folding occurs after native query</a:t>
            </a:r>
          </a:p>
        </p:txBody>
      </p:sp>
      <p:pic>
        <p:nvPicPr>
          <p:cNvPr id="3" name="Picture 2">
            <a:extLst>
              <a:ext uri="{FF2B5EF4-FFF2-40B4-BE49-F238E27FC236}">
                <a16:creationId xmlns:a16="http://schemas.microsoft.com/office/drawing/2014/main" id="{EAE4C3FC-8EA8-41E1-AA8B-B234BFA934BD}"/>
              </a:ext>
            </a:extLst>
          </p:cNvPr>
          <p:cNvPicPr>
            <a:picLocks noChangeAspect="1"/>
          </p:cNvPicPr>
          <p:nvPr/>
        </p:nvPicPr>
        <p:blipFill>
          <a:blip r:embed="rId2"/>
          <a:stretch>
            <a:fillRect/>
          </a:stretch>
        </p:blipFill>
        <p:spPr>
          <a:xfrm>
            <a:off x="834305" y="2030263"/>
            <a:ext cx="7324585" cy="3236446"/>
          </a:xfrm>
          <a:prstGeom prst="rect">
            <a:avLst/>
          </a:prstGeom>
          <a:ln>
            <a:solidFill>
              <a:schemeClr val="tx1">
                <a:lumMod val="50000"/>
                <a:lumOff val="50000"/>
              </a:schemeClr>
            </a:solidFill>
          </a:ln>
        </p:spPr>
      </p:pic>
    </p:spTree>
    <p:extLst>
      <p:ext uri="{BB962C8B-B14F-4D97-AF65-F5344CB8AC3E}">
        <p14:creationId xmlns:p14="http://schemas.microsoft.com/office/powerpoint/2010/main" val="52658527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7BF15BD-001C-49B3-9A01-B39DEDA47564}"/>
              </a:ext>
            </a:extLst>
          </p:cNvPr>
          <p:cNvSpPr>
            <a:spLocks noGrp="1"/>
          </p:cNvSpPr>
          <p:nvPr>
            <p:ph type="title"/>
          </p:nvPr>
        </p:nvSpPr>
        <p:spPr/>
        <p:txBody>
          <a:bodyPr/>
          <a:lstStyle/>
          <a:p>
            <a:r>
              <a:rPr lang="en-US" dirty="0"/>
              <a:t>Agenda</a:t>
            </a:r>
          </a:p>
        </p:txBody>
      </p:sp>
      <p:sp>
        <p:nvSpPr>
          <p:cNvPr id="7" name="Text Placeholder 6">
            <a:extLst>
              <a:ext uri="{FF2B5EF4-FFF2-40B4-BE49-F238E27FC236}">
                <a16:creationId xmlns:a16="http://schemas.microsoft.com/office/drawing/2014/main" id="{61F6BD0B-C4D8-42DE-A3A7-50D8219CE639}"/>
              </a:ext>
            </a:extLst>
          </p:cNvPr>
          <p:cNvSpPr>
            <a:spLocks noGrp="1"/>
          </p:cNvSpPr>
          <p:nvPr>
            <p:ph type="body" sz="quarter" idx="11"/>
          </p:nvPr>
        </p:nvSpPr>
        <p:spPr>
          <a:xfrm>
            <a:off x="4442092" y="2355794"/>
            <a:ext cx="7796829" cy="3200876"/>
          </a:xfrm>
        </p:spPr>
        <p:txBody>
          <a:bodyPr/>
          <a:lstStyle/>
          <a:p>
            <a:pPr marL="466298" indent="-466298">
              <a:buFont typeface="Wingdings" panose="05000000000000000000" pitchFamily="2" charset="2"/>
              <a:buChar char="Ø"/>
            </a:pPr>
            <a:r>
              <a:rPr lang="en-US" dirty="0"/>
              <a:t>The Power Query Mashup Engine</a:t>
            </a:r>
          </a:p>
          <a:p>
            <a:pPr marL="466298" indent="-466298">
              <a:buFont typeface="Wingdings" panose="05000000000000000000" pitchFamily="2" charset="2"/>
              <a:buChar char="§"/>
            </a:pPr>
            <a:r>
              <a:rPr lang="en-US" dirty="0"/>
              <a:t>M Programming Fundamentals</a:t>
            </a:r>
          </a:p>
          <a:p>
            <a:pPr marL="466298" indent="-466298">
              <a:buFont typeface="Wingdings" panose="05000000000000000000" pitchFamily="2" charset="2"/>
              <a:buChar char="§"/>
            </a:pPr>
            <a:r>
              <a:rPr lang="en-US" dirty="0"/>
              <a:t>Programming Lists, Records and Tables</a:t>
            </a:r>
          </a:p>
          <a:p>
            <a:pPr marL="466298" indent="-466298">
              <a:buFont typeface="Wingdings" panose="05000000000000000000" pitchFamily="2" charset="2"/>
              <a:buChar char="§"/>
            </a:pPr>
            <a:r>
              <a:rPr lang="en-US" dirty="0"/>
              <a:t>Understanding Query Folding</a:t>
            </a:r>
          </a:p>
          <a:p>
            <a:pPr marL="466298" indent="-466298">
              <a:buFont typeface="Wingdings" panose="05000000000000000000" pitchFamily="2" charset="2"/>
              <a:buChar char="§"/>
            </a:pPr>
            <a:r>
              <a:rPr lang="en-US" dirty="0"/>
              <a:t>Choosing Between </a:t>
            </a:r>
            <a:r>
              <a:rPr lang="en-US" dirty="0" err="1"/>
              <a:t>OData.Feed</a:t>
            </a:r>
            <a:r>
              <a:rPr lang="en-US" dirty="0"/>
              <a:t> &amp; </a:t>
            </a:r>
            <a:r>
              <a:rPr lang="en-US" dirty="0" err="1"/>
              <a:t>Web.Contents</a:t>
            </a:r>
            <a:endParaRPr lang="en-US" dirty="0"/>
          </a:p>
          <a:p>
            <a:pPr marL="466298" indent="-466298">
              <a:buFont typeface="Wingdings" panose="05000000000000000000" pitchFamily="2" charset="2"/>
              <a:buChar char="§"/>
            </a:pPr>
            <a:r>
              <a:rPr lang="en-US" dirty="0"/>
              <a:t>Writing Reusable Function Queries</a:t>
            </a:r>
          </a:p>
          <a:p>
            <a:pPr marL="466298" indent="-466298">
              <a:buFont typeface="Wingdings" panose="05000000000000000000" pitchFamily="2" charset="2"/>
              <a:buChar char="§"/>
            </a:pPr>
            <a:r>
              <a:rPr lang="en-US" dirty="0"/>
              <a:t>Designing with Query Parameters</a:t>
            </a:r>
          </a:p>
        </p:txBody>
      </p:sp>
    </p:spTree>
    <p:extLst>
      <p:ext uri="{BB962C8B-B14F-4D97-AF65-F5344CB8AC3E}">
        <p14:creationId xmlns:p14="http://schemas.microsoft.com/office/powerpoint/2010/main" val="2582335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9F8F20-664D-479A-8C5D-1A718665E106}"/>
              </a:ext>
            </a:extLst>
          </p:cNvPr>
          <p:cNvPicPr>
            <a:picLocks noChangeAspect="1"/>
          </p:cNvPicPr>
          <p:nvPr/>
        </p:nvPicPr>
        <p:blipFill>
          <a:blip r:embed="rId2"/>
          <a:stretch>
            <a:fillRect/>
          </a:stretch>
        </p:blipFill>
        <p:spPr>
          <a:xfrm>
            <a:off x="6218237" y="3698229"/>
            <a:ext cx="4576732" cy="2879152"/>
          </a:xfrm>
          <a:prstGeom prst="rect">
            <a:avLst/>
          </a:prstGeom>
          <a:ln>
            <a:solidFill>
              <a:schemeClr val="tx1"/>
            </a:solidFill>
          </a:ln>
        </p:spPr>
      </p:pic>
      <p:pic>
        <p:nvPicPr>
          <p:cNvPr id="7" name="Picture 6">
            <a:extLst>
              <a:ext uri="{FF2B5EF4-FFF2-40B4-BE49-F238E27FC236}">
                <a16:creationId xmlns:a16="http://schemas.microsoft.com/office/drawing/2014/main" id="{DF497132-0C1A-4E99-A8C9-074DD0BCF3E7}"/>
              </a:ext>
            </a:extLst>
          </p:cNvPr>
          <p:cNvPicPr>
            <a:picLocks noChangeAspect="1"/>
          </p:cNvPicPr>
          <p:nvPr/>
        </p:nvPicPr>
        <p:blipFill>
          <a:blip r:embed="rId3"/>
          <a:stretch>
            <a:fillRect/>
          </a:stretch>
        </p:blipFill>
        <p:spPr>
          <a:xfrm>
            <a:off x="559325" y="267144"/>
            <a:ext cx="7459262" cy="2862926"/>
          </a:xfrm>
          <a:prstGeom prst="rect">
            <a:avLst/>
          </a:prstGeom>
          <a:ln>
            <a:solidFill>
              <a:schemeClr val="tx1"/>
            </a:solidFill>
          </a:ln>
        </p:spPr>
      </p:pic>
    </p:spTree>
    <p:extLst>
      <p:ext uri="{BB962C8B-B14F-4D97-AF65-F5344CB8AC3E}">
        <p14:creationId xmlns:p14="http://schemas.microsoft.com/office/powerpoint/2010/main" val="2652782771"/>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7BF15BD-001C-49B3-9A01-B39DEDA47564}"/>
              </a:ext>
            </a:extLst>
          </p:cNvPr>
          <p:cNvSpPr>
            <a:spLocks noGrp="1"/>
          </p:cNvSpPr>
          <p:nvPr>
            <p:ph type="title"/>
          </p:nvPr>
        </p:nvSpPr>
        <p:spPr/>
        <p:txBody>
          <a:bodyPr/>
          <a:lstStyle/>
          <a:p>
            <a:r>
              <a:rPr lang="en-US" dirty="0"/>
              <a:t>Agenda</a:t>
            </a:r>
          </a:p>
        </p:txBody>
      </p:sp>
      <p:sp>
        <p:nvSpPr>
          <p:cNvPr id="7" name="Text Placeholder 6">
            <a:extLst>
              <a:ext uri="{FF2B5EF4-FFF2-40B4-BE49-F238E27FC236}">
                <a16:creationId xmlns:a16="http://schemas.microsoft.com/office/drawing/2014/main" id="{61F6BD0B-C4D8-42DE-A3A7-50D8219CE639}"/>
              </a:ext>
            </a:extLst>
          </p:cNvPr>
          <p:cNvSpPr>
            <a:spLocks noGrp="1"/>
          </p:cNvSpPr>
          <p:nvPr>
            <p:ph type="body" sz="quarter" idx="11"/>
          </p:nvPr>
        </p:nvSpPr>
        <p:spPr>
          <a:xfrm>
            <a:off x="4442092" y="2355794"/>
            <a:ext cx="7796829" cy="3200876"/>
          </a:xfrm>
        </p:spPr>
        <p:txBody>
          <a:bodyPr/>
          <a:lstStyle/>
          <a:p>
            <a:pPr marL="466298" indent="-466298">
              <a:buFont typeface="Wingdings" panose="05000000000000000000" pitchFamily="2" charset="2"/>
              <a:buChar char="ü"/>
            </a:pPr>
            <a:r>
              <a:rPr lang="en-US" dirty="0"/>
              <a:t>The Power Query Mashup Engine</a:t>
            </a:r>
          </a:p>
          <a:p>
            <a:pPr marL="466298" indent="-466298">
              <a:buFont typeface="Wingdings" panose="05000000000000000000" pitchFamily="2" charset="2"/>
              <a:buChar char="ü"/>
            </a:pPr>
            <a:r>
              <a:rPr lang="en-US" dirty="0"/>
              <a:t>M Programming Fundamentals</a:t>
            </a:r>
          </a:p>
          <a:p>
            <a:pPr marL="466298" indent="-466298">
              <a:buFont typeface="Wingdings" panose="05000000000000000000" pitchFamily="2" charset="2"/>
              <a:buChar char="ü"/>
            </a:pPr>
            <a:r>
              <a:rPr lang="en-US" dirty="0"/>
              <a:t>Programming Lists, Records and Tables</a:t>
            </a:r>
          </a:p>
          <a:p>
            <a:pPr marL="466298" indent="-466298">
              <a:buFont typeface="Wingdings" panose="05000000000000000000" pitchFamily="2" charset="2"/>
              <a:buChar char="ü"/>
            </a:pPr>
            <a:r>
              <a:rPr lang="en-US" dirty="0"/>
              <a:t>Understanding Query Folding</a:t>
            </a:r>
          </a:p>
          <a:p>
            <a:pPr marL="466298" indent="-466298">
              <a:buFont typeface="Wingdings" panose="05000000000000000000" pitchFamily="2" charset="2"/>
              <a:buChar char="Ø"/>
            </a:pPr>
            <a:r>
              <a:rPr lang="en-US" dirty="0"/>
              <a:t>Choosing Between </a:t>
            </a:r>
            <a:r>
              <a:rPr lang="en-US" dirty="0" err="1"/>
              <a:t>OData.Feed</a:t>
            </a:r>
            <a:r>
              <a:rPr lang="en-US" dirty="0"/>
              <a:t> &amp; </a:t>
            </a:r>
            <a:r>
              <a:rPr lang="en-US" dirty="0" err="1"/>
              <a:t>Web.Contents</a:t>
            </a:r>
            <a:endParaRPr lang="en-US" dirty="0"/>
          </a:p>
          <a:p>
            <a:pPr marL="466298" indent="-466298">
              <a:buFont typeface="Wingdings" panose="05000000000000000000" pitchFamily="2" charset="2"/>
              <a:buChar char="§"/>
            </a:pPr>
            <a:r>
              <a:rPr lang="en-US" dirty="0"/>
              <a:t>Writing Reusable Function Queries</a:t>
            </a:r>
          </a:p>
          <a:p>
            <a:pPr marL="466298" indent="-466298">
              <a:buFont typeface="Wingdings" panose="05000000000000000000" pitchFamily="2" charset="2"/>
              <a:buChar char="§"/>
            </a:pPr>
            <a:r>
              <a:rPr lang="en-US" dirty="0"/>
              <a:t>Designing with Query Parameters</a:t>
            </a:r>
          </a:p>
        </p:txBody>
      </p:sp>
    </p:spTree>
    <p:extLst>
      <p:ext uri="{BB962C8B-B14F-4D97-AF65-F5344CB8AC3E}">
        <p14:creationId xmlns:p14="http://schemas.microsoft.com/office/powerpoint/2010/main" val="22603689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CC50C-9EF2-4FB3-882B-19157BCD1BB6}"/>
              </a:ext>
            </a:extLst>
          </p:cNvPr>
          <p:cNvSpPr>
            <a:spLocks noGrp="1"/>
          </p:cNvSpPr>
          <p:nvPr>
            <p:ph type="title"/>
          </p:nvPr>
        </p:nvSpPr>
        <p:spPr/>
        <p:txBody>
          <a:bodyPr/>
          <a:lstStyle/>
          <a:p>
            <a:r>
              <a:rPr lang="en-US"/>
              <a:t>M Function Library</a:t>
            </a:r>
            <a:endParaRPr lang="en-US" dirty="0"/>
          </a:p>
        </p:txBody>
      </p:sp>
      <p:sp>
        <p:nvSpPr>
          <p:cNvPr id="3" name="Content Placeholder 2">
            <a:extLst>
              <a:ext uri="{FF2B5EF4-FFF2-40B4-BE49-F238E27FC236}">
                <a16:creationId xmlns:a16="http://schemas.microsoft.com/office/drawing/2014/main" id="{5CA05715-91DC-49FA-BD45-172121EE5986}"/>
              </a:ext>
            </a:extLst>
          </p:cNvPr>
          <p:cNvSpPr>
            <a:spLocks noGrp="1"/>
          </p:cNvSpPr>
          <p:nvPr>
            <p:ph type="body" sz="quarter" idx="10"/>
          </p:nvPr>
        </p:nvSpPr>
        <p:spPr/>
        <p:txBody>
          <a:bodyPr>
            <a:normAutofit/>
          </a:bodyPr>
          <a:lstStyle/>
          <a:p>
            <a:r>
              <a:rPr lang="en-US" sz="2448" dirty="0"/>
              <a:t>Check out the Power Query M function reference</a:t>
            </a:r>
          </a:p>
          <a:p>
            <a:pPr lvl="1"/>
            <a:r>
              <a:rPr lang="en-US" sz="1632" dirty="0">
                <a:hlinkClick r:id="rId2"/>
              </a:rPr>
              <a:t>https://docs.microsoft.com/en-us/powerquery-m/power-query-m-function-reference</a:t>
            </a:r>
            <a:r>
              <a:rPr lang="en-US" sz="1632" dirty="0"/>
              <a:t> </a:t>
            </a:r>
          </a:p>
        </p:txBody>
      </p:sp>
      <p:pic>
        <p:nvPicPr>
          <p:cNvPr id="4" name="Picture 3">
            <a:extLst>
              <a:ext uri="{FF2B5EF4-FFF2-40B4-BE49-F238E27FC236}">
                <a16:creationId xmlns:a16="http://schemas.microsoft.com/office/drawing/2014/main" id="{C7C4AF75-4A57-446E-BF89-E1C9FF370E37}"/>
              </a:ext>
            </a:extLst>
          </p:cNvPr>
          <p:cNvPicPr>
            <a:picLocks noChangeAspect="1"/>
          </p:cNvPicPr>
          <p:nvPr/>
        </p:nvPicPr>
        <p:blipFill>
          <a:blip r:embed="rId3"/>
          <a:stretch>
            <a:fillRect/>
          </a:stretch>
        </p:blipFill>
        <p:spPr>
          <a:xfrm>
            <a:off x="1046650" y="2470395"/>
            <a:ext cx="7655668" cy="3882516"/>
          </a:xfrm>
          <a:prstGeom prst="rect">
            <a:avLst/>
          </a:prstGeom>
          <a:ln>
            <a:solidFill>
              <a:schemeClr val="tx1">
                <a:lumMod val="50000"/>
                <a:lumOff val="50000"/>
              </a:schemeClr>
            </a:solidFill>
          </a:ln>
        </p:spPr>
      </p:pic>
    </p:spTree>
    <p:extLst>
      <p:ext uri="{BB962C8B-B14F-4D97-AF65-F5344CB8AC3E}">
        <p14:creationId xmlns:p14="http://schemas.microsoft.com/office/powerpoint/2010/main" val="3852483280"/>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00E53-2010-41B9-BE4D-E4C11CC8C560}"/>
              </a:ext>
            </a:extLst>
          </p:cNvPr>
          <p:cNvSpPr>
            <a:spLocks noGrp="1"/>
          </p:cNvSpPr>
          <p:nvPr>
            <p:ph type="title"/>
          </p:nvPr>
        </p:nvSpPr>
        <p:spPr/>
        <p:txBody>
          <a:bodyPr/>
          <a:lstStyle/>
          <a:p>
            <a:r>
              <a:rPr lang="en-US" dirty="0"/>
              <a:t>Accessing Data using </a:t>
            </a:r>
            <a:r>
              <a:rPr lang="en-US" dirty="0" err="1"/>
              <a:t>OData.Feed</a:t>
            </a:r>
            <a:endParaRPr lang="en-US" dirty="0"/>
          </a:p>
        </p:txBody>
      </p:sp>
      <p:sp>
        <p:nvSpPr>
          <p:cNvPr id="3" name="Content Placeholder 2">
            <a:extLst>
              <a:ext uri="{FF2B5EF4-FFF2-40B4-BE49-F238E27FC236}">
                <a16:creationId xmlns:a16="http://schemas.microsoft.com/office/drawing/2014/main" id="{6B565EF0-4D86-4B57-8D8A-293FD76525C7}"/>
              </a:ext>
            </a:extLst>
          </p:cNvPr>
          <p:cNvSpPr>
            <a:spLocks noGrp="1"/>
          </p:cNvSpPr>
          <p:nvPr>
            <p:ph type="body" sz="quarter" idx="10"/>
          </p:nvPr>
        </p:nvSpPr>
        <p:spPr/>
        <p:txBody>
          <a:bodyPr>
            <a:normAutofit/>
          </a:bodyPr>
          <a:lstStyle/>
          <a:p>
            <a:r>
              <a:rPr lang="en-US" sz="2448" dirty="0" err="1"/>
              <a:t>OData.Feed</a:t>
            </a:r>
            <a:r>
              <a:rPr lang="en-US" sz="2448" dirty="0"/>
              <a:t> can pull data from OData web service</a:t>
            </a:r>
          </a:p>
          <a:p>
            <a:pPr lvl="1"/>
            <a:r>
              <a:rPr lang="en-US" sz="2040" dirty="0"/>
              <a:t>OData connector assists with navigation through entities</a:t>
            </a:r>
          </a:p>
          <a:p>
            <a:pPr lvl="1"/>
            <a:r>
              <a:rPr lang="en-US" sz="2040" dirty="0"/>
              <a:t>OData connector support query folding </a:t>
            </a:r>
          </a:p>
          <a:p>
            <a:pPr lvl="1"/>
            <a:endParaRPr lang="en-US" sz="2040" dirty="0"/>
          </a:p>
          <a:p>
            <a:pPr lvl="1"/>
            <a:endParaRPr lang="en-US" sz="2040" dirty="0"/>
          </a:p>
          <a:p>
            <a:pPr lvl="1"/>
            <a:endParaRPr lang="en-US" sz="2040" dirty="0"/>
          </a:p>
          <a:p>
            <a:pPr lvl="1"/>
            <a:endParaRPr lang="en-US" sz="2040" dirty="0"/>
          </a:p>
          <a:p>
            <a:pPr lvl="1"/>
            <a:endParaRPr lang="en-US" sz="2040" dirty="0"/>
          </a:p>
          <a:p>
            <a:endParaRPr lang="en-US" sz="2448" dirty="0"/>
          </a:p>
          <a:p>
            <a:endParaRPr lang="en-US" sz="2448" dirty="0"/>
          </a:p>
          <a:p>
            <a:r>
              <a:rPr lang="en-US" sz="2448" dirty="0"/>
              <a:t>OData makes extra calls to acquire metadata</a:t>
            </a:r>
          </a:p>
          <a:p>
            <a:pPr lvl="1"/>
            <a:r>
              <a:rPr lang="en-US" sz="2040" dirty="0"/>
              <a:t>Let's look at the execution of this query using Fiddler</a:t>
            </a:r>
          </a:p>
        </p:txBody>
      </p:sp>
      <p:pic>
        <p:nvPicPr>
          <p:cNvPr id="6" name="Picture 5">
            <a:extLst>
              <a:ext uri="{FF2B5EF4-FFF2-40B4-BE49-F238E27FC236}">
                <a16:creationId xmlns:a16="http://schemas.microsoft.com/office/drawing/2014/main" id="{34D59CC5-3357-4C33-9533-ED1797224EAF}"/>
              </a:ext>
            </a:extLst>
          </p:cNvPr>
          <p:cNvPicPr>
            <a:picLocks noChangeAspect="1"/>
          </p:cNvPicPr>
          <p:nvPr/>
        </p:nvPicPr>
        <p:blipFill>
          <a:blip r:embed="rId2"/>
          <a:stretch>
            <a:fillRect/>
          </a:stretch>
        </p:blipFill>
        <p:spPr>
          <a:xfrm>
            <a:off x="1041261" y="2683890"/>
            <a:ext cx="7460827" cy="2797079"/>
          </a:xfrm>
          <a:prstGeom prst="rect">
            <a:avLst/>
          </a:prstGeom>
          <a:ln>
            <a:solidFill>
              <a:schemeClr val="tx1">
                <a:lumMod val="50000"/>
                <a:lumOff val="50000"/>
              </a:schemeClr>
            </a:solidFill>
          </a:ln>
        </p:spPr>
      </p:pic>
    </p:spTree>
    <p:extLst>
      <p:ext uri="{BB962C8B-B14F-4D97-AF65-F5344CB8AC3E}">
        <p14:creationId xmlns:p14="http://schemas.microsoft.com/office/powerpoint/2010/main" val="12207570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5037D-4B9F-431E-9C07-F36CD147D4DE}"/>
              </a:ext>
            </a:extLst>
          </p:cNvPr>
          <p:cNvSpPr>
            <a:spLocks noGrp="1"/>
          </p:cNvSpPr>
          <p:nvPr>
            <p:ph type="title"/>
          </p:nvPr>
        </p:nvSpPr>
        <p:spPr>
          <a:xfrm>
            <a:off x="588263" y="457200"/>
            <a:ext cx="11239464" cy="553998"/>
          </a:xfrm>
        </p:spPr>
        <p:txBody>
          <a:bodyPr/>
          <a:lstStyle/>
          <a:p>
            <a:r>
              <a:rPr lang="en-US" dirty="0" err="1"/>
              <a:t>Web.Contents</a:t>
            </a:r>
            <a:endParaRPr lang="en-US" dirty="0"/>
          </a:p>
        </p:txBody>
      </p:sp>
      <p:sp>
        <p:nvSpPr>
          <p:cNvPr id="3" name="Content Placeholder 2">
            <a:extLst>
              <a:ext uri="{FF2B5EF4-FFF2-40B4-BE49-F238E27FC236}">
                <a16:creationId xmlns:a16="http://schemas.microsoft.com/office/drawing/2014/main" id="{AA04CDD4-1C7E-4E28-A212-083916889D2E}"/>
              </a:ext>
            </a:extLst>
          </p:cNvPr>
          <p:cNvSpPr>
            <a:spLocks noGrp="1"/>
          </p:cNvSpPr>
          <p:nvPr>
            <p:ph type="body" sz="quarter" idx="10"/>
          </p:nvPr>
        </p:nvSpPr>
        <p:spPr>
          <a:xfrm>
            <a:off x="588263" y="1378083"/>
            <a:ext cx="11239464" cy="1749197"/>
          </a:xfrm>
        </p:spPr>
        <p:txBody>
          <a:bodyPr>
            <a:normAutofit/>
          </a:bodyPr>
          <a:lstStyle/>
          <a:p>
            <a:r>
              <a:rPr lang="en-US" dirty="0"/>
              <a:t>Can be more efficient than </a:t>
            </a:r>
            <a:r>
              <a:rPr lang="en-US" dirty="0" err="1"/>
              <a:t>OData.Feed</a:t>
            </a:r>
            <a:endParaRPr lang="en-US" dirty="0"/>
          </a:p>
          <a:p>
            <a:pPr lvl="1"/>
            <a:r>
              <a:rPr lang="en-US" dirty="0"/>
              <a:t>You can pass OData query string parameters (e.g. $select)</a:t>
            </a:r>
          </a:p>
        </p:txBody>
      </p:sp>
      <p:pic>
        <p:nvPicPr>
          <p:cNvPr id="4" name="Picture 3">
            <a:extLst>
              <a:ext uri="{FF2B5EF4-FFF2-40B4-BE49-F238E27FC236}">
                <a16:creationId xmlns:a16="http://schemas.microsoft.com/office/drawing/2014/main" id="{5201B90A-F48F-406C-ACC2-4F0030E39C7A}"/>
              </a:ext>
            </a:extLst>
          </p:cNvPr>
          <p:cNvPicPr>
            <a:picLocks noChangeAspect="1"/>
          </p:cNvPicPr>
          <p:nvPr/>
        </p:nvPicPr>
        <p:blipFill>
          <a:blip r:embed="rId2"/>
          <a:stretch>
            <a:fillRect/>
          </a:stretch>
        </p:blipFill>
        <p:spPr>
          <a:xfrm>
            <a:off x="2410107" y="2486942"/>
            <a:ext cx="7538544" cy="2241816"/>
          </a:xfrm>
          <a:prstGeom prst="rect">
            <a:avLst/>
          </a:prstGeom>
          <a:ln>
            <a:solidFill>
              <a:schemeClr val="tx1">
                <a:lumMod val="50000"/>
                <a:lumOff val="50000"/>
              </a:schemeClr>
            </a:solidFill>
          </a:ln>
        </p:spPr>
      </p:pic>
    </p:spTree>
    <p:extLst>
      <p:ext uri="{BB962C8B-B14F-4D97-AF65-F5344CB8AC3E}">
        <p14:creationId xmlns:p14="http://schemas.microsoft.com/office/powerpoint/2010/main" val="833960413"/>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7BF15BD-001C-49B3-9A01-B39DEDA47564}"/>
              </a:ext>
            </a:extLst>
          </p:cNvPr>
          <p:cNvSpPr>
            <a:spLocks noGrp="1"/>
          </p:cNvSpPr>
          <p:nvPr>
            <p:ph type="title"/>
          </p:nvPr>
        </p:nvSpPr>
        <p:spPr/>
        <p:txBody>
          <a:bodyPr/>
          <a:lstStyle/>
          <a:p>
            <a:r>
              <a:rPr lang="en-US" dirty="0"/>
              <a:t>Agenda</a:t>
            </a:r>
          </a:p>
        </p:txBody>
      </p:sp>
      <p:sp>
        <p:nvSpPr>
          <p:cNvPr id="7" name="Text Placeholder 6">
            <a:extLst>
              <a:ext uri="{FF2B5EF4-FFF2-40B4-BE49-F238E27FC236}">
                <a16:creationId xmlns:a16="http://schemas.microsoft.com/office/drawing/2014/main" id="{61F6BD0B-C4D8-42DE-A3A7-50D8219CE639}"/>
              </a:ext>
            </a:extLst>
          </p:cNvPr>
          <p:cNvSpPr>
            <a:spLocks noGrp="1"/>
          </p:cNvSpPr>
          <p:nvPr>
            <p:ph type="body" sz="quarter" idx="11"/>
          </p:nvPr>
        </p:nvSpPr>
        <p:spPr>
          <a:xfrm>
            <a:off x="4442092" y="2355794"/>
            <a:ext cx="7796829" cy="3200876"/>
          </a:xfrm>
        </p:spPr>
        <p:txBody>
          <a:bodyPr/>
          <a:lstStyle/>
          <a:p>
            <a:pPr marL="466298" indent="-466298">
              <a:buFont typeface="Wingdings" panose="05000000000000000000" pitchFamily="2" charset="2"/>
              <a:buChar char="ü"/>
            </a:pPr>
            <a:r>
              <a:rPr lang="en-US" dirty="0"/>
              <a:t>The Power Query Mashup Engine</a:t>
            </a:r>
          </a:p>
          <a:p>
            <a:pPr marL="466298" indent="-466298">
              <a:buFont typeface="Wingdings" panose="05000000000000000000" pitchFamily="2" charset="2"/>
              <a:buChar char="ü"/>
            </a:pPr>
            <a:r>
              <a:rPr lang="en-US" dirty="0"/>
              <a:t>M Programming Fundamentals</a:t>
            </a:r>
          </a:p>
          <a:p>
            <a:pPr marL="466298" indent="-466298">
              <a:buFont typeface="Wingdings" panose="05000000000000000000" pitchFamily="2" charset="2"/>
              <a:buChar char="ü"/>
            </a:pPr>
            <a:r>
              <a:rPr lang="en-US" dirty="0"/>
              <a:t>Programming Lists, Records and Tables</a:t>
            </a:r>
          </a:p>
          <a:p>
            <a:pPr marL="466298" indent="-466298">
              <a:buFont typeface="Wingdings" panose="05000000000000000000" pitchFamily="2" charset="2"/>
              <a:buChar char="ü"/>
            </a:pPr>
            <a:r>
              <a:rPr lang="en-US" dirty="0"/>
              <a:t>Understanding Query Folding</a:t>
            </a:r>
          </a:p>
          <a:p>
            <a:pPr marL="466298" indent="-466298">
              <a:buFont typeface="Wingdings" panose="05000000000000000000" pitchFamily="2" charset="2"/>
              <a:buChar char="ü"/>
            </a:pPr>
            <a:r>
              <a:rPr lang="en-US" dirty="0"/>
              <a:t>Choosing Between </a:t>
            </a:r>
            <a:r>
              <a:rPr lang="en-US" dirty="0" err="1"/>
              <a:t>OData.Feed</a:t>
            </a:r>
            <a:r>
              <a:rPr lang="en-US" dirty="0"/>
              <a:t> &amp; </a:t>
            </a:r>
            <a:r>
              <a:rPr lang="en-US" dirty="0" err="1"/>
              <a:t>Web.Contents</a:t>
            </a:r>
            <a:endParaRPr lang="en-US" dirty="0"/>
          </a:p>
          <a:p>
            <a:pPr marL="466298" indent="-466298">
              <a:buFont typeface="Wingdings" panose="05000000000000000000" pitchFamily="2" charset="2"/>
              <a:buChar char="Ø"/>
            </a:pPr>
            <a:r>
              <a:rPr lang="en-US" dirty="0"/>
              <a:t>Writing Reusable Function Queries</a:t>
            </a:r>
          </a:p>
          <a:p>
            <a:pPr marL="466298" indent="-466298">
              <a:buFont typeface="Wingdings" panose="05000000000000000000" pitchFamily="2" charset="2"/>
              <a:buChar char="§"/>
            </a:pPr>
            <a:r>
              <a:rPr lang="en-US" dirty="0"/>
              <a:t>Designing with Query Parameters</a:t>
            </a:r>
          </a:p>
        </p:txBody>
      </p:sp>
    </p:spTree>
    <p:extLst>
      <p:ext uri="{BB962C8B-B14F-4D97-AF65-F5344CB8AC3E}">
        <p14:creationId xmlns:p14="http://schemas.microsoft.com/office/powerpoint/2010/main" val="30236509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0A00C-00B2-4C7C-B842-D81C719111F6}"/>
              </a:ext>
            </a:extLst>
          </p:cNvPr>
          <p:cNvSpPr>
            <a:spLocks noGrp="1"/>
          </p:cNvSpPr>
          <p:nvPr>
            <p:ph type="title"/>
          </p:nvPr>
        </p:nvSpPr>
        <p:spPr/>
        <p:txBody>
          <a:bodyPr/>
          <a:lstStyle/>
          <a:p>
            <a:r>
              <a:rPr lang="en-US" dirty="0"/>
              <a:t>Understanding Function Queries</a:t>
            </a:r>
          </a:p>
        </p:txBody>
      </p:sp>
      <p:sp>
        <p:nvSpPr>
          <p:cNvPr id="3" name="Content Placeholder 2">
            <a:extLst>
              <a:ext uri="{FF2B5EF4-FFF2-40B4-BE49-F238E27FC236}">
                <a16:creationId xmlns:a16="http://schemas.microsoft.com/office/drawing/2014/main" id="{CA438CA0-DB59-4408-B628-BA3021E0783D}"/>
              </a:ext>
            </a:extLst>
          </p:cNvPr>
          <p:cNvSpPr>
            <a:spLocks noGrp="1"/>
          </p:cNvSpPr>
          <p:nvPr>
            <p:ph type="body" sz="quarter" idx="10"/>
          </p:nvPr>
        </p:nvSpPr>
        <p:spPr/>
        <p:txBody>
          <a:bodyPr>
            <a:noAutofit/>
          </a:bodyPr>
          <a:lstStyle/>
          <a:p>
            <a:r>
              <a:rPr lang="en-US" sz="2448" dirty="0"/>
              <a:t>Query can be converted into reusable function</a:t>
            </a:r>
          </a:p>
          <a:p>
            <a:pPr lvl="1"/>
            <a:r>
              <a:rPr lang="en-US" sz="2040" dirty="0"/>
              <a:t>Requires editing query M code in Advanced Editor</a:t>
            </a:r>
          </a:p>
          <a:p>
            <a:pPr lvl="1"/>
            <a:r>
              <a:rPr lang="en-US" sz="2040" dirty="0"/>
              <a:t>Function query defined with one or more parameters</a:t>
            </a:r>
          </a:p>
          <a:p>
            <a:pPr lvl="1"/>
            <a:endParaRPr lang="en-US" sz="2040" dirty="0"/>
          </a:p>
          <a:p>
            <a:pPr lvl="1"/>
            <a:endParaRPr lang="en-US" sz="2040" dirty="0"/>
          </a:p>
          <a:p>
            <a:pPr lvl="1"/>
            <a:endParaRPr lang="en-US" sz="2040" dirty="0"/>
          </a:p>
          <a:p>
            <a:endParaRPr lang="en-US" sz="2448" dirty="0"/>
          </a:p>
          <a:p>
            <a:endParaRPr lang="en-US" sz="2448" dirty="0"/>
          </a:p>
          <a:p>
            <a:pPr lvl="1"/>
            <a:r>
              <a:rPr lang="en-US" sz="2040" dirty="0"/>
              <a:t>Function query can be called from other queries</a:t>
            </a:r>
          </a:p>
          <a:p>
            <a:pPr lvl="1"/>
            <a:r>
              <a:rPr lang="en-US" sz="2040" dirty="0"/>
              <a:t>Function query can be called using Invoke Custom Function</a:t>
            </a:r>
          </a:p>
          <a:p>
            <a:pPr lvl="1"/>
            <a:r>
              <a:rPr lang="en-US" sz="2040" dirty="0"/>
              <a:t>Function query can't be edited with visual designer</a:t>
            </a:r>
          </a:p>
        </p:txBody>
      </p:sp>
      <p:pic>
        <p:nvPicPr>
          <p:cNvPr id="4" name="Picture 3">
            <a:extLst>
              <a:ext uri="{FF2B5EF4-FFF2-40B4-BE49-F238E27FC236}">
                <a16:creationId xmlns:a16="http://schemas.microsoft.com/office/drawing/2014/main" id="{B508A397-67F4-4E13-B99B-A4EB1E2877E4}"/>
              </a:ext>
            </a:extLst>
          </p:cNvPr>
          <p:cNvPicPr/>
          <p:nvPr/>
        </p:nvPicPr>
        <p:blipFill rotWithShape="1">
          <a:blip r:embed="rId2" cstate="print">
            <a:extLst>
              <a:ext uri="{28A0092B-C50C-407E-A947-70E740481C1C}">
                <a14:useLocalDpi xmlns:a14="http://schemas.microsoft.com/office/drawing/2010/main" val="0"/>
              </a:ext>
            </a:extLst>
          </a:blip>
          <a:srcRect/>
          <a:stretch/>
        </p:blipFill>
        <p:spPr bwMode="auto">
          <a:xfrm>
            <a:off x="1086728" y="2739443"/>
            <a:ext cx="3954237" cy="1865207"/>
          </a:xfrm>
          <a:prstGeom prst="rect">
            <a:avLst/>
          </a:prstGeom>
          <a:noFill/>
          <a:ln>
            <a:solidFill>
              <a:schemeClr val="bg1">
                <a:lumMod val="50000"/>
              </a:schemeClr>
            </a:solidFill>
          </a:ln>
        </p:spPr>
      </p:pic>
    </p:spTree>
    <p:extLst>
      <p:ext uri="{BB962C8B-B14F-4D97-AF65-F5344CB8AC3E}">
        <p14:creationId xmlns:p14="http://schemas.microsoft.com/office/powerpoint/2010/main" val="3801780776"/>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524CB-057F-41FD-99C4-DB508C5E06FB}"/>
              </a:ext>
            </a:extLst>
          </p:cNvPr>
          <p:cNvSpPr>
            <a:spLocks noGrp="1"/>
          </p:cNvSpPr>
          <p:nvPr>
            <p:ph type="title"/>
          </p:nvPr>
        </p:nvSpPr>
        <p:spPr>
          <a:xfrm>
            <a:off x="588263" y="457200"/>
            <a:ext cx="11239464" cy="553998"/>
          </a:xfrm>
        </p:spPr>
        <p:txBody>
          <a:bodyPr/>
          <a:lstStyle/>
          <a:p>
            <a:r>
              <a:rPr lang="en-US" dirty="0"/>
              <a:t>Creating a Function Query</a:t>
            </a:r>
          </a:p>
        </p:txBody>
      </p:sp>
      <p:sp>
        <p:nvSpPr>
          <p:cNvPr id="3" name="Content Placeholder 2">
            <a:extLst>
              <a:ext uri="{FF2B5EF4-FFF2-40B4-BE49-F238E27FC236}">
                <a16:creationId xmlns:a16="http://schemas.microsoft.com/office/drawing/2014/main" id="{F7DC4497-516A-48EA-915A-45452F460555}"/>
              </a:ext>
            </a:extLst>
          </p:cNvPr>
          <p:cNvSpPr>
            <a:spLocks noGrp="1"/>
          </p:cNvSpPr>
          <p:nvPr>
            <p:ph type="body" sz="quarter" idx="10"/>
          </p:nvPr>
        </p:nvSpPr>
        <p:spPr>
          <a:xfrm>
            <a:off x="588263" y="1378083"/>
            <a:ext cx="11239464" cy="1749197"/>
          </a:xfrm>
        </p:spPr>
        <p:txBody>
          <a:bodyPr/>
          <a:lstStyle/>
          <a:p>
            <a:r>
              <a:rPr lang="en-US" dirty="0"/>
              <a:t>Requires adding parameter list</a:t>
            </a:r>
          </a:p>
        </p:txBody>
      </p:sp>
      <p:pic>
        <p:nvPicPr>
          <p:cNvPr id="4" name="Picture 3">
            <a:extLst>
              <a:ext uri="{FF2B5EF4-FFF2-40B4-BE49-F238E27FC236}">
                <a16:creationId xmlns:a16="http://schemas.microsoft.com/office/drawing/2014/main" id="{43749529-DE71-4FDE-A0FE-8C4E5877A7CA}"/>
              </a:ext>
            </a:extLst>
          </p:cNvPr>
          <p:cNvPicPr>
            <a:picLocks noChangeAspect="1"/>
          </p:cNvPicPr>
          <p:nvPr/>
        </p:nvPicPr>
        <p:blipFill>
          <a:blip r:embed="rId2"/>
          <a:stretch>
            <a:fillRect/>
          </a:stretch>
        </p:blipFill>
        <p:spPr>
          <a:xfrm>
            <a:off x="863304" y="2023650"/>
            <a:ext cx="7656697" cy="4328511"/>
          </a:xfrm>
          <a:prstGeom prst="rect">
            <a:avLst/>
          </a:prstGeom>
          <a:ln>
            <a:solidFill>
              <a:schemeClr val="tx1">
                <a:lumMod val="50000"/>
                <a:lumOff val="50000"/>
              </a:schemeClr>
            </a:solidFill>
          </a:ln>
        </p:spPr>
      </p:pic>
    </p:spTree>
    <p:extLst>
      <p:ext uri="{BB962C8B-B14F-4D97-AF65-F5344CB8AC3E}">
        <p14:creationId xmlns:p14="http://schemas.microsoft.com/office/powerpoint/2010/main" val="1793847762"/>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19DFF-8FFF-435F-A7C5-781D8EB560E5}"/>
              </a:ext>
            </a:extLst>
          </p:cNvPr>
          <p:cNvSpPr>
            <a:spLocks noGrp="1"/>
          </p:cNvSpPr>
          <p:nvPr>
            <p:ph type="title"/>
          </p:nvPr>
        </p:nvSpPr>
        <p:spPr/>
        <p:txBody>
          <a:bodyPr/>
          <a:lstStyle/>
          <a:p>
            <a:r>
              <a:rPr lang="en-US" dirty="0"/>
              <a:t>Calling a Function Query</a:t>
            </a:r>
          </a:p>
        </p:txBody>
      </p:sp>
      <p:pic>
        <p:nvPicPr>
          <p:cNvPr id="4" name="Picture 3">
            <a:extLst>
              <a:ext uri="{FF2B5EF4-FFF2-40B4-BE49-F238E27FC236}">
                <a16:creationId xmlns:a16="http://schemas.microsoft.com/office/drawing/2014/main" id="{305A647E-BC90-45B6-BA55-0498E89D7239}"/>
              </a:ext>
            </a:extLst>
          </p:cNvPr>
          <p:cNvPicPr/>
          <p:nvPr/>
        </p:nvPicPr>
        <p:blipFill rotWithShape="1">
          <a:blip r:embed="rId2" cstate="print">
            <a:extLst>
              <a:ext uri="{28A0092B-C50C-407E-A947-70E740481C1C}">
                <a14:useLocalDpi xmlns:a14="http://schemas.microsoft.com/office/drawing/2010/main" val="0"/>
              </a:ext>
            </a:extLst>
          </a:blip>
          <a:srcRect/>
          <a:stretch/>
        </p:blipFill>
        <p:spPr bwMode="auto">
          <a:xfrm>
            <a:off x="851016" y="1067955"/>
            <a:ext cx="10548131" cy="2248398"/>
          </a:xfrm>
          <a:prstGeom prst="rect">
            <a:avLst/>
          </a:prstGeom>
          <a:noFill/>
          <a:ln>
            <a:solidFill>
              <a:schemeClr val="tx1">
                <a:lumMod val="50000"/>
                <a:lumOff val="50000"/>
              </a:schemeClr>
            </a:solidFill>
          </a:ln>
        </p:spPr>
      </p:pic>
      <p:pic>
        <p:nvPicPr>
          <p:cNvPr id="5" name="Picture 4">
            <a:extLst>
              <a:ext uri="{FF2B5EF4-FFF2-40B4-BE49-F238E27FC236}">
                <a16:creationId xmlns:a16="http://schemas.microsoft.com/office/drawing/2014/main" id="{12EA37A7-4C4A-49D6-BE85-201A3A192028}"/>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1016" y="3678172"/>
            <a:ext cx="7164574" cy="2950382"/>
          </a:xfrm>
          <a:prstGeom prst="rect">
            <a:avLst/>
          </a:prstGeom>
          <a:noFill/>
          <a:ln>
            <a:solidFill>
              <a:schemeClr val="tx1">
                <a:lumMod val="50000"/>
                <a:lumOff val="50000"/>
              </a:schemeClr>
            </a:solidFill>
          </a:ln>
        </p:spPr>
      </p:pic>
    </p:spTree>
    <p:extLst>
      <p:ext uri="{BB962C8B-B14F-4D97-AF65-F5344CB8AC3E}">
        <p14:creationId xmlns:p14="http://schemas.microsoft.com/office/powerpoint/2010/main" val="41139978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7BF15BD-001C-49B3-9A01-B39DEDA47564}"/>
              </a:ext>
            </a:extLst>
          </p:cNvPr>
          <p:cNvSpPr>
            <a:spLocks noGrp="1"/>
          </p:cNvSpPr>
          <p:nvPr>
            <p:ph type="title"/>
          </p:nvPr>
        </p:nvSpPr>
        <p:spPr/>
        <p:txBody>
          <a:bodyPr/>
          <a:lstStyle/>
          <a:p>
            <a:r>
              <a:rPr lang="en-US" dirty="0"/>
              <a:t>Agenda</a:t>
            </a:r>
          </a:p>
        </p:txBody>
      </p:sp>
      <p:sp>
        <p:nvSpPr>
          <p:cNvPr id="7" name="Text Placeholder 6">
            <a:extLst>
              <a:ext uri="{FF2B5EF4-FFF2-40B4-BE49-F238E27FC236}">
                <a16:creationId xmlns:a16="http://schemas.microsoft.com/office/drawing/2014/main" id="{61F6BD0B-C4D8-42DE-A3A7-50D8219CE639}"/>
              </a:ext>
            </a:extLst>
          </p:cNvPr>
          <p:cNvSpPr>
            <a:spLocks noGrp="1"/>
          </p:cNvSpPr>
          <p:nvPr>
            <p:ph type="body" sz="quarter" idx="11"/>
          </p:nvPr>
        </p:nvSpPr>
        <p:spPr>
          <a:xfrm>
            <a:off x="4442092" y="2355794"/>
            <a:ext cx="7796829" cy="3200876"/>
          </a:xfrm>
        </p:spPr>
        <p:txBody>
          <a:bodyPr/>
          <a:lstStyle/>
          <a:p>
            <a:pPr marL="466298" indent="-466298">
              <a:buFont typeface="Wingdings" panose="05000000000000000000" pitchFamily="2" charset="2"/>
              <a:buChar char="ü"/>
            </a:pPr>
            <a:r>
              <a:rPr lang="en-US" dirty="0"/>
              <a:t>The Power Query Mashup Engine</a:t>
            </a:r>
          </a:p>
          <a:p>
            <a:pPr marL="466298" indent="-466298">
              <a:buFont typeface="Wingdings" panose="05000000000000000000" pitchFamily="2" charset="2"/>
              <a:buChar char="ü"/>
            </a:pPr>
            <a:r>
              <a:rPr lang="en-US" dirty="0"/>
              <a:t>M Programming Fundamentals</a:t>
            </a:r>
          </a:p>
          <a:p>
            <a:pPr marL="466298" indent="-466298">
              <a:buFont typeface="Wingdings" panose="05000000000000000000" pitchFamily="2" charset="2"/>
              <a:buChar char="ü"/>
            </a:pPr>
            <a:r>
              <a:rPr lang="en-US" dirty="0"/>
              <a:t>Programming Lists, Records and Tables</a:t>
            </a:r>
          </a:p>
          <a:p>
            <a:pPr marL="466298" indent="-466298">
              <a:buFont typeface="Wingdings" panose="05000000000000000000" pitchFamily="2" charset="2"/>
              <a:buChar char="ü"/>
            </a:pPr>
            <a:r>
              <a:rPr lang="en-US" dirty="0"/>
              <a:t>Understanding Query Folding</a:t>
            </a:r>
          </a:p>
          <a:p>
            <a:pPr marL="466298" indent="-466298">
              <a:buFont typeface="Wingdings" panose="05000000000000000000" pitchFamily="2" charset="2"/>
              <a:buChar char="ü"/>
            </a:pPr>
            <a:r>
              <a:rPr lang="en-US" dirty="0"/>
              <a:t>Choosing Between </a:t>
            </a:r>
            <a:r>
              <a:rPr lang="en-US" dirty="0" err="1"/>
              <a:t>OData.Feed</a:t>
            </a:r>
            <a:r>
              <a:rPr lang="en-US" dirty="0"/>
              <a:t> &amp; </a:t>
            </a:r>
            <a:r>
              <a:rPr lang="en-US" dirty="0" err="1"/>
              <a:t>Web.Contents</a:t>
            </a:r>
            <a:endParaRPr lang="en-US" dirty="0"/>
          </a:p>
          <a:p>
            <a:pPr marL="466298" indent="-466298">
              <a:buFont typeface="Wingdings" panose="05000000000000000000" pitchFamily="2" charset="2"/>
              <a:buChar char="ü"/>
            </a:pPr>
            <a:r>
              <a:rPr lang="en-US" dirty="0"/>
              <a:t>Writing Reusable Function Queries</a:t>
            </a:r>
          </a:p>
          <a:p>
            <a:pPr marL="466298" indent="-466298">
              <a:buFont typeface="Wingdings" panose="05000000000000000000" pitchFamily="2" charset="2"/>
              <a:buChar char="Ø"/>
            </a:pPr>
            <a:r>
              <a:rPr lang="en-US" dirty="0"/>
              <a:t>Designing with Query Parameters</a:t>
            </a:r>
          </a:p>
        </p:txBody>
      </p:sp>
    </p:spTree>
    <p:extLst>
      <p:ext uri="{BB962C8B-B14F-4D97-AF65-F5344CB8AC3E}">
        <p14:creationId xmlns:p14="http://schemas.microsoft.com/office/powerpoint/2010/main" val="8555698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239464" cy="553998"/>
          </a:xfrm>
        </p:spPr>
        <p:txBody>
          <a:bodyPr/>
          <a:lstStyle/>
          <a:p>
            <a:r>
              <a:rPr lang="en-US" dirty="0"/>
              <a:t>Power Query is an ETL Tool</a:t>
            </a:r>
          </a:p>
        </p:txBody>
      </p:sp>
      <p:sp>
        <p:nvSpPr>
          <p:cNvPr id="3" name="Content Placeholder 2"/>
          <p:cNvSpPr>
            <a:spLocks noGrp="1"/>
          </p:cNvSpPr>
          <p:nvPr>
            <p:ph type="body" sz="quarter" idx="10"/>
          </p:nvPr>
        </p:nvSpPr>
        <p:spPr>
          <a:xfrm>
            <a:off x="588263" y="1378083"/>
            <a:ext cx="11239464" cy="1749197"/>
          </a:xfrm>
        </p:spPr>
        <p:txBody>
          <a:bodyPr/>
          <a:lstStyle/>
          <a:p>
            <a:r>
              <a:rPr lang="en-US" dirty="0"/>
              <a:t>ETL process is essential part of any BI Project</a:t>
            </a:r>
          </a:p>
          <a:p>
            <a:pPr lvl="1"/>
            <a:r>
              <a:rPr lang="en-US" dirty="0"/>
              <a:t>Extract the data from wherever it lives</a:t>
            </a:r>
          </a:p>
          <a:p>
            <a:pPr lvl="1"/>
            <a:r>
              <a:rPr lang="en-US" dirty="0"/>
              <a:t>Transform the shape of the data for better analysis</a:t>
            </a:r>
          </a:p>
          <a:p>
            <a:pPr lvl="1"/>
            <a:r>
              <a:rPr lang="en-US" dirty="0"/>
              <a:t>Load the data into dataset for analysis and reporting</a:t>
            </a:r>
          </a:p>
        </p:txBody>
      </p:sp>
      <p:sp>
        <p:nvSpPr>
          <p:cNvPr id="7" name="Rectangle 6"/>
          <p:cNvSpPr/>
          <p:nvPr/>
        </p:nvSpPr>
        <p:spPr>
          <a:xfrm>
            <a:off x="6688900" y="3838458"/>
            <a:ext cx="3415185" cy="2012914"/>
          </a:xfrm>
          <a:prstGeom prst="rect">
            <a:avLst/>
          </a:prstGeom>
          <a:solidFill>
            <a:schemeClr val="accent5">
              <a:lumMod val="20000"/>
              <a:lumOff val="80000"/>
            </a:schemeClr>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tIns="93260" rtlCol="0" anchor="t" anchorCtr="0"/>
          <a:lstStyle/>
          <a:p>
            <a:pPr algn="ctr"/>
            <a:r>
              <a:rPr lang="en-US" sz="1632" b="1" dirty="0">
                <a:solidFill>
                  <a:schemeClr val="tx1"/>
                </a:solidFill>
              </a:rPr>
              <a:t>Power BI Desktop Project (PBIX)</a:t>
            </a:r>
          </a:p>
        </p:txBody>
      </p:sp>
      <p:sp>
        <p:nvSpPr>
          <p:cNvPr id="8" name="Rounded Rectangle 7"/>
          <p:cNvSpPr/>
          <p:nvPr/>
        </p:nvSpPr>
        <p:spPr>
          <a:xfrm>
            <a:off x="6813927" y="4331511"/>
            <a:ext cx="3138371" cy="1300270"/>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40" dirty="0">
                <a:solidFill>
                  <a:srgbClr val="C00000"/>
                </a:solidFill>
              </a:rPr>
              <a:t>Dataset</a:t>
            </a:r>
          </a:p>
        </p:txBody>
      </p:sp>
      <p:cxnSp>
        <p:nvCxnSpPr>
          <p:cNvPr id="13" name="Straight Arrow Connector 12"/>
          <p:cNvCxnSpPr/>
          <p:nvPr/>
        </p:nvCxnSpPr>
        <p:spPr>
          <a:xfrm>
            <a:off x="3518292" y="4013800"/>
            <a:ext cx="805157"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3518292" y="4879705"/>
            <a:ext cx="805157"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3488626" y="5913202"/>
            <a:ext cx="805157"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6461220" y="4640555"/>
            <a:ext cx="805157"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6461220" y="4899812"/>
            <a:ext cx="805157"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6461220" y="5119403"/>
            <a:ext cx="805157"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6461220" y="5338993"/>
            <a:ext cx="805157"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395693" y="3590567"/>
            <a:ext cx="2057881" cy="2626789"/>
          </a:xfrm>
          <a:prstGeom prst="rect">
            <a:avLst/>
          </a:prstGeom>
          <a:solidFill>
            <a:srgbClr val="C0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b="1" dirty="0">
                <a:solidFill>
                  <a:schemeClr val="accent1"/>
                </a:solidFill>
              </a:rPr>
              <a:t>Power Query </a:t>
            </a:r>
          </a:p>
          <a:p>
            <a:pPr algn="ctr"/>
            <a:r>
              <a:rPr lang="en-US" sz="1836" b="1" dirty="0">
                <a:solidFill>
                  <a:schemeClr val="accent1"/>
                </a:solidFill>
              </a:rPr>
              <a:t>Mashup Engine</a:t>
            </a:r>
          </a:p>
        </p:txBody>
      </p:sp>
      <p:sp>
        <p:nvSpPr>
          <p:cNvPr id="4" name="Rounded Rectangle 3"/>
          <p:cNvSpPr/>
          <p:nvPr/>
        </p:nvSpPr>
        <p:spPr>
          <a:xfrm>
            <a:off x="2021523" y="5453614"/>
            <a:ext cx="1523879" cy="919175"/>
          </a:xfrm>
          <a:prstGeom prst="roundRect">
            <a:avLst/>
          </a:prstGeom>
          <a:solidFill>
            <a:schemeClr val="accent2">
              <a:lumMod val="20000"/>
              <a:lumOff val="80000"/>
            </a:schemeClr>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32" b="1" dirty="0">
                <a:solidFill>
                  <a:schemeClr val="tx1"/>
                </a:solidFill>
              </a:rPr>
              <a:t>OLTP</a:t>
            </a:r>
          </a:p>
          <a:p>
            <a:pPr algn="ctr"/>
            <a:r>
              <a:rPr lang="en-US" sz="1632" b="1" dirty="0">
                <a:solidFill>
                  <a:schemeClr val="tx1"/>
                </a:solidFill>
              </a:rPr>
              <a:t>Database</a:t>
            </a:r>
          </a:p>
        </p:txBody>
      </p:sp>
      <p:sp>
        <p:nvSpPr>
          <p:cNvPr id="5" name="Rounded Rectangle 4"/>
          <p:cNvSpPr/>
          <p:nvPr/>
        </p:nvSpPr>
        <p:spPr>
          <a:xfrm>
            <a:off x="2040640" y="4547251"/>
            <a:ext cx="1523879" cy="722210"/>
          </a:xfrm>
          <a:prstGeom prst="roundRect">
            <a:avLst/>
          </a:prstGeom>
          <a:solidFill>
            <a:schemeClr val="accent5">
              <a:lumMod val="20000"/>
              <a:lumOff val="80000"/>
            </a:schemeClr>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32" b="1" dirty="0">
                <a:solidFill>
                  <a:schemeClr val="tx1"/>
                </a:solidFill>
              </a:rPr>
              <a:t>Excel</a:t>
            </a:r>
          </a:p>
          <a:p>
            <a:pPr algn="ctr"/>
            <a:r>
              <a:rPr lang="en-US" sz="1632" b="1" dirty="0">
                <a:solidFill>
                  <a:schemeClr val="tx1"/>
                </a:solidFill>
              </a:rPr>
              <a:t>Workbook</a:t>
            </a:r>
          </a:p>
        </p:txBody>
      </p:sp>
      <p:sp>
        <p:nvSpPr>
          <p:cNvPr id="9" name="Rounded Rectangle 8"/>
          <p:cNvSpPr/>
          <p:nvPr/>
        </p:nvSpPr>
        <p:spPr>
          <a:xfrm>
            <a:off x="2040640" y="3652696"/>
            <a:ext cx="1523879" cy="722210"/>
          </a:xfrm>
          <a:prstGeom prst="roundRect">
            <a:avLst/>
          </a:prstGeom>
          <a:solidFill>
            <a:schemeClr val="accent6">
              <a:lumMod val="20000"/>
              <a:lumOff val="80000"/>
            </a:schemeClr>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32" b="1" dirty="0">
                <a:solidFill>
                  <a:schemeClr val="tx1"/>
                </a:solidFill>
              </a:rPr>
              <a:t>CSV</a:t>
            </a:r>
          </a:p>
          <a:p>
            <a:pPr algn="ctr"/>
            <a:r>
              <a:rPr lang="en-US" sz="1632" b="1" dirty="0">
                <a:solidFill>
                  <a:schemeClr val="tx1"/>
                </a:solidFill>
              </a:rPr>
              <a:t>File</a:t>
            </a:r>
          </a:p>
        </p:txBody>
      </p:sp>
    </p:spTree>
    <p:extLst>
      <p:ext uri="{BB962C8B-B14F-4D97-AF65-F5344CB8AC3E}">
        <p14:creationId xmlns:p14="http://schemas.microsoft.com/office/powerpoint/2010/main" val="2062563613"/>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Parameters in Power BI Desktop</a:t>
            </a:r>
          </a:p>
        </p:txBody>
      </p:sp>
      <p:sp>
        <p:nvSpPr>
          <p:cNvPr id="3" name="Content Placeholder 2"/>
          <p:cNvSpPr>
            <a:spLocks noGrp="1"/>
          </p:cNvSpPr>
          <p:nvPr>
            <p:ph type="body" sz="quarter" idx="10"/>
          </p:nvPr>
        </p:nvSpPr>
        <p:spPr/>
        <p:txBody>
          <a:bodyPr/>
          <a:lstStyle/>
          <a:p>
            <a:r>
              <a:rPr lang="en-US" dirty="0"/>
              <a:t>What is a Query Parameter?</a:t>
            </a:r>
          </a:p>
          <a:p>
            <a:pPr lvl="1"/>
            <a:r>
              <a:rPr lang="en-US" dirty="0"/>
              <a:t>Configurable setting for PBIX file</a:t>
            </a:r>
          </a:p>
          <a:p>
            <a:pPr lvl="1"/>
            <a:r>
              <a:rPr lang="en-US" dirty="0"/>
              <a:t>Strongly-typed value to which you can apply restrictions</a:t>
            </a:r>
          </a:p>
          <a:p>
            <a:pPr lvl="1"/>
            <a:r>
              <a:rPr lang="en-US" dirty="0"/>
              <a:t>Can be referenced from a query</a:t>
            </a:r>
          </a:p>
          <a:p>
            <a:pPr lvl="1"/>
            <a:r>
              <a:rPr lang="en-US" dirty="0"/>
              <a:t>Can be referenced from DAX code in data model</a:t>
            </a:r>
          </a:p>
          <a:p>
            <a:pPr lvl="1"/>
            <a:r>
              <a:rPr lang="en-US" dirty="0"/>
              <a:t>Query parameters can be updated in Power BI Service</a:t>
            </a:r>
          </a:p>
          <a:p>
            <a:pPr lvl="1"/>
            <a:endParaRPr lang="en-US" dirty="0"/>
          </a:p>
          <a:p>
            <a:r>
              <a:rPr lang="en-US" dirty="0"/>
              <a:t>Where are Parameters commonly used</a:t>
            </a:r>
          </a:p>
          <a:p>
            <a:pPr lvl="1"/>
            <a:r>
              <a:rPr lang="en-US" dirty="0"/>
              <a:t>To parameterize data source connection details</a:t>
            </a:r>
          </a:p>
          <a:p>
            <a:pPr lvl="1"/>
            <a:r>
              <a:rPr lang="en-US" dirty="0"/>
              <a:t>To filter rows when importing data</a:t>
            </a:r>
          </a:p>
          <a:p>
            <a:pPr lvl="1"/>
            <a:r>
              <a:rPr lang="en-US" dirty="0"/>
              <a:t>Commonly used together with Template Apps</a:t>
            </a:r>
          </a:p>
        </p:txBody>
      </p:sp>
    </p:spTree>
    <p:extLst>
      <p:ext uri="{BB962C8B-B14F-4D97-AF65-F5344CB8AC3E}">
        <p14:creationId xmlns:p14="http://schemas.microsoft.com/office/powerpoint/2010/main" val="2919798997"/>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239464" cy="553998"/>
          </a:xfrm>
        </p:spPr>
        <p:txBody>
          <a:bodyPr/>
          <a:lstStyle/>
          <a:p>
            <a:r>
              <a:rPr lang="en-US" dirty="0"/>
              <a:t>Creating Query Parameters</a:t>
            </a:r>
          </a:p>
        </p:txBody>
      </p:sp>
      <p:sp>
        <p:nvSpPr>
          <p:cNvPr id="5" name="Content Placeholder 4"/>
          <p:cNvSpPr>
            <a:spLocks noGrp="1"/>
          </p:cNvSpPr>
          <p:nvPr>
            <p:ph type="body" sz="quarter" idx="10"/>
          </p:nvPr>
        </p:nvSpPr>
        <p:spPr>
          <a:xfrm>
            <a:off x="588263" y="1378083"/>
            <a:ext cx="11239464" cy="1749197"/>
          </a:xfrm>
        </p:spPr>
        <p:txBody>
          <a:bodyPr>
            <a:noAutofit/>
          </a:bodyPr>
          <a:lstStyle/>
          <a:p>
            <a:r>
              <a:rPr lang="en-US" sz="2400" dirty="0"/>
              <a:t>Parameters can be created using Manager Parameters menu</a:t>
            </a:r>
          </a:p>
          <a:p>
            <a:endParaRPr lang="en-US" sz="2400" dirty="0"/>
          </a:p>
          <a:p>
            <a:endParaRPr lang="en-US" sz="2400" dirty="0"/>
          </a:p>
          <a:p>
            <a:endParaRPr lang="en-US" sz="2400" dirty="0"/>
          </a:p>
          <a:p>
            <a:endParaRPr lang="en-US" sz="2400" dirty="0"/>
          </a:p>
          <a:p>
            <a:r>
              <a:rPr lang="en-US" sz="2400" dirty="0"/>
              <a:t>Parameter properties</a:t>
            </a:r>
          </a:p>
          <a:p>
            <a:pPr lvl="1"/>
            <a:r>
              <a:rPr lang="en-US" sz="2000" dirty="0"/>
              <a:t>Name</a:t>
            </a:r>
          </a:p>
          <a:p>
            <a:pPr lvl="1"/>
            <a:r>
              <a:rPr lang="en-US" sz="2000" dirty="0"/>
              <a:t>Description</a:t>
            </a:r>
          </a:p>
          <a:p>
            <a:pPr lvl="1"/>
            <a:r>
              <a:rPr lang="en-US" sz="2000" dirty="0"/>
              <a:t>Required</a:t>
            </a:r>
          </a:p>
          <a:p>
            <a:pPr lvl="1"/>
            <a:r>
              <a:rPr lang="en-US" sz="2000" dirty="0"/>
              <a:t>Allowed Values</a:t>
            </a:r>
          </a:p>
          <a:p>
            <a:pPr lvl="1"/>
            <a:r>
              <a:rPr lang="en-US" sz="2000" dirty="0"/>
              <a:t>Default Value</a:t>
            </a:r>
          </a:p>
          <a:p>
            <a:pPr lvl="1"/>
            <a:r>
              <a:rPr lang="en-US" sz="2000" dirty="0"/>
              <a:t>Current Value</a:t>
            </a:r>
          </a:p>
        </p:txBody>
      </p:sp>
      <p:pic>
        <p:nvPicPr>
          <p:cNvPr id="4" name="Picture 3"/>
          <p:cNvPicPr>
            <a:picLocks noChangeAspect="1"/>
          </p:cNvPicPr>
          <p:nvPr/>
        </p:nvPicPr>
        <p:blipFill rotWithShape="1">
          <a:blip r:embed="rId3"/>
          <a:srcRect t="15415"/>
          <a:stretch/>
        </p:blipFill>
        <p:spPr>
          <a:xfrm>
            <a:off x="882864" y="1898437"/>
            <a:ext cx="4212744" cy="1600446"/>
          </a:xfrm>
          <a:prstGeom prst="rect">
            <a:avLst/>
          </a:prstGeom>
          <a:ln>
            <a:solidFill>
              <a:schemeClr val="tx1"/>
            </a:solidFill>
          </a:ln>
        </p:spPr>
      </p:pic>
      <p:pic>
        <p:nvPicPr>
          <p:cNvPr id="7" name="Picture 6"/>
          <p:cNvPicPr>
            <a:picLocks noChangeAspect="1"/>
          </p:cNvPicPr>
          <p:nvPr/>
        </p:nvPicPr>
        <p:blipFill>
          <a:blip r:embed="rId4"/>
          <a:stretch>
            <a:fillRect/>
          </a:stretch>
        </p:blipFill>
        <p:spPr>
          <a:xfrm>
            <a:off x="6849700" y="2242934"/>
            <a:ext cx="4210649" cy="4373059"/>
          </a:xfrm>
          <a:prstGeom prst="rect">
            <a:avLst/>
          </a:prstGeom>
          <a:solidFill>
            <a:schemeClr val="bg1">
              <a:lumMod val="50000"/>
            </a:schemeClr>
          </a:solidFill>
          <a:ln>
            <a:solidFill>
              <a:schemeClr val="tx1"/>
            </a:solidFill>
          </a:ln>
        </p:spPr>
      </p:pic>
    </p:spTree>
    <p:extLst>
      <p:ext uri="{BB962C8B-B14F-4D97-AF65-F5344CB8AC3E}">
        <p14:creationId xmlns:p14="http://schemas.microsoft.com/office/powerpoint/2010/main" val="3039990802"/>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Referencing Parameters in a Query</a:t>
            </a:r>
          </a:p>
        </p:txBody>
      </p:sp>
      <p:sp>
        <p:nvSpPr>
          <p:cNvPr id="3" name="Content Placeholder 2"/>
          <p:cNvSpPr>
            <a:spLocks noGrp="1"/>
          </p:cNvSpPr>
          <p:nvPr>
            <p:ph type="body" sz="quarter" idx="10"/>
          </p:nvPr>
        </p:nvSpPr>
        <p:spPr/>
        <p:txBody>
          <a:bodyPr/>
          <a:lstStyle/>
          <a:p>
            <a:r>
              <a:rPr lang="en-US" dirty="0"/>
              <a:t>Parameters can be referenced inside query</a:t>
            </a:r>
          </a:p>
          <a:p>
            <a:pPr lvl="1"/>
            <a:r>
              <a:rPr lang="en-US" dirty="0"/>
              <a:t>Next query execution uses current parameter value</a:t>
            </a:r>
          </a:p>
        </p:txBody>
      </p:sp>
      <p:pic>
        <p:nvPicPr>
          <p:cNvPr id="7" name="Picture 6"/>
          <p:cNvPicPr>
            <a:picLocks noChangeAspect="1"/>
          </p:cNvPicPr>
          <p:nvPr/>
        </p:nvPicPr>
        <p:blipFill>
          <a:blip r:embed="rId3"/>
          <a:stretch>
            <a:fillRect/>
          </a:stretch>
        </p:blipFill>
        <p:spPr>
          <a:xfrm>
            <a:off x="2876409" y="2687883"/>
            <a:ext cx="6683657" cy="2828768"/>
          </a:xfrm>
          <a:prstGeom prst="rect">
            <a:avLst/>
          </a:prstGeom>
          <a:ln>
            <a:solidFill>
              <a:schemeClr val="bg1">
                <a:lumMod val="50000"/>
              </a:schemeClr>
            </a:solidFill>
          </a:ln>
        </p:spPr>
      </p:pic>
      <p:pic>
        <p:nvPicPr>
          <p:cNvPr id="8" name="Picture 7"/>
          <p:cNvPicPr>
            <a:picLocks noChangeAspect="1"/>
          </p:cNvPicPr>
          <p:nvPr/>
        </p:nvPicPr>
        <p:blipFill>
          <a:blip r:embed="rId4"/>
          <a:stretch>
            <a:fillRect/>
          </a:stretch>
        </p:blipFill>
        <p:spPr>
          <a:xfrm>
            <a:off x="2827308" y="2627827"/>
            <a:ext cx="6761374" cy="2888824"/>
          </a:xfrm>
          <a:prstGeom prst="rect">
            <a:avLst/>
          </a:prstGeom>
          <a:ln>
            <a:solidFill>
              <a:schemeClr val="bg1">
                <a:lumMod val="50000"/>
              </a:schemeClr>
            </a:solidFill>
          </a:ln>
        </p:spPr>
      </p:pic>
    </p:spTree>
    <p:extLst>
      <p:ext uri="{BB962C8B-B14F-4D97-AF65-F5344CB8AC3E}">
        <p14:creationId xmlns:p14="http://schemas.microsoft.com/office/powerpoint/2010/main" val="39891219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04528-99F7-4C63-A5E4-8271CF7B66FE}"/>
              </a:ext>
            </a:extLst>
          </p:cNvPr>
          <p:cNvSpPr>
            <a:spLocks noGrp="1"/>
          </p:cNvSpPr>
          <p:nvPr>
            <p:ph type="title"/>
          </p:nvPr>
        </p:nvSpPr>
        <p:spPr/>
        <p:txBody>
          <a:bodyPr/>
          <a:lstStyle/>
          <a:p>
            <a:r>
              <a:rPr lang="en-US" dirty="0"/>
              <a:t>Updating Parameters in the Service</a:t>
            </a:r>
          </a:p>
        </p:txBody>
      </p:sp>
      <p:pic>
        <p:nvPicPr>
          <p:cNvPr id="3" name="Picture 2">
            <a:extLst>
              <a:ext uri="{FF2B5EF4-FFF2-40B4-BE49-F238E27FC236}">
                <a16:creationId xmlns:a16="http://schemas.microsoft.com/office/drawing/2014/main" id="{890A6C76-1103-4A6C-ABD3-4CCB5BFF918F}"/>
              </a:ext>
            </a:extLst>
          </p:cNvPr>
          <p:cNvPicPr>
            <a:picLocks noChangeAspect="1"/>
          </p:cNvPicPr>
          <p:nvPr/>
        </p:nvPicPr>
        <p:blipFill>
          <a:blip r:embed="rId2"/>
          <a:stretch>
            <a:fillRect/>
          </a:stretch>
        </p:blipFill>
        <p:spPr>
          <a:xfrm>
            <a:off x="737365" y="1116801"/>
            <a:ext cx="8931927" cy="5064083"/>
          </a:xfrm>
          <a:prstGeom prst="rect">
            <a:avLst/>
          </a:prstGeom>
          <a:ln>
            <a:solidFill>
              <a:schemeClr val="tx1"/>
            </a:solidFill>
          </a:ln>
        </p:spPr>
      </p:pic>
    </p:spTree>
    <p:extLst>
      <p:ext uri="{BB962C8B-B14F-4D97-AF65-F5344CB8AC3E}">
        <p14:creationId xmlns:p14="http://schemas.microsoft.com/office/powerpoint/2010/main" val="6348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239464" cy="553998"/>
          </a:xfrm>
        </p:spPr>
        <p:txBody>
          <a:bodyPr/>
          <a:lstStyle/>
          <a:p>
            <a:r>
              <a:rPr lang="en-US" dirty="0"/>
              <a:t>Making Parameters Available to Data Model</a:t>
            </a:r>
          </a:p>
        </p:txBody>
      </p:sp>
      <p:sp>
        <p:nvSpPr>
          <p:cNvPr id="3" name="Content Placeholder 2"/>
          <p:cNvSpPr>
            <a:spLocks noGrp="1"/>
          </p:cNvSpPr>
          <p:nvPr>
            <p:ph type="body" sz="quarter" idx="10"/>
          </p:nvPr>
        </p:nvSpPr>
        <p:spPr>
          <a:xfrm>
            <a:off x="588263" y="1378083"/>
            <a:ext cx="11239464" cy="1749197"/>
          </a:xfrm>
        </p:spPr>
        <p:txBody>
          <a:bodyPr>
            <a:normAutofit/>
          </a:bodyPr>
          <a:lstStyle/>
          <a:p>
            <a:r>
              <a:rPr lang="en-US" dirty="0"/>
              <a:t>Configure parameter's Enable Load setting</a:t>
            </a:r>
          </a:p>
          <a:p>
            <a:pPr lvl="1"/>
            <a:endParaRPr lang="en-US" dirty="0"/>
          </a:p>
          <a:p>
            <a:pPr lvl="1"/>
            <a:endParaRPr lang="en-US" dirty="0"/>
          </a:p>
          <a:p>
            <a:pPr lvl="1"/>
            <a:endParaRPr lang="en-US" dirty="0"/>
          </a:p>
          <a:p>
            <a:pPr lvl="1"/>
            <a:endParaRPr lang="en-US" dirty="0"/>
          </a:p>
          <a:p>
            <a:r>
              <a:rPr lang="en-US" dirty="0"/>
              <a:t>Parameter becomes visible within fields list in report view</a:t>
            </a:r>
          </a:p>
        </p:txBody>
      </p:sp>
      <p:pic>
        <p:nvPicPr>
          <p:cNvPr id="4" name="Picture 3"/>
          <p:cNvPicPr>
            <a:picLocks noChangeAspect="1"/>
          </p:cNvPicPr>
          <p:nvPr/>
        </p:nvPicPr>
        <p:blipFill rotWithShape="1">
          <a:blip r:embed="rId3"/>
          <a:srcRect t="14389" r="37368" b="16567"/>
          <a:stretch/>
        </p:blipFill>
        <p:spPr>
          <a:xfrm>
            <a:off x="873032" y="1926696"/>
            <a:ext cx="2875527" cy="1397273"/>
          </a:xfrm>
          <a:prstGeom prst="rect">
            <a:avLst/>
          </a:prstGeom>
          <a:ln>
            <a:solidFill>
              <a:schemeClr val="tx1"/>
            </a:solidFill>
          </a:ln>
        </p:spPr>
      </p:pic>
      <p:pic>
        <p:nvPicPr>
          <p:cNvPr id="5" name="Picture 4"/>
          <p:cNvPicPr>
            <a:picLocks noChangeAspect="1"/>
          </p:cNvPicPr>
          <p:nvPr/>
        </p:nvPicPr>
        <p:blipFill>
          <a:blip r:embed="rId4"/>
          <a:stretch>
            <a:fillRect/>
          </a:stretch>
        </p:blipFill>
        <p:spPr>
          <a:xfrm>
            <a:off x="873032" y="4062288"/>
            <a:ext cx="5822792" cy="2627250"/>
          </a:xfrm>
          <a:prstGeom prst="rect">
            <a:avLst/>
          </a:prstGeom>
          <a:ln>
            <a:solidFill>
              <a:schemeClr val="tx1"/>
            </a:solidFill>
          </a:ln>
        </p:spPr>
      </p:pic>
    </p:spTree>
    <p:extLst>
      <p:ext uri="{BB962C8B-B14F-4D97-AF65-F5344CB8AC3E}">
        <p14:creationId xmlns:p14="http://schemas.microsoft.com/office/powerpoint/2010/main" val="2700957795"/>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BI Project Template Files</a:t>
            </a:r>
          </a:p>
        </p:txBody>
      </p:sp>
      <p:sp>
        <p:nvSpPr>
          <p:cNvPr id="6" name="Content Placeholder 5"/>
          <p:cNvSpPr>
            <a:spLocks noGrp="1"/>
          </p:cNvSpPr>
          <p:nvPr>
            <p:ph type="body" sz="quarter" idx="10"/>
          </p:nvPr>
        </p:nvSpPr>
        <p:spPr/>
        <p:txBody>
          <a:bodyPr>
            <a:normAutofit/>
          </a:bodyPr>
          <a:lstStyle/>
          <a:p>
            <a:r>
              <a:rPr lang="en-US" sz="2448" dirty="0"/>
              <a:t>PBIX project can be exported to project template file</a:t>
            </a:r>
          </a:p>
          <a:p>
            <a:pPr lvl="1"/>
            <a:r>
              <a:rPr lang="en-US" sz="2040" dirty="0"/>
              <a:t>Template file created with PBIT file extension</a:t>
            </a:r>
          </a:p>
          <a:p>
            <a:pPr lvl="1"/>
            <a:r>
              <a:rPr lang="en-US" sz="2040" dirty="0"/>
              <a:t>Generated template files contains everything except for the data</a:t>
            </a:r>
          </a:p>
          <a:p>
            <a:pPr lvl="1"/>
            <a:r>
              <a:rPr lang="en-US" sz="2040" dirty="0"/>
              <a:t>PBIT template file can be imported to create new PBIX projects</a:t>
            </a:r>
          </a:p>
          <a:p>
            <a:pPr lvl="1"/>
            <a:r>
              <a:rPr lang="en-US" sz="2040" dirty="0"/>
              <a:t>Template files are powerful when used together with parameters</a:t>
            </a:r>
          </a:p>
          <a:p>
            <a:r>
              <a:rPr lang="en-US" sz="2448" dirty="0"/>
              <a:t>How are template files used?</a:t>
            </a:r>
          </a:p>
          <a:p>
            <a:pPr lvl="1"/>
            <a:r>
              <a:rPr lang="en-US" sz="2040" dirty="0"/>
              <a:t>Export PBIX project to create a PBIT template file</a:t>
            </a:r>
          </a:p>
          <a:p>
            <a:pPr lvl="1"/>
            <a:r>
              <a:rPr lang="en-US" sz="2040" dirty="0"/>
              <a:t>Import the PBIT template file to create a new PBIX project</a:t>
            </a:r>
          </a:p>
          <a:p>
            <a:pPr lvl="1"/>
            <a:endParaRPr lang="en-US" sz="2040" dirty="0"/>
          </a:p>
        </p:txBody>
      </p:sp>
      <p:grpSp>
        <p:nvGrpSpPr>
          <p:cNvPr id="18" name="Group 17"/>
          <p:cNvGrpSpPr/>
          <p:nvPr/>
        </p:nvGrpSpPr>
        <p:grpSpPr>
          <a:xfrm>
            <a:off x="2062814" y="4973884"/>
            <a:ext cx="3730413" cy="1747397"/>
            <a:chOff x="93785" y="4693157"/>
            <a:chExt cx="4083515" cy="1912797"/>
          </a:xfrm>
        </p:grpSpPr>
        <p:grpSp>
          <p:nvGrpSpPr>
            <p:cNvPr id="16" name="Group 15"/>
            <p:cNvGrpSpPr/>
            <p:nvPr/>
          </p:nvGrpSpPr>
          <p:grpSpPr>
            <a:xfrm>
              <a:off x="93785" y="4693157"/>
              <a:ext cx="2293953" cy="1912797"/>
              <a:chOff x="146560" y="3234277"/>
              <a:chExt cx="2356841" cy="2024401"/>
            </a:xfrm>
          </p:grpSpPr>
          <p:pic>
            <p:nvPicPr>
              <p:cNvPr id="3" name="Picture 2"/>
              <p:cNvPicPr>
                <a:picLocks noChangeAspect="1"/>
              </p:cNvPicPr>
              <p:nvPr/>
            </p:nvPicPr>
            <p:blipFill rotWithShape="1">
              <a:blip r:embed="rId3"/>
              <a:srcRect r="23970"/>
              <a:stretch/>
            </p:blipFill>
            <p:spPr>
              <a:xfrm>
                <a:off x="468767" y="3234277"/>
                <a:ext cx="2034634" cy="2024401"/>
              </a:xfrm>
              <a:prstGeom prst="rect">
                <a:avLst/>
              </a:prstGeom>
              <a:ln>
                <a:solidFill>
                  <a:schemeClr val="tx1"/>
                </a:solidFill>
              </a:ln>
            </p:spPr>
          </p:pic>
          <p:sp>
            <p:nvSpPr>
              <p:cNvPr id="4" name="Right Arrow 3"/>
              <p:cNvSpPr/>
              <p:nvPr/>
            </p:nvSpPr>
            <p:spPr>
              <a:xfrm>
                <a:off x="146560" y="4750293"/>
                <a:ext cx="328524" cy="210502"/>
              </a:xfrm>
              <a:prstGeom prst="rightArrow">
                <a:avLst/>
              </a:prstGeom>
              <a:solidFill>
                <a:schemeClr val="accent2">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5" name="Right Arrow 4"/>
              <p:cNvSpPr/>
              <p:nvPr/>
            </p:nvSpPr>
            <p:spPr>
              <a:xfrm>
                <a:off x="1229004" y="3550029"/>
                <a:ext cx="328524" cy="210502"/>
              </a:xfrm>
              <a:prstGeom prst="rightArrow">
                <a:avLst/>
              </a:prstGeom>
              <a:solidFill>
                <a:schemeClr val="accent2">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pic>
          <p:nvPicPr>
            <p:cNvPr id="8" name="Picture 7"/>
            <p:cNvPicPr>
              <a:picLocks noChangeAspect="1"/>
            </p:cNvPicPr>
            <p:nvPr/>
          </p:nvPicPr>
          <p:blipFill>
            <a:blip r:embed="rId4"/>
            <a:stretch>
              <a:fillRect/>
            </a:stretch>
          </p:blipFill>
          <p:spPr>
            <a:xfrm>
              <a:off x="3294461" y="4934280"/>
              <a:ext cx="882839" cy="1245943"/>
            </a:xfrm>
            <a:prstGeom prst="rect">
              <a:avLst/>
            </a:prstGeom>
            <a:ln>
              <a:solidFill>
                <a:schemeClr val="tx1"/>
              </a:solidFill>
            </a:ln>
          </p:spPr>
        </p:pic>
        <p:sp>
          <p:nvSpPr>
            <p:cNvPr id="9" name="Right Arrow 8"/>
            <p:cNvSpPr/>
            <p:nvPr/>
          </p:nvSpPr>
          <p:spPr>
            <a:xfrm>
              <a:off x="2484455" y="5358155"/>
              <a:ext cx="690276" cy="398195"/>
            </a:xfrm>
            <a:prstGeom prst="rightArrow">
              <a:avLst/>
            </a:prstGeom>
            <a:solidFill>
              <a:schemeClr val="accent2">
                <a:lumMod val="20000"/>
                <a:lumOff val="80000"/>
              </a:schemeClr>
            </a:solid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16" b="1" dirty="0">
                  <a:solidFill>
                    <a:srgbClr val="C00000"/>
                  </a:solidFill>
                </a:rPr>
                <a:t>export</a:t>
              </a:r>
            </a:p>
          </p:txBody>
        </p:sp>
      </p:grpSp>
      <p:grpSp>
        <p:nvGrpSpPr>
          <p:cNvPr id="19" name="Group 18"/>
          <p:cNvGrpSpPr/>
          <p:nvPr/>
        </p:nvGrpSpPr>
        <p:grpSpPr>
          <a:xfrm>
            <a:off x="6529105" y="4973884"/>
            <a:ext cx="3879869" cy="1649742"/>
            <a:chOff x="4425462" y="4693157"/>
            <a:chExt cx="4236785" cy="1801505"/>
          </a:xfrm>
        </p:grpSpPr>
        <p:sp>
          <p:nvSpPr>
            <p:cNvPr id="12" name="Right Arrow 11"/>
            <p:cNvSpPr/>
            <p:nvPr/>
          </p:nvSpPr>
          <p:spPr>
            <a:xfrm>
              <a:off x="7025457" y="5303660"/>
              <a:ext cx="690276" cy="398195"/>
            </a:xfrm>
            <a:prstGeom prst="rightArrow">
              <a:avLst/>
            </a:prstGeom>
            <a:solidFill>
              <a:schemeClr val="accent2">
                <a:lumMod val="20000"/>
                <a:lumOff val="80000"/>
              </a:schemeClr>
            </a:solid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16" b="1" dirty="0">
                  <a:solidFill>
                    <a:srgbClr val="C00000"/>
                  </a:solidFill>
                </a:rPr>
                <a:t>import</a:t>
              </a:r>
            </a:p>
          </p:txBody>
        </p:sp>
        <p:grpSp>
          <p:nvGrpSpPr>
            <p:cNvPr id="15" name="Group 14"/>
            <p:cNvGrpSpPr/>
            <p:nvPr/>
          </p:nvGrpSpPr>
          <p:grpSpPr>
            <a:xfrm>
              <a:off x="4425462" y="4693157"/>
              <a:ext cx="2500694" cy="1801505"/>
              <a:chOff x="4769960" y="3199107"/>
              <a:chExt cx="2692603" cy="1939756"/>
            </a:xfrm>
          </p:grpSpPr>
          <p:pic>
            <p:nvPicPr>
              <p:cNvPr id="11" name="Picture 10"/>
              <p:cNvPicPr>
                <a:picLocks noChangeAspect="1"/>
              </p:cNvPicPr>
              <p:nvPr/>
            </p:nvPicPr>
            <p:blipFill rotWithShape="1">
              <a:blip r:embed="rId5"/>
              <a:srcRect r="6332"/>
              <a:stretch/>
            </p:blipFill>
            <p:spPr>
              <a:xfrm>
                <a:off x="5098484" y="3199107"/>
                <a:ext cx="2364079" cy="1939756"/>
              </a:xfrm>
              <a:prstGeom prst="rect">
                <a:avLst/>
              </a:prstGeom>
              <a:ln>
                <a:solidFill>
                  <a:schemeClr val="tx1"/>
                </a:solidFill>
              </a:ln>
            </p:spPr>
          </p:pic>
          <p:sp>
            <p:nvSpPr>
              <p:cNvPr id="13" name="Right Arrow 12"/>
              <p:cNvSpPr/>
              <p:nvPr/>
            </p:nvSpPr>
            <p:spPr>
              <a:xfrm>
                <a:off x="4769960" y="4603527"/>
                <a:ext cx="328524" cy="210502"/>
              </a:xfrm>
              <a:prstGeom prst="rightArrow">
                <a:avLst/>
              </a:prstGeom>
              <a:solidFill>
                <a:schemeClr val="accent2">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4" name="Right Arrow 13"/>
              <p:cNvSpPr/>
              <p:nvPr/>
            </p:nvSpPr>
            <p:spPr>
              <a:xfrm>
                <a:off x="5940276" y="3860336"/>
                <a:ext cx="328524" cy="210502"/>
              </a:xfrm>
              <a:prstGeom prst="rightArrow">
                <a:avLst/>
              </a:prstGeom>
              <a:solidFill>
                <a:schemeClr val="accent2">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pic>
          <p:nvPicPr>
            <p:cNvPr id="17" name="Picture 16"/>
            <p:cNvPicPr>
              <a:picLocks noChangeAspect="1"/>
            </p:cNvPicPr>
            <p:nvPr/>
          </p:nvPicPr>
          <p:blipFill>
            <a:blip r:embed="rId6"/>
            <a:stretch>
              <a:fillRect/>
            </a:stretch>
          </p:blipFill>
          <p:spPr>
            <a:xfrm>
              <a:off x="7815034" y="4820727"/>
              <a:ext cx="847213" cy="1274503"/>
            </a:xfrm>
            <a:prstGeom prst="rect">
              <a:avLst/>
            </a:prstGeom>
            <a:solidFill>
              <a:schemeClr val="tx1"/>
            </a:solidFill>
            <a:ln>
              <a:solidFill>
                <a:schemeClr val="tx1"/>
              </a:solidFill>
            </a:ln>
          </p:spPr>
        </p:pic>
      </p:grpSp>
    </p:spTree>
    <p:extLst>
      <p:ext uri="{BB962C8B-B14F-4D97-AF65-F5344CB8AC3E}">
        <p14:creationId xmlns:p14="http://schemas.microsoft.com/office/powerpoint/2010/main" val="3137055306"/>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7BF15BD-001C-49B3-9A01-B39DEDA47564}"/>
              </a:ext>
            </a:extLst>
          </p:cNvPr>
          <p:cNvSpPr>
            <a:spLocks noGrp="1"/>
          </p:cNvSpPr>
          <p:nvPr>
            <p:ph type="title"/>
          </p:nvPr>
        </p:nvSpPr>
        <p:spPr/>
        <p:txBody>
          <a:bodyPr/>
          <a:lstStyle/>
          <a:p>
            <a:r>
              <a:rPr lang="en-US" dirty="0"/>
              <a:t>Summary</a:t>
            </a:r>
          </a:p>
        </p:txBody>
      </p:sp>
      <p:sp>
        <p:nvSpPr>
          <p:cNvPr id="7" name="Text Placeholder 6">
            <a:extLst>
              <a:ext uri="{FF2B5EF4-FFF2-40B4-BE49-F238E27FC236}">
                <a16:creationId xmlns:a16="http://schemas.microsoft.com/office/drawing/2014/main" id="{61F6BD0B-C4D8-42DE-A3A7-50D8219CE639}"/>
              </a:ext>
            </a:extLst>
          </p:cNvPr>
          <p:cNvSpPr>
            <a:spLocks noGrp="1"/>
          </p:cNvSpPr>
          <p:nvPr>
            <p:ph type="body" sz="quarter" idx="11"/>
          </p:nvPr>
        </p:nvSpPr>
        <p:spPr>
          <a:xfrm>
            <a:off x="4442092" y="2355794"/>
            <a:ext cx="7796829" cy="3200876"/>
          </a:xfrm>
        </p:spPr>
        <p:txBody>
          <a:bodyPr/>
          <a:lstStyle/>
          <a:p>
            <a:pPr marL="466298" indent="-466298">
              <a:buFont typeface="Wingdings" panose="05000000000000000000" pitchFamily="2" charset="2"/>
              <a:buChar char="ü"/>
            </a:pPr>
            <a:r>
              <a:rPr lang="en-US" dirty="0"/>
              <a:t>The Power Query Mashup Engine</a:t>
            </a:r>
          </a:p>
          <a:p>
            <a:pPr marL="466298" indent="-466298">
              <a:buFont typeface="Wingdings" panose="05000000000000000000" pitchFamily="2" charset="2"/>
              <a:buChar char="ü"/>
            </a:pPr>
            <a:r>
              <a:rPr lang="en-US" dirty="0"/>
              <a:t>M Programming Fundamentals</a:t>
            </a:r>
          </a:p>
          <a:p>
            <a:pPr marL="466298" indent="-466298">
              <a:buFont typeface="Wingdings" panose="05000000000000000000" pitchFamily="2" charset="2"/>
              <a:buChar char="ü"/>
            </a:pPr>
            <a:r>
              <a:rPr lang="en-US" dirty="0"/>
              <a:t>Programming Lists, Records and Tables</a:t>
            </a:r>
          </a:p>
          <a:p>
            <a:pPr marL="466298" indent="-466298">
              <a:buFont typeface="Wingdings" panose="05000000000000000000" pitchFamily="2" charset="2"/>
              <a:buChar char="ü"/>
            </a:pPr>
            <a:r>
              <a:rPr lang="en-US" dirty="0"/>
              <a:t>Understanding Query Folding</a:t>
            </a:r>
          </a:p>
          <a:p>
            <a:pPr marL="466298" indent="-466298">
              <a:buFont typeface="Wingdings" panose="05000000000000000000" pitchFamily="2" charset="2"/>
              <a:buChar char="ü"/>
            </a:pPr>
            <a:r>
              <a:rPr lang="en-US" dirty="0"/>
              <a:t>Choosing Between </a:t>
            </a:r>
            <a:r>
              <a:rPr lang="en-US" dirty="0" err="1"/>
              <a:t>OData.Feed</a:t>
            </a:r>
            <a:r>
              <a:rPr lang="en-US" dirty="0"/>
              <a:t> &amp; </a:t>
            </a:r>
            <a:r>
              <a:rPr lang="en-US" dirty="0" err="1"/>
              <a:t>Web.Contents</a:t>
            </a:r>
            <a:endParaRPr lang="en-US" dirty="0"/>
          </a:p>
          <a:p>
            <a:pPr marL="466298" indent="-466298">
              <a:buFont typeface="Wingdings" panose="05000000000000000000" pitchFamily="2" charset="2"/>
              <a:buChar char="ü"/>
            </a:pPr>
            <a:r>
              <a:rPr lang="en-US" dirty="0"/>
              <a:t>Writing Reusable Function Queries</a:t>
            </a:r>
          </a:p>
          <a:p>
            <a:pPr marL="466298" indent="-466298">
              <a:buFont typeface="Wingdings" panose="05000000000000000000" pitchFamily="2" charset="2"/>
              <a:buChar char="ü"/>
            </a:pPr>
            <a:r>
              <a:rPr lang="en-US" dirty="0"/>
              <a:t>Designing with Query Parameters</a:t>
            </a:r>
          </a:p>
        </p:txBody>
      </p:sp>
    </p:spTree>
    <p:extLst>
      <p:ext uri="{BB962C8B-B14F-4D97-AF65-F5344CB8AC3E}">
        <p14:creationId xmlns:p14="http://schemas.microsoft.com/office/powerpoint/2010/main" val="21830284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3" name="Title 6"/>
          <p:cNvSpPr>
            <a:spLocks noGrp="1"/>
          </p:cNvSpPr>
          <p:nvPr>
            <p:ph type="title"/>
          </p:nvPr>
        </p:nvSpPr>
        <p:spPr>
          <a:xfrm>
            <a:off x="539110" y="2947346"/>
            <a:ext cx="11358253" cy="1099832"/>
          </a:xfrm>
        </p:spPr>
        <p:txBody>
          <a:bodyPr/>
          <a:lstStyle/>
          <a:p>
            <a:pPr algn="ctr"/>
            <a:r>
              <a:rPr lang="en-US" dirty="0">
                <a:solidFill>
                  <a:srgbClr val="000000"/>
                </a:solidFill>
              </a:rPr>
              <a:t>Microsoft Power BI</a:t>
            </a:r>
          </a:p>
        </p:txBody>
      </p:sp>
      <p:sp>
        <p:nvSpPr>
          <p:cNvPr id="3" name="Rectangle 2">
            <a:extLst>
              <a:ext uri="{FF2B5EF4-FFF2-40B4-BE49-F238E27FC236}">
                <a16:creationId xmlns:a16="http://schemas.microsoft.com/office/drawing/2014/main" id="{7B28934F-40B7-490C-B8F2-500FD2E2CE25}"/>
              </a:ext>
            </a:extLst>
          </p:cNvPr>
          <p:cNvSpPr/>
          <p:nvPr/>
        </p:nvSpPr>
        <p:spPr bwMode="auto">
          <a:xfrm>
            <a:off x="169682" y="6268825"/>
            <a:ext cx="2215299" cy="650449"/>
          </a:xfrm>
          <a:prstGeom prst="rect">
            <a:avLst/>
          </a:prstGeom>
          <a:solidFill>
            <a:srgbClr val="F2C80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 name="TextBox 1">
            <a:extLst>
              <a:ext uri="{FF2B5EF4-FFF2-40B4-BE49-F238E27FC236}">
                <a16:creationId xmlns:a16="http://schemas.microsoft.com/office/drawing/2014/main" id="{CE3A2DB9-0465-4D60-93C6-AF065EEF2E0D}"/>
              </a:ext>
            </a:extLst>
          </p:cNvPr>
          <p:cNvSpPr txBox="1"/>
          <p:nvPr/>
        </p:nvSpPr>
        <p:spPr>
          <a:xfrm>
            <a:off x="727580" y="739966"/>
            <a:ext cx="10437615" cy="1514261"/>
          </a:xfrm>
          <a:prstGeom prst="rect">
            <a:avLst/>
          </a:prstGeom>
          <a:noFill/>
        </p:spPr>
        <p:txBody>
          <a:bodyPr wrap="square" lIns="182880" tIns="146304" rIns="182880" bIns="146304" rtlCol="0">
            <a:spAutoFit/>
          </a:bodyPr>
          <a:lstStyle/>
          <a:p>
            <a:pPr algn="ctr">
              <a:lnSpc>
                <a:spcPct val="90000"/>
              </a:lnSpc>
              <a:spcAft>
                <a:spcPts val="600"/>
              </a:spcAft>
            </a:pPr>
            <a:r>
              <a:rPr lang="en-US" sz="8800" dirty="0">
                <a:gradFill>
                  <a:gsLst>
                    <a:gs pos="2917">
                      <a:schemeClr val="tx1"/>
                    </a:gs>
                    <a:gs pos="30000">
                      <a:schemeClr val="tx1"/>
                    </a:gs>
                  </a:gsLst>
                  <a:lin ang="5400000" scaled="0"/>
                </a:gradFill>
              </a:rPr>
              <a:t>Questions?</a:t>
            </a:r>
          </a:p>
        </p:txBody>
      </p:sp>
    </p:spTree>
    <p:extLst>
      <p:ext uri="{BB962C8B-B14F-4D97-AF65-F5344CB8AC3E}">
        <p14:creationId xmlns:p14="http://schemas.microsoft.com/office/powerpoint/2010/main" val="4473241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239464" cy="553998"/>
          </a:xfrm>
        </p:spPr>
        <p:txBody>
          <a:bodyPr/>
          <a:lstStyle/>
          <a:p>
            <a:r>
              <a:rPr lang="en-US"/>
              <a:t>Query Editor Window</a:t>
            </a:r>
            <a:endParaRPr lang="en-US" dirty="0"/>
          </a:p>
        </p:txBody>
      </p:sp>
      <p:sp>
        <p:nvSpPr>
          <p:cNvPr id="3" name="Content Placeholder 2"/>
          <p:cNvSpPr>
            <a:spLocks noGrp="1"/>
          </p:cNvSpPr>
          <p:nvPr>
            <p:ph type="body" sz="quarter" idx="10"/>
          </p:nvPr>
        </p:nvSpPr>
        <p:spPr>
          <a:xfrm>
            <a:off x="588263" y="1378083"/>
            <a:ext cx="11239464" cy="1749197"/>
          </a:xfrm>
        </p:spPr>
        <p:txBody>
          <a:bodyPr>
            <a:normAutofit/>
          </a:bodyPr>
          <a:lstStyle/>
          <a:p>
            <a:r>
              <a:rPr lang="en-US" dirty="0"/>
              <a:t>Power BI Desktop provides separate Query Editor window</a:t>
            </a:r>
          </a:p>
          <a:p>
            <a:pPr lvl="1"/>
            <a:r>
              <a:rPr lang="en-US" dirty="0"/>
              <a:t>Provides easy-to-use UI experience for designing queries</a:t>
            </a:r>
          </a:p>
          <a:p>
            <a:pPr lvl="1"/>
            <a:r>
              <a:rPr lang="en-US" dirty="0"/>
              <a:t>Queries created by creating Applied Steps</a:t>
            </a:r>
          </a:p>
          <a:p>
            <a:pPr lvl="1"/>
            <a:r>
              <a:rPr lang="en-US" dirty="0"/>
              <a:t>Preview of table generated by query output shown in the middle</a:t>
            </a:r>
          </a:p>
          <a:p>
            <a:pPr lvl="1"/>
            <a:r>
              <a:rPr lang="en-US" dirty="0"/>
              <a:t>Query can be executed using Apply or Close &amp; Apply command</a:t>
            </a:r>
          </a:p>
        </p:txBody>
      </p:sp>
      <p:pic>
        <p:nvPicPr>
          <p:cNvPr id="4" name="Picture 3"/>
          <p:cNvPicPr>
            <a:picLocks noChangeAspect="1"/>
          </p:cNvPicPr>
          <p:nvPr/>
        </p:nvPicPr>
        <p:blipFill>
          <a:blip r:embed="rId3"/>
          <a:stretch>
            <a:fillRect/>
          </a:stretch>
        </p:blipFill>
        <p:spPr>
          <a:xfrm>
            <a:off x="3767794" y="3867150"/>
            <a:ext cx="5731273" cy="2681605"/>
          </a:xfrm>
          <a:prstGeom prst="rect">
            <a:avLst/>
          </a:prstGeom>
          <a:ln>
            <a:solidFill>
              <a:schemeClr val="tx1">
                <a:lumMod val="50000"/>
                <a:lumOff val="50000"/>
              </a:schemeClr>
            </a:solidFill>
          </a:ln>
        </p:spPr>
      </p:pic>
      <p:pic>
        <p:nvPicPr>
          <p:cNvPr id="7" name="Picture 6"/>
          <p:cNvPicPr>
            <a:picLocks noChangeAspect="1"/>
          </p:cNvPicPr>
          <p:nvPr/>
        </p:nvPicPr>
        <p:blipFill rotWithShape="1">
          <a:blip r:embed="rId4"/>
          <a:srcRect l="3194" r="33448"/>
          <a:stretch/>
        </p:blipFill>
        <p:spPr>
          <a:xfrm>
            <a:off x="1891074" y="4354478"/>
            <a:ext cx="1486620" cy="1914392"/>
          </a:xfrm>
          <a:prstGeom prst="rect">
            <a:avLst/>
          </a:prstGeom>
          <a:ln>
            <a:solidFill>
              <a:schemeClr val="tx1"/>
            </a:solidFill>
          </a:ln>
        </p:spPr>
      </p:pic>
      <p:cxnSp>
        <p:nvCxnSpPr>
          <p:cNvPr id="9" name="Straight Arrow Connector 8"/>
          <p:cNvCxnSpPr/>
          <p:nvPr/>
        </p:nvCxnSpPr>
        <p:spPr>
          <a:xfrm flipH="1">
            <a:off x="2368889" y="4381847"/>
            <a:ext cx="1321189" cy="544019"/>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3781233" y="4162136"/>
            <a:ext cx="287496" cy="480327"/>
          </a:xfrm>
          <a:prstGeom prst="roundRect">
            <a:avLst>
              <a:gd name="adj" fmla="val 10626"/>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3" name="Rounded Rectangle 12"/>
          <p:cNvSpPr/>
          <p:nvPr/>
        </p:nvSpPr>
        <p:spPr>
          <a:xfrm>
            <a:off x="1836384" y="4642463"/>
            <a:ext cx="1375220" cy="1630302"/>
          </a:xfrm>
          <a:prstGeom prst="roundRect">
            <a:avLst>
              <a:gd name="adj" fmla="val 10626"/>
            </a:avLst>
          </a:prstGeom>
          <a:noFill/>
          <a:ln w="3810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Tree>
    <p:extLst>
      <p:ext uri="{BB962C8B-B14F-4D97-AF65-F5344CB8AC3E}">
        <p14:creationId xmlns:p14="http://schemas.microsoft.com/office/powerpoint/2010/main" val="400361269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239464" cy="553998"/>
          </a:xfrm>
        </p:spPr>
        <p:txBody>
          <a:bodyPr/>
          <a:lstStyle/>
          <a:p>
            <a:r>
              <a:rPr lang="en-US" dirty="0"/>
              <a:t>Query Steps</a:t>
            </a:r>
          </a:p>
        </p:txBody>
      </p:sp>
      <p:sp>
        <p:nvSpPr>
          <p:cNvPr id="3" name="Content Placeholder 2"/>
          <p:cNvSpPr>
            <a:spLocks noGrp="1"/>
          </p:cNvSpPr>
          <p:nvPr>
            <p:ph type="body" sz="quarter" idx="10"/>
          </p:nvPr>
        </p:nvSpPr>
        <p:spPr>
          <a:xfrm>
            <a:off x="588263" y="1378083"/>
            <a:ext cx="11239464" cy="1749197"/>
          </a:xfrm>
        </p:spPr>
        <p:txBody>
          <a:bodyPr>
            <a:normAutofit/>
          </a:bodyPr>
          <a:lstStyle/>
          <a:p>
            <a:r>
              <a:rPr lang="en-US" dirty="0"/>
              <a:t>A query is created as a sequence of steps</a:t>
            </a:r>
          </a:p>
          <a:p>
            <a:pPr lvl="1"/>
            <a:r>
              <a:rPr lang="en-US" dirty="0"/>
              <a:t>Each step is a parameterized operation in data processing pipeline</a:t>
            </a:r>
          </a:p>
          <a:p>
            <a:pPr lvl="1"/>
            <a:r>
              <a:rPr lang="en-US" dirty="0"/>
              <a:t>Query starts with Source step to extract data from a data source</a:t>
            </a:r>
          </a:p>
          <a:p>
            <a:pPr lvl="1"/>
            <a:r>
              <a:rPr lang="en-US" dirty="0"/>
              <a:t>Additional steps added to perform transform operations on data</a:t>
            </a:r>
          </a:p>
          <a:p>
            <a:pPr lvl="1"/>
            <a:r>
              <a:rPr lang="en-US" dirty="0"/>
              <a:t>Each step is recorded using M (aka Power Query Formula Language)</a:t>
            </a:r>
          </a:p>
          <a:p>
            <a:pPr lvl="1"/>
            <a:endParaRPr lang="en-US" dirty="0"/>
          </a:p>
        </p:txBody>
      </p:sp>
      <p:pic>
        <p:nvPicPr>
          <p:cNvPr id="4" name="Picture 3"/>
          <p:cNvPicPr>
            <a:picLocks noChangeAspect="1"/>
          </p:cNvPicPr>
          <p:nvPr/>
        </p:nvPicPr>
        <p:blipFill>
          <a:blip r:embed="rId3"/>
          <a:stretch>
            <a:fillRect/>
          </a:stretch>
        </p:blipFill>
        <p:spPr>
          <a:xfrm>
            <a:off x="2206347" y="3769428"/>
            <a:ext cx="6810223" cy="2884044"/>
          </a:xfrm>
          <a:prstGeom prst="rect">
            <a:avLst/>
          </a:prstGeom>
          <a:ln>
            <a:solidFill>
              <a:schemeClr val="tx1"/>
            </a:solidFill>
          </a:ln>
        </p:spPr>
      </p:pic>
      <p:grpSp>
        <p:nvGrpSpPr>
          <p:cNvPr id="21" name="Group 20"/>
          <p:cNvGrpSpPr/>
          <p:nvPr/>
        </p:nvGrpSpPr>
        <p:grpSpPr>
          <a:xfrm>
            <a:off x="3149481" y="3952131"/>
            <a:ext cx="5629029" cy="729186"/>
            <a:chOff x="1804291" y="3994638"/>
            <a:chExt cx="5519157" cy="714953"/>
          </a:xfrm>
        </p:grpSpPr>
        <p:sp>
          <p:nvSpPr>
            <p:cNvPr id="9" name="Rectangle 8"/>
            <p:cNvSpPr/>
            <p:nvPr/>
          </p:nvSpPr>
          <p:spPr>
            <a:xfrm>
              <a:off x="1804291" y="4572001"/>
              <a:ext cx="3995842" cy="137590"/>
            </a:xfrm>
            <a:prstGeom prst="rect">
              <a:avLst/>
            </a:prstGeom>
            <a:noFill/>
            <a:ln w="2857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cxnSp>
          <p:nvCxnSpPr>
            <p:cNvPr id="12" name="Straight Arrow Connector 11"/>
            <p:cNvCxnSpPr/>
            <p:nvPr/>
          </p:nvCxnSpPr>
          <p:spPr>
            <a:xfrm flipH="1">
              <a:off x="5391228" y="4135315"/>
              <a:ext cx="304800" cy="344571"/>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5606517" y="3994638"/>
              <a:ext cx="1716931" cy="304800"/>
            </a:xfrm>
            <a:prstGeom prst="rect">
              <a:avLst/>
            </a:prstGeom>
            <a:solidFill>
              <a:schemeClr val="accent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4" dirty="0">
                  <a:solidFill>
                    <a:schemeClr val="tx2"/>
                  </a:solidFill>
                </a:rPr>
                <a:t>step formula bar</a:t>
              </a:r>
            </a:p>
          </p:txBody>
        </p:sp>
      </p:grpSp>
      <p:grpSp>
        <p:nvGrpSpPr>
          <p:cNvPr id="20" name="Group 19"/>
          <p:cNvGrpSpPr/>
          <p:nvPr/>
        </p:nvGrpSpPr>
        <p:grpSpPr>
          <a:xfrm>
            <a:off x="7560557" y="5545754"/>
            <a:ext cx="3222894" cy="1126897"/>
            <a:chOff x="5857461" y="5417946"/>
            <a:chExt cx="3159987" cy="1104901"/>
          </a:xfrm>
        </p:grpSpPr>
        <p:sp>
          <p:nvSpPr>
            <p:cNvPr id="8" name="Rectangle 7"/>
            <p:cNvSpPr/>
            <p:nvPr/>
          </p:nvSpPr>
          <p:spPr>
            <a:xfrm>
              <a:off x="7543800" y="5486400"/>
              <a:ext cx="1473648" cy="533400"/>
            </a:xfrm>
            <a:prstGeom prst="rect">
              <a:avLst/>
            </a:prstGeom>
            <a:solidFill>
              <a:schemeClr val="accent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4" dirty="0">
                  <a:solidFill>
                    <a:schemeClr val="tx2"/>
                  </a:solidFill>
                </a:rPr>
                <a:t>sequential list of steps for query</a:t>
              </a:r>
            </a:p>
          </p:txBody>
        </p:sp>
        <p:sp>
          <p:nvSpPr>
            <p:cNvPr id="10" name="Rectangle 9"/>
            <p:cNvSpPr/>
            <p:nvPr/>
          </p:nvSpPr>
          <p:spPr>
            <a:xfrm>
              <a:off x="5857461" y="5417946"/>
              <a:ext cx="1303499" cy="1104901"/>
            </a:xfrm>
            <a:prstGeom prst="rect">
              <a:avLst/>
            </a:prstGeom>
            <a:noFill/>
            <a:ln w="2857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cxnSp>
          <p:nvCxnSpPr>
            <p:cNvPr id="14" name="Straight Arrow Connector 13"/>
            <p:cNvCxnSpPr>
              <a:stCxn id="8" idx="1"/>
            </p:cNvCxnSpPr>
            <p:nvPr/>
          </p:nvCxnSpPr>
          <p:spPr>
            <a:xfrm flipH="1">
              <a:off x="7088718" y="5753100"/>
              <a:ext cx="455082" cy="61129"/>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901129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E790D-CAB5-4CB6-B01E-E538A9D51F65}"/>
              </a:ext>
            </a:extLst>
          </p:cNvPr>
          <p:cNvSpPr>
            <a:spLocks noGrp="1"/>
          </p:cNvSpPr>
          <p:nvPr>
            <p:ph type="title"/>
          </p:nvPr>
        </p:nvSpPr>
        <p:spPr>
          <a:xfrm>
            <a:off x="588263" y="457200"/>
            <a:ext cx="11239464" cy="553998"/>
          </a:xfrm>
        </p:spPr>
        <p:txBody>
          <a:bodyPr/>
          <a:lstStyle/>
          <a:p>
            <a:r>
              <a:rPr lang="en-US" dirty="0"/>
              <a:t>Structuring Queries into Folder Groups</a:t>
            </a:r>
          </a:p>
        </p:txBody>
      </p:sp>
      <p:sp>
        <p:nvSpPr>
          <p:cNvPr id="3" name="Content Placeholder 2">
            <a:extLst>
              <a:ext uri="{FF2B5EF4-FFF2-40B4-BE49-F238E27FC236}">
                <a16:creationId xmlns:a16="http://schemas.microsoft.com/office/drawing/2014/main" id="{3B98FA4F-613E-4E10-A455-3A109B8F2A0F}"/>
              </a:ext>
            </a:extLst>
          </p:cNvPr>
          <p:cNvSpPr>
            <a:spLocks noGrp="1"/>
          </p:cNvSpPr>
          <p:nvPr>
            <p:ph type="body" sz="quarter" idx="10"/>
          </p:nvPr>
        </p:nvSpPr>
        <p:spPr>
          <a:xfrm>
            <a:off x="588263" y="1378083"/>
            <a:ext cx="11239464" cy="1749197"/>
          </a:xfrm>
        </p:spPr>
        <p:txBody>
          <a:bodyPr>
            <a:normAutofit/>
          </a:bodyPr>
          <a:lstStyle/>
          <a:p>
            <a:r>
              <a:rPr lang="en-US" dirty="0"/>
              <a:t>Queries can be organized into folder groups</a:t>
            </a:r>
          </a:p>
          <a:p>
            <a:pPr lvl="1"/>
            <a:r>
              <a:rPr lang="en-US" dirty="0"/>
              <a:t>Folder groups can be created for similar types of queries</a:t>
            </a:r>
          </a:p>
          <a:p>
            <a:endParaRPr lang="en-US" dirty="0"/>
          </a:p>
          <a:p>
            <a:pPr lvl="2"/>
            <a:endParaRPr lang="en-US" dirty="0"/>
          </a:p>
          <a:p>
            <a:endParaRPr lang="en-US" dirty="0"/>
          </a:p>
          <a:p>
            <a:pPr lvl="1"/>
            <a:endParaRPr lang="en-US" dirty="0"/>
          </a:p>
          <a:p>
            <a:pPr lvl="1"/>
            <a:r>
              <a:rPr lang="en-US" dirty="0"/>
              <a:t>Makes it easier to manage project with large number of queries</a:t>
            </a:r>
          </a:p>
        </p:txBody>
      </p:sp>
      <p:pic>
        <p:nvPicPr>
          <p:cNvPr id="4" name="Picture 3">
            <a:extLst>
              <a:ext uri="{FF2B5EF4-FFF2-40B4-BE49-F238E27FC236}">
                <a16:creationId xmlns:a16="http://schemas.microsoft.com/office/drawing/2014/main" id="{475B3AC0-88AD-43FE-9830-E41FA4BFD1EA}"/>
              </a:ext>
            </a:extLst>
          </p:cNvPr>
          <p:cNvPicPr>
            <a:picLocks noChangeAspect="1"/>
          </p:cNvPicPr>
          <p:nvPr/>
        </p:nvPicPr>
        <p:blipFill>
          <a:blip r:embed="rId2"/>
          <a:stretch>
            <a:fillRect/>
          </a:stretch>
        </p:blipFill>
        <p:spPr>
          <a:xfrm>
            <a:off x="1089797" y="4481795"/>
            <a:ext cx="1424811" cy="2269559"/>
          </a:xfrm>
          <a:prstGeom prst="rect">
            <a:avLst/>
          </a:prstGeom>
          <a:ln>
            <a:solidFill>
              <a:schemeClr val="tx1">
                <a:lumMod val="50000"/>
                <a:lumOff val="50000"/>
              </a:schemeClr>
            </a:solidFill>
          </a:ln>
        </p:spPr>
      </p:pic>
      <p:grpSp>
        <p:nvGrpSpPr>
          <p:cNvPr id="7" name="Group 6">
            <a:extLst>
              <a:ext uri="{FF2B5EF4-FFF2-40B4-BE49-F238E27FC236}">
                <a16:creationId xmlns:a16="http://schemas.microsoft.com/office/drawing/2014/main" id="{BDB1810B-625F-4BF2-9801-E5BFAD5E90E7}"/>
              </a:ext>
            </a:extLst>
          </p:cNvPr>
          <p:cNvGrpSpPr/>
          <p:nvPr/>
        </p:nvGrpSpPr>
        <p:grpSpPr>
          <a:xfrm>
            <a:off x="1089797" y="2336819"/>
            <a:ext cx="5776960" cy="1353656"/>
            <a:chOff x="1295400" y="2438400"/>
            <a:chExt cx="5278348" cy="1236821"/>
          </a:xfrm>
        </p:grpSpPr>
        <p:pic>
          <p:nvPicPr>
            <p:cNvPr id="5" name="Picture 4">
              <a:extLst>
                <a:ext uri="{FF2B5EF4-FFF2-40B4-BE49-F238E27FC236}">
                  <a16:creationId xmlns:a16="http://schemas.microsoft.com/office/drawing/2014/main" id="{0C9A2EC2-ACDB-4234-9937-24DD3CB81BF5}"/>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95400" y="2438400"/>
              <a:ext cx="2798850" cy="1203642"/>
            </a:xfrm>
            <a:prstGeom prst="rect">
              <a:avLst/>
            </a:prstGeom>
            <a:noFill/>
            <a:ln>
              <a:solidFill>
                <a:schemeClr val="tx1">
                  <a:lumMod val="65000"/>
                  <a:lumOff val="35000"/>
                </a:schemeClr>
              </a:solidFill>
            </a:ln>
          </p:spPr>
        </p:pic>
        <p:pic>
          <p:nvPicPr>
            <p:cNvPr id="6" name="Picture 5">
              <a:extLst>
                <a:ext uri="{FF2B5EF4-FFF2-40B4-BE49-F238E27FC236}">
                  <a16:creationId xmlns:a16="http://schemas.microsoft.com/office/drawing/2014/main" id="{1B471BB1-279D-4055-A2BB-FFAD5F2CCF2A}"/>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43400" y="2471579"/>
              <a:ext cx="2230348" cy="1203642"/>
            </a:xfrm>
            <a:prstGeom prst="rect">
              <a:avLst/>
            </a:prstGeom>
            <a:noFill/>
            <a:ln>
              <a:solidFill>
                <a:schemeClr val="tx1">
                  <a:lumMod val="65000"/>
                  <a:lumOff val="35000"/>
                </a:schemeClr>
              </a:solidFill>
            </a:ln>
          </p:spPr>
        </p:pic>
      </p:grpSp>
    </p:spTree>
    <p:extLst>
      <p:ext uri="{BB962C8B-B14F-4D97-AF65-F5344CB8AC3E}">
        <p14:creationId xmlns:p14="http://schemas.microsoft.com/office/powerpoint/2010/main" val="3084281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27C67-C9BC-4C52-94C6-571D2D48B3AA}"/>
              </a:ext>
            </a:extLst>
          </p:cNvPr>
          <p:cNvSpPr>
            <a:spLocks noGrp="1"/>
          </p:cNvSpPr>
          <p:nvPr>
            <p:ph type="title"/>
          </p:nvPr>
        </p:nvSpPr>
        <p:spPr>
          <a:xfrm>
            <a:off x="588263" y="457200"/>
            <a:ext cx="11239464" cy="553998"/>
          </a:xfrm>
        </p:spPr>
        <p:txBody>
          <a:bodyPr/>
          <a:lstStyle/>
          <a:p>
            <a:r>
              <a:rPr lang="en-US" dirty="0"/>
              <a:t>Custom Column Dialog</a:t>
            </a:r>
          </a:p>
        </p:txBody>
      </p:sp>
      <p:sp>
        <p:nvSpPr>
          <p:cNvPr id="3" name="Content Placeholder 2">
            <a:extLst>
              <a:ext uri="{FF2B5EF4-FFF2-40B4-BE49-F238E27FC236}">
                <a16:creationId xmlns:a16="http://schemas.microsoft.com/office/drawing/2014/main" id="{0D18B16C-229C-49E4-9045-19FA0B21A407}"/>
              </a:ext>
            </a:extLst>
          </p:cNvPr>
          <p:cNvSpPr>
            <a:spLocks noGrp="1"/>
          </p:cNvSpPr>
          <p:nvPr>
            <p:ph type="body" sz="quarter" idx="10"/>
          </p:nvPr>
        </p:nvSpPr>
        <p:spPr>
          <a:xfrm>
            <a:off x="588263" y="1378083"/>
            <a:ext cx="11239464" cy="1749197"/>
          </a:xfrm>
        </p:spPr>
        <p:txBody>
          <a:bodyPr>
            <a:normAutofit/>
          </a:bodyPr>
          <a:lstStyle/>
          <a:p>
            <a:r>
              <a:rPr lang="en-US" dirty="0"/>
              <a:t>You can write M code directly for custom column</a:t>
            </a:r>
          </a:p>
          <a:p>
            <a:pPr lvl="1"/>
            <a:r>
              <a:rPr lang="en-US" dirty="0"/>
              <a:t>The Custom Column dialog provides a simple M code editor</a:t>
            </a:r>
          </a:p>
        </p:txBody>
      </p:sp>
      <p:grpSp>
        <p:nvGrpSpPr>
          <p:cNvPr id="6" name="Group 5">
            <a:extLst>
              <a:ext uri="{FF2B5EF4-FFF2-40B4-BE49-F238E27FC236}">
                <a16:creationId xmlns:a16="http://schemas.microsoft.com/office/drawing/2014/main" id="{4EF1CE7A-EF69-40DA-9B5D-30C90CB0C60C}"/>
              </a:ext>
            </a:extLst>
          </p:cNvPr>
          <p:cNvGrpSpPr/>
          <p:nvPr/>
        </p:nvGrpSpPr>
        <p:grpSpPr>
          <a:xfrm>
            <a:off x="2720975" y="2564659"/>
            <a:ext cx="6372789" cy="3761109"/>
            <a:chOff x="1143000" y="2514600"/>
            <a:chExt cx="6248400" cy="3687697"/>
          </a:xfrm>
        </p:grpSpPr>
        <p:pic>
          <p:nvPicPr>
            <p:cNvPr id="4" name="Picture 3">
              <a:extLst>
                <a:ext uri="{FF2B5EF4-FFF2-40B4-BE49-F238E27FC236}">
                  <a16:creationId xmlns:a16="http://schemas.microsoft.com/office/drawing/2014/main" id="{F5F3CE49-0A6D-49A3-9E1A-4509893455C4}"/>
                </a:ext>
              </a:extLst>
            </p:cNvPr>
            <p:cNvPicPr>
              <a:picLocks noChangeAspect="1"/>
            </p:cNvPicPr>
            <p:nvPr/>
          </p:nvPicPr>
          <p:blipFill>
            <a:blip r:embed="rId2"/>
            <a:stretch>
              <a:fillRect/>
            </a:stretch>
          </p:blipFill>
          <p:spPr>
            <a:xfrm>
              <a:off x="1143000" y="2514600"/>
              <a:ext cx="6248400" cy="3687697"/>
            </a:xfrm>
            <a:prstGeom prst="rect">
              <a:avLst/>
            </a:prstGeom>
          </p:spPr>
        </p:pic>
        <p:pic>
          <p:nvPicPr>
            <p:cNvPr id="5" name="Picture 4">
              <a:extLst>
                <a:ext uri="{FF2B5EF4-FFF2-40B4-BE49-F238E27FC236}">
                  <a16:creationId xmlns:a16="http://schemas.microsoft.com/office/drawing/2014/main" id="{6138D500-7B5C-4481-8F03-4F89771EE710}"/>
                </a:ext>
              </a:extLst>
            </p:cNvPr>
            <p:cNvPicPr>
              <a:picLocks noChangeAspect="1"/>
            </p:cNvPicPr>
            <p:nvPr/>
          </p:nvPicPr>
          <p:blipFill rotWithShape="1">
            <a:blip r:embed="rId2"/>
            <a:srcRect l="4878" t="30995" r="53659" b="54541"/>
            <a:stretch/>
          </p:blipFill>
          <p:spPr>
            <a:xfrm>
              <a:off x="1447800" y="3657600"/>
              <a:ext cx="3701138" cy="761999"/>
            </a:xfrm>
            <a:prstGeom prst="rect">
              <a:avLst/>
            </a:prstGeom>
          </p:spPr>
        </p:pic>
      </p:grpSp>
    </p:spTree>
    <p:extLst>
      <p:ext uri="{BB962C8B-B14F-4D97-AF65-F5344CB8AC3E}">
        <p14:creationId xmlns:p14="http://schemas.microsoft.com/office/powerpoint/2010/main" val="500555351"/>
      </p:ext>
    </p:extLst>
  </p:cSld>
  <p:clrMapOvr>
    <a:masterClrMapping/>
  </p:clrMapOvr>
  <p:transition>
    <p:fade/>
  </p:transition>
</p:sld>
</file>

<file path=ppt/theme/theme1.xml><?xml version="1.0" encoding="utf-8"?>
<a:theme xmlns:a="http://schemas.openxmlformats.org/drawingml/2006/main" name="Dynamics 365">
  <a:themeElements>
    <a:clrScheme name="Custom 4">
      <a:dk1>
        <a:srgbClr val="3C3C41"/>
      </a:dk1>
      <a:lt1>
        <a:srgbClr val="FFFFFF"/>
      </a:lt1>
      <a:dk2>
        <a:srgbClr val="002060"/>
      </a:dk2>
      <a:lt2>
        <a:srgbClr val="FFFFFF"/>
      </a:lt2>
      <a:accent1>
        <a:srgbClr val="F2C80F"/>
      </a:accent1>
      <a:accent2>
        <a:srgbClr val="BF9000"/>
      </a:accent2>
      <a:accent3>
        <a:srgbClr val="87CBFF"/>
      </a:accent3>
      <a:accent4>
        <a:srgbClr val="2F75FF"/>
      </a:accent4>
      <a:accent5>
        <a:srgbClr val="002D89"/>
      </a:accent5>
      <a:accent6>
        <a:srgbClr val="1BFFE2"/>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4" id="{8EF47BD7-F710-45A9-8AE8-D03654F6711E}" vid="{3CF6A8A8-DA63-4A8A-A544-BAFFF90A76C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937CBA2829AB54C847AA138BDB6DD62" ma:contentTypeVersion="6" ma:contentTypeDescription="Create a new document." ma:contentTypeScope="" ma:versionID="0f7e39fa3406a6f330081ac46f53a9d2">
  <xsd:schema xmlns:xsd="http://www.w3.org/2001/XMLSchema" xmlns:xs="http://www.w3.org/2001/XMLSchema" xmlns:p="http://schemas.microsoft.com/office/2006/metadata/properties" xmlns:ns2="ef38329b-e139-4eb4-9d7a-1b84c79a6610" targetNamespace="http://schemas.microsoft.com/office/2006/metadata/properties" ma:root="true" ma:fieldsID="c5e10262f8d934c139771ac03f38712c" ns2:_="">
    <xsd:import namespace="ef38329b-e139-4eb4-9d7a-1b84c79a661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38329b-e139-4eb4-9d7a-1b84c79a661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4052A8C-2220-4E4B-95E2-C05C9863F10E}">
  <ds:schemaRefs>
    <ds:schemaRef ds:uri="ef38329b-e139-4eb4-9d7a-1b84c79a661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F990F116-B58F-4255-B05B-DA3808E0E5C6}">
  <ds:schemaRefs>
    <ds:schemaRef ds:uri="ef38329b-e139-4eb4-9d7a-1b84c79a6610"/>
    <ds:schemaRef ds:uri="http://schemas.microsoft.com/office/2006/metadata/properties"/>
    <ds:schemaRef ds:uri="http://purl.org/dc/dcmitype/"/>
    <ds:schemaRef ds:uri="http://www.w3.org/XML/1998/namespace"/>
    <ds:schemaRef ds:uri="http://schemas.openxmlformats.org/package/2006/metadata/core-properties"/>
    <ds:schemaRef ds:uri="http://schemas.microsoft.com/office/2006/documentManagement/types"/>
    <ds:schemaRef ds:uri="http://schemas.microsoft.com/office/infopath/2007/PartnerControls"/>
    <ds:schemaRef ds:uri="http://purl.org/dc/terms/"/>
    <ds:schemaRef ds:uri="http://purl.org/dc/elements/1.1/"/>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Metadata/LabelInfo.xml><?xml version="1.0" encoding="utf-8"?>
<clbl:labelList xmlns:clbl="http://schemas.microsoft.com/office/2020/mipLabelMetadata">
  <clbl:label id="{074e257c-5848-4582-9a6f-34a182080e71}" enabled="1" method="Privileged" siteId="{72f988bf-86f1-41af-91ab-2d7cd011db47}" removed="0"/>
  <clbl:label id="{1a19d03a-48bc-4359-8038-5b5f6d5847c3}"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3381</TotalTime>
  <Words>2795</Words>
  <Application>Microsoft Office PowerPoint</Application>
  <PresentationFormat>Custom</PresentationFormat>
  <Paragraphs>380</Paragraphs>
  <Slides>57</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57</vt:i4>
      </vt:variant>
    </vt:vector>
  </HeadingPairs>
  <TitlesOfParts>
    <vt:vector size="64" baseType="lpstr">
      <vt:lpstr>Arial</vt:lpstr>
      <vt:lpstr>Lucida Console</vt:lpstr>
      <vt:lpstr>Segoe UI</vt:lpstr>
      <vt:lpstr>Segoe UI Light</vt:lpstr>
      <vt:lpstr>Segoe UI Semibold</vt:lpstr>
      <vt:lpstr>Wingdings</vt:lpstr>
      <vt:lpstr>Dynamics 365</vt:lpstr>
      <vt:lpstr>Microsoft Power BI</vt:lpstr>
      <vt:lpstr>Intro to M Programming</vt:lpstr>
      <vt:lpstr>Welcome to Power BI Dev Camp</vt:lpstr>
      <vt:lpstr>Agenda</vt:lpstr>
      <vt:lpstr>Power Query is an ETL Tool</vt:lpstr>
      <vt:lpstr>Query Editor Window</vt:lpstr>
      <vt:lpstr>Query Steps</vt:lpstr>
      <vt:lpstr>Structuring Queries into Folder Groups</vt:lpstr>
      <vt:lpstr>Custom Column Dialog</vt:lpstr>
      <vt:lpstr>Advanced Editor or more correctly - The Simple Editor for Advanced Users</vt:lpstr>
      <vt:lpstr>Why Should You Learn M Programming?</vt:lpstr>
      <vt:lpstr>Why Should You Learn M Programming?</vt:lpstr>
      <vt:lpstr>#1 Resource for Anyone Serious About Power Query</vt:lpstr>
      <vt:lpstr>3 Sample Files Used in This Session</vt:lpstr>
      <vt:lpstr>Agenda</vt:lpstr>
      <vt:lpstr>The M Programming Language</vt:lpstr>
      <vt:lpstr>Referencing Other Queries</vt:lpstr>
      <vt:lpstr>Let Statement</vt:lpstr>
      <vt:lpstr>Comments and Variable Names</vt:lpstr>
      <vt:lpstr>Flow of Statement Evaluation</vt:lpstr>
      <vt:lpstr>Will This M Code Work?</vt:lpstr>
      <vt:lpstr>M Type System</vt:lpstr>
      <vt:lpstr>Examples of programming with M Datatypes</vt:lpstr>
      <vt:lpstr>Initializing Dates and Times</vt:lpstr>
      <vt:lpstr>Catching Errors</vt:lpstr>
      <vt:lpstr>Agenda</vt:lpstr>
      <vt:lpstr>Lists</vt:lpstr>
      <vt:lpstr>Text.Select</vt:lpstr>
      <vt:lpstr>Records</vt:lpstr>
      <vt:lpstr>Combination Operator (&amp;)</vt:lpstr>
      <vt:lpstr>Table.FromRecords</vt:lpstr>
      <vt:lpstr>Creating User-defined Types</vt:lpstr>
      <vt:lpstr>Performing Calculations Across Rows</vt:lpstr>
      <vt:lpstr>Using Each with Unary Functions</vt:lpstr>
      <vt:lpstr>List.Generate</vt:lpstr>
      <vt:lpstr>Agenda</vt:lpstr>
      <vt:lpstr>Query Folding</vt:lpstr>
      <vt:lpstr>Query Folding Example</vt:lpstr>
      <vt:lpstr>Native Queries</vt:lpstr>
      <vt:lpstr>PowerPoint Presentation</vt:lpstr>
      <vt:lpstr>Agenda</vt:lpstr>
      <vt:lpstr>M Function Library</vt:lpstr>
      <vt:lpstr>Accessing Data using OData.Feed</vt:lpstr>
      <vt:lpstr>Web.Contents</vt:lpstr>
      <vt:lpstr>Agenda</vt:lpstr>
      <vt:lpstr>Understanding Function Queries</vt:lpstr>
      <vt:lpstr>Creating a Function Query</vt:lpstr>
      <vt:lpstr>Calling a Function Query</vt:lpstr>
      <vt:lpstr>Agenda</vt:lpstr>
      <vt:lpstr>Query Parameters in Power BI Desktop</vt:lpstr>
      <vt:lpstr>Creating Query Parameters</vt:lpstr>
      <vt:lpstr>Referencing Parameters in a Query</vt:lpstr>
      <vt:lpstr>Updating Parameters in the Service</vt:lpstr>
      <vt:lpstr>Making Parameters Available to Data Model</vt:lpstr>
      <vt:lpstr>Power BI Project Template Files</vt:lpstr>
      <vt:lpstr>Summary</vt:lpstr>
      <vt:lpstr>Microsoft Power BI</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&lt;Speech title here&gt;</dc:subject>
  <dc:creator>Arvind Dutta</dc:creator>
  <cp:keywords/>
  <dc:description>Template: Ariel Butz; ZUM Communications
Formatting: 
Audience Type:</dc:description>
  <cp:lastModifiedBy>Ted Pattison</cp:lastModifiedBy>
  <cp:revision>92</cp:revision>
  <cp:lastPrinted>2019-05-02T20:11:39Z</cp:lastPrinted>
  <dcterms:created xsi:type="dcterms:W3CDTF">2018-09-21T01:16:59Z</dcterms:created>
  <dcterms:modified xsi:type="dcterms:W3CDTF">2021-03-25T17:24:04Z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0x0101000937CBA2829AB54C847AA138BDB6DD62</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074e257c-5848-4582-9a6f-34a182080e71_Enabled">
    <vt:lpwstr>True</vt:lpwstr>
  </property>
  <property fmtid="{D5CDD505-2E9C-101B-9397-08002B2CF9AE}" pid="12" name="MSIP_Label_074e257c-5848-4582-9a6f-34a182080e71_SiteId">
    <vt:lpwstr>72f988bf-86f1-41af-91ab-2d7cd011db47</vt:lpwstr>
  </property>
  <property fmtid="{D5CDD505-2E9C-101B-9397-08002B2CF9AE}" pid="13" name="MSIP_Label_074e257c-5848-4582-9a6f-34a182080e71_Owner">
    <vt:lpwstr>ardutt@microsoft.com</vt:lpwstr>
  </property>
  <property fmtid="{D5CDD505-2E9C-101B-9397-08002B2CF9AE}" pid="14" name="MSIP_Label_074e257c-5848-4582-9a6f-34a182080e71_SetDate">
    <vt:lpwstr>2018-11-05T15:21:43.0442766Z</vt:lpwstr>
  </property>
  <property fmtid="{D5CDD505-2E9C-101B-9397-08002B2CF9AE}" pid="15" name="MSIP_Label_074e257c-5848-4582-9a6f-34a182080e71_Name">
    <vt:lpwstr>Confidential</vt:lpwstr>
  </property>
  <property fmtid="{D5CDD505-2E9C-101B-9397-08002B2CF9AE}" pid="16" name="MSIP_Label_074e257c-5848-4582-9a6f-34a182080e71_Application">
    <vt:lpwstr>Microsoft Azure Information Protection</vt:lpwstr>
  </property>
  <property fmtid="{D5CDD505-2E9C-101B-9397-08002B2CF9AE}" pid="17" name="MSIP_Label_074e257c-5848-4582-9a6f-34a182080e71_Extended_MSFT_Method">
    <vt:lpwstr>Manual</vt:lpwstr>
  </property>
  <property fmtid="{D5CDD505-2E9C-101B-9397-08002B2CF9AE}" pid="18" name="MSIP_Label_1a19d03a-48bc-4359-8038-5b5f6d5847c3_Enabled">
    <vt:lpwstr>True</vt:lpwstr>
  </property>
  <property fmtid="{D5CDD505-2E9C-101B-9397-08002B2CF9AE}" pid="19" name="MSIP_Label_1a19d03a-48bc-4359-8038-5b5f6d5847c3_SiteId">
    <vt:lpwstr>72f988bf-86f1-41af-91ab-2d7cd011db47</vt:lpwstr>
  </property>
  <property fmtid="{D5CDD505-2E9C-101B-9397-08002B2CF9AE}" pid="20" name="MSIP_Label_1a19d03a-48bc-4359-8038-5b5f6d5847c3_SetDate">
    <vt:lpwstr>2018-11-05T15:21:43.0442766Z</vt:lpwstr>
  </property>
  <property fmtid="{D5CDD505-2E9C-101B-9397-08002B2CF9AE}" pid="21" name="MSIP_Label_1a19d03a-48bc-4359-8038-5b5f6d5847c3_Name">
    <vt:lpwstr>Any User (No Protection)</vt:lpwstr>
  </property>
  <property fmtid="{D5CDD505-2E9C-101B-9397-08002B2CF9AE}" pid="22" name="MSIP_Label_1a19d03a-48bc-4359-8038-5b5f6d5847c3_Extended_MSFT_Method">
    <vt:lpwstr>Manual</vt:lpwstr>
  </property>
  <property fmtid="{D5CDD505-2E9C-101B-9397-08002B2CF9AE}" pid="23" name="Sensitivity">
    <vt:lpwstr>Confidential Any User (No Protection)</vt:lpwstr>
  </property>
  <property fmtid="{D5CDD505-2E9C-101B-9397-08002B2CF9AE}" pid="24" name="AuthorIds_UIVersion_47104">
    <vt:lpwstr>18</vt:lpwstr>
  </property>
</Properties>
</file>