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55"/>
  </p:notesMasterIdLst>
  <p:handoutMasterIdLst>
    <p:handoutMasterId r:id="rId56"/>
  </p:handoutMasterIdLst>
  <p:sldIdLst>
    <p:sldId id="4474" r:id="rId5"/>
    <p:sldId id="4475" r:id="rId6"/>
    <p:sldId id="4483" r:id="rId7"/>
    <p:sldId id="2076138530" r:id="rId8"/>
    <p:sldId id="2066" r:id="rId9"/>
    <p:sldId id="2076138484" r:id="rId10"/>
    <p:sldId id="2076138490" r:id="rId11"/>
    <p:sldId id="2076138498" r:id="rId12"/>
    <p:sldId id="2076138518" r:id="rId13"/>
    <p:sldId id="2076138514" r:id="rId14"/>
    <p:sldId id="2076138501" r:id="rId15"/>
    <p:sldId id="2068" r:id="rId16"/>
    <p:sldId id="2076138524" r:id="rId17"/>
    <p:sldId id="2078" r:id="rId18"/>
    <p:sldId id="2075" r:id="rId19"/>
    <p:sldId id="2076" r:id="rId20"/>
    <p:sldId id="2076138511" r:id="rId21"/>
    <p:sldId id="2076138502" r:id="rId22"/>
    <p:sldId id="2076138492" r:id="rId23"/>
    <p:sldId id="4515" r:id="rId24"/>
    <p:sldId id="2076138481" r:id="rId25"/>
    <p:sldId id="1868" r:id="rId26"/>
    <p:sldId id="2076138493" r:id="rId27"/>
    <p:sldId id="2076138515" r:id="rId28"/>
    <p:sldId id="2076138495" r:id="rId29"/>
    <p:sldId id="2076138505" r:id="rId30"/>
    <p:sldId id="2076138503" r:id="rId31"/>
    <p:sldId id="2076138504" r:id="rId32"/>
    <p:sldId id="2076138522" r:id="rId33"/>
    <p:sldId id="2076138521" r:id="rId34"/>
    <p:sldId id="2076138517" r:id="rId35"/>
    <p:sldId id="2076138513" r:id="rId36"/>
    <p:sldId id="2076138506" r:id="rId37"/>
    <p:sldId id="2076138527" r:id="rId38"/>
    <p:sldId id="2076138458" r:id="rId39"/>
    <p:sldId id="2076138525" r:id="rId40"/>
    <p:sldId id="2076138526" r:id="rId41"/>
    <p:sldId id="2076138339" r:id="rId42"/>
    <p:sldId id="2076138508" r:id="rId43"/>
    <p:sldId id="2076138467" r:id="rId44"/>
    <p:sldId id="2076138528" r:id="rId45"/>
    <p:sldId id="2076138529" r:id="rId46"/>
    <p:sldId id="2076138523" r:id="rId47"/>
    <p:sldId id="2076138509" r:id="rId48"/>
    <p:sldId id="2076138520" r:id="rId49"/>
    <p:sldId id="2076138477" r:id="rId50"/>
    <p:sldId id="2076138478" r:id="rId51"/>
    <p:sldId id="2076138479" r:id="rId52"/>
    <p:sldId id="2076138510" r:id="rId53"/>
    <p:sldId id="4505" r:id="rId54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F"/>
    <a:srgbClr val="FDE366"/>
    <a:srgbClr val="F2C80F"/>
    <a:srgbClr val="FF9933"/>
    <a:srgbClr val="000000"/>
    <a:srgbClr val="505050"/>
    <a:srgbClr val="49635D"/>
    <a:srgbClr val="2C3C38"/>
    <a:srgbClr val="F2F2F2"/>
    <a:srgbClr val="00827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3962" autoAdjust="0"/>
  </p:normalViewPr>
  <p:slideViewPr>
    <p:cSldViewPr snapToGrid="0">
      <p:cViewPr varScale="1">
        <p:scale>
          <a:sx n="80" d="100"/>
          <a:sy n="80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10/28/2021 1:17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0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0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0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14B72-BE03-4760-B747-D349DA60D86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10/28/2021 1:17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1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14B72-BE03-4760-B747-D349DA60D86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10/28/2021 1:17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968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14B72-BE03-4760-B747-D349DA60D86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10/28/2021 1:17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15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buFont typeface="+mj-lt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14B72-BE03-4760-B747-D349DA60D86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10/28/2021 1:17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1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0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0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summer of 2016, the Power BI team added new support to Power BI Desktop so that you can create configurable parameters</a:t>
            </a:r>
            <a:r>
              <a:rPr lang="en-US" baseline="0" dirty="0"/>
              <a:t> within the scope of a Power BI Desktop project. The two primary scenarios for creating project parameters is to parameterize data source settings and to parameterize filter criteria used in queries.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6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9220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220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7295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5539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68" r:id="rId2"/>
    <p:sldLayoutId id="2147484572" r:id="rId3"/>
    <p:sldLayoutId id="2147484553" r:id="rId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4.wmf"/><Relationship Id="rId3" Type="http://schemas.openxmlformats.org/officeDocument/2006/relationships/image" Target="../media/image15.e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BiDevCamp/PowerBI-PowerShell-Tutorial/tree/master/Demos" TargetMode="External"/><Relationship Id="rId2" Type="http://schemas.openxmlformats.org/officeDocument/2006/relationships/hyperlink" Target="https://www.youtube.com/watch?v=WaKvZgjTWm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hyperlink" Target="https://www.youtube.com/watch?v=rwVgbp0LdN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acaw.PowerBI-VSTS-Extensions" TargetMode="External"/><Relationship Id="rId2" Type="http://schemas.openxmlformats.org/officeDocument/2006/relationships/hyperlink" Target="https://marketplace.visualstudio.com/items?itemName=maikvandergaag.maikvandergaag-power-bi-a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github.com/PowerBiDevCamp/ALM-for-PowerBi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E76A-B944-4DF5-9B7F-D1EAC6FF1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Each stage has an associated workspace </a:t>
            </a:r>
          </a:p>
          <a:p>
            <a:pPr lvl="1"/>
            <a:r>
              <a:rPr lang="en-US" dirty="0"/>
              <a:t>Workspace membership/permissions can be configured independently for each stage</a:t>
            </a:r>
          </a:p>
          <a:p>
            <a:pPr lvl="1"/>
            <a:r>
              <a:rPr lang="en-US" dirty="0"/>
              <a:t>Datasets in each stages can connect to different datasources via </a:t>
            </a:r>
            <a:r>
              <a:rPr lang="en-US" b="1" dirty="0"/>
              <a:t>Deployment Rules</a:t>
            </a:r>
          </a:p>
          <a:p>
            <a:pPr lvl="1"/>
            <a:r>
              <a:rPr lang="en-US" dirty="0"/>
              <a:t>Workspace for any stage can be published as a Power BI App for testing or production</a:t>
            </a:r>
          </a:p>
          <a:p>
            <a:pPr lvl="1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85B678-6A05-44E7-8C41-47E923F78BEB}"/>
              </a:ext>
            </a:extLst>
          </p:cNvPr>
          <p:cNvSpPr/>
          <p:nvPr/>
        </p:nvSpPr>
        <p:spPr bwMode="auto">
          <a:xfrm>
            <a:off x="1275217" y="3005812"/>
            <a:ext cx="8382000" cy="22660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Deployment Pipeline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DE5A4-3450-4FDC-9BB5-DBCBC673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Deployment Pipeline Stages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110214-042E-4FC1-83CC-12D3837E446E}"/>
              </a:ext>
            </a:extLst>
          </p:cNvPr>
          <p:cNvSpPr/>
          <p:nvPr/>
        </p:nvSpPr>
        <p:spPr bwMode="auto">
          <a:xfrm>
            <a:off x="1565594" y="3455695"/>
            <a:ext cx="2035887" cy="16775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Dev Workspace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3C0DC-1DD3-4F04-A021-66EBE9FD0EAC}"/>
              </a:ext>
            </a:extLst>
          </p:cNvPr>
          <p:cNvSpPr/>
          <p:nvPr/>
        </p:nvSpPr>
        <p:spPr bwMode="auto">
          <a:xfrm>
            <a:off x="1843914" y="3864154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785E8-FA61-4186-B887-225984B4AA0E}"/>
              </a:ext>
            </a:extLst>
          </p:cNvPr>
          <p:cNvSpPr/>
          <p:nvPr/>
        </p:nvSpPr>
        <p:spPr bwMode="auto">
          <a:xfrm>
            <a:off x="1857977" y="4263834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41EA0B-2C67-47AD-8760-15D5260F6E86}"/>
              </a:ext>
            </a:extLst>
          </p:cNvPr>
          <p:cNvSpPr/>
          <p:nvPr/>
        </p:nvSpPr>
        <p:spPr bwMode="auto">
          <a:xfrm>
            <a:off x="1857977" y="4663516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AED1ED-604F-4076-992E-2242EA867929}"/>
              </a:ext>
            </a:extLst>
          </p:cNvPr>
          <p:cNvSpPr/>
          <p:nvPr/>
        </p:nvSpPr>
        <p:spPr bwMode="auto">
          <a:xfrm>
            <a:off x="4387319" y="3455695"/>
            <a:ext cx="2035887" cy="16775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Test Workspace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9E9523-9F5D-41F7-B37D-2FF67E6743B5}"/>
              </a:ext>
            </a:extLst>
          </p:cNvPr>
          <p:cNvSpPr/>
          <p:nvPr/>
        </p:nvSpPr>
        <p:spPr bwMode="auto">
          <a:xfrm>
            <a:off x="4665641" y="3864154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F376E-5E9C-4E44-92EB-248C36F6D10D}"/>
              </a:ext>
            </a:extLst>
          </p:cNvPr>
          <p:cNvSpPr/>
          <p:nvPr/>
        </p:nvSpPr>
        <p:spPr bwMode="auto">
          <a:xfrm>
            <a:off x="4679703" y="4263834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13F9F7-CDA9-4FE0-AB0F-657ECC906E63}"/>
              </a:ext>
            </a:extLst>
          </p:cNvPr>
          <p:cNvSpPr/>
          <p:nvPr/>
        </p:nvSpPr>
        <p:spPr bwMode="auto">
          <a:xfrm>
            <a:off x="4679703" y="4663516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8EFCFC5-822C-44A8-A7BA-D1415CEFFA0E}"/>
              </a:ext>
            </a:extLst>
          </p:cNvPr>
          <p:cNvSpPr/>
          <p:nvPr/>
        </p:nvSpPr>
        <p:spPr bwMode="auto">
          <a:xfrm>
            <a:off x="3419200" y="4139243"/>
            <a:ext cx="1083811" cy="52427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72488D-98D8-46B5-BEFD-6F9E7239659B}"/>
              </a:ext>
            </a:extLst>
          </p:cNvPr>
          <p:cNvSpPr/>
          <p:nvPr/>
        </p:nvSpPr>
        <p:spPr bwMode="auto">
          <a:xfrm>
            <a:off x="7218421" y="3461291"/>
            <a:ext cx="2035887" cy="16775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Production Workspace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319818-D742-423B-A5FE-29A63B2C9604}"/>
              </a:ext>
            </a:extLst>
          </p:cNvPr>
          <p:cNvSpPr/>
          <p:nvPr/>
        </p:nvSpPr>
        <p:spPr bwMode="auto">
          <a:xfrm>
            <a:off x="7496742" y="3869749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288BB5-0ADB-4BE5-ABC9-8B9440A5C966}"/>
              </a:ext>
            </a:extLst>
          </p:cNvPr>
          <p:cNvSpPr/>
          <p:nvPr/>
        </p:nvSpPr>
        <p:spPr bwMode="auto">
          <a:xfrm>
            <a:off x="7510804" y="4269430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DEC2BF-D450-4DB8-8205-DCD2DCDE6D0E}"/>
              </a:ext>
            </a:extLst>
          </p:cNvPr>
          <p:cNvSpPr/>
          <p:nvPr/>
        </p:nvSpPr>
        <p:spPr bwMode="auto">
          <a:xfrm>
            <a:off x="7510804" y="4669112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8CC90B7-0917-41A1-BC67-D1EE80F6D36F}"/>
              </a:ext>
            </a:extLst>
          </p:cNvPr>
          <p:cNvSpPr/>
          <p:nvPr/>
        </p:nvSpPr>
        <p:spPr bwMode="auto">
          <a:xfrm>
            <a:off x="6240927" y="4139243"/>
            <a:ext cx="1083811" cy="52427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268D6A0F-71EF-4629-928F-A29B9EE7D0A8}"/>
              </a:ext>
            </a:extLst>
          </p:cNvPr>
          <p:cNvSpPr/>
          <p:nvPr/>
        </p:nvSpPr>
        <p:spPr bwMode="auto">
          <a:xfrm>
            <a:off x="2089211" y="5498306"/>
            <a:ext cx="922894" cy="552881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Dev DB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400CD10-B48F-471B-9201-B62235F25CEB}"/>
              </a:ext>
            </a:extLst>
          </p:cNvPr>
          <p:cNvSpPr/>
          <p:nvPr/>
        </p:nvSpPr>
        <p:spPr bwMode="auto">
          <a:xfrm>
            <a:off x="4503011" y="5498306"/>
            <a:ext cx="1748860" cy="1033951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Test DB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56ECF668-F2A0-47D2-BB9E-CB931F23B8E3}"/>
              </a:ext>
            </a:extLst>
          </p:cNvPr>
          <p:cNvSpPr/>
          <p:nvPr/>
        </p:nvSpPr>
        <p:spPr bwMode="auto">
          <a:xfrm>
            <a:off x="7343118" y="5498306"/>
            <a:ext cx="1748860" cy="1033951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Production DB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444DCF-C51A-4EAF-84C5-EE96B1A9D638}"/>
              </a:ext>
            </a:extLst>
          </p:cNvPr>
          <p:cNvCxnSpPr>
            <a:cxnSpLocks/>
            <a:stCxn id="15" idx="2"/>
            <a:endCxn id="3" idx="1"/>
          </p:cNvCxnSpPr>
          <p:nvPr/>
        </p:nvCxnSpPr>
        <p:spPr>
          <a:xfrm flipH="1">
            <a:off x="2550658" y="4912698"/>
            <a:ext cx="14064" cy="585608"/>
          </a:xfrm>
          <a:prstGeom prst="straightConnector1">
            <a:avLst/>
          </a:prstGeom>
          <a:ln w="38100">
            <a:solidFill>
              <a:srgbClr val="2C2C2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F92876-7B24-46D5-9100-542A031A6DD5}"/>
              </a:ext>
            </a:extLst>
          </p:cNvPr>
          <p:cNvCxnSpPr>
            <a:cxnSpLocks/>
            <a:stCxn id="23" idx="2"/>
            <a:endCxn id="6" idx="1"/>
          </p:cNvCxnSpPr>
          <p:nvPr/>
        </p:nvCxnSpPr>
        <p:spPr>
          <a:xfrm flipH="1">
            <a:off x="5377441" y="4912698"/>
            <a:ext cx="9007" cy="585608"/>
          </a:xfrm>
          <a:prstGeom prst="straightConnector1">
            <a:avLst/>
          </a:prstGeom>
          <a:ln w="38100">
            <a:solidFill>
              <a:srgbClr val="2C2C2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934714-F8BC-4898-9A23-E1D561EFA173}"/>
              </a:ext>
            </a:extLst>
          </p:cNvPr>
          <p:cNvCxnSpPr>
            <a:cxnSpLocks/>
            <a:stCxn id="33" idx="2"/>
            <a:endCxn id="7" idx="1"/>
          </p:cNvCxnSpPr>
          <p:nvPr/>
        </p:nvCxnSpPr>
        <p:spPr>
          <a:xfrm flipH="1">
            <a:off x="8217548" y="4918294"/>
            <a:ext cx="1" cy="580012"/>
          </a:xfrm>
          <a:prstGeom prst="straightConnector1">
            <a:avLst/>
          </a:prstGeom>
          <a:ln w="38100">
            <a:solidFill>
              <a:srgbClr val="2C2C2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16606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FD452A-7C46-45B7-AD9E-E28DDBB7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40" y="298602"/>
            <a:ext cx="9823498" cy="15142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Demo</a:t>
            </a:r>
            <a:br>
              <a:rPr lang="en-US" dirty="0"/>
            </a:br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Creating a Deployment Pipeline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3AB9CBA-C9A0-4666-B05E-E40EA1FEB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748139"/>
              </p:ext>
            </p:extLst>
          </p:nvPr>
        </p:nvGraphicFramePr>
        <p:xfrm>
          <a:off x="1183023" y="1944944"/>
          <a:ext cx="10070427" cy="4669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Bitmap Image" r:id="rId3" imgW="14615280" imgH="6789600" progId="Paint.Picture">
                  <p:embed/>
                </p:oleObj>
              </mc:Choice>
              <mc:Fallback>
                <p:oleObj name="Bitmap Image" r:id="rId3" imgW="14615280" imgH="678960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C02A773-3F38-40C9-BD7B-2046135744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3023" y="1944944"/>
                        <a:ext cx="10070427" cy="4669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6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1738DD8F-D9AC-46C1-9E02-59A04A5A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Creating a Development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25548-FA94-47FF-952D-0BA7F3D21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New nav pane button for </a:t>
            </a:r>
            <a:r>
              <a:rPr lang="en-US" b="1" dirty="0"/>
              <a:t>Deployment pipelines</a:t>
            </a:r>
          </a:p>
          <a:p>
            <a:pPr lvl="1"/>
            <a:r>
              <a:rPr lang="en-US" dirty="0"/>
              <a:t>Only for organization with Premium capacities (</a:t>
            </a: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 sz="1800" dirty="0"/>
              <a:t>SKU</a:t>
            </a:r>
            <a:r>
              <a:rPr lang="en-US" dirty="0"/>
              <a:t>, </a:t>
            </a:r>
            <a:r>
              <a:rPr lang="en-US" b="1" dirty="0"/>
              <a:t>PPU</a:t>
            </a:r>
            <a:r>
              <a:rPr lang="en-US" dirty="0"/>
              <a:t> </a:t>
            </a:r>
            <a:r>
              <a:rPr lang="en-US" sz="1800" dirty="0"/>
              <a:t>SKU</a:t>
            </a:r>
            <a:r>
              <a:rPr lang="en-US" dirty="0"/>
              <a:t> or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sz="1800" dirty="0"/>
              <a:t>SKU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Deployment pipeline links &amp; buttons will be hidden from end 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5425F-3EEC-4058-8757-ABFBD788E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085" y="2736678"/>
            <a:ext cx="6742593" cy="3847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82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1738DD8F-D9AC-46C1-9E02-59A04A5A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Assigning a Workspace to a Deployment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25548-FA94-47FF-952D-0BA7F3D21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54847"/>
          </a:xfrm>
        </p:spPr>
        <p:txBody>
          <a:bodyPr/>
          <a:lstStyle/>
          <a:p>
            <a:r>
              <a:rPr lang="en-US" dirty="0"/>
              <a:t>The list of available workspaces include only the following:</a:t>
            </a:r>
          </a:p>
          <a:p>
            <a:pPr lvl="1"/>
            <a:r>
              <a:rPr lang="en-US" dirty="0"/>
              <a:t>New workspace experience where user is workspace admin</a:t>
            </a:r>
          </a:p>
          <a:p>
            <a:pPr lvl="1"/>
            <a:r>
              <a:rPr lang="en-US" dirty="0"/>
              <a:t>Workspace resides in a premium capacity (P, PPU or A SKU)</a:t>
            </a:r>
          </a:p>
          <a:p>
            <a:pPr lvl="1"/>
            <a:r>
              <a:rPr lang="en-US" dirty="0"/>
              <a:t>Workspace isn’t already assigned to another pipeline</a:t>
            </a:r>
          </a:p>
          <a:p>
            <a:r>
              <a:rPr lang="en-US" dirty="0"/>
              <a:t>Only one workspace can be assigned to a pipeline</a:t>
            </a:r>
          </a:p>
          <a:p>
            <a:pPr lvl="1"/>
            <a:r>
              <a:rPr lang="en-US" dirty="0"/>
              <a:t>The other two workspaces will be created during initial deployment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7FDEE8-998A-456D-A382-79779258C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718" y="4120028"/>
            <a:ext cx="3726282" cy="26011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0570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3E558-ADAF-4DED-8B34-12634B77FB31}"/>
              </a:ext>
            </a:extLst>
          </p:cNvPr>
          <p:cNvGrpSpPr/>
          <p:nvPr/>
        </p:nvGrpSpPr>
        <p:grpSpPr>
          <a:xfrm>
            <a:off x="1322525" y="4780472"/>
            <a:ext cx="2035887" cy="1677597"/>
            <a:chOff x="1322525" y="4780472"/>
            <a:chExt cx="2035887" cy="167759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D6D7D31-D191-4F47-B847-A34DB049EF16}"/>
                </a:ext>
              </a:extLst>
            </p:cNvPr>
            <p:cNvSpPr/>
            <p:nvPr/>
          </p:nvSpPr>
          <p:spPr bwMode="auto">
            <a:xfrm>
              <a:off x="1322525" y="4780472"/>
              <a:ext cx="2035887" cy="167759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Dev Workspace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891860-D318-4CE0-A354-683EF3D4E4CA}"/>
                </a:ext>
              </a:extLst>
            </p:cNvPr>
            <p:cNvSpPr/>
            <p:nvPr/>
          </p:nvSpPr>
          <p:spPr bwMode="auto">
            <a:xfrm>
              <a:off x="1600845" y="518893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186757-892D-469F-88E0-F02A38A6E5F3}"/>
                </a:ext>
              </a:extLst>
            </p:cNvPr>
            <p:cNvSpPr/>
            <p:nvPr/>
          </p:nvSpPr>
          <p:spPr bwMode="auto">
            <a:xfrm>
              <a:off x="1614908" y="558861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166E9E-DE0D-4786-89C7-D24A7E0FB5DA}"/>
                </a:ext>
              </a:extLst>
            </p:cNvPr>
            <p:cNvSpPr/>
            <p:nvPr/>
          </p:nvSpPr>
          <p:spPr bwMode="auto">
            <a:xfrm>
              <a:off x="1614908" y="598829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87C411E-C48A-4C28-A69B-9BAB7ECB4456}"/>
              </a:ext>
            </a:extLst>
          </p:cNvPr>
          <p:cNvGrpSpPr/>
          <p:nvPr/>
        </p:nvGrpSpPr>
        <p:grpSpPr>
          <a:xfrm>
            <a:off x="3176131" y="4780472"/>
            <a:ext cx="3004006" cy="1677597"/>
            <a:chOff x="3176131" y="4780472"/>
            <a:chExt cx="3004006" cy="16775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7F2161-C12D-405E-9567-89D9ADB4AE7A}"/>
                </a:ext>
              </a:extLst>
            </p:cNvPr>
            <p:cNvSpPr/>
            <p:nvPr/>
          </p:nvSpPr>
          <p:spPr bwMode="auto">
            <a:xfrm>
              <a:off x="4144250" y="4780472"/>
              <a:ext cx="2035887" cy="167759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Test Workspace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289B7B54-8FC8-4C3D-BC0F-B5F93FDFC085}"/>
                </a:ext>
              </a:extLst>
            </p:cNvPr>
            <p:cNvSpPr/>
            <p:nvPr/>
          </p:nvSpPr>
          <p:spPr bwMode="auto">
            <a:xfrm>
              <a:off x="3176131" y="546402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EF0D09-C93A-496A-A3BB-BF20E169CC4C}"/>
              </a:ext>
            </a:extLst>
          </p:cNvPr>
          <p:cNvGrpSpPr/>
          <p:nvPr/>
        </p:nvGrpSpPr>
        <p:grpSpPr>
          <a:xfrm>
            <a:off x="5997858" y="4786068"/>
            <a:ext cx="3013381" cy="1677597"/>
            <a:chOff x="5997858" y="4786068"/>
            <a:chExt cx="3013381" cy="167759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4DC269-26F1-4A5B-9017-6416B8F5469C}"/>
                </a:ext>
              </a:extLst>
            </p:cNvPr>
            <p:cNvSpPr/>
            <p:nvPr/>
          </p:nvSpPr>
          <p:spPr bwMode="auto">
            <a:xfrm>
              <a:off x="6975352" y="4786068"/>
              <a:ext cx="2035887" cy="167759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Production Workspace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FC5D663F-604C-4B0D-B128-0307C8BEF63A}"/>
                </a:ext>
              </a:extLst>
            </p:cNvPr>
            <p:cNvSpPr/>
            <p:nvPr/>
          </p:nvSpPr>
          <p:spPr bwMode="auto">
            <a:xfrm>
              <a:off x="5997858" y="546402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1738DD8F-D9AC-46C1-9E02-59A04A5A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 anchor="t"/>
          <a:lstStyle/>
          <a:p>
            <a:r>
              <a:rPr lang="en-US" dirty="0"/>
              <a:t>Deploying Content from Stage to Stage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07FFF6-EEE2-49E9-BAE4-D3B52D3C3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r>
              <a:rPr lang="en-US" dirty="0"/>
              <a:t>Deploying to an empty stage</a:t>
            </a:r>
          </a:p>
          <a:p>
            <a:pPr lvl="1"/>
            <a:r>
              <a:rPr lang="en-US" dirty="0"/>
              <a:t>First deployment creates workspace and requires capacity permissions to succeed.</a:t>
            </a:r>
          </a:p>
          <a:p>
            <a:pPr lvl="1"/>
            <a:r>
              <a:rPr lang="en-US" dirty="0"/>
              <a:t>All content is cloned with the same connections between items (refresh still required)</a:t>
            </a:r>
          </a:p>
          <a:p>
            <a:pPr lvl="1"/>
            <a:r>
              <a:rPr lang="en-US" dirty="0"/>
              <a:t>Reports connected to external dataset will remain connected after deploy</a:t>
            </a:r>
          </a:p>
          <a:p>
            <a:pPr lvl="1"/>
            <a:r>
              <a:rPr lang="en-US" dirty="0"/>
              <a:t>Initial deployment can be pushed to next stage (forwards) or previous stage (backwards)</a:t>
            </a:r>
          </a:p>
          <a:p>
            <a:r>
              <a:rPr lang="en-US" dirty="0"/>
              <a:t>Deploying to a populated stage</a:t>
            </a:r>
          </a:p>
          <a:p>
            <a:pPr lvl="1"/>
            <a:r>
              <a:rPr lang="en-US" dirty="0"/>
              <a:t>Updated items will override the content of their counterparts.</a:t>
            </a:r>
          </a:p>
          <a:p>
            <a:pPr lvl="1"/>
            <a:r>
              <a:rPr lang="en-US" dirty="0"/>
              <a:t>‘Deploy to previous stage’ is not available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74AF35-F08B-428A-80C9-8F220F1F8909}"/>
              </a:ext>
            </a:extLst>
          </p:cNvPr>
          <p:cNvGrpSpPr/>
          <p:nvPr/>
        </p:nvGrpSpPr>
        <p:grpSpPr>
          <a:xfrm>
            <a:off x="4422572" y="5188931"/>
            <a:ext cx="1427551" cy="1048544"/>
            <a:chOff x="4422572" y="5188931"/>
            <a:chExt cx="1427551" cy="10485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3A589C-3F41-4F8A-B567-9C8F9133A034}"/>
                </a:ext>
              </a:extLst>
            </p:cNvPr>
            <p:cNvSpPr/>
            <p:nvPr/>
          </p:nvSpPr>
          <p:spPr bwMode="auto">
            <a:xfrm>
              <a:off x="4422572" y="518893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ADDC7F-1198-4BA2-90FE-73DF672A6100}"/>
                </a:ext>
              </a:extLst>
            </p:cNvPr>
            <p:cNvSpPr/>
            <p:nvPr/>
          </p:nvSpPr>
          <p:spPr bwMode="auto">
            <a:xfrm>
              <a:off x="4436634" y="558861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FFBFE45-AE9A-4B2B-B5E1-91D776E0291A}"/>
                </a:ext>
              </a:extLst>
            </p:cNvPr>
            <p:cNvSpPr/>
            <p:nvPr/>
          </p:nvSpPr>
          <p:spPr bwMode="auto">
            <a:xfrm>
              <a:off x="4436634" y="598829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F3E1235-AF9A-4518-8A63-4BDEC576547B}"/>
              </a:ext>
            </a:extLst>
          </p:cNvPr>
          <p:cNvGrpSpPr/>
          <p:nvPr/>
        </p:nvGrpSpPr>
        <p:grpSpPr>
          <a:xfrm>
            <a:off x="7253673" y="5194526"/>
            <a:ext cx="1427551" cy="1048545"/>
            <a:chOff x="7253673" y="5194526"/>
            <a:chExt cx="1427551" cy="104854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AB21BB-7280-43E5-B382-7CEF2CC7DD3C}"/>
                </a:ext>
              </a:extLst>
            </p:cNvPr>
            <p:cNvSpPr/>
            <p:nvPr/>
          </p:nvSpPr>
          <p:spPr bwMode="auto">
            <a:xfrm>
              <a:off x="7253673" y="5194526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FED9E1-BBE5-4F66-8CA4-B521D8B2816F}"/>
                </a:ext>
              </a:extLst>
            </p:cNvPr>
            <p:cNvSpPr/>
            <p:nvPr/>
          </p:nvSpPr>
          <p:spPr bwMode="auto">
            <a:xfrm>
              <a:off x="7267735" y="5594207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5C70D6-CF43-45F3-88E9-F2788C657D5E}"/>
                </a:ext>
              </a:extLst>
            </p:cNvPr>
            <p:cNvSpPr/>
            <p:nvPr/>
          </p:nvSpPr>
          <p:spPr bwMode="auto">
            <a:xfrm>
              <a:off x="7267735" y="5993889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3197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5B58-D7AE-44C1-8D9C-16D44B97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72" b="1" dirty="0">
                <a:solidFill>
                  <a:srgbClr val="0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What attributes are deployed?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7B63B8-A4C5-437C-A9DA-3AC736AF9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4344" y="2460597"/>
            <a:ext cx="3748509" cy="4933637"/>
            <a:chOff x="461225" y="3006937"/>
            <a:chExt cx="3749040" cy="4934333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37A027B-6096-42D0-99AD-9415C72D8B4C}"/>
                </a:ext>
              </a:extLst>
            </p:cNvPr>
            <p:cNvSpPr txBox="1"/>
            <p:nvPr/>
          </p:nvSpPr>
          <p:spPr>
            <a:xfrm>
              <a:off x="461225" y="3006937"/>
              <a:ext cx="3749040" cy="9806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82854" tIns="45713" rIns="91427" bIns="91427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dirty="0">
                  <a:solidFill>
                    <a:srgbClr val="0078D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Copy &amp; override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3E5C8E-4938-4AD8-9B15-3845E9C53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1225" y="3941866"/>
              <a:ext cx="3749040" cy="457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27" tIns="45713" rIns="91427" bIns="45713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78D7"/>
                </a:solidFill>
                <a:latin typeface="Segoe UI Light"/>
                <a:cs typeface="Segoe UI" pitchFamily="34" charset="0"/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76F108F9-FED1-41D0-860D-C5D1E50038D6}"/>
                </a:ext>
              </a:extLst>
            </p:cNvPr>
            <p:cNvSpPr txBox="1"/>
            <p:nvPr/>
          </p:nvSpPr>
          <p:spPr>
            <a:xfrm>
              <a:off x="461225" y="4173554"/>
              <a:ext cx="3749040" cy="3767716"/>
            </a:xfrm>
            <a:prstGeom prst="rect">
              <a:avLst/>
            </a:prstGeom>
            <a:noFill/>
          </p:spPr>
          <p:txBody>
            <a:bodyPr wrap="square" lIns="182854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Report visuals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Report pages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Dashboard tiles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metadata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relationships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RLS Role Definitions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Auto Aggregations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 Refresh Policy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Sensitivity labels *</a:t>
              </a:r>
              <a:b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i="1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* unless they exist in target</a:t>
              </a:r>
              <a:endParaRPr lang="en-US" sz="2040" i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endParaRPr lang="en-US" sz="2040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endParaRPr lang="en-US" sz="2040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C54B8C-2926-4FF2-AA31-36F300CF8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66286" y="2460598"/>
            <a:ext cx="3748509" cy="3677909"/>
            <a:chOff x="4343718" y="3006937"/>
            <a:chExt cx="3749040" cy="3678429"/>
          </a:xfrm>
        </p:grpSpPr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4834EECF-94B5-487E-8541-AE4EAB0D89C9}"/>
                </a:ext>
              </a:extLst>
            </p:cNvPr>
            <p:cNvSpPr txBox="1"/>
            <p:nvPr/>
          </p:nvSpPr>
          <p:spPr>
            <a:xfrm>
              <a:off x="4343718" y="3006937"/>
              <a:ext cx="3749040" cy="9806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82854" tIns="45713" rIns="91427" bIns="91427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dirty="0">
                  <a:solidFill>
                    <a:srgbClr val="0078D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No copy, no override</a:t>
              </a:r>
            </a:p>
          </p:txBody>
        </p: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A3BA3502-7634-42A7-8BE0-6415A031D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343718" y="3941866"/>
              <a:ext cx="3749040" cy="457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27" tIns="45713" rIns="91427" bIns="45713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78D7"/>
                </a:solidFill>
                <a:latin typeface="Segoe UI Light"/>
                <a:cs typeface="Segoe UI" pitchFamily="34" charset="0"/>
              </a:endParaRPr>
            </a:p>
          </p:txBody>
        </p:sp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ADBB1579-D744-4698-800A-91F31C83C461}"/>
                </a:ext>
              </a:extLst>
            </p:cNvPr>
            <p:cNvSpPr txBox="1"/>
            <p:nvPr/>
          </p:nvSpPr>
          <p:spPr>
            <a:xfrm>
              <a:off x="4343718" y="4173554"/>
              <a:ext cx="3749040" cy="2511812"/>
            </a:xfrm>
            <a:prstGeom prst="rect">
              <a:avLst/>
            </a:prstGeom>
            <a:noFill/>
          </p:spPr>
          <p:txBody>
            <a:bodyPr wrap="square" lIns="182854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b="1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Artifact IDs and URLs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Workspace Permissions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Workspace settings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 content and settings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Refresh schedule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RLS role assignment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 Refresh Partition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865964-161E-4560-83B2-8E5E6017B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48226" y="2460598"/>
            <a:ext cx="3748509" cy="1794316"/>
            <a:chOff x="8226210" y="3006937"/>
            <a:chExt cx="3749040" cy="1794570"/>
          </a:xfrm>
        </p:grpSpPr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3FC96B33-3EEC-4F21-918B-D77F56F9A2A5}"/>
                </a:ext>
              </a:extLst>
            </p:cNvPr>
            <p:cNvSpPr txBox="1"/>
            <p:nvPr/>
          </p:nvSpPr>
          <p:spPr>
            <a:xfrm>
              <a:off x="8226210" y="3006937"/>
              <a:ext cx="3749040" cy="9806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82854" tIns="45713" rIns="91427" bIns="91427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dirty="0">
                  <a:solidFill>
                    <a:srgbClr val="0078D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Copy with rules</a:t>
              </a:r>
            </a:p>
          </p:txBody>
        </p:sp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D055A458-EE94-4582-B27C-39C83655E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26210" y="3941866"/>
              <a:ext cx="3749040" cy="457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27" tIns="45713" rIns="91427" bIns="45713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78D7"/>
                </a:solidFill>
                <a:latin typeface="Segoe UI Light"/>
                <a:cs typeface="Segoe UI" pitchFamily="34" charset="0"/>
              </a:endParaRPr>
            </a:p>
          </p:txBody>
        </p:sp>
        <p:sp>
          <p:nvSpPr>
            <p:cNvPr id="26" name="TextBox 10">
              <a:extLst>
                <a:ext uri="{FF2B5EF4-FFF2-40B4-BE49-F238E27FC236}">
                  <a16:creationId xmlns:a16="http://schemas.microsoft.com/office/drawing/2014/main" id="{D617BDFB-7720-4316-8FEE-73C48537E20D}"/>
                </a:ext>
              </a:extLst>
            </p:cNvPr>
            <p:cNvSpPr txBox="1"/>
            <p:nvPr/>
          </p:nvSpPr>
          <p:spPr>
            <a:xfrm>
              <a:off x="8226210" y="4173554"/>
              <a:ext cx="3749040" cy="627953"/>
            </a:xfrm>
            <a:prstGeom prst="rect">
              <a:avLst/>
            </a:prstGeom>
            <a:noFill/>
          </p:spPr>
          <p:txBody>
            <a:bodyPr wrap="square" lIns="182854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 err="1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Datasources</a:t>
              </a:r>
              <a:endParaRPr lang="en-US" sz="2040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Parameters</a:t>
              </a:r>
            </a:p>
          </p:txBody>
        </p:sp>
      </p:grpSp>
      <p:sp>
        <p:nvSpPr>
          <p:cNvPr id="13" name="Copy_E8C8" title="Icon of two documents stacked together">
            <a:extLst>
              <a:ext uri="{FF2B5EF4-FFF2-40B4-BE49-F238E27FC236}">
                <a16:creationId xmlns:a16="http://schemas.microsoft.com/office/drawing/2014/main" id="{7168DFA9-6886-4BFF-9619-8C88CFA055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0224" y="1463759"/>
            <a:ext cx="677026" cy="781080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0" name="check" title="Icon of a checkmark">
            <a:extLst>
              <a:ext uri="{FF2B5EF4-FFF2-40B4-BE49-F238E27FC236}">
                <a16:creationId xmlns:a16="http://schemas.microsoft.com/office/drawing/2014/main" id="{D942E328-3446-476C-8121-CE1C3ABB987E}"/>
              </a:ext>
            </a:extLst>
          </p:cNvPr>
          <p:cNvSpPr>
            <a:spLocks noChangeAspect="1"/>
          </p:cNvSpPr>
          <p:nvPr/>
        </p:nvSpPr>
        <p:spPr bwMode="auto">
          <a:xfrm>
            <a:off x="1252205" y="1463759"/>
            <a:ext cx="230088" cy="162469"/>
          </a:xfrm>
          <a:custGeom>
            <a:avLst/>
            <a:gdLst>
              <a:gd name="T0" fmla="*/ 245 w 245"/>
              <a:gd name="T1" fmla="*/ 0 h 173"/>
              <a:gd name="T2" fmla="*/ 73 w 245"/>
              <a:gd name="T3" fmla="*/ 173 h 173"/>
              <a:gd name="T4" fmla="*/ 0 w 245"/>
              <a:gd name="T5" fmla="*/ 10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" h="173">
                <a:moveTo>
                  <a:pt x="245" y="0"/>
                </a:moveTo>
                <a:lnTo>
                  <a:pt x="73" y="173"/>
                </a:lnTo>
                <a:lnTo>
                  <a:pt x="0" y="10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918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3" name="Copy_E8C8" title="Icon of two documents stacked together">
            <a:extLst>
              <a:ext uri="{FF2B5EF4-FFF2-40B4-BE49-F238E27FC236}">
                <a16:creationId xmlns:a16="http://schemas.microsoft.com/office/drawing/2014/main" id="{3A1A4281-D208-49E9-94E4-B5FF624D3D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66322" y="1463759"/>
            <a:ext cx="677026" cy="781080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7" name="plus" title="Icon of a plus sign">
            <a:extLst>
              <a:ext uri="{FF2B5EF4-FFF2-40B4-BE49-F238E27FC236}">
                <a16:creationId xmlns:a16="http://schemas.microsoft.com/office/drawing/2014/main" id="{9C74ADA2-822D-4180-B1B9-72DB536B9322}"/>
              </a:ext>
            </a:extLst>
          </p:cNvPr>
          <p:cNvSpPr>
            <a:spLocks noChangeAspect="1" noEditPoints="1"/>
          </p:cNvSpPr>
          <p:nvPr/>
        </p:nvSpPr>
        <p:spPr bwMode="auto">
          <a:xfrm rot="2736368">
            <a:off x="5134411" y="1436058"/>
            <a:ext cx="217872" cy="217872"/>
          </a:xfrm>
          <a:custGeom>
            <a:avLst/>
            <a:gdLst>
              <a:gd name="T0" fmla="*/ 0 w 256"/>
              <a:gd name="T1" fmla="*/ 128 h 256"/>
              <a:gd name="T2" fmla="*/ 256 w 256"/>
              <a:gd name="T3" fmla="*/ 128 h 256"/>
              <a:gd name="T4" fmla="*/ 128 w 256"/>
              <a:gd name="T5" fmla="*/ 0 h 256"/>
              <a:gd name="T6" fmla="*/ 128 w 256"/>
              <a:gd name="T7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" h="256">
                <a:moveTo>
                  <a:pt x="0" y="128"/>
                </a:moveTo>
                <a:lnTo>
                  <a:pt x="256" y="128"/>
                </a:lnTo>
                <a:moveTo>
                  <a:pt x="128" y="0"/>
                </a:moveTo>
                <a:lnTo>
                  <a:pt x="128" y="25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3" name="Copy_E8C8" title="Icon of two documents stacked together">
            <a:extLst>
              <a:ext uri="{FF2B5EF4-FFF2-40B4-BE49-F238E27FC236}">
                <a16:creationId xmlns:a16="http://schemas.microsoft.com/office/drawing/2014/main" id="{9B8DC1FC-50DF-4C06-9837-2E74BC3CCB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42419" y="1463759"/>
            <a:ext cx="677026" cy="781080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7" name="Freeform 96" title="Icon of a gear with a wrench">
            <a:extLst>
              <a:ext uri="{FF2B5EF4-FFF2-40B4-BE49-F238E27FC236}">
                <a16:creationId xmlns:a16="http://schemas.microsoft.com/office/drawing/2014/main" id="{B1AE0ACF-D479-43F6-9817-ED981A367C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86020" y="1404467"/>
            <a:ext cx="305239" cy="281052"/>
          </a:xfrm>
          <a:custGeom>
            <a:avLst/>
            <a:gdLst>
              <a:gd name="T0" fmla="*/ 224 w 356"/>
              <a:gd name="T1" fmla="*/ 273 h 328"/>
              <a:gd name="T2" fmla="*/ 181 w 356"/>
              <a:gd name="T3" fmla="*/ 295 h 328"/>
              <a:gd name="T4" fmla="*/ 181 w 356"/>
              <a:gd name="T5" fmla="*/ 328 h 328"/>
              <a:gd name="T6" fmla="*/ 121 w 356"/>
              <a:gd name="T7" fmla="*/ 328 h 328"/>
              <a:gd name="T8" fmla="*/ 121 w 356"/>
              <a:gd name="T9" fmla="*/ 291 h 328"/>
              <a:gd name="T10" fmla="*/ 57 w 356"/>
              <a:gd name="T11" fmla="*/ 254 h 328"/>
              <a:gd name="T12" fmla="*/ 28 w 356"/>
              <a:gd name="T13" fmla="*/ 269 h 328"/>
              <a:gd name="T14" fmla="*/ 0 w 356"/>
              <a:gd name="T15" fmla="*/ 214 h 328"/>
              <a:gd name="T16" fmla="*/ 28 w 356"/>
              <a:gd name="T17" fmla="*/ 199 h 328"/>
              <a:gd name="T18" fmla="*/ 21 w 356"/>
              <a:gd name="T19" fmla="*/ 162 h 328"/>
              <a:gd name="T20" fmla="*/ 28 w 356"/>
              <a:gd name="T21" fmla="*/ 125 h 328"/>
              <a:gd name="T22" fmla="*/ 0 w 356"/>
              <a:gd name="T23" fmla="*/ 111 h 328"/>
              <a:gd name="T24" fmla="*/ 28 w 356"/>
              <a:gd name="T25" fmla="*/ 55 h 328"/>
              <a:gd name="T26" fmla="*/ 57 w 356"/>
              <a:gd name="T27" fmla="*/ 70 h 328"/>
              <a:gd name="T28" fmla="*/ 121 w 356"/>
              <a:gd name="T29" fmla="*/ 33 h 328"/>
              <a:gd name="T30" fmla="*/ 121 w 356"/>
              <a:gd name="T31" fmla="*/ 0 h 328"/>
              <a:gd name="T32" fmla="*/ 181 w 356"/>
              <a:gd name="T33" fmla="*/ 0 h 328"/>
              <a:gd name="T34" fmla="*/ 181 w 356"/>
              <a:gd name="T35" fmla="*/ 30 h 328"/>
              <a:gd name="T36" fmla="*/ 249 w 356"/>
              <a:gd name="T37" fmla="*/ 70 h 328"/>
              <a:gd name="T38" fmla="*/ 274 w 356"/>
              <a:gd name="T39" fmla="*/ 55 h 328"/>
              <a:gd name="T40" fmla="*/ 306 w 356"/>
              <a:gd name="T41" fmla="*/ 111 h 328"/>
              <a:gd name="T42" fmla="*/ 277 w 356"/>
              <a:gd name="T43" fmla="*/ 125 h 328"/>
              <a:gd name="T44" fmla="*/ 282 w 356"/>
              <a:gd name="T45" fmla="*/ 162 h 328"/>
              <a:gd name="T46" fmla="*/ 279 w 356"/>
              <a:gd name="T47" fmla="*/ 188 h 328"/>
              <a:gd name="T48" fmla="*/ 186 w 356"/>
              <a:gd name="T49" fmla="*/ 100 h 328"/>
              <a:gd name="T50" fmla="*/ 150 w 356"/>
              <a:gd name="T51" fmla="*/ 89 h 328"/>
              <a:gd name="T52" fmla="*/ 75 w 356"/>
              <a:gd name="T53" fmla="*/ 166 h 328"/>
              <a:gd name="T54" fmla="*/ 107 w 356"/>
              <a:gd name="T55" fmla="*/ 231 h 328"/>
              <a:gd name="T56" fmla="*/ 209 w 356"/>
              <a:gd name="T57" fmla="*/ 238 h 328"/>
              <a:gd name="T58" fmla="*/ 310 w 356"/>
              <a:gd name="T59" fmla="*/ 302 h 328"/>
              <a:gd name="T60" fmla="*/ 348 w 356"/>
              <a:gd name="T61" fmla="*/ 294 h 328"/>
              <a:gd name="T62" fmla="*/ 340 w 356"/>
              <a:gd name="T63" fmla="*/ 256 h 328"/>
              <a:gd name="T64" fmla="*/ 237 w 356"/>
              <a:gd name="T65" fmla="*/ 195 h 328"/>
              <a:gd name="T66" fmla="*/ 235 w 356"/>
              <a:gd name="T67" fmla="*/ 194 h 328"/>
              <a:gd name="T68" fmla="*/ 234 w 356"/>
              <a:gd name="T69" fmla="*/ 179 h 328"/>
              <a:gd name="T70" fmla="*/ 172 w 356"/>
              <a:gd name="T71" fmla="*/ 139 h 328"/>
              <a:gd name="T72" fmla="*/ 145 w 356"/>
              <a:gd name="T73" fmla="*/ 153 h 328"/>
              <a:gd name="T74" fmla="*/ 194 w 356"/>
              <a:gd name="T75" fmla="*/ 183 h 328"/>
              <a:gd name="T76" fmla="*/ 182 w 356"/>
              <a:gd name="T77" fmla="*/ 199 h 328"/>
              <a:gd name="T78" fmla="*/ 135 w 356"/>
              <a:gd name="T79" fmla="*/ 169 h 328"/>
              <a:gd name="T80" fmla="*/ 132 w 356"/>
              <a:gd name="T81" fmla="*/ 201 h 328"/>
              <a:gd name="T82" fmla="*/ 194 w 356"/>
              <a:gd name="T83" fmla="*/ 241 h 328"/>
              <a:gd name="T84" fmla="*/ 207 w 356"/>
              <a:gd name="T85" fmla="*/ 237 h 328"/>
              <a:gd name="T86" fmla="*/ 209 w 356"/>
              <a:gd name="T87" fmla="*/ 23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6" h="328">
                <a:moveTo>
                  <a:pt x="224" y="273"/>
                </a:moveTo>
                <a:cubicBezTo>
                  <a:pt x="213" y="284"/>
                  <a:pt x="195" y="291"/>
                  <a:pt x="181" y="295"/>
                </a:cubicBezTo>
                <a:cubicBezTo>
                  <a:pt x="181" y="295"/>
                  <a:pt x="181" y="295"/>
                  <a:pt x="181" y="328"/>
                </a:cubicBezTo>
                <a:cubicBezTo>
                  <a:pt x="181" y="328"/>
                  <a:pt x="181" y="328"/>
                  <a:pt x="121" y="328"/>
                </a:cubicBezTo>
                <a:cubicBezTo>
                  <a:pt x="121" y="328"/>
                  <a:pt x="121" y="328"/>
                  <a:pt x="121" y="291"/>
                </a:cubicBezTo>
                <a:cubicBezTo>
                  <a:pt x="96" y="287"/>
                  <a:pt x="75" y="273"/>
                  <a:pt x="57" y="254"/>
                </a:cubicBezTo>
                <a:cubicBezTo>
                  <a:pt x="57" y="254"/>
                  <a:pt x="57" y="254"/>
                  <a:pt x="28" y="269"/>
                </a:cubicBezTo>
                <a:cubicBezTo>
                  <a:pt x="28" y="269"/>
                  <a:pt x="28" y="269"/>
                  <a:pt x="0" y="214"/>
                </a:cubicBezTo>
                <a:cubicBezTo>
                  <a:pt x="0" y="214"/>
                  <a:pt x="0" y="214"/>
                  <a:pt x="28" y="199"/>
                </a:cubicBezTo>
                <a:cubicBezTo>
                  <a:pt x="25" y="188"/>
                  <a:pt x="21" y="177"/>
                  <a:pt x="21" y="162"/>
                </a:cubicBezTo>
                <a:cubicBezTo>
                  <a:pt x="21" y="151"/>
                  <a:pt x="25" y="136"/>
                  <a:pt x="28" y="125"/>
                </a:cubicBezTo>
                <a:cubicBezTo>
                  <a:pt x="28" y="125"/>
                  <a:pt x="28" y="125"/>
                  <a:pt x="0" y="111"/>
                </a:cubicBezTo>
                <a:cubicBezTo>
                  <a:pt x="0" y="111"/>
                  <a:pt x="0" y="111"/>
                  <a:pt x="28" y="55"/>
                </a:cubicBezTo>
                <a:cubicBezTo>
                  <a:pt x="28" y="55"/>
                  <a:pt x="28" y="55"/>
                  <a:pt x="57" y="70"/>
                </a:cubicBezTo>
                <a:cubicBezTo>
                  <a:pt x="75" y="52"/>
                  <a:pt x="96" y="37"/>
                  <a:pt x="121" y="33"/>
                </a:cubicBezTo>
                <a:cubicBezTo>
                  <a:pt x="121" y="33"/>
                  <a:pt x="121" y="33"/>
                  <a:pt x="121" y="0"/>
                </a:cubicBezTo>
                <a:cubicBezTo>
                  <a:pt x="121" y="0"/>
                  <a:pt x="121" y="0"/>
                  <a:pt x="181" y="0"/>
                </a:cubicBezTo>
                <a:cubicBezTo>
                  <a:pt x="181" y="0"/>
                  <a:pt x="181" y="0"/>
                  <a:pt x="181" y="30"/>
                </a:cubicBezTo>
                <a:cubicBezTo>
                  <a:pt x="206" y="37"/>
                  <a:pt x="231" y="52"/>
                  <a:pt x="249" y="70"/>
                </a:cubicBezTo>
                <a:cubicBezTo>
                  <a:pt x="249" y="70"/>
                  <a:pt x="249" y="70"/>
                  <a:pt x="274" y="55"/>
                </a:cubicBezTo>
                <a:cubicBezTo>
                  <a:pt x="274" y="55"/>
                  <a:pt x="274" y="55"/>
                  <a:pt x="306" y="111"/>
                </a:cubicBezTo>
                <a:cubicBezTo>
                  <a:pt x="306" y="111"/>
                  <a:pt x="306" y="111"/>
                  <a:pt x="277" y="125"/>
                </a:cubicBezTo>
                <a:cubicBezTo>
                  <a:pt x="281" y="136"/>
                  <a:pt x="282" y="150"/>
                  <a:pt x="282" y="162"/>
                </a:cubicBezTo>
                <a:cubicBezTo>
                  <a:pt x="282" y="169"/>
                  <a:pt x="282" y="178"/>
                  <a:pt x="279" y="188"/>
                </a:cubicBezTo>
                <a:moveTo>
                  <a:pt x="186" y="100"/>
                </a:moveTo>
                <a:cubicBezTo>
                  <a:pt x="176" y="93"/>
                  <a:pt x="165" y="89"/>
                  <a:pt x="150" y="89"/>
                </a:cubicBezTo>
                <a:cubicBezTo>
                  <a:pt x="107" y="89"/>
                  <a:pt x="75" y="126"/>
                  <a:pt x="75" y="166"/>
                </a:cubicBezTo>
                <a:cubicBezTo>
                  <a:pt x="75" y="195"/>
                  <a:pt x="85" y="217"/>
                  <a:pt x="107" y="231"/>
                </a:cubicBezTo>
                <a:moveTo>
                  <a:pt x="209" y="238"/>
                </a:moveTo>
                <a:cubicBezTo>
                  <a:pt x="310" y="302"/>
                  <a:pt x="310" y="302"/>
                  <a:pt x="310" y="302"/>
                </a:cubicBezTo>
                <a:cubicBezTo>
                  <a:pt x="323" y="310"/>
                  <a:pt x="340" y="307"/>
                  <a:pt x="348" y="294"/>
                </a:cubicBezTo>
                <a:cubicBezTo>
                  <a:pt x="356" y="282"/>
                  <a:pt x="353" y="265"/>
                  <a:pt x="340" y="256"/>
                </a:cubicBezTo>
                <a:cubicBezTo>
                  <a:pt x="237" y="195"/>
                  <a:pt x="237" y="195"/>
                  <a:pt x="237" y="195"/>
                </a:cubicBezTo>
                <a:cubicBezTo>
                  <a:pt x="235" y="194"/>
                  <a:pt x="235" y="194"/>
                  <a:pt x="235" y="194"/>
                </a:cubicBezTo>
                <a:cubicBezTo>
                  <a:pt x="236" y="189"/>
                  <a:pt x="235" y="184"/>
                  <a:pt x="234" y="179"/>
                </a:cubicBezTo>
                <a:cubicBezTo>
                  <a:pt x="228" y="151"/>
                  <a:pt x="200" y="132"/>
                  <a:pt x="172" y="139"/>
                </a:cubicBezTo>
                <a:cubicBezTo>
                  <a:pt x="162" y="141"/>
                  <a:pt x="152" y="146"/>
                  <a:pt x="145" y="153"/>
                </a:cubicBezTo>
                <a:cubicBezTo>
                  <a:pt x="194" y="183"/>
                  <a:pt x="194" y="183"/>
                  <a:pt x="194" y="183"/>
                </a:cubicBezTo>
                <a:cubicBezTo>
                  <a:pt x="182" y="199"/>
                  <a:pt x="182" y="199"/>
                  <a:pt x="182" y="199"/>
                </a:cubicBezTo>
                <a:cubicBezTo>
                  <a:pt x="135" y="169"/>
                  <a:pt x="135" y="169"/>
                  <a:pt x="135" y="169"/>
                </a:cubicBezTo>
                <a:cubicBezTo>
                  <a:pt x="131" y="179"/>
                  <a:pt x="129" y="190"/>
                  <a:pt x="132" y="201"/>
                </a:cubicBezTo>
                <a:cubicBezTo>
                  <a:pt x="138" y="229"/>
                  <a:pt x="165" y="247"/>
                  <a:pt x="194" y="241"/>
                </a:cubicBezTo>
                <a:cubicBezTo>
                  <a:pt x="198" y="240"/>
                  <a:pt x="203" y="239"/>
                  <a:pt x="207" y="237"/>
                </a:cubicBezTo>
                <a:lnTo>
                  <a:pt x="209" y="238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04406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33" grpId="0" animBg="1"/>
      <p:bldP spid="37" grpId="0" animBg="1"/>
      <p:bldP spid="43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1738DD8F-D9AC-46C1-9E02-59A04A5A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Permission model</a:t>
            </a:r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D98C6CF-CE1C-4DE4-AC74-F157FA2BBC36}"/>
              </a:ext>
            </a:extLst>
          </p:cNvPr>
          <p:cNvSpPr/>
          <p:nvPr/>
        </p:nvSpPr>
        <p:spPr>
          <a:xfrm>
            <a:off x="1560378" y="1330194"/>
            <a:ext cx="5248534" cy="5248534"/>
          </a:xfrm>
          <a:prstGeom prst="pie">
            <a:avLst>
              <a:gd name="adj1" fmla="val 5400000"/>
              <a:gd name="adj2" fmla="val 162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E887CF4-5EAA-4307-9323-3E0714E53608}"/>
              </a:ext>
            </a:extLst>
          </p:cNvPr>
          <p:cNvSpPr/>
          <p:nvPr/>
        </p:nvSpPr>
        <p:spPr>
          <a:xfrm>
            <a:off x="4184644" y="1330194"/>
            <a:ext cx="6123291" cy="5248534"/>
          </a:xfrm>
          <a:custGeom>
            <a:avLst/>
            <a:gdLst>
              <a:gd name="connsiteX0" fmla="*/ 0 w 6003771"/>
              <a:gd name="connsiteY0" fmla="*/ 0 h 5146089"/>
              <a:gd name="connsiteX1" fmla="*/ 6003771 w 6003771"/>
              <a:gd name="connsiteY1" fmla="*/ 0 h 5146089"/>
              <a:gd name="connsiteX2" fmla="*/ 6003771 w 6003771"/>
              <a:gd name="connsiteY2" fmla="*/ 5146089 h 5146089"/>
              <a:gd name="connsiteX3" fmla="*/ 0 w 6003771"/>
              <a:gd name="connsiteY3" fmla="*/ 5146089 h 5146089"/>
              <a:gd name="connsiteX4" fmla="*/ 0 w 6003771"/>
              <a:gd name="connsiteY4" fmla="*/ 0 h 51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3771" h="5146089">
                <a:moveTo>
                  <a:pt x="0" y="0"/>
                </a:moveTo>
                <a:lnTo>
                  <a:pt x="6003771" y="0"/>
                </a:lnTo>
                <a:lnTo>
                  <a:pt x="6003771" y="5146089"/>
                </a:lnTo>
                <a:lnTo>
                  <a:pt x="0" y="5146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347" tIns="124347" rIns="3185993" bIns="4257568" numCol="1" spcCol="1270" anchor="ctr" anchorCtr="0">
            <a:noAutofit/>
          </a:bodyPr>
          <a:lstStyle/>
          <a:p>
            <a:pPr algn="ctr" defTabSz="145070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Pipeline Access</a:t>
            </a: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F125536A-19DC-441E-95B1-BC189A8695C4}"/>
              </a:ext>
            </a:extLst>
          </p:cNvPr>
          <p:cNvSpPr/>
          <p:nvPr/>
        </p:nvSpPr>
        <p:spPr>
          <a:xfrm>
            <a:off x="2249248" y="2445508"/>
            <a:ext cx="3870794" cy="3870794"/>
          </a:xfrm>
          <a:prstGeom prst="pie">
            <a:avLst>
              <a:gd name="adj1" fmla="val 5400000"/>
              <a:gd name="adj2" fmla="val 162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261718"/>
              <a:satOff val="-14291"/>
              <a:lumOff val="11960"/>
              <a:alphaOff val="0"/>
            </a:schemeClr>
          </a:fillRef>
          <a:effectRef idx="0">
            <a:schemeClr val="accent1">
              <a:shade val="80000"/>
              <a:hueOff val="261718"/>
              <a:satOff val="-14291"/>
              <a:lumOff val="1196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55A0C0D-E252-4CA1-A3EB-A3B75B91A394}"/>
              </a:ext>
            </a:extLst>
          </p:cNvPr>
          <p:cNvSpPr/>
          <p:nvPr/>
        </p:nvSpPr>
        <p:spPr>
          <a:xfrm>
            <a:off x="4184644" y="2445508"/>
            <a:ext cx="6123291" cy="3870794"/>
          </a:xfrm>
          <a:custGeom>
            <a:avLst/>
            <a:gdLst>
              <a:gd name="connsiteX0" fmla="*/ 0 w 6003771"/>
              <a:gd name="connsiteY0" fmla="*/ 0 h 3795241"/>
              <a:gd name="connsiteX1" fmla="*/ 6003771 w 6003771"/>
              <a:gd name="connsiteY1" fmla="*/ 0 h 3795241"/>
              <a:gd name="connsiteX2" fmla="*/ 6003771 w 6003771"/>
              <a:gd name="connsiteY2" fmla="*/ 3795241 h 3795241"/>
              <a:gd name="connsiteX3" fmla="*/ 0 w 6003771"/>
              <a:gd name="connsiteY3" fmla="*/ 3795241 h 3795241"/>
              <a:gd name="connsiteX4" fmla="*/ 0 w 6003771"/>
              <a:gd name="connsiteY4" fmla="*/ 0 h 37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3771" h="3795241">
                <a:moveTo>
                  <a:pt x="0" y="0"/>
                </a:moveTo>
                <a:lnTo>
                  <a:pt x="6003771" y="0"/>
                </a:lnTo>
                <a:lnTo>
                  <a:pt x="6003771" y="3795241"/>
                </a:lnTo>
                <a:lnTo>
                  <a:pt x="0" y="37952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261718"/>
              <a:satOff val="-14291"/>
              <a:lumOff val="1196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347" tIns="124347" rIns="3185993" bIns="2879828" numCol="1" spcCol="1270" anchor="ctr" anchorCtr="0">
            <a:noAutofit/>
          </a:bodyPr>
          <a:lstStyle/>
          <a:p>
            <a:pPr algn="ctr" defTabSz="145070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Workspace Member</a:t>
            </a: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1413F70E-F221-4775-BE75-9CADBDF15185}"/>
              </a:ext>
            </a:extLst>
          </p:cNvPr>
          <p:cNvSpPr/>
          <p:nvPr/>
        </p:nvSpPr>
        <p:spPr>
          <a:xfrm>
            <a:off x="2938117" y="3560820"/>
            <a:ext cx="2493054" cy="2493054"/>
          </a:xfrm>
          <a:prstGeom prst="pie">
            <a:avLst>
              <a:gd name="adj1" fmla="val 5400000"/>
              <a:gd name="adj2" fmla="val 162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523436"/>
              <a:satOff val="-28582"/>
              <a:lumOff val="23920"/>
              <a:alphaOff val="0"/>
            </a:schemeClr>
          </a:fillRef>
          <a:effectRef idx="0">
            <a:schemeClr val="accent1">
              <a:shade val="80000"/>
              <a:hueOff val="523436"/>
              <a:satOff val="-28582"/>
              <a:lumOff val="2392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B3973A1-1B31-4C78-87FB-AB7B8213E31C}"/>
              </a:ext>
            </a:extLst>
          </p:cNvPr>
          <p:cNvSpPr/>
          <p:nvPr/>
        </p:nvSpPr>
        <p:spPr>
          <a:xfrm>
            <a:off x="4184644" y="3560820"/>
            <a:ext cx="6123291" cy="2493054"/>
          </a:xfrm>
          <a:custGeom>
            <a:avLst/>
            <a:gdLst>
              <a:gd name="connsiteX0" fmla="*/ 0 w 6003771"/>
              <a:gd name="connsiteY0" fmla="*/ 0 h 2444392"/>
              <a:gd name="connsiteX1" fmla="*/ 6003771 w 6003771"/>
              <a:gd name="connsiteY1" fmla="*/ 0 h 2444392"/>
              <a:gd name="connsiteX2" fmla="*/ 6003771 w 6003771"/>
              <a:gd name="connsiteY2" fmla="*/ 2444392 h 2444392"/>
              <a:gd name="connsiteX3" fmla="*/ 0 w 6003771"/>
              <a:gd name="connsiteY3" fmla="*/ 2444392 h 2444392"/>
              <a:gd name="connsiteX4" fmla="*/ 0 w 6003771"/>
              <a:gd name="connsiteY4" fmla="*/ 0 h 244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3771" h="2444392">
                <a:moveTo>
                  <a:pt x="0" y="0"/>
                </a:moveTo>
                <a:lnTo>
                  <a:pt x="6003771" y="0"/>
                </a:lnTo>
                <a:lnTo>
                  <a:pt x="6003771" y="2444392"/>
                </a:lnTo>
                <a:lnTo>
                  <a:pt x="0" y="244439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523436"/>
              <a:satOff val="-28582"/>
              <a:lumOff val="2392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347" tIns="124347" rIns="3185993" bIns="1502087" numCol="1" spcCol="1270" anchor="ctr" anchorCtr="0">
            <a:noAutofit/>
          </a:bodyPr>
          <a:lstStyle/>
          <a:p>
            <a:pPr algn="ctr" defTabSz="145070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Workspace Admin</a:t>
            </a: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D2CA76F5-39D2-4F3E-9CF6-B6221BA24BD0}"/>
              </a:ext>
            </a:extLst>
          </p:cNvPr>
          <p:cNvSpPr/>
          <p:nvPr/>
        </p:nvSpPr>
        <p:spPr>
          <a:xfrm>
            <a:off x="3626987" y="4676134"/>
            <a:ext cx="1115314" cy="1115314"/>
          </a:xfrm>
          <a:prstGeom prst="pie">
            <a:avLst>
              <a:gd name="adj1" fmla="val 5400000"/>
              <a:gd name="adj2" fmla="val 162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785154"/>
              <a:satOff val="-42873"/>
              <a:lumOff val="35880"/>
              <a:alphaOff val="0"/>
            </a:schemeClr>
          </a:fillRef>
          <a:effectRef idx="0">
            <a:schemeClr val="accent1">
              <a:shade val="80000"/>
              <a:hueOff val="785154"/>
              <a:satOff val="-42873"/>
              <a:lumOff val="3588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89D2D3-BC63-4FF9-B4DC-75A0BE2AB308}"/>
              </a:ext>
            </a:extLst>
          </p:cNvPr>
          <p:cNvSpPr/>
          <p:nvPr/>
        </p:nvSpPr>
        <p:spPr>
          <a:xfrm>
            <a:off x="4184644" y="4676134"/>
            <a:ext cx="6123291" cy="1115314"/>
          </a:xfrm>
          <a:custGeom>
            <a:avLst/>
            <a:gdLst>
              <a:gd name="connsiteX0" fmla="*/ 0 w 6003771"/>
              <a:gd name="connsiteY0" fmla="*/ 0 h 1093544"/>
              <a:gd name="connsiteX1" fmla="*/ 6003771 w 6003771"/>
              <a:gd name="connsiteY1" fmla="*/ 0 h 1093544"/>
              <a:gd name="connsiteX2" fmla="*/ 6003771 w 6003771"/>
              <a:gd name="connsiteY2" fmla="*/ 1093544 h 1093544"/>
              <a:gd name="connsiteX3" fmla="*/ 0 w 6003771"/>
              <a:gd name="connsiteY3" fmla="*/ 1093544 h 1093544"/>
              <a:gd name="connsiteX4" fmla="*/ 0 w 6003771"/>
              <a:gd name="connsiteY4" fmla="*/ 0 h 10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3771" h="1093544">
                <a:moveTo>
                  <a:pt x="0" y="0"/>
                </a:moveTo>
                <a:lnTo>
                  <a:pt x="6003771" y="0"/>
                </a:lnTo>
                <a:lnTo>
                  <a:pt x="6003771" y="1093544"/>
                </a:lnTo>
                <a:lnTo>
                  <a:pt x="0" y="10935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785154"/>
              <a:satOff val="-42873"/>
              <a:lumOff val="3588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347" tIns="124347" rIns="3185993" bIns="124347" numCol="1" spcCol="1270" anchor="ctr" anchorCtr="0">
            <a:noAutofit/>
          </a:bodyPr>
          <a:lstStyle/>
          <a:p>
            <a:pPr algn="ctr" defTabSz="145070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Dataset owner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0BFFE5-EAA0-4846-B915-04A935AA9EFC}"/>
              </a:ext>
            </a:extLst>
          </p:cNvPr>
          <p:cNvSpPr/>
          <p:nvPr/>
        </p:nvSpPr>
        <p:spPr>
          <a:xfrm>
            <a:off x="7246290" y="1330193"/>
            <a:ext cx="3061645" cy="1115314"/>
          </a:xfrm>
          <a:custGeom>
            <a:avLst/>
            <a:gdLst>
              <a:gd name="connsiteX0" fmla="*/ 0 w 3001885"/>
              <a:gd name="connsiteY0" fmla="*/ 0 h 1093544"/>
              <a:gd name="connsiteX1" fmla="*/ 3001885 w 3001885"/>
              <a:gd name="connsiteY1" fmla="*/ 0 h 1093544"/>
              <a:gd name="connsiteX2" fmla="*/ 3001885 w 3001885"/>
              <a:gd name="connsiteY2" fmla="*/ 1093544 h 1093544"/>
              <a:gd name="connsiteX3" fmla="*/ 0 w 3001885"/>
              <a:gd name="connsiteY3" fmla="*/ 1093544 h 1093544"/>
              <a:gd name="connsiteX4" fmla="*/ 0 w 3001885"/>
              <a:gd name="connsiteY4" fmla="*/ 0 h 10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1885" h="1093544">
                <a:moveTo>
                  <a:pt x="0" y="0"/>
                </a:moveTo>
                <a:lnTo>
                  <a:pt x="3001885" y="0"/>
                </a:lnTo>
                <a:lnTo>
                  <a:pt x="3001885" y="1093544"/>
                </a:lnTo>
                <a:lnTo>
                  <a:pt x="0" y="10935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174" tIns="62174" rIns="62174" bIns="62174" numCol="1" spcCol="1270" anchor="ctr" anchorCtr="0">
            <a:noAutofit/>
          </a:bodyPr>
          <a:lstStyle/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View pipeline</a:t>
            </a:r>
          </a:p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Share with others</a:t>
            </a:r>
          </a:p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Edit &amp; delete pipeline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E568D7-3EAF-4783-B151-C9166F338EE9}"/>
              </a:ext>
            </a:extLst>
          </p:cNvPr>
          <p:cNvSpPr/>
          <p:nvPr/>
        </p:nvSpPr>
        <p:spPr>
          <a:xfrm>
            <a:off x="7246290" y="2445507"/>
            <a:ext cx="3061645" cy="1115314"/>
          </a:xfrm>
          <a:custGeom>
            <a:avLst/>
            <a:gdLst>
              <a:gd name="connsiteX0" fmla="*/ 0 w 3001885"/>
              <a:gd name="connsiteY0" fmla="*/ 0 h 1093544"/>
              <a:gd name="connsiteX1" fmla="*/ 3001885 w 3001885"/>
              <a:gd name="connsiteY1" fmla="*/ 0 h 1093544"/>
              <a:gd name="connsiteX2" fmla="*/ 3001885 w 3001885"/>
              <a:gd name="connsiteY2" fmla="*/ 1093544 h 1093544"/>
              <a:gd name="connsiteX3" fmla="*/ 0 w 3001885"/>
              <a:gd name="connsiteY3" fmla="*/ 1093544 h 1093544"/>
              <a:gd name="connsiteX4" fmla="*/ 0 w 3001885"/>
              <a:gd name="connsiteY4" fmla="*/ 0 h 10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1885" h="1093544">
                <a:moveTo>
                  <a:pt x="0" y="0"/>
                </a:moveTo>
                <a:lnTo>
                  <a:pt x="3001885" y="0"/>
                </a:lnTo>
                <a:lnTo>
                  <a:pt x="3001885" y="1093544"/>
                </a:lnTo>
                <a:lnTo>
                  <a:pt x="0" y="10935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174" tIns="62174" rIns="62174" bIns="62174" numCol="1" spcCol="1270" anchor="ctr" anchorCtr="0">
            <a:noAutofit/>
          </a:bodyPr>
          <a:lstStyle/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View workspace content</a:t>
            </a:r>
          </a:p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Compare stages</a:t>
            </a:r>
          </a:p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Deploy reports &amp; dashboards</a:t>
            </a:r>
          </a:p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sz="1632" dirty="0"/>
              <a:t>Update datasets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3E0942-0670-4E4D-89FD-B51582682D3A}"/>
              </a:ext>
            </a:extLst>
          </p:cNvPr>
          <p:cNvSpPr/>
          <p:nvPr/>
        </p:nvSpPr>
        <p:spPr>
          <a:xfrm>
            <a:off x="7246290" y="3560820"/>
            <a:ext cx="3061645" cy="1115314"/>
          </a:xfrm>
          <a:custGeom>
            <a:avLst/>
            <a:gdLst>
              <a:gd name="connsiteX0" fmla="*/ 0 w 3001885"/>
              <a:gd name="connsiteY0" fmla="*/ 0 h 1093544"/>
              <a:gd name="connsiteX1" fmla="*/ 3001885 w 3001885"/>
              <a:gd name="connsiteY1" fmla="*/ 0 h 1093544"/>
              <a:gd name="connsiteX2" fmla="*/ 3001885 w 3001885"/>
              <a:gd name="connsiteY2" fmla="*/ 1093544 h 1093544"/>
              <a:gd name="connsiteX3" fmla="*/ 0 w 3001885"/>
              <a:gd name="connsiteY3" fmla="*/ 1093544 h 1093544"/>
              <a:gd name="connsiteX4" fmla="*/ 0 w 3001885"/>
              <a:gd name="connsiteY4" fmla="*/ 0 h 10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1885" h="1093544">
                <a:moveTo>
                  <a:pt x="0" y="0"/>
                </a:moveTo>
                <a:lnTo>
                  <a:pt x="3001885" y="0"/>
                </a:lnTo>
                <a:lnTo>
                  <a:pt x="3001885" y="1093544"/>
                </a:lnTo>
                <a:lnTo>
                  <a:pt x="0" y="10935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174" tIns="62174" rIns="62174" bIns="62174" numCol="1" spcCol="1270" anchor="ctr" anchorCtr="0">
            <a:noAutofit/>
          </a:bodyPr>
          <a:lstStyle/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Assign/remove workspace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2B0322-2B6A-4220-BCF7-2542C5E3E61D}"/>
              </a:ext>
            </a:extLst>
          </p:cNvPr>
          <p:cNvGrpSpPr/>
          <p:nvPr/>
        </p:nvGrpSpPr>
        <p:grpSpPr>
          <a:xfrm>
            <a:off x="7246291" y="4673475"/>
            <a:ext cx="3061645" cy="1115314"/>
            <a:chOff x="5574930" y="2323376"/>
            <a:chExt cx="3001885" cy="10935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4A736-89C4-4AFD-9836-8CEF1D9F3AE2}"/>
                </a:ext>
              </a:extLst>
            </p:cNvPr>
            <p:cNvSpPr/>
            <p:nvPr/>
          </p:nvSpPr>
          <p:spPr>
            <a:xfrm>
              <a:off x="5574930" y="2323376"/>
              <a:ext cx="3001885" cy="1093544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E4C2EC-D51B-4464-A9DC-8C5FE637A89E}"/>
                </a:ext>
              </a:extLst>
            </p:cNvPr>
            <p:cNvSpPr txBox="1"/>
            <p:nvPr/>
          </p:nvSpPr>
          <p:spPr>
            <a:xfrm>
              <a:off x="5574930" y="2323376"/>
              <a:ext cx="3001885" cy="10935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174" tIns="62174" rIns="62174" bIns="62174" numCol="1" spcCol="1270" anchor="ctr" anchorCtr="0">
              <a:noAutofit/>
            </a:bodyPr>
            <a:lstStyle/>
            <a:p>
              <a:pPr marL="174862" lvl="1" indent="-174862" defTabSz="72535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32" dirty="0"/>
                <a:t>Configure rules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836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7D99-6734-4C48-B4FD-41DDA597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Pipeline and Workspace Permissions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49851-4940-4115-AB91-12A5FFD2F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946" y="1145798"/>
            <a:ext cx="4677411" cy="56128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083300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Deployment Pipelines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Building and Versioning Power BI Artifacts</a:t>
            </a:r>
          </a:p>
          <a:p>
            <a:r>
              <a:rPr lang="en-US" dirty="0"/>
              <a:t>Publishing Artifacts to the Power BI Service</a:t>
            </a:r>
          </a:p>
          <a:p>
            <a:r>
              <a:rPr lang="en-US" dirty="0"/>
              <a:t>Creating and Configuring Deployment Rules</a:t>
            </a:r>
          </a:p>
          <a:p>
            <a:r>
              <a:rPr lang="en-US" dirty="0"/>
              <a:t>Using APIs to Create and Manage Deployment Pipelines</a:t>
            </a:r>
          </a:p>
          <a:p>
            <a:r>
              <a:rPr lang="en-US" dirty="0"/>
              <a:t>Deployment 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11737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84E1CFF-2196-4D32-9B59-922F78EE043D}"/>
              </a:ext>
            </a:extLst>
          </p:cNvPr>
          <p:cNvSpPr/>
          <p:nvPr/>
        </p:nvSpPr>
        <p:spPr bwMode="auto">
          <a:xfrm>
            <a:off x="8909505" y="2389599"/>
            <a:ext cx="2705100" cy="348108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Artifact Source Files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DE5A4-3450-4FDC-9BB5-DBCBC673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Definitions for Power BI Artifacts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A63ED-EB26-4B10-829D-29CFDE1E7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must learn how to build and upgrade artifact source files</a:t>
            </a:r>
          </a:p>
          <a:p>
            <a:pPr lvl="1"/>
            <a:r>
              <a:rPr lang="en-US" dirty="0"/>
              <a:t>Different types of Power BI artifact use different file formats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D11073-0676-49AF-AA14-319D68D55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73343"/>
              </p:ext>
            </p:extLst>
          </p:nvPr>
        </p:nvGraphicFramePr>
        <p:xfrm>
          <a:off x="1204789" y="2393899"/>
          <a:ext cx="6967663" cy="283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80">
                  <a:extLst>
                    <a:ext uri="{9D8B030D-6E8A-4147-A177-3AD203B41FA5}">
                      <a16:colId xmlns:a16="http://schemas.microsoft.com/office/drawing/2014/main" val="3367455944"/>
                    </a:ext>
                  </a:extLst>
                </a:gridCol>
                <a:gridCol w="2029075">
                  <a:extLst>
                    <a:ext uri="{9D8B030D-6E8A-4147-A177-3AD203B41FA5}">
                      <a16:colId xmlns:a16="http://schemas.microsoft.com/office/drawing/2014/main" val="2378225133"/>
                    </a:ext>
                  </a:extLst>
                </a:gridCol>
                <a:gridCol w="1805773">
                  <a:extLst>
                    <a:ext uri="{9D8B030D-6E8A-4147-A177-3AD203B41FA5}">
                      <a16:colId xmlns:a16="http://schemas.microsoft.com/office/drawing/2014/main" val="3115092996"/>
                    </a:ext>
                  </a:extLst>
                </a:gridCol>
                <a:gridCol w="2540635">
                  <a:extLst>
                    <a:ext uri="{9D8B030D-6E8A-4147-A177-3AD203B41FA5}">
                      <a16:colId xmlns:a16="http://schemas.microsoft.com/office/drawing/2014/main" val="2772674669"/>
                    </a:ext>
                  </a:extLst>
                </a:gridCol>
              </a:tblGrid>
              <a:tr h="4732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Icon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Artifact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File Formats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Supports 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471132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PBIX or BIM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935357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062473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Paginated Report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RDL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099702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Dataflow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00631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Dashboard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24702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9392035-10B9-4387-A785-BDC7C96B7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004" y="2846063"/>
            <a:ext cx="2366298" cy="285823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E74ADF5-0540-4605-8352-9D15916C4A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521882"/>
              </p:ext>
            </p:extLst>
          </p:nvPr>
        </p:nvGraphicFramePr>
        <p:xfrm>
          <a:off x="1310045" y="2910730"/>
          <a:ext cx="381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Bitmap Image" r:id="rId4" imgW="380880" imgH="343080" progId="Paint.Picture">
                  <p:embed/>
                </p:oleObj>
              </mc:Choice>
              <mc:Fallback>
                <p:oleObj name="Bitmap Image" r:id="rId4" imgW="380880" imgH="343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0045" y="2910730"/>
                        <a:ext cx="381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CA982C7-198F-40EE-9CB5-64BB3F311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498127"/>
              </p:ext>
            </p:extLst>
          </p:nvPr>
        </p:nvGraphicFramePr>
        <p:xfrm>
          <a:off x="1310045" y="3409580"/>
          <a:ext cx="3730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Bitmap Image" r:id="rId6" imgW="373320" imgH="365760" progId="Paint.Picture">
                  <p:embed/>
                </p:oleObj>
              </mc:Choice>
              <mc:Fallback>
                <p:oleObj name="Bitmap Image" r:id="rId6" imgW="373320" imgH="365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10045" y="3409580"/>
                        <a:ext cx="373062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0E5E564-8E77-44F6-AE81-3D2951D35D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627196"/>
              </p:ext>
            </p:extLst>
          </p:nvPr>
        </p:nvGraphicFramePr>
        <p:xfrm>
          <a:off x="1310045" y="3899359"/>
          <a:ext cx="3587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Bitmap Image" r:id="rId8" imgW="358200" imgH="350640" progId="Paint.Picture">
                  <p:embed/>
                </p:oleObj>
              </mc:Choice>
              <mc:Fallback>
                <p:oleObj name="Bitmap Image" r:id="rId8" imgW="358200" imgH="350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10045" y="3899359"/>
                        <a:ext cx="3587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7AE002B-0E4A-41FE-BE9E-6D63942371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697138"/>
              </p:ext>
            </p:extLst>
          </p:nvPr>
        </p:nvGraphicFramePr>
        <p:xfrm>
          <a:off x="1310045" y="4366557"/>
          <a:ext cx="3587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Bitmap Image" r:id="rId10" imgW="358200" imgH="350640" progId="Paint.Picture">
                  <p:embed/>
                </p:oleObj>
              </mc:Choice>
              <mc:Fallback>
                <p:oleObj name="Bitmap Image" r:id="rId10" imgW="358200" imgH="350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10045" y="4366557"/>
                        <a:ext cx="3587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346CF29-5231-4C09-9903-C188D6FBE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099869"/>
              </p:ext>
            </p:extLst>
          </p:nvPr>
        </p:nvGraphicFramePr>
        <p:xfrm>
          <a:off x="1310045" y="4820586"/>
          <a:ext cx="3587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Bitmap Image" r:id="rId12" imgW="358200" imgH="350640" progId="Paint.Picture">
                  <p:embed/>
                </p:oleObj>
              </mc:Choice>
              <mc:Fallback>
                <p:oleObj name="Bitmap Image" r:id="rId12" imgW="358200" imgH="350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10045" y="4820586"/>
                        <a:ext cx="3587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6368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035244"/>
            <a:ext cx="11053773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</a:rPr>
              <a:t>ALM in Power BI with Deployment Pipelines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Building a Dataset and Report in Single PBIX File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77820"/>
          </a:xfrm>
        </p:spPr>
        <p:txBody>
          <a:bodyPr/>
          <a:lstStyle/>
          <a:p>
            <a:r>
              <a:rPr lang="en-US" dirty="0"/>
              <a:t>Provides simplest and most-common approach</a:t>
            </a:r>
          </a:p>
          <a:p>
            <a:r>
              <a:rPr lang="en-US" dirty="0"/>
              <a:t>Single PBIX file does not allow multi-authoring</a:t>
            </a:r>
          </a:p>
          <a:p>
            <a:r>
              <a:rPr lang="en-US" dirty="0"/>
              <a:t>Updates for dataset and report can be separated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9BA264-F870-418E-A0DF-916B87406BFB}"/>
              </a:ext>
            </a:extLst>
          </p:cNvPr>
          <p:cNvGrpSpPr/>
          <p:nvPr/>
        </p:nvGrpSpPr>
        <p:grpSpPr>
          <a:xfrm>
            <a:off x="812155" y="3027372"/>
            <a:ext cx="3127239" cy="2955774"/>
            <a:chOff x="432904" y="1073647"/>
            <a:chExt cx="3387256" cy="336627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F8FF62-C684-4B91-9D6A-8AFB5515D807}"/>
                </a:ext>
              </a:extLst>
            </p:cNvPr>
            <p:cNvSpPr/>
            <p:nvPr/>
          </p:nvSpPr>
          <p:spPr>
            <a:xfrm>
              <a:off x="432904" y="1073647"/>
              <a:ext cx="3387256" cy="336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/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 PBIX Scenario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FD78119-27FD-4A7C-9C95-93ADEFBDD3B0}"/>
                </a:ext>
              </a:extLst>
            </p:cNvPr>
            <p:cNvGrpSpPr/>
            <p:nvPr/>
          </p:nvGrpSpPr>
          <p:grpSpPr>
            <a:xfrm>
              <a:off x="753093" y="1549400"/>
              <a:ext cx="2726043" cy="2623930"/>
              <a:chOff x="5761973" y="2057400"/>
              <a:chExt cx="2726043" cy="262393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9C07623-097C-46DB-9032-738647D4AE0C}"/>
                  </a:ext>
                </a:extLst>
              </p:cNvPr>
              <p:cNvSpPr/>
              <p:nvPr/>
            </p:nvSpPr>
            <p:spPr>
              <a:xfrm>
                <a:off x="5764695" y="2057400"/>
                <a:ext cx="2723321" cy="21866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57F6EA4-3B46-44D7-B893-16CEF2187F81}"/>
                  </a:ext>
                </a:extLst>
              </p:cNvPr>
              <p:cNvSpPr/>
              <p:nvPr/>
            </p:nvSpPr>
            <p:spPr>
              <a:xfrm>
                <a:off x="5761973" y="4258849"/>
                <a:ext cx="2724411" cy="422481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Customer </a:t>
                </a:r>
                <a:r>
                  <a:rPr lang="en-US" sz="1400" b="1" dirty="0" err="1"/>
                  <a:t>Sales.pbix</a:t>
                </a:r>
                <a:endParaRPr lang="en-US" sz="1400" b="1" dirty="0"/>
              </a:p>
            </p:txBody>
          </p:sp>
        </p:grpSp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6DA58ADF-9B05-4C3B-B245-9C5596A1C192}"/>
                </a:ext>
              </a:extLst>
            </p:cNvPr>
            <p:cNvSpPr/>
            <p:nvPr/>
          </p:nvSpPr>
          <p:spPr>
            <a:xfrm>
              <a:off x="984194" y="268290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CD0E68-A903-46B8-AC1D-4315FD3CE5CC}"/>
                </a:ext>
              </a:extLst>
            </p:cNvPr>
            <p:cNvSpPr/>
            <p:nvPr/>
          </p:nvSpPr>
          <p:spPr>
            <a:xfrm>
              <a:off x="994353" y="1786835"/>
              <a:ext cx="2186609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Report Layout</a:t>
              </a:r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00647A88-692F-46BB-9E70-48DA87D5C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891" y="3173720"/>
            <a:ext cx="2627079" cy="22043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E9C04F-D5E1-46FA-B47F-9EFE1D15C8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613"/>
          <a:stretch/>
        </p:blipFill>
        <p:spPr>
          <a:xfrm>
            <a:off x="4934455" y="4076644"/>
            <a:ext cx="2366298" cy="1411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9DEE7C0A-B50B-4514-8EEE-435BE1E75F41}"/>
              </a:ext>
            </a:extLst>
          </p:cNvPr>
          <p:cNvSpPr/>
          <p:nvPr/>
        </p:nvSpPr>
        <p:spPr bwMode="auto">
          <a:xfrm>
            <a:off x="6559126" y="4685813"/>
            <a:ext cx="2366298" cy="503698"/>
          </a:xfrm>
          <a:prstGeom prst="rightArrow">
            <a:avLst>
              <a:gd name="adj1" fmla="val 50000"/>
              <a:gd name="adj2" fmla="val 66587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Arial" panose="020B0604020202020204" pitchFamily="34" charset="0"/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349036717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Building Datasets &amp; Reports in Separate PBIX Files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762568"/>
          </a:xfrm>
        </p:spPr>
        <p:txBody>
          <a:bodyPr/>
          <a:lstStyle/>
          <a:p>
            <a:r>
              <a:rPr lang="en-US" dirty="0"/>
              <a:t>Dataset definition stored in separate PBIX file</a:t>
            </a:r>
          </a:p>
          <a:p>
            <a:r>
              <a:rPr lang="en-US" dirty="0"/>
              <a:t>Reports defined using satellite PBIX files with Live Connect to dataset</a:t>
            </a:r>
          </a:p>
          <a:p>
            <a:r>
              <a:rPr lang="en-US" dirty="0"/>
              <a:t>All PBIX files can be updated, versioned and updated independently</a:t>
            </a:r>
          </a:p>
          <a:p>
            <a:r>
              <a:rPr lang="en-US" dirty="0"/>
              <a:t>Might require rebinding report to dataset after import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00777A-2457-4B3B-80BE-5E13FE56E5AC}"/>
              </a:ext>
            </a:extLst>
          </p:cNvPr>
          <p:cNvSpPr/>
          <p:nvPr/>
        </p:nvSpPr>
        <p:spPr>
          <a:xfrm>
            <a:off x="944049" y="3518963"/>
            <a:ext cx="4660893" cy="249823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 Dataset PBIX from Report PBIXs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A37B7D-2DC1-441E-ABA1-C716800CC56C}"/>
              </a:ext>
            </a:extLst>
          </p:cNvPr>
          <p:cNvGrpSpPr/>
          <p:nvPr/>
        </p:nvGrpSpPr>
        <p:grpSpPr>
          <a:xfrm>
            <a:off x="1281281" y="3932748"/>
            <a:ext cx="1640830" cy="1538522"/>
            <a:chOff x="5761973" y="2057400"/>
            <a:chExt cx="2726042" cy="26239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710BA2B-44F7-42DD-8FEB-5D3E3D6D2F38}"/>
                </a:ext>
              </a:extLst>
            </p:cNvPr>
            <p:cNvSpPr/>
            <p:nvPr/>
          </p:nvSpPr>
          <p:spPr>
            <a:xfrm>
              <a:off x="5764694" y="2057400"/>
              <a:ext cx="2723321" cy="218660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8BD91B-998D-400E-9CE5-FE5B02833524}"/>
                </a:ext>
              </a:extLst>
            </p:cNvPr>
            <p:cNvSpPr/>
            <p:nvPr/>
          </p:nvSpPr>
          <p:spPr>
            <a:xfrm>
              <a:off x="5761973" y="4258849"/>
              <a:ext cx="272441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 Sales Model.pbix</a:t>
              </a:r>
            </a:p>
          </p:txBody>
        </p:sp>
      </p:grp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D83DB5-E338-4470-BFE5-961AFE8E1978}"/>
              </a:ext>
            </a:extLst>
          </p:cNvPr>
          <p:cNvSpPr/>
          <p:nvPr/>
        </p:nvSpPr>
        <p:spPr>
          <a:xfrm>
            <a:off x="1459220" y="4597369"/>
            <a:ext cx="1328723" cy="50118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Dataset Definition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53DC3-B898-406A-A344-528515535015}"/>
              </a:ext>
            </a:extLst>
          </p:cNvPr>
          <p:cNvSpPr/>
          <p:nvPr/>
        </p:nvSpPr>
        <p:spPr>
          <a:xfrm>
            <a:off x="1465177" y="4071966"/>
            <a:ext cx="1282102" cy="402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Report Layout</a:t>
            </a:r>
          </a:p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(not used)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56281D-67B6-4E23-95F8-59159A25D243}"/>
              </a:ext>
            </a:extLst>
          </p:cNvPr>
          <p:cNvSpPr/>
          <p:nvPr/>
        </p:nvSpPr>
        <p:spPr>
          <a:xfrm>
            <a:off x="3455931" y="3881875"/>
            <a:ext cx="1766800" cy="62978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9C17D-D9F1-4B3F-8E7A-89CA7266C755}"/>
              </a:ext>
            </a:extLst>
          </p:cNvPr>
          <p:cNvSpPr/>
          <p:nvPr/>
        </p:nvSpPr>
        <p:spPr>
          <a:xfrm>
            <a:off x="3454165" y="4520361"/>
            <a:ext cx="1767507" cy="24771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Product Sales Report.pbix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3DE1A-A2EA-4D0D-BB3C-57F59FFB5E47}"/>
              </a:ext>
            </a:extLst>
          </p:cNvPr>
          <p:cNvSpPr/>
          <p:nvPr/>
        </p:nvSpPr>
        <p:spPr>
          <a:xfrm>
            <a:off x="3559882" y="4024849"/>
            <a:ext cx="1561575" cy="37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Report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F8064D-71EC-4580-BC97-C8117CDAD932}"/>
              </a:ext>
            </a:extLst>
          </p:cNvPr>
          <p:cNvSpPr/>
          <p:nvPr/>
        </p:nvSpPr>
        <p:spPr>
          <a:xfrm>
            <a:off x="3455931" y="4948221"/>
            <a:ext cx="1766800" cy="62978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487E4-DA01-42C3-BBBB-2C55012C09AA}"/>
              </a:ext>
            </a:extLst>
          </p:cNvPr>
          <p:cNvSpPr/>
          <p:nvPr/>
        </p:nvSpPr>
        <p:spPr>
          <a:xfrm>
            <a:off x="3454165" y="5586707"/>
            <a:ext cx="1767507" cy="24771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Top 10 Products.pbix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15811F-7186-4082-9C10-0459648E5FA9}"/>
              </a:ext>
            </a:extLst>
          </p:cNvPr>
          <p:cNvSpPr/>
          <p:nvPr/>
        </p:nvSpPr>
        <p:spPr>
          <a:xfrm>
            <a:off x="3559882" y="5091195"/>
            <a:ext cx="1561575" cy="37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Report Layout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EF2667-6578-45CB-825D-0A30CA4DEB4A}"/>
              </a:ext>
            </a:extLst>
          </p:cNvPr>
          <p:cNvCxnSpPr>
            <a:cxnSpLocks/>
            <a:stCxn id="5" idx="4"/>
            <a:endCxn id="12" idx="1"/>
          </p:cNvCxnSpPr>
          <p:nvPr/>
        </p:nvCxnSpPr>
        <p:spPr>
          <a:xfrm flipV="1">
            <a:off x="2787943" y="4213603"/>
            <a:ext cx="771939" cy="6343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3B6582-93DE-455B-B392-758ED933F2FD}"/>
              </a:ext>
            </a:extLst>
          </p:cNvPr>
          <p:cNvCxnSpPr>
            <a:cxnSpLocks/>
            <a:stCxn id="5" idx="4"/>
            <a:endCxn id="15" idx="1"/>
          </p:cNvCxnSpPr>
          <p:nvPr/>
        </p:nvCxnSpPr>
        <p:spPr>
          <a:xfrm>
            <a:off x="2787943" y="4847961"/>
            <a:ext cx="771939" cy="4319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1807F4C-BCA6-476E-A194-A01E8BB9D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852" y="3544013"/>
            <a:ext cx="2366298" cy="2858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9D1E2AD-E978-41ED-8037-38FD31D60C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77" b="-496"/>
          <a:stretch/>
        </p:blipFill>
        <p:spPr>
          <a:xfrm>
            <a:off x="9024633" y="3476215"/>
            <a:ext cx="2856767" cy="2858235"/>
          </a:xfrm>
          <a:prstGeom prst="rect">
            <a:avLst/>
          </a:prstGeom>
          <a:ln>
            <a:solidFill>
              <a:srgbClr val="2C2C2F"/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2ABFDFE-3A80-422C-B0E3-3A7CEE3B62F5}"/>
              </a:ext>
            </a:extLst>
          </p:cNvPr>
          <p:cNvSpPr/>
          <p:nvPr/>
        </p:nvSpPr>
        <p:spPr bwMode="auto">
          <a:xfrm>
            <a:off x="8217335" y="5284084"/>
            <a:ext cx="1247390" cy="323850"/>
          </a:xfrm>
          <a:prstGeom prst="rightArrow">
            <a:avLst/>
          </a:prstGeom>
          <a:solidFill>
            <a:schemeClr val="accent1"/>
          </a:solidFill>
          <a:ln w="3175">
            <a:solidFill>
              <a:srgbClr val="2C2C2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19DCDA-2551-493B-9D4F-BCB7B07C6355}"/>
              </a:ext>
            </a:extLst>
          </p:cNvPr>
          <p:cNvSpPr/>
          <p:nvPr/>
        </p:nvSpPr>
        <p:spPr bwMode="auto">
          <a:xfrm>
            <a:off x="8226860" y="5636509"/>
            <a:ext cx="1247390" cy="323850"/>
          </a:xfrm>
          <a:prstGeom prst="rightArrow">
            <a:avLst/>
          </a:prstGeom>
          <a:solidFill>
            <a:schemeClr val="accent1"/>
          </a:solidFill>
          <a:ln w="3175">
            <a:solidFill>
              <a:srgbClr val="2C2C2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BC86A42-CF6D-4880-BE58-60AC9FBAB08D}"/>
              </a:ext>
            </a:extLst>
          </p:cNvPr>
          <p:cNvSpPr/>
          <p:nvPr/>
        </p:nvSpPr>
        <p:spPr bwMode="auto">
          <a:xfrm>
            <a:off x="8226860" y="5988934"/>
            <a:ext cx="1247390" cy="323850"/>
          </a:xfrm>
          <a:prstGeom prst="rightArrow">
            <a:avLst/>
          </a:prstGeom>
          <a:solidFill>
            <a:schemeClr val="accent1"/>
          </a:solidFill>
          <a:ln w="3175">
            <a:solidFill>
              <a:srgbClr val="2C2C2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0828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Datasets with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15991"/>
          </a:xfrm>
        </p:spPr>
        <p:txBody>
          <a:bodyPr/>
          <a:lstStyle/>
          <a:p>
            <a:r>
              <a:rPr lang="en-US" dirty="0"/>
              <a:t>What is a Dataset Parameter?</a:t>
            </a:r>
          </a:p>
          <a:p>
            <a:pPr lvl="1"/>
            <a:r>
              <a:rPr lang="en-US" dirty="0"/>
              <a:t>Configurable project-level setting for PBIX file</a:t>
            </a:r>
          </a:p>
          <a:p>
            <a:pPr lvl="1"/>
            <a:r>
              <a:rPr lang="en-US" dirty="0"/>
              <a:t>Strongly-typed value to which you can apply restrictions</a:t>
            </a:r>
          </a:p>
          <a:p>
            <a:pPr lvl="1"/>
            <a:r>
              <a:rPr lang="en-US" dirty="0"/>
              <a:t>Can be referenced from a query to determine datasource path</a:t>
            </a:r>
          </a:p>
          <a:p>
            <a:pPr lvl="1"/>
            <a:r>
              <a:rPr lang="en-US" dirty="0"/>
              <a:t>Dataset parameters can be updated in Power BI Service by hand or through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BAD71-1CA5-4D2A-B750-97F8BABF9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4" t="3267" r="1691" b="3615"/>
          <a:stretch/>
        </p:blipFill>
        <p:spPr>
          <a:xfrm>
            <a:off x="314324" y="3708559"/>
            <a:ext cx="3399437" cy="237345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33E442-5CAD-4707-B1EA-C55FAB979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052" y="3759368"/>
            <a:ext cx="3887010" cy="227183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C47DF1-C14C-4C77-831A-93D6BEFDB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354" y="3808427"/>
            <a:ext cx="4126458" cy="227358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9798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Developing Datasets using BIM Files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23576"/>
          </a:xfrm>
        </p:spPr>
        <p:txBody>
          <a:bodyPr/>
          <a:lstStyle/>
          <a:p>
            <a:r>
              <a:rPr lang="en-US" dirty="0"/>
              <a:t>Dataset definitions can be maintained/developer using JSON-based BIM file format</a:t>
            </a:r>
          </a:p>
          <a:p>
            <a:r>
              <a:rPr lang="en-US" dirty="0"/>
              <a:t>Dataset definitions edited using external tools (e.g. Tabular Editor) or API (e.g. TOM)</a:t>
            </a:r>
          </a:p>
          <a:p>
            <a:r>
              <a:rPr lang="en-US" dirty="0"/>
              <a:t>Reports defined using satellite PBIX files with Live Connect to dataset</a:t>
            </a:r>
          </a:p>
          <a:p>
            <a:r>
              <a:rPr lang="en-US" dirty="0"/>
              <a:t>Requires rebinding report to dataset after import operation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19735E-CF3E-48E1-A0C2-9C77DC568F0C}"/>
              </a:ext>
            </a:extLst>
          </p:cNvPr>
          <p:cNvGrpSpPr/>
          <p:nvPr/>
        </p:nvGrpSpPr>
        <p:grpSpPr>
          <a:xfrm>
            <a:off x="855561" y="3276235"/>
            <a:ext cx="4442020" cy="2321744"/>
            <a:chOff x="957568" y="3994702"/>
            <a:chExt cx="4660893" cy="249823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00777A-2457-4B3B-80BE-5E13FE56E5AC}"/>
                </a:ext>
              </a:extLst>
            </p:cNvPr>
            <p:cNvSpPr/>
            <p:nvPr/>
          </p:nvSpPr>
          <p:spPr>
            <a:xfrm>
              <a:off x="957568" y="3994702"/>
              <a:ext cx="4660893" cy="2498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Maintain Dataset Definition using BIM File Format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710BA2B-44F7-42DD-8FEB-5D3E3D6D2F38}"/>
                </a:ext>
              </a:extLst>
            </p:cNvPr>
            <p:cNvSpPr/>
            <p:nvPr/>
          </p:nvSpPr>
          <p:spPr>
            <a:xfrm>
              <a:off x="1296438" y="4878095"/>
              <a:ext cx="1639192" cy="89076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8BD91B-998D-400E-9CE5-FE5B02833524}"/>
                </a:ext>
              </a:extLst>
            </p:cNvPr>
            <p:cNvSpPr/>
            <p:nvPr/>
          </p:nvSpPr>
          <p:spPr>
            <a:xfrm>
              <a:off x="1294800" y="5774901"/>
              <a:ext cx="1639848" cy="172107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 Sales </a:t>
              </a:r>
              <a:r>
                <a:rPr lang="en-US" sz="900" b="1" dirty="0" err="1"/>
                <a:t>Model.bim</a:t>
              </a:r>
              <a:endParaRPr lang="en-US" sz="900" b="1" dirty="0"/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ACD83DB5-E338-4470-BFE5-961AFE8E1978}"/>
                </a:ext>
              </a:extLst>
            </p:cNvPr>
            <p:cNvSpPr/>
            <p:nvPr/>
          </p:nvSpPr>
          <p:spPr>
            <a:xfrm>
              <a:off x="1472739" y="5073108"/>
              <a:ext cx="1328723" cy="50118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56281D-67B6-4E23-95F8-59159A25D243}"/>
                </a:ext>
              </a:extLst>
            </p:cNvPr>
            <p:cNvSpPr/>
            <p:nvPr/>
          </p:nvSpPr>
          <p:spPr>
            <a:xfrm>
              <a:off x="3469450" y="4357614"/>
              <a:ext cx="1766800" cy="6297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39C17D-D9F1-4B3F-8E7A-89CA7266C755}"/>
                </a:ext>
              </a:extLst>
            </p:cNvPr>
            <p:cNvSpPr/>
            <p:nvPr/>
          </p:nvSpPr>
          <p:spPr>
            <a:xfrm>
              <a:off x="3467684" y="4996100"/>
              <a:ext cx="1767507" cy="247719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 Sales Report.pbix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F3DE1A-A2EA-4D0D-BB3C-57F59FFB5E47}"/>
                </a:ext>
              </a:extLst>
            </p:cNvPr>
            <p:cNvSpPr/>
            <p:nvPr/>
          </p:nvSpPr>
          <p:spPr>
            <a:xfrm>
              <a:off x="3573401" y="4500588"/>
              <a:ext cx="1561575" cy="3775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F8064D-71EC-4580-BC97-C8117CDAD932}"/>
                </a:ext>
              </a:extLst>
            </p:cNvPr>
            <p:cNvSpPr/>
            <p:nvPr/>
          </p:nvSpPr>
          <p:spPr>
            <a:xfrm>
              <a:off x="3469450" y="5423960"/>
              <a:ext cx="1766800" cy="6297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A487E4-DA01-42C3-BBBB-2C55012C09AA}"/>
                </a:ext>
              </a:extLst>
            </p:cNvPr>
            <p:cNvSpPr/>
            <p:nvPr/>
          </p:nvSpPr>
          <p:spPr>
            <a:xfrm>
              <a:off x="3467684" y="6062446"/>
              <a:ext cx="1767507" cy="247719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Top 10 Products.pbix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5811F-7186-4082-9C10-0459648E5FA9}"/>
                </a:ext>
              </a:extLst>
            </p:cNvPr>
            <p:cNvSpPr/>
            <p:nvPr/>
          </p:nvSpPr>
          <p:spPr>
            <a:xfrm>
              <a:off x="3573401" y="5566934"/>
              <a:ext cx="1561575" cy="3775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EF2667-6578-45CB-825D-0A30CA4DEB4A}"/>
                </a:ext>
              </a:extLst>
            </p:cNvPr>
            <p:cNvCxnSpPr>
              <a:cxnSpLocks/>
              <a:stCxn id="5" idx="4"/>
              <a:endCxn id="12" idx="1"/>
            </p:cNvCxnSpPr>
            <p:nvPr/>
          </p:nvCxnSpPr>
          <p:spPr>
            <a:xfrm flipV="1">
              <a:off x="2801462" y="4689342"/>
              <a:ext cx="771939" cy="6343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13B6582-93DE-455B-B392-758ED933F2FD}"/>
                </a:ext>
              </a:extLst>
            </p:cNvPr>
            <p:cNvCxnSpPr>
              <a:cxnSpLocks/>
              <a:stCxn id="5" idx="4"/>
              <a:endCxn id="15" idx="1"/>
            </p:cNvCxnSpPr>
            <p:nvPr/>
          </p:nvCxnSpPr>
          <p:spPr>
            <a:xfrm>
              <a:off x="2801462" y="5323700"/>
              <a:ext cx="771939" cy="4319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4C2C51-BF11-40C4-A9D6-DABB0BCBA6B0}"/>
              </a:ext>
            </a:extLst>
          </p:cNvPr>
          <p:cNvGrpSpPr/>
          <p:nvPr/>
        </p:nvGrpSpPr>
        <p:grpSpPr>
          <a:xfrm>
            <a:off x="6054906" y="3276235"/>
            <a:ext cx="1727196" cy="3420723"/>
            <a:chOff x="6753000" y="3276235"/>
            <a:chExt cx="1727196" cy="342072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0B8CE28-7D25-4100-96D3-1DBAFDB532BE}"/>
                </a:ext>
              </a:extLst>
            </p:cNvPr>
            <p:cNvGrpSpPr/>
            <p:nvPr/>
          </p:nvGrpSpPr>
          <p:grpSpPr>
            <a:xfrm>
              <a:off x="6893583" y="3276235"/>
              <a:ext cx="1379818" cy="971486"/>
              <a:chOff x="6893583" y="3276235"/>
              <a:chExt cx="1379818" cy="97148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D6200199-CD9D-4856-8FB9-9C5A22813D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3583" y="3285291"/>
                <a:ext cx="608851" cy="953866"/>
              </a:xfrm>
              <a:prstGeom prst="rect">
                <a:avLst/>
              </a:prstGeom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7F2B4C2-6083-42BE-BE08-219AF4628699}"/>
                  </a:ext>
                </a:extLst>
              </p:cNvPr>
              <p:cNvGrpSpPr/>
              <p:nvPr/>
            </p:nvGrpSpPr>
            <p:grpSpPr>
              <a:xfrm>
                <a:off x="7664550" y="3276235"/>
                <a:ext cx="608851" cy="971486"/>
                <a:chOff x="185534" y="3458440"/>
                <a:chExt cx="546611" cy="872176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E3A416-DF9A-448E-A602-FE0E62C90AB8}"/>
                    </a:ext>
                  </a:extLst>
                </p:cNvPr>
                <p:cNvSpPr/>
                <p:nvPr/>
              </p:nvSpPr>
              <p:spPr bwMode="auto">
                <a:xfrm>
                  <a:off x="185534" y="3458440"/>
                  <a:ext cx="546611" cy="872176"/>
                </a:xfrm>
                <a:prstGeom prst="rect">
                  <a:avLst/>
                </a:prstGeom>
                <a:solidFill>
                  <a:srgbClr val="2C2C2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dirty="0">
                      <a:solidFill>
                        <a:srgbClr val="FDE366"/>
                      </a:solidFill>
                      <a:ea typeface="Segoe UI" pitchFamily="34" charset="0"/>
                      <a:cs typeface="Segoe UI" pitchFamily="34" charset="0"/>
                    </a:rPr>
                    <a:t>SSDT</a:t>
                  </a:r>
                </a:p>
              </p:txBody>
            </p:sp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628C25F3-EE35-471B-B746-35EA75DFA2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8586" t="4520" r="12063" b="2512"/>
                <a:stretch/>
              </p:blipFill>
              <p:spPr>
                <a:xfrm>
                  <a:off x="226646" y="3514492"/>
                  <a:ext cx="462736" cy="52031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3461B14-0C6E-4734-95E8-3F4A2F0A435D}"/>
                </a:ext>
              </a:extLst>
            </p:cNvPr>
            <p:cNvGrpSpPr/>
            <p:nvPr/>
          </p:nvGrpSpPr>
          <p:grpSpPr>
            <a:xfrm>
              <a:off x="6753000" y="4352002"/>
              <a:ext cx="1727196" cy="2344956"/>
              <a:chOff x="6342610" y="3167149"/>
              <a:chExt cx="2115589" cy="28722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A169A5F-279C-491F-B069-D3493BD8B5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491" t="8254" r="1950"/>
              <a:stretch/>
            </p:blipFill>
            <p:spPr>
              <a:xfrm>
                <a:off x="6342610" y="3167149"/>
                <a:ext cx="2110965" cy="2373284"/>
              </a:xfrm>
              <a:prstGeom prst="rect">
                <a:avLst/>
              </a:prstGeom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A7E7FD5-52BF-4DD9-AB25-9050B3396B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-1638" t="45559" r="12234" b="37421"/>
              <a:stretch/>
            </p:blipFill>
            <p:spPr>
              <a:xfrm>
                <a:off x="6342610" y="5552943"/>
                <a:ext cx="2115589" cy="48647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10635D-A2FF-484C-A9CB-F4955AF5B23E}"/>
              </a:ext>
            </a:extLst>
          </p:cNvPr>
          <p:cNvGrpSpPr/>
          <p:nvPr/>
        </p:nvGrpSpPr>
        <p:grpSpPr>
          <a:xfrm>
            <a:off x="7794548" y="3515543"/>
            <a:ext cx="3664065" cy="2858235"/>
            <a:chOff x="8492642" y="3515543"/>
            <a:chExt cx="3664065" cy="28582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5A682A-5348-493F-911F-656E9CC0CC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077" b="-496"/>
            <a:stretch/>
          </p:blipFill>
          <p:spPr>
            <a:xfrm>
              <a:off x="9299940" y="3515543"/>
              <a:ext cx="2856767" cy="2858235"/>
            </a:xfrm>
            <a:prstGeom prst="rect">
              <a:avLst/>
            </a:prstGeom>
            <a:ln>
              <a:solidFill>
                <a:srgbClr val="2C2C2F"/>
              </a:solidFill>
            </a:ln>
          </p:spPr>
        </p:pic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C47A11C-50D1-49FC-8DD1-B0021BB35287}"/>
                </a:ext>
              </a:extLst>
            </p:cNvPr>
            <p:cNvSpPr/>
            <p:nvPr/>
          </p:nvSpPr>
          <p:spPr bwMode="auto">
            <a:xfrm>
              <a:off x="8492642" y="5323412"/>
              <a:ext cx="1247390" cy="323850"/>
            </a:xfrm>
            <a:prstGeom prst="rightArrow">
              <a:avLst/>
            </a:prstGeom>
            <a:solidFill>
              <a:schemeClr val="accent1"/>
            </a:solidFill>
            <a:ln w="3175">
              <a:solidFill>
                <a:srgbClr val="2C2C2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91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7172-233D-40D6-A154-A92571FA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DIFFS Between BIM File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446B4-AB84-47CD-92B8-941C51513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You can track changes by looking a BIM file DIFFS in Azure DevOps Rep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904296-88E4-4FE3-92C7-4BB0AD41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1" y="1839837"/>
            <a:ext cx="10561320" cy="416052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071816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Building Paginated Reports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286062"/>
          </a:xfrm>
        </p:spPr>
        <p:txBody>
          <a:bodyPr/>
          <a:lstStyle/>
          <a:p>
            <a:r>
              <a:rPr lang="en-US" dirty="0"/>
              <a:t>Paginated reports authored using Power BI Report Builder</a:t>
            </a:r>
          </a:p>
          <a:p>
            <a:pPr lvl="1"/>
            <a:r>
              <a:rPr lang="en-US" dirty="0"/>
              <a:t>Provides more control over printing/export process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Paginated report saved into XML-based RDL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9DEEC-3B00-42B4-B138-8C57E1D8E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267" y="3763367"/>
            <a:ext cx="2935942" cy="2849291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3E7AFD-50F7-4156-B898-EC19C80329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028"/>
          <a:stretch/>
        </p:blipFill>
        <p:spPr>
          <a:xfrm>
            <a:off x="4719906" y="5397910"/>
            <a:ext cx="2862210" cy="12781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B84A10B-FBAB-47C9-BC98-3AA11A175EFE}"/>
              </a:ext>
            </a:extLst>
          </p:cNvPr>
          <p:cNvSpPr/>
          <p:nvPr/>
        </p:nvSpPr>
        <p:spPr bwMode="auto">
          <a:xfrm>
            <a:off x="7246020" y="5809790"/>
            <a:ext cx="1809490" cy="391720"/>
          </a:xfrm>
          <a:prstGeom prst="rightArrow">
            <a:avLst/>
          </a:prstGeom>
          <a:solidFill>
            <a:schemeClr val="accent1"/>
          </a:solidFill>
          <a:ln w="3175">
            <a:solidFill>
              <a:srgbClr val="2C2C2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BD685-A1CD-40B6-A261-854A7B186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482" y="2101830"/>
            <a:ext cx="6765036" cy="20360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765512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Dataflows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Dataflows can be created/edited in Power BI Service using browser</a:t>
            </a:r>
          </a:p>
          <a:p>
            <a:pPr lvl="1"/>
            <a:r>
              <a:rPr lang="en-US" dirty="0"/>
              <a:t>Dataflows can be exported/imported using JSON file format</a:t>
            </a:r>
          </a:p>
          <a:p>
            <a:pPr lvl="1"/>
            <a:r>
              <a:rPr lang="en-US" dirty="0"/>
              <a:t>Power BI Service API support importing JSON to create dataflow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4088B4-86CF-4849-9B88-E6CE3F239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6"/>
          <a:stretch/>
        </p:blipFill>
        <p:spPr>
          <a:xfrm>
            <a:off x="4394935" y="2861188"/>
            <a:ext cx="3824195" cy="3514782"/>
          </a:xfrm>
          <a:prstGeom prst="rect">
            <a:avLst/>
          </a:prstGeom>
          <a:ln>
            <a:solidFill>
              <a:srgbClr val="2C2C2F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918EAD-01C1-4DDC-9D09-6F66C2C24B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962"/>
          <a:stretch/>
        </p:blipFill>
        <p:spPr>
          <a:xfrm>
            <a:off x="1632251" y="4920059"/>
            <a:ext cx="2457967" cy="14559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309F6DA-F784-4385-AECA-5E601521F582}"/>
              </a:ext>
            </a:extLst>
          </p:cNvPr>
          <p:cNvSpPr/>
          <p:nvPr/>
        </p:nvSpPr>
        <p:spPr bwMode="auto">
          <a:xfrm>
            <a:off x="3608438" y="5996213"/>
            <a:ext cx="1247390" cy="323850"/>
          </a:xfrm>
          <a:prstGeom prst="rightArrow">
            <a:avLst/>
          </a:prstGeom>
          <a:solidFill>
            <a:schemeClr val="accent1"/>
          </a:solidFill>
          <a:ln w="3175">
            <a:solidFill>
              <a:srgbClr val="2C2C2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4069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and Versioning Power BI Artifacts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Publishing Artifacts to the Power BI Service</a:t>
            </a:r>
          </a:p>
          <a:p>
            <a:r>
              <a:rPr lang="en-US" dirty="0"/>
              <a:t>Creating and Configuring Deployment Rules</a:t>
            </a:r>
          </a:p>
          <a:p>
            <a:r>
              <a:rPr lang="en-US" dirty="0"/>
              <a:t>Using APIs to Create and Manage Deployment Pipelines</a:t>
            </a:r>
          </a:p>
          <a:p>
            <a:r>
              <a:rPr lang="en-US" dirty="0"/>
              <a:t>Deployment 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114217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4C83-334F-43AD-BB08-4A92FC8E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Power BI REST API for ALM &amp;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103AD-0836-495D-B747-99BF64E27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call the Power BI REST API?</a:t>
            </a:r>
          </a:p>
          <a:p>
            <a:pPr lvl="1"/>
            <a:r>
              <a:rPr lang="en-US" dirty="0"/>
              <a:t>Write PowerShell scripts using cmdlets from </a:t>
            </a:r>
            <a:r>
              <a:rPr lang="en-US" b="1" dirty="0" err="1"/>
              <a:t>MicrosoftPowerBIMgmt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Call Power BI REST API directly by creating/managing HTTP requests</a:t>
            </a:r>
          </a:p>
          <a:p>
            <a:pPr lvl="1"/>
            <a:r>
              <a:rPr lang="en-US" dirty="0"/>
              <a:t>Use Power BI .NET SDK to increase productivity</a:t>
            </a:r>
          </a:p>
          <a:p>
            <a:pPr lvl="1"/>
            <a:r>
              <a:rPr lang="en-US" dirty="0"/>
              <a:t>Use Azure DevOps extension created for Power BI (e.g. Power BI Actions)</a:t>
            </a:r>
          </a:p>
          <a:p>
            <a:pPr lvl="1"/>
            <a:endParaRPr lang="en-US" dirty="0"/>
          </a:p>
          <a:p>
            <a:r>
              <a:rPr lang="en-US" dirty="0"/>
              <a:t>Power BI REST API operations used for ALM and DevOps</a:t>
            </a:r>
          </a:p>
          <a:p>
            <a:pPr lvl="1"/>
            <a:r>
              <a:rPr lang="en-US" dirty="0"/>
              <a:t>Create workspace</a:t>
            </a:r>
          </a:p>
          <a:p>
            <a:pPr lvl="1"/>
            <a:r>
              <a:rPr lang="en-US" dirty="0"/>
              <a:t>Assign workspace to a dedicated capacity</a:t>
            </a:r>
          </a:p>
          <a:p>
            <a:pPr lvl="1"/>
            <a:r>
              <a:rPr lang="en-US" dirty="0"/>
              <a:t>Import PBIX file</a:t>
            </a:r>
          </a:p>
          <a:p>
            <a:pPr lvl="1"/>
            <a:r>
              <a:rPr lang="en-US" dirty="0"/>
              <a:t>Update datasource parameters</a:t>
            </a:r>
          </a:p>
          <a:p>
            <a:pPr lvl="1"/>
            <a:r>
              <a:rPr lang="en-US" dirty="0"/>
              <a:t>Patch datasource credentials</a:t>
            </a:r>
          </a:p>
          <a:p>
            <a:pPr lvl="1"/>
            <a:r>
              <a:rPr lang="en-US" dirty="0"/>
              <a:t>Start dataset refresh operations</a:t>
            </a:r>
          </a:p>
          <a:p>
            <a:pPr lvl="1"/>
            <a:r>
              <a:rPr lang="en-US" dirty="0"/>
              <a:t>Create and bind gateway datasources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70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4E8D-34CA-42F3-B195-6427C637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Write PowerShell Scripts for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F8909-0050-4488-A0C3-CD35821D3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92935"/>
          </a:xfrm>
        </p:spPr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 Writing PowerShell Scripts for Power BI</a:t>
            </a:r>
          </a:p>
          <a:p>
            <a:pPr lvl="1"/>
            <a:r>
              <a:rPr lang="en-US" dirty="0"/>
              <a:t>Power BI Dev Camp Session from October 2020</a:t>
            </a:r>
          </a:p>
          <a:p>
            <a:pPr lvl="1"/>
            <a:r>
              <a:rPr lang="en-US" dirty="0"/>
              <a:t>Covers getting Started with cmdlet from </a:t>
            </a:r>
            <a:r>
              <a:rPr lang="en-US" b="1" dirty="0" err="1"/>
              <a:t>MicrosoftPowerBIMgmt</a:t>
            </a:r>
            <a:endParaRPr lang="en-US" b="1" dirty="0"/>
          </a:p>
          <a:p>
            <a:pPr lvl="1"/>
            <a:r>
              <a:rPr lang="en-US" b="1" dirty="0"/>
              <a:t>Video</a:t>
            </a:r>
            <a:r>
              <a:rPr lang="en-US" dirty="0"/>
              <a:t>: </a:t>
            </a:r>
            <a:r>
              <a:rPr lang="en-US" sz="1800" b="1" dirty="0">
                <a:hlinkClick r:id="rId2"/>
              </a:rPr>
              <a:t>https://www.youtube.com/watch?v=WaKvZgjTWmo</a:t>
            </a:r>
            <a:endParaRPr lang="en-US" b="1" dirty="0"/>
          </a:p>
          <a:p>
            <a:pPr lvl="1"/>
            <a:r>
              <a:rPr lang="en-US" b="1" dirty="0"/>
              <a:t>Samples</a:t>
            </a:r>
            <a:r>
              <a:rPr lang="en-US" dirty="0"/>
              <a:t>: </a:t>
            </a:r>
            <a:r>
              <a:rPr lang="en-US" sz="1800" b="1" dirty="0">
                <a:hlinkClick r:id="rId3"/>
              </a:rPr>
              <a:t>https://github.com/PowerBiDevCamp/PowerBI-PowerShell-Tutorial/tree/master/Demos</a:t>
            </a:r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D6497-5E75-4A98-8C9D-4A0F48D0C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894" y="3358456"/>
            <a:ext cx="4865818" cy="3347144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813127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07442-418B-437F-BAD9-9C82824FB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23" y="1796896"/>
            <a:ext cx="9193677" cy="50833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4163-ACD8-4652-A818-B76B6D44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Use the Power BI REST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68391-6B53-4A2F-AE15-3C66C25E9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Advanced Data Set Programming with Power BI</a:t>
            </a:r>
          </a:p>
          <a:p>
            <a:pPr lvl="1"/>
            <a:r>
              <a:rPr lang="en-US" dirty="0">
                <a:latin typeface="Roboto" panose="02000000000000000000" pitchFamily="2" charset="0"/>
              </a:rPr>
              <a:t>Power BI Dev Camp Session from May 2021</a:t>
            </a:r>
          </a:p>
          <a:p>
            <a:pPr lvl="1"/>
            <a:r>
              <a:rPr lang="en-US" dirty="0">
                <a:latin typeface="Roboto" panose="02000000000000000000" pitchFamily="2" charset="0"/>
              </a:rPr>
              <a:t>Covers using Power BI REST API operations used in ALM</a:t>
            </a:r>
          </a:p>
          <a:p>
            <a:pPr lvl="1"/>
            <a:r>
              <a:rPr lang="en-US" dirty="0">
                <a:hlinkClick r:id="rId2"/>
              </a:rPr>
              <a:t>https://www.youtube.com/watch?v=rwVgbp0LdNs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6C020-B828-4C9D-8D6A-B43C721EE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3032172"/>
            <a:ext cx="5524500" cy="369069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03231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86BD-887E-47FF-BC02-C8F19E98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Extensions for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C9189-34EC-4ECF-8FD7-CD5ECD2DB4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85624"/>
          </a:xfrm>
        </p:spPr>
        <p:txBody>
          <a:bodyPr/>
          <a:lstStyle/>
          <a:p>
            <a:r>
              <a:rPr lang="en-US" b="1" dirty="0"/>
              <a:t>Power BI Actions</a:t>
            </a:r>
            <a:r>
              <a:rPr lang="en-US" dirty="0"/>
              <a:t> by </a:t>
            </a:r>
            <a:r>
              <a:rPr lang="en-US" dirty="0" err="1"/>
              <a:t>Maik</a:t>
            </a:r>
            <a:r>
              <a:rPr lang="en-US" dirty="0"/>
              <a:t> van der </a:t>
            </a:r>
            <a:r>
              <a:rPr lang="en-US" dirty="0" err="1"/>
              <a:t>Gaag</a:t>
            </a:r>
            <a:endParaRPr lang="en-US" dirty="0"/>
          </a:p>
          <a:p>
            <a:pPr lvl="1"/>
            <a:r>
              <a:rPr lang="en-US" sz="1800" dirty="0">
                <a:hlinkClick r:id="rId2"/>
              </a:rPr>
              <a:t>https://marketplace.visualstudio.com/items?itemName=maikvandergaag.maikvandergaag-power-bi-actions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Macaw Power BI Extensions</a:t>
            </a:r>
          </a:p>
          <a:p>
            <a:pPr lvl="1"/>
            <a:r>
              <a:rPr lang="en-US" sz="1800" dirty="0">
                <a:hlinkClick r:id="rId3"/>
              </a:rPr>
              <a:t>https://marketplace.visualstudio.com/items?itemName=Macaw.PowerBI-VSTS-Extensions</a:t>
            </a:r>
            <a:r>
              <a:rPr lang="en-US" sz="1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A1363-C495-4833-A5DE-E429D9AE2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412" y="2114413"/>
            <a:ext cx="6608983" cy="18286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172996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E6A8-1930-4539-8F5C-6C538CC6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Sample: </a:t>
            </a:r>
            <a:r>
              <a:rPr lang="en-US" dirty="0" err="1"/>
              <a:t>DeploymentPipelineAutomation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D324E-FE5F-4A83-89DA-AB6BB8B99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Proof-of-Concept demo for managing ALM in Power BI using code</a:t>
            </a:r>
          </a:p>
          <a:p>
            <a:pPr lvl="1"/>
            <a:r>
              <a:rPr lang="en-US" dirty="0"/>
              <a:t>Written as simple C# application</a:t>
            </a:r>
          </a:p>
          <a:p>
            <a:pPr lvl="1"/>
            <a:r>
              <a:rPr lang="en-US" dirty="0"/>
              <a:t>Demonstrates how to deploy artifacts</a:t>
            </a:r>
          </a:p>
          <a:p>
            <a:pPr lvl="1"/>
            <a:r>
              <a:rPr lang="en-US" dirty="0"/>
              <a:t>Demonstrates how to program Deployment Pipelines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DCD8B-094D-4C69-ACB5-84C6CF68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84" y="3074616"/>
            <a:ext cx="3608132" cy="297093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619FD74-FCFD-4350-8664-76FB83DA19BA}"/>
              </a:ext>
            </a:extLst>
          </p:cNvPr>
          <p:cNvGrpSpPr/>
          <p:nvPr/>
        </p:nvGrpSpPr>
        <p:grpSpPr>
          <a:xfrm>
            <a:off x="6260198" y="1824561"/>
            <a:ext cx="5855600" cy="4157194"/>
            <a:chOff x="6101085" y="2329331"/>
            <a:chExt cx="6104520" cy="43339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754005-4E02-409F-94B7-B4B9E394A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1085" y="3902938"/>
              <a:ext cx="2265261" cy="2736194"/>
            </a:xfrm>
            <a:prstGeom prst="rect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095710-7485-41E2-B988-E3B6A5605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36"/>
            <a:stretch/>
          </p:blipFill>
          <p:spPr>
            <a:xfrm>
              <a:off x="8803957" y="2329331"/>
              <a:ext cx="3401648" cy="4333915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8F31EE28-8085-4951-BEA3-6938F3C1DB4B}"/>
                </a:ext>
              </a:extLst>
            </p:cNvPr>
            <p:cNvSpPr/>
            <p:nvPr/>
          </p:nvSpPr>
          <p:spPr bwMode="auto">
            <a:xfrm>
              <a:off x="8105775" y="4628690"/>
              <a:ext cx="1130710" cy="391720"/>
            </a:xfrm>
            <a:prstGeom prst="rightArrow">
              <a:avLst/>
            </a:prstGeom>
            <a:solidFill>
              <a:schemeClr val="accent1"/>
            </a:solidFill>
            <a:ln w="3175">
              <a:solidFill>
                <a:srgbClr val="2C2C2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87EAF013-FACA-4951-BD9E-ADF7574BDCFF}"/>
                </a:ext>
              </a:extLst>
            </p:cNvPr>
            <p:cNvSpPr/>
            <p:nvPr/>
          </p:nvSpPr>
          <p:spPr bwMode="auto">
            <a:xfrm>
              <a:off x="8105775" y="5181140"/>
              <a:ext cx="1130710" cy="391720"/>
            </a:xfrm>
            <a:prstGeom prst="rightArrow">
              <a:avLst/>
            </a:prstGeom>
            <a:solidFill>
              <a:schemeClr val="accent1"/>
            </a:solidFill>
            <a:ln w="3175">
              <a:solidFill>
                <a:srgbClr val="2C2C2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516A1F8E-4496-4E52-B0A4-9B5510AEE702}"/>
                </a:ext>
              </a:extLst>
            </p:cNvPr>
            <p:cNvSpPr/>
            <p:nvPr/>
          </p:nvSpPr>
          <p:spPr bwMode="auto">
            <a:xfrm>
              <a:off x="8131585" y="5726333"/>
              <a:ext cx="1130710" cy="391720"/>
            </a:xfrm>
            <a:prstGeom prst="rightArrow">
              <a:avLst/>
            </a:prstGeom>
            <a:solidFill>
              <a:schemeClr val="accent1"/>
            </a:solidFill>
            <a:ln w="3175">
              <a:solidFill>
                <a:srgbClr val="2C2C2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41917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and Versioning Power BI Artifacts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Publishing Artifacts to the Power BI 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and Configuring Deployment Rules</a:t>
            </a:r>
          </a:p>
          <a:p>
            <a:r>
              <a:rPr lang="en-US" dirty="0"/>
              <a:t>Using APIs to Create and Manage Deployment Pipelines</a:t>
            </a:r>
          </a:p>
          <a:p>
            <a:r>
              <a:rPr lang="en-US" dirty="0"/>
              <a:t>Deployment 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186496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34DF-5A50-48E8-A206-C5E55929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Settings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9C8B2F-9817-4083-A9EE-B77ECE2B8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Deployment settings allow you to create deployment rules</a:t>
            </a:r>
          </a:p>
          <a:p>
            <a:pPr lvl="1"/>
            <a:r>
              <a:rPr lang="en-US" dirty="0"/>
              <a:t>Click lightning icon button to display </a:t>
            </a:r>
            <a:r>
              <a:rPr lang="en-US" b="1" dirty="0"/>
              <a:t>Deployment settings</a:t>
            </a:r>
            <a:r>
              <a:rPr lang="en-US" dirty="0"/>
              <a:t> pane</a:t>
            </a:r>
          </a:p>
          <a:p>
            <a:pPr lvl="1"/>
            <a:r>
              <a:rPr lang="en-US" dirty="0"/>
              <a:t>Below are tabs for Dataflows, Datasets and Paginated Reports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CC6A3-EB33-4511-A652-F193DD28E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57" y="2864655"/>
            <a:ext cx="3887724" cy="3133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D1872A70-29F5-4505-8B8D-2809B1443D67}"/>
              </a:ext>
            </a:extLst>
          </p:cNvPr>
          <p:cNvSpPr/>
          <p:nvPr/>
        </p:nvSpPr>
        <p:spPr bwMode="auto">
          <a:xfrm>
            <a:off x="4365524" y="2864655"/>
            <a:ext cx="2438400" cy="626417"/>
          </a:xfrm>
          <a:prstGeom prst="leftArrow">
            <a:avLst>
              <a:gd name="adj1" fmla="val 48585"/>
              <a:gd name="adj2" fmla="val 8944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Deployment settings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0FD7636-1E2E-4DED-8F42-C2CBCF3676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430708"/>
              </p:ext>
            </p:extLst>
          </p:nvPr>
        </p:nvGraphicFramePr>
        <p:xfrm>
          <a:off x="7287599" y="2864655"/>
          <a:ext cx="4525962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Bitmap Image" r:id="rId4" imgW="4526280" imgH="3863520" progId="Paint.Picture">
                  <p:embed/>
                </p:oleObj>
              </mc:Choice>
              <mc:Fallback>
                <p:oleObj name="Bitmap Image" r:id="rId4" imgW="4526280" imgH="3863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87599" y="2864655"/>
                        <a:ext cx="4525962" cy="386397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7E6DB79-813D-4FF2-BB58-891D54E4C9AD}"/>
              </a:ext>
            </a:extLst>
          </p:cNvPr>
          <p:cNvSpPr/>
          <p:nvPr/>
        </p:nvSpPr>
        <p:spPr bwMode="auto">
          <a:xfrm>
            <a:off x="7391492" y="4958458"/>
            <a:ext cx="2359742" cy="3146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168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3F0874-1170-4EF0-98F4-C6BCB4812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67" y="1719025"/>
            <a:ext cx="3460956" cy="49879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Deployment Rules for Datasets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D298DE8-6F1A-41A1-9919-4E17BF14F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Dataset deployment rules allow for updates to connection string or parameters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46B84C8-C714-4473-95D6-99151414EBDE}"/>
              </a:ext>
            </a:extLst>
          </p:cNvPr>
          <p:cNvSpPr txBox="1">
            <a:spLocks/>
          </p:cNvSpPr>
          <p:nvPr/>
        </p:nvSpPr>
        <p:spPr>
          <a:xfrm>
            <a:off x="600856" y="1719025"/>
            <a:ext cx="10210143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149" indent="-233149" defTabSz="951304">
              <a:lnSpc>
                <a:spcPct val="150000"/>
              </a:lnSpc>
              <a:defRPr/>
            </a:pPr>
            <a:endParaRPr lang="en-US" sz="1632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E6EC58F-017F-4021-9351-B472CD7A8187}"/>
              </a:ext>
            </a:extLst>
          </p:cNvPr>
          <p:cNvSpPr/>
          <p:nvPr/>
        </p:nvSpPr>
        <p:spPr bwMode="auto">
          <a:xfrm>
            <a:off x="2514433" y="5757394"/>
            <a:ext cx="629264" cy="344129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C4B991-6231-4722-B0E7-037BAFF5C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355" y="2348237"/>
            <a:ext cx="5094313" cy="35812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6543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Deployment Rules for Paginated Reports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FAA8B8-814C-4899-A7C2-677D273E4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Paginated report deployment rules allow updates to connection string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46B84C8-C714-4473-95D6-99151414EBDE}"/>
              </a:ext>
            </a:extLst>
          </p:cNvPr>
          <p:cNvSpPr txBox="1">
            <a:spLocks/>
          </p:cNvSpPr>
          <p:nvPr/>
        </p:nvSpPr>
        <p:spPr>
          <a:xfrm>
            <a:off x="600856" y="1719025"/>
            <a:ext cx="10210143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149" indent="-233149" defTabSz="951304">
              <a:lnSpc>
                <a:spcPct val="150000"/>
              </a:lnSpc>
              <a:defRPr/>
            </a:pPr>
            <a:endParaRPr lang="en-US" sz="1632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97AE3A-C692-4BE9-8CA0-6B2DDA7B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34" y="1969227"/>
            <a:ext cx="4436772" cy="27561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14D01915-3619-4B01-9DD2-BEC229A81382}"/>
              </a:ext>
            </a:extLst>
          </p:cNvPr>
          <p:cNvSpPr/>
          <p:nvPr/>
        </p:nvSpPr>
        <p:spPr bwMode="auto">
          <a:xfrm>
            <a:off x="2834655" y="4154494"/>
            <a:ext cx="629264" cy="344129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C528D1-028D-4296-B161-A2D201FD4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37" y="1893034"/>
            <a:ext cx="4071925" cy="4429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6747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Deployment Rules for Dataflows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D9745F-ACC2-49C4-BDC6-69F61685F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54080"/>
          </a:xfrm>
        </p:spPr>
        <p:txBody>
          <a:bodyPr/>
          <a:lstStyle/>
          <a:p>
            <a:r>
              <a:rPr lang="en-US" dirty="0"/>
              <a:t>Dataflow deployment rules allow for updates to connection string or parameters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46F9E-8FFD-4146-B079-CCAB9CCD4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56" y="1863482"/>
            <a:ext cx="4489704" cy="3049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0769B8-BD66-494A-8D16-A6BD48024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37" y="1863482"/>
            <a:ext cx="3493541" cy="48256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B42FE6BA-916F-4E36-8DFC-9F55722FF2CB}"/>
              </a:ext>
            </a:extLst>
          </p:cNvPr>
          <p:cNvSpPr/>
          <p:nvPr/>
        </p:nvSpPr>
        <p:spPr bwMode="auto">
          <a:xfrm>
            <a:off x="2153264" y="4436615"/>
            <a:ext cx="629264" cy="344129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02736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Deployment Rules Run During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A953C-4389-43FA-B27C-E38FD23AD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54080"/>
          </a:xfrm>
        </p:spPr>
        <p:txBody>
          <a:bodyPr/>
          <a:lstStyle/>
          <a:p>
            <a:r>
              <a:rPr lang="en-US" dirty="0"/>
              <a:t>You must process a deployment for rules to be set</a:t>
            </a:r>
          </a:p>
          <a:p>
            <a:r>
              <a:rPr lang="en-US" dirty="0"/>
              <a:t>You must refresh dataflows and import-mode datasets after deployment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7BA2278-8AC4-45CA-99C4-95FE956E8A5A}"/>
              </a:ext>
            </a:extLst>
          </p:cNvPr>
          <p:cNvSpPr txBox="1">
            <a:spLocks/>
          </p:cNvSpPr>
          <p:nvPr/>
        </p:nvSpPr>
        <p:spPr>
          <a:xfrm>
            <a:off x="600856" y="1791382"/>
            <a:ext cx="10210143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149" indent="-233149" defTabSz="951304">
              <a:lnSpc>
                <a:spcPct val="200000"/>
              </a:lnSpc>
              <a:defRPr/>
            </a:pPr>
            <a:endParaRPr lang="en-US" sz="2856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F2576F-624D-4EF3-9DA9-63AE4069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46" y="2350203"/>
            <a:ext cx="4627020" cy="3732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D5321876-C08A-47C7-8844-1450AD407815}"/>
              </a:ext>
            </a:extLst>
          </p:cNvPr>
          <p:cNvSpPr/>
          <p:nvPr/>
        </p:nvSpPr>
        <p:spPr bwMode="auto">
          <a:xfrm>
            <a:off x="3025404" y="4879068"/>
            <a:ext cx="629264" cy="344129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8402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and Versioning Power BI Artifacts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Publishing Artifacts to the Power BI Service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Configuring Deployment Rules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APIs to Create and Manage Deployment Pipelines</a:t>
            </a:r>
          </a:p>
          <a:p>
            <a:r>
              <a:rPr lang="en-US" dirty="0"/>
              <a:t>Deployment 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22221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14E9-A022-4F77-B1FC-BE658442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and Resource for This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901D6-FF32-4756-9B23-CE9540BCB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https://github.com/PowerBiDevCamp/ALM-for-PowerBi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DAF8B-6E7B-40FF-BF6B-83C23D7B5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90" y="1861252"/>
            <a:ext cx="9681634" cy="47300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160514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Deployment pipelines automation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16133-7CC0-428D-B21D-1608B9B046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877711"/>
          </a:xfrm>
        </p:spPr>
        <p:txBody>
          <a:bodyPr/>
          <a:lstStyle/>
          <a:p>
            <a:r>
              <a:rPr lang="en-US" dirty="0"/>
              <a:t>Getting access to deployment pipeline object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Creating a new deployment pipeline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1A9A5C3-533F-46F3-882B-1B76025A8975}"/>
              </a:ext>
            </a:extLst>
          </p:cNvPr>
          <p:cNvSpPr txBox="1">
            <a:spLocks/>
          </p:cNvSpPr>
          <p:nvPr/>
        </p:nvSpPr>
        <p:spPr>
          <a:xfrm>
            <a:off x="598944" y="1952176"/>
            <a:ext cx="5386061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298" lvl="1" indent="-233149" defTabSz="951304">
              <a:defRPr/>
            </a:pPr>
            <a:endParaRPr lang="en-US" sz="204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9C0CB-1191-4917-9770-14188740E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29" y="4179997"/>
            <a:ext cx="9002268" cy="2409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C2AB18-94F0-46FB-8DC4-9DA87C9B1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29" y="1722664"/>
            <a:ext cx="7685532" cy="178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27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970E-6EE3-472F-B40B-1E1C085A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Deploy Operations using </a:t>
            </a:r>
            <a:r>
              <a:rPr lang="en-US" dirty="0" err="1"/>
              <a:t>DeployAll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2E7B9-299E-4206-BA29-D578F22BD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1" y="1174613"/>
            <a:ext cx="9777885" cy="5511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030310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572B-F4DA-46A9-ADD1-C711CBF1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Deploy using PowerShell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1BCE3-99A6-453B-8432-114109AAE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25" y="1253729"/>
            <a:ext cx="10662280" cy="52748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096821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386B-15C4-4B48-9550-81B8EEFC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 for Azure DevOps - Native ADO Extension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F69348-20AA-418F-B290-CE30D787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88" y="1000664"/>
            <a:ext cx="9744075" cy="4957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4">
            <a:extLst>
              <a:ext uri="{FF2B5EF4-FFF2-40B4-BE49-F238E27FC236}">
                <a16:creationId xmlns:a16="http://schemas.microsoft.com/office/drawing/2014/main" id="{7747D12E-7641-478A-B331-9C68130CD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86" y="1245406"/>
            <a:ext cx="9725025" cy="4900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5">
            <a:extLst>
              <a:ext uri="{FF2B5EF4-FFF2-40B4-BE49-F238E27FC236}">
                <a16:creationId xmlns:a16="http://schemas.microsoft.com/office/drawing/2014/main" id="{10CEB346-5C52-4056-8330-627F6ED2E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43" y="1577975"/>
            <a:ext cx="9720263" cy="497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6">
            <a:extLst>
              <a:ext uri="{FF2B5EF4-FFF2-40B4-BE49-F238E27FC236}">
                <a16:creationId xmlns:a16="http://schemas.microsoft.com/office/drawing/2014/main" id="{7B352E88-BE4D-4EB6-B5A0-21E1569B5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507" y="1929594"/>
            <a:ext cx="9725025" cy="495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745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and Versioning Power BI Artifacts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Publishing Artifacts to the Power BI Service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Configuring Deployment Rules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APIs to Create and Manage Deployment Pipelines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Deployment 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268902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088A-C997-45B2-91C3-7B7EAFC7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Pipelines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F0545-C2EA-42EA-A82C-4A48A1F49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6386364"/>
          </a:xfrm>
        </p:spPr>
        <p:txBody>
          <a:bodyPr/>
          <a:lstStyle/>
          <a:p>
            <a:r>
              <a:rPr lang="en-US" dirty="0"/>
              <a:t>ADO native extension for pipelines APIs</a:t>
            </a:r>
          </a:p>
          <a:p>
            <a:pPr lvl="1"/>
            <a:r>
              <a:rPr lang="en-US" dirty="0"/>
              <a:t>Shown earlier in this presentation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Deployment pipeline support for Dataflows goes GA (Jan 2022)</a:t>
            </a:r>
          </a:p>
          <a:p>
            <a:pPr lvl="1"/>
            <a:r>
              <a:rPr lang="en-US" dirty="0"/>
              <a:t>Will include support for linked entities &amp; multi-authoring of dataflows</a:t>
            </a:r>
          </a:p>
          <a:p>
            <a:pPr>
              <a:lnSpc>
                <a:spcPct val="150000"/>
              </a:lnSpc>
            </a:pPr>
            <a:r>
              <a:rPr lang="en-US" dirty="0"/>
              <a:t>Deployment history</a:t>
            </a:r>
          </a:p>
          <a:p>
            <a:pPr lvl="1"/>
            <a:r>
              <a:rPr lang="en-US" dirty="0"/>
              <a:t>Better summarization and auditing of deployment processing runs</a:t>
            </a:r>
          </a:p>
          <a:p>
            <a:pPr lvl="1"/>
            <a:r>
              <a:rPr lang="en-US" dirty="0"/>
              <a:t>Provides audit log of deployment history for all pipelines</a:t>
            </a:r>
          </a:p>
          <a:p>
            <a:pPr>
              <a:lnSpc>
                <a:spcPct val="150000"/>
              </a:lnSpc>
            </a:pPr>
            <a:r>
              <a:rPr lang="en-US" dirty="0"/>
              <a:t>Multiple pipelines working together</a:t>
            </a:r>
          </a:p>
          <a:p>
            <a:pPr lvl="1"/>
            <a:r>
              <a:rPr lang="en-US" dirty="0"/>
              <a:t>Split datasets and reports into separate pipelines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5631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57B0A-D4AD-4369-85A3-11DB6A526CCA}"/>
              </a:ext>
            </a:extLst>
          </p:cNvPr>
          <p:cNvSpPr/>
          <p:nvPr/>
        </p:nvSpPr>
        <p:spPr bwMode="auto">
          <a:xfrm>
            <a:off x="1278028" y="2511882"/>
            <a:ext cx="5917325" cy="4325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pipelines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062BD-6358-420A-BE9E-21FA0D4FF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092607"/>
          </a:xfrm>
        </p:spPr>
        <p:txBody>
          <a:bodyPr/>
          <a:lstStyle/>
          <a:p>
            <a:pPr marL="233149" indent="-233149" defTabSz="951304">
              <a:lnSpc>
                <a:spcPct val="15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Segoe UI"/>
              </a:rPr>
              <a:t>There is no coordination across pipelines</a:t>
            </a:r>
          </a:p>
          <a:p>
            <a:pPr marL="637962" lvl="1" indent="-233149" defTabSz="951304">
              <a:defRPr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You cannot separate datasets and reports into separate pipelines/workspaces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785A51D-02CF-46D8-B013-4043ACF84F37}"/>
              </a:ext>
            </a:extLst>
          </p:cNvPr>
          <p:cNvSpPr txBox="1">
            <a:spLocks/>
          </p:cNvSpPr>
          <p:nvPr/>
        </p:nvSpPr>
        <p:spPr>
          <a:xfrm>
            <a:off x="598945" y="1952176"/>
            <a:ext cx="3550078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51304">
              <a:lnSpc>
                <a:spcPct val="150000"/>
              </a:lnSpc>
              <a:buNone/>
              <a:defRPr/>
            </a:pPr>
            <a:endParaRPr lang="en-US" sz="2856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68203FA-86D8-4CBB-BB2A-439216187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01" y="2743970"/>
            <a:ext cx="5445051" cy="38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84023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8F8C1F-60BE-4D80-A114-E08D81DDA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952176"/>
            <a:ext cx="7981384" cy="3642518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43EAED-0835-44E0-ADA5-C238E810FEC6}"/>
              </a:ext>
            </a:extLst>
          </p:cNvPr>
          <p:cNvSpPr/>
          <p:nvPr/>
        </p:nvSpPr>
        <p:spPr bwMode="auto">
          <a:xfrm>
            <a:off x="6669762" y="2971164"/>
            <a:ext cx="5167768" cy="3642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pipelines working together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785A51D-02CF-46D8-B013-4043ACF84F37}"/>
              </a:ext>
            </a:extLst>
          </p:cNvPr>
          <p:cNvSpPr txBox="1">
            <a:spLocks/>
          </p:cNvSpPr>
          <p:nvPr/>
        </p:nvSpPr>
        <p:spPr>
          <a:xfrm>
            <a:off x="598945" y="1952176"/>
            <a:ext cx="3550078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51304">
              <a:lnSpc>
                <a:spcPct val="150000"/>
              </a:lnSpc>
              <a:buNone/>
              <a:defRPr/>
            </a:pPr>
            <a:endParaRPr lang="en-US" sz="2856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66A9E-E0E5-4578-9D0A-46D6DA0EB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49" y="3161507"/>
            <a:ext cx="4548855" cy="32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2270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8F0E21-E928-4825-B1CF-442659F919F2}"/>
              </a:ext>
            </a:extLst>
          </p:cNvPr>
          <p:cNvSpPr/>
          <p:nvPr/>
        </p:nvSpPr>
        <p:spPr bwMode="auto">
          <a:xfrm>
            <a:off x="872360" y="1952176"/>
            <a:ext cx="10300138" cy="4206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pipelines connection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6FDB7-AECD-40E5-AA38-44E07CCEA6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Segoe UI"/>
              </a:rPr>
              <a:t>Multiple pipelines working together</a:t>
            </a:r>
            <a:endParaRPr lang="en-US" dirty="0"/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785A51D-02CF-46D8-B013-4043ACF84F37}"/>
              </a:ext>
            </a:extLst>
          </p:cNvPr>
          <p:cNvSpPr txBox="1">
            <a:spLocks/>
          </p:cNvSpPr>
          <p:nvPr/>
        </p:nvSpPr>
        <p:spPr>
          <a:xfrm>
            <a:off x="598945" y="1952176"/>
            <a:ext cx="3550078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51304">
              <a:lnSpc>
                <a:spcPct val="150000"/>
              </a:lnSpc>
              <a:buNone/>
              <a:defRPr/>
            </a:pPr>
            <a:endParaRPr lang="en-US" sz="2856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D2108-A0B1-4E7B-8EDE-17023240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51" y="2196667"/>
            <a:ext cx="9797533" cy="367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400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and Versioning Power BI Artifacts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Publishing Artifacts to the Power BI Service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Configuring Deployment Rules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APIs to Create and Manage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Deployment 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14186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r>
              <a:rPr lang="en-US" dirty="0"/>
              <a:t>Getting Started with Deployment Pipelines</a:t>
            </a:r>
          </a:p>
          <a:p>
            <a:r>
              <a:rPr lang="en-US" dirty="0"/>
              <a:t>Building and Versioning Power BI Artifacts</a:t>
            </a:r>
          </a:p>
          <a:p>
            <a:r>
              <a:rPr lang="en-US" dirty="0"/>
              <a:t>Publishing Artifacts to the Power BI Service</a:t>
            </a:r>
          </a:p>
          <a:p>
            <a:r>
              <a:rPr lang="en-US" dirty="0"/>
              <a:t>Creating and Configuring Deployment Rules</a:t>
            </a:r>
          </a:p>
          <a:p>
            <a:r>
              <a:rPr lang="en-US" dirty="0"/>
              <a:t>Using APIs to Create and Manage Deployment Pipelines</a:t>
            </a:r>
          </a:p>
          <a:p>
            <a:r>
              <a:rPr lang="en-US" dirty="0"/>
              <a:t>Deployment 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2582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A2DB9-0465-4D60-93C6-AF065EEF2E0D}"/>
              </a:ext>
            </a:extLst>
          </p:cNvPr>
          <p:cNvSpPr txBox="1"/>
          <p:nvPr/>
        </p:nvSpPr>
        <p:spPr>
          <a:xfrm>
            <a:off x="727580" y="739966"/>
            <a:ext cx="10437615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473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CEB75-AB70-493C-90FB-3AE5C273D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3701013"/>
          </a:xfrm>
        </p:spPr>
        <p:txBody>
          <a:bodyPr/>
          <a:lstStyle/>
          <a:p>
            <a:r>
              <a:rPr lang="en-US" sz="2000" dirty="0"/>
              <a:t>What is </a:t>
            </a:r>
            <a:r>
              <a:rPr lang="en-US" sz="2000" b="1" dirty="0"/>
              <a:t>DevOps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Set of practices that integrate software development (Dev) together with IT operations (Ops)</a:t>
            </a:r>
          </a:p>
          <a:p>
            <a:pPr lvl="1"/>
            <a:r>
              <a:rPr lang="en-US" sz="1800" dirty="0"/>
              <a:t>Strategy to shorten the life cycle for delivering updates while maintaining high quality</a:t>
            </a:r>
          </a:p>
          <a:p>
            <a:pPr lvl="1"/>
            <a:r>
              <a:rPr lang="en-US" sz="1800" dirty="0"/>
              <a:t>Based on Agile development which promotes pushing updates in small incremental changes</a:t>
            </a:r>
          </a:p>
          <a:p>
            <a:r>
              <a:rPr lang="en-US" sz="2000" dirty="0"/>
              <a:t>What is </a:t>
            </a:r>
            <a:r>
              <a:rPr lang="en-US" sz="2000" b="1" dirty="0"/>
              <a:t>Continuous Integration (CI)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Strategy to integrate source code and deployment artifacts into shared repository with version control</a:t>
            </a:r>
          </a:p>
          <a:p>
            <a:r>
              <a:rPr lang="en-US" sz="2000" dirty="0"/>
              <a:t>What is </a:t>
            </a:r>
            <a:r>
              <a:rPr lang="en-US" sz="2000" b="1" dirty="0"/>
              <a:t>Continuous Delivery (CD)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Strategy to deploy new features, upgrades &amp; bug fixes into production as soon as possible</a:t>
            </a:r>
          </a:p>
          <a:p>
            <a:pPr lvl="1"/>
            <a:endParaRPr lang="en-US" sz="1800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6EF74-ED9E-4ED0-9DA6-61884198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What Are DevOps and CI/CD ?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58B5B70-25FE-42F9-9271-6306BEB77E20}"/>
              </a:ext>
            </a:extLst>
          </p:cNvPr>
          <p:cNvGrpSpPr/>
          <p:nvPr/>
        </p:nvGrpSpPr>
        <p:grpSpPr>
          <a:xfrm>
            <a:off x="1311121" y="4553845"/>
            <a:ext cx="7018109" cy="2123756"/>
            <a:chOff x="1311121" y="4553845"/>
            <a:chExt cx="7018109" cy="212375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C622CFC-A480-49AC-93FB-F6357EF7B049}"/>
                </a:ext>
              </a:extLst>
            </p:cNvPr>
            <p:cNvSpPr/>
            <p:nvPr/>
          </p:nvSpPr>
          <p:spPr bwMode="auto">
            <a:xfrm>
              <a:off x="6098505" y="4553845"/>
              <a:ext cx="2230725" cy="212375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Automated Build/Test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with Azure DevOps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18DB8E-9B53-49DA-9791-8FCCC7950A81}"/>
                </a:ext>
              </a:extLst>
            </p:cNvPr>
            <p:cNvSpPr/>
            <p:nvPr/>
          </p:nvSpPr>
          <p:spPr bwMode="auto">
            <a:xfrm>
              <a:off x="3573609" y="4553845"/>
              <a:ext cx="2527415" cy="212375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Shared Repository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with version control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77EDE0A-56F3-469D-9690-FE91E0317F6A}"/>
                </a:ext>
              </a:extLst>
            </p:cNvPr>
            <p:cNvSpPr/>
            <p:nvPr/>
          </p:nvSpPr>
          <p:spPr bwMode="auto">
            <a:xfrm>
              <a:off x="4017743" y="5073602"/>
              <a:ext cx="1699977" cy="519465"/>
            </a:xfrm>
            <a:prstGeom prst="roundRect">
              <a:avLst>
                <a:gd name="adj" fmla="val 7975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1794A6-4430-4C9E-B227-9B25CEAEBDA6}"/>
                </a:ext>
              </a:extLst>
            </p:cNvPr>
            <p:cNvGrpSpPr/>
            <p:nvPr/>
          </p:nvGrpSpPr>
          <p:grpSpPr>
            <a:xfrm>
              <a:off x="1311121" y="4757902"/>
              <a:ext cx="845934" cy="870936"/>
              <a:chOff x="1152671" y="2610987"/>
              <a:chExt cx="933304" cy="105931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7B3D5D4-F49F-4E44-9D04-F0951B22AE47}"/>
                  </a:ext>
                </a:extLst>
              </p:cNvPr>
              <p:cNvSpPr/>
              <p:nvPr/>
            </p:nvSpPr>
            <p:spPr bwMode="auto">
              <a:xfrm>
                <a:off x="1152671" y="2610987"/>
                <a:ext cx="933304" cy="10593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Dev 1</a:t>
                </a:r>
              </a:p>
            </p:txBody>
          </p:sp>
          <p:pic>
            <p:nvPicPr>
              <p:cNvPr id="13" name="Graphic 12" descr="User with solid fill">
                <a:extLst>
                  <a:ext uri="{FF2B5EF4-FFF2-40B4-BE49-F238E27FC236}">
                    <a16:creationId xmlns:a16="http://schemas.microsoft.com/office/drawing/2014/main" id="{05C3D0F0-4F22-4CE1-9D29-3D5FAB591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04204" y="2954337"/>
                <a:ext cx="630238" cy="630238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421D10-C136-49E2-A0D8-4DAD8635E5C9}"/>
                </a:ext>
              </a:extLst>
            </p:cNvPr>
            <p:cNvGrpSpPr/>
            <p:nvPr/>
          </p:nvGrpSpPr>
          <p:grpSpPr>
            <a:xfrm>
              <a:off x="1311121" y="5775279"/>
              <a:ext cx="845934" cy="870936"/>
              <a:chOff x="1152671" y="2610987"/>
              <a:chExt cx="933304" cy="105931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D1DA591-E52B-4CA1-9828-1F505EDB08DA}"/>
                  </a:ext>
                </a:extLst>
              </p:cNvPr>
              <p:cNvSpPr/>
              <p:nvPr/>
            </p:nvSpPr>
            <p:spPr bwMode="auto">
              <a:xfrm>
                <a:off x="1152671" y="2610987"/>
                <a:ext cx="933304" cy="10593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Dev 2</a:t>
                </a:r>
              </a:p>
            </p:txBody>
          </p:sp>
          <p:pic>
            <p:nvPicPr>
              <p:cNvPr id="16" name="Graphic 15" descr="User with solid fill">
                <a:extLst>
                  <a:ext uri="{FF2B5EF4-FFF2-40B4-BE49-F238E27FC236}">
                    <a16:creationId xmlns:a16="http://schemas.microsoft.com/office/drawing/2014/main" id="{EA094874-A04C-4DD5-9400-A751A3589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04204" y="2954337"/>
                <a:ext cx="630238" cy="630238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329C27-4914-464E-A3F8-08E622DFD2EA}"/>
                </a:ext>
              </a:extLst>
            </p:cNvPr>
            <p:cNvSpPr/>
            <p:nvPr/>
          </p:nvSpPr>
          <p:spPr bwMode="auto">
            <a:xfrm>
              <a:off x="4336855" y="5231709"/>
              <a:ext cx="1097443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Application Code v1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66282C-148A-4224-96AC-BAA918373EF2}"/>
                </a:ext>
              </a:extLst>
            </p:cNvPr>
            <p:cNvSpPr/>
            <p:nvPr/>
          </p:nvSpPr>
          <p:spPr bwMode="auto">
            <a:xfrm>
              <a:off x="4150682" y="5160260"/>
              <a:ext cx="1097443" cy="2491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Application Code v2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ECD0379-9CAF-49EB-85C9-4E4CD98DA6CA}"/>
                </a:ext>
              </a:extLst>
            </p:cNvPr>
            <p:cNvSpPr/>
            <p:nvPr/>
          </p:nvSpPr>
          <p:spPr bwMode="auto">
            <a:xfrm>
              <a:off x="4007583" y="5855922"/>
              <a:ext cx="1737353" cy="572092"/>
            </a:xfrm>
            <a:prstGeom prst="roundRect">
              <a:avLst>
                <a:gd name="adj" fmla="val 7975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6A2A79-9225-409E-A22F-9CF69D3533DE}"/>
                </a:ext>
              </a:extLst>
            </p:cNvPr>
            <p:cNvSpPr/>
            <p:nvPr/>
          </p:nvSpPr>
          <p:spPr bwMode="auto">
            <a:xfrm>
              <a:off x="4644008" y="6082028"/>
              <a:ext cx="1011142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Library Code v1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5F6868-C321-41C0-80E5-981C2606036D}"/>
                </a:ext>
              </a:extLst>
            </p:cNvPr>
            <p:cNvSpPr/>
            <p:nvPr/>
          </p:nvSpPr>
          <p:spPr bwMode="auto">
            <a:xfrm>
              <a:off x="4390904" y="6023672"/>
              <a:ext cx="1011142" cy="2491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Library Code v2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2A4BF5-4AFD-4392-8556-4C8A1BBF6063}"/>
                </a:ext>
              </a:extLst>
            </p:cNvPr>
            <p:cNvSpPr/>
            <p:nvPr/>
          </p:nvSpPr>
          <p:spPr bwMode="auto">
            <a:xfrm>
              <a:off x="4140523" y="5961565"/>
              <a:ext cx="1011142" cy="249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Library Code v3 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C0EB01-160A-4E29-A049-06F6ED8CC2F2}"/>
                </a:ext>
              </a:extLst>
            </p:cNvPr>
            <p:cNvCxnSpPr>
              <a:cxnSpLocks/>
              <a:stCxn id="15" idx="3"/>
              <a:endCxn id="24" idx="1"/>
            </p:cNvCxnSpPr>
            <p:nvPr/>
          </p:nvCxnSpPr>
          <p:spPr>
            <a:xfrm flipV="1">
              <a:off x="2157055" y="6141968"/>
              <a:ext cx="1850528" cy="68779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64164B-0AF7-4CC5-9588-8B49D8B4DFA1}"/>
                </a:ext>
              </a:extLst>
            </p:cNvPr>
            <p:cNvCxnSpPr>
              <a:cxnSpLocks/>
              <a:stCxn id="12" idx="3"/>
              <a:endCxn id="5" idx="1"/>
            </p:cNvCxnSpPr>
            <p:nvPr/>
          </p:nvCxnSpPr>
          <p:spPr>
            <a:xfrm>
              <a:off x="2157055" y="5193370"/>
              <a:ext cx="1860688" cy="13996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63DFCEE-7A42-4ECA-8177-293D2954E7FE}"/>
                </a:ext>
              </a:extLst>
            </p:cNvPr>
            <p:cNvSpPr/>
            <p:nvPr/>
          </p:nvSpPr>
          <p:spPr bwMode="auto">
            <a:xfrm>
              <a:off x="7106308" y="5506388"/>
              <a:ext cx="1066869" cy="4993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Application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9E9C848-EDD7-438E-9106-3C18FDFC50BE}"/>
                </a:ext>
              </a:extLst>
            </p:cNvPr>
            <p:cNvSpPr/>
            <p:nvPr/>
          </p:nvSpPr>
          <p:spPr bwMode="auto">
            <a:xfrm>
              <a:off x="5592810" y="5129805"/>
              <a:ext cx="1066868" cy="129820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2C2C2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Build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Process</a:t>
              </a: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5017EE7F-5FB1-451E-BFDE-BD2DBE06A26C}"/>
                </a:ext>
              </a:extLst>
            </p:cNvPr>
            <p:cNvSpPr/>
            <p:nvPr/>
          </p:nvSpPr>
          <p:spPr bwMode="auto">
            <a:xfrm>
              <a:off x="6453708" y="5508962"/>
              <a:ext cx="728963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CI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76F197-98D0-4BDA-9A96-EC33385A818C}"/>
              </a:ext>
            </a:extLst>
          </p:cNvPr>
          <p:cNvGrpSpPr/>
          <p:nvPr/>
        </p:nvGrpSpPr>
        <p:grpSpPr>
          <a:xfrm>
            <a:off x="8438257" y="4561846"/>
            <a:ext cx="3265648" cy="2148381"/>
            <a:chOff x="8438257" y="4561846"/>
            <a:chExt cx="3265648" cy="21483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C37E9-493D-411B-8518-988265966A8E}"/>
                </a:ext>
              </a:extLst>
            </p:cNvPr>
            <p:cNvSpPr/>
            <p:nvPr/>
          </p:nvSpPr>
          <p:spPr bwMode="auto">
            <a:xfrm>
              <a:off x="9962438" y="4561846"/>
              <a:ext cx="1741467" cy="21483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Production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Environment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031D6B-418C-46C9-9B83-86170F720691}"/>
                </a:ext>
              </a:extLst>
            </p:cNvPr>
            <p:cNvSpPr/>
            <p:nvPr/>
          </p:nvSpPr>
          <p:spPr bwMode="auto">
            <a:xfrm>
              <a:off x="10227738" y="5510732"/>
              <a:ext cx="1128447" cy="4993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Application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31A303-CD55-4D49-887D-DD167F07DDF6}"/>
                </a:ext>
              </a:extLst>
            </p:cNvPr>
            <p:cNvSpPr/>
            <p:nvPr/>
          </p:nvSpPr>
          <p:spPr bwMode="auto">
            <a:xfrm>
              <a:off x="8438257" y="5505250"/>
              <a:ext cx="1394136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CD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7225FFE-3BAC-42AA-B271-3301356EC263}"/>
                </a:ext>
              </a:extLst>
            </p:cNvPr>
            <p:cNvGrpSpPr/>
            <p:nvPr/>
          </p:nvGrpSpPr>
          <p:grpSpPr>
            <a:xfrm>
              <a:off x="8635534" y="4562475"/>
              <a:ext cx="946553" cy="780865"/>
              <a:chOff x="1255983" y="2616274"/>
              <a:chExt cx="933304" cy="94976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CF68541-BE0D-4D3D-B4A2-7EBC71DB1042}"/>
                  </a:ext>
                </a:extLst>
              </p:cNvPr>
              <p:cNvSpPr/>
              <p:nvPr/>
            </p:nvSpPr>
            <p:spPr bwMode="auto">
              <a:xfrm>
                <a:off x="1255983" y="2616274"/>
                <a:ext cx="933304" cy="9497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Operations</a:t>
                </a:r>
              </a:p>
            </p:txBody>
          </p:sp>
          <p:pic>
            <p:nvPicPr>
              <p:cNvPr id="53" name="Graphic 52" descr="User with solid fill">
                <a:extLst>
                  <a:ext uri="{FF2B5EF4-FFF2-40B4-BE49-F238E27FC236}">
                    <a16:creationId xmlns:a16="http://schemas.microsoft.com/office/drawing/2014/main" id="{75424710-B5FD-4EC8-8C7F-8600FDEB75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26299" y="2850072"/>
                <a:ext cx="630238" cy="6302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7267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9D86822-8EA5-4F7C-9BA6-024BC70CC83E}"/>
              </a:ext>
            </a:extLst>
          </p:cNvPr>
          <p:cNvSpPr/>
          <p:nvPr/>
        </p:nvSpPr>
        <p:spPr bwMode="auto">
          <a:xfrm>
            <a:off x="3666338" y="3335708"/>
            <a:ext cx="2551899" cy="29376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Shared Repository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with version control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1EF0714-D843-4FB6-A469-E589970FF621}"/>
              </a:ext>
            </a:extLst>
          </p:cNvPr>
          <p:cNvSpPr/>
          <p:nvPr/>
        </p:nvSpPr>
        <p:spPr bwMode="auto">
          <a:xfrm>
            <a:off x="4110471" y="3910576"/>
            <a:ext cx="1868573" cy="678782"/>
          </a:xfrm>
          <a:prstGeom prst="roundRect">
            <a:avLst>
              <a:gd name="adj" fmla="val 7975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DE5A4-3450-4FDC-9BB5-DBCBC673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DevOps CI\CD in a Power BI Environment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E76A-B944-4DF5-9B7F-D1EAC6FF1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108269"/>
          </a:xfrm>
        </p:spPr>
        <p:txBody>
          <a:bodyPr/>
          <a:lstStyle/>
          <a:p>
            <a:r>
              <a:rPr lang="en-US" dirty="0"/>
              <a:t>Content authors publish artifacts to shared repository with version control</a:t>
            </a:r>
          </a:p>
          <a:p>
            <a:r>
              <a:rPr lang="en-US" dirty="0"/>
              <a:t>Artifacts are deployed to Power BI workspace using Power BI REST API operations</a:t>
            </a:r>
          </a:p>
          <a:p>
            <a:r>
              <a:rPr lang="en-US" dirty="0"/>
              <a:t>Requires choosing a source control system for Power BI artifact source files</a:t>
            </a:r>
          </a:p>
          <a:p>
            <a:pPr lvl="1"/>
            <a:r>
              <a:rPr lang="en-US" dirty="0"/>
              <a:t>GitHub, Azure DevOps, OneDrive, SharePoint, etc.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110214-042E-4FC1-83CC-12D3837E446E}"/>
              </a:ext>
            </a:extLst>
          </p:cNvPr>
          <p:cNvSpPr/>
          <p:nvPr/>
        </p:nvSpPr>
        <p:spPr bwMode="auto">
          <a:xfrm>
            <a:off x="7776405" y="3390819"/>
            <a:ext cx="2367280" cy="2937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Workspace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3C0DC-1DD3-4F04-A021-66EBE9FD0EAC}"/>
              </a:ext>
            </a:extLst>
          </p:cNvPr>
          <p:cNvSpPr/>
          <p:nvPr/>
        </p:nvSpPr>
        <p:spPr bwMode="auto">
          <a:xfrm>
            <a:off x="8050751" y="3982469"/>
            <a:ext cx="1741985" cy="499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785E8-FA61-4186-B887-225984B4AA0E}"/>
              </a:ext>
            </a:extLst>
          </p:cNvPr>
          <p:cNvSpPr/>
          <p:nvPr/>
        </p:nvSpPr>
        <p:spPr bwMode="auto">
          <a:xfrm>
            <a:off x="8068082" y="4783446"/>
            <a:ext cx="1741985" cy="499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41EA0B-2C67-47AD-8760-15D5260F6E86}"/>
              </a:ext>
            </a:extLst>
          </p:cNvPr>
          <p:cNvSpPr/>
          <p:nvPr/>
        </p:nvSpPr>
        <p:spPr bwMode="auto">
          <a:xfrm>
            <a:off x="8068082" y="5584427"/>
            <a:ext cx="1741985" cy="499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2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7AC20E8-0743-4944-B33F-BEA72C0E40BE}"/>
              </a:ext>
            </a:extLst>
          </p:cNvPr>
          <p:cNvSpPr/>
          <p:nvPr/>
        </p:nvSpPr>
        <p:spPr bwMode="auto">
          <a:xfrm>
            <a:off x="6365166" y="3970272"/>
            <a:ext cx="1303822" cy="52427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import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CEE8F8-2AC4-4DD7-9F01-F9C20E414AA1}"/>
              </a:ext>
            </a:extLst>
          </p:cNvPr>
          <p:cNvGrpSpPr/>
          <p:nvPr/>
        </p:nvGrpSpPr>
        <p:grpSpPr>
          <a:xfrm>
            <a:off x="1403849" y="3594876"/>
            <a:ext cx="845934" cy="870936"/>
            <a:chOff x="1152671" y="2610987"/>
            <a:chExt cx="933304" cy="10593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D66E5F-C3F8-44F7-AD39-0AEA57AE9B08}"/>
                </a:ext>
              </a:extLst>
            </p:cNvPr>
            <p:cNvSpPr/>
            <p:nvPr/>
          </p:nvSpPr>
          <p:spPr bwMode="auto">
            <a:xfrm>
              <a:off x="1152671" y="2610987"/>
              <a:ext cx="933304" cy="10593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Dataset Creator</a:t>
              </a:r>
            </a:p>
          </p:txBody>
        </p:sp>
        <p:pic>
          <p:nvPicPr>
            <p:cNvPr id="6" name="Graphic 5" descr="User with solid fill">
              <a:extLst>
                <a:ext uri="{FF2B5EF4-FFF2-40B4-BE49-F238E27FC236}">
                  <a16:creationId xmlns:a16="http://schemas.microsoft.com/office/drawing/2014/main" id="{D563AE1F-DB70-48C2-AEA5-242E88BE4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4204" y="2954337"/>
              <a:ext cx="630238" cy="630238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D17FF6-AB14-4901-9DC0-B9FAB496F1A5}"/>
              </a:ext>
            </a:extLst>
          </p:cNvPr>
          <p:cNvGrpSpPr/>
          <p:nvPr/>
        </p:nvGrpSpPr>
        <p:grpSpPr>
          <a:xfrm>
            <a:off x="1403849" y="4612253"/>
            <a:ext cx="845934" cy="870936"/>
            <a:chOff x="1152671" y="2610987"/>
            <a:chExt cx="933304" cy="105931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A90E048-8E72-4481-9767-9FAEA57BA2B6}"/>
                </a:ext>
              </a:extLst>
            </p:cNvPr>
            <p:cNvSpPr/>
            <p:nvPr/>
          </p:nvSpPr>
          <p:spPr bwMode="auto">
            <a:xfrm>
              <a:off x="1152671" y="2610987"/>
              <a:ext cx="933304" cy="10593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Report Creator</a:t>
              </a:r>
            </a:p>
          </p:txBody>
        </p:sp>
        <p:pic>
          <p:nvPicPr>
            <p:cNvPr id="34" name="Graphic 33" descr="User with solid fill">
              <a:extLst>
                <a:ext uri="{FF2B5EF4-FFF2-40B4-BE49-F238E27FC236}">
                  <a16:creationId xmlns:a16="http://schemas.microsoft.com/office/drawing/2014/main" id="{62369EDC-458D-494A-8E00-C460AED0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4204" y="2954337"/>
              <a:ext cx="630238" cy="63023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7F5777-A5FB-4EB4-801C-82C60A0C4D0C}"/>
              </a:ext>
            </a:extLst>
          </p:cNvPr>
          <p:cNvGrpSpPr/>
          <p:nvPr/>
        </p:nvGrpSpPr>
        <p:grpSpPr>
          <a:xfrm>
            <a:off x="1420269" y="5634002"/>
            <a:ext cx="845934" cy="870936"/>
            <a:chOff x="1152671" y="2610987"/>
            <a:chExt cx="933304" cy="105931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100B6D-AAF9-49C7-AD96-D2009CA4F235}"/>
                </a:ext>
              </a:extLst>
            </p:cNvPr>
            <p:cNvSpPr/>
            <p:nvPr/>
          </p:nvSpPr>
          <p:spPr bwMode="auto">
            <a:xfrm>
              <a:off x="1152671" y="2610987"/>
              <a:ext cx="933304" cy="10593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Report Creator</a:t>
              </a:r>
            </a:p>
          </p:txBody>
        </p:sp>
        <p:pic>
          <p:nvPicPr>
            <p:cNvPr id="39" name="Graphic 38" descr="User with solid fill">
              <a:extLst>
                <a:ext uri="{FF2B5EF4-FFF2-40B4-BE49-F238E27FC236}">
                  <a16:creationId xmlns:a16="http://schemas.microsoft.com/office/drawing/2014/main" id="{2272EE21-A713-473F-ADD2-E238E1584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4204" y="2954337"/>
              <a:ext cx="630238" cy="630238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23858F6-D2A2-454D-B678-518F7C717D0F}"/>
              </a:ext>
            </a:extLst>
          </p:cNvPr>
          <p:cNvSpPr/>
          <p:nvPr/>
        </p:nvSpPr>
        <p:spPr bwMode="auto">
          <a:xfrm>
            <a:off x="4792132" y="4260677"/>
            <a:ext cx="1097443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v1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69DB90-FC80-4F77-9173-2829C7546E52}"/>
              </a:ext>
            </a:extLst>
          </p:cNvPr>
          <p:cNvSpPr/>
          <p:nvPr/>
        </p:nvSpPr>
        <p:spPr bwMode="auto">
          <a:xfrm>
            <a:off x="4586062" y="4168999"/>
            <a:ext cx="1097443" cy="249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v2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81ADA6-1174-49B0-A895-C08B9535E930}"/>
              </a:ext>
            </a:extLst>
          </p:cNvPr>
          <p:cNvSpPr/>
          <p:nvPr/>
        </p:nvSpPr>
        <p:spPr bwMode="auto">
          <a:xfrm>
            <a:off x="4379992" y="4077321"/>
            <a:ext cx="1097443" cy="249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v3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4BA9EF-D950-46D1-969D-F03D685C7C3E}"/>
              </a:ext>
            </a:extLst>
          </p:cNvPr>
          <p:cNvSpPr/>
          <p:nvPr/>
        </p:nvSpPr>
        <p:spPr bwMode="auto">
          <a:xfrm>
            <a:off x="4180912" y="3985148"/>
            <a:ext cx="1097443" cy="2491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v4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67E8829-6DF6-4A97-8FA0-B54B3982B729}"/>
              </a:ext>
            </a:extLst>
          </p:cNvPr>
          <p:cNvSpPr/>
          <p:nvPr/>
        </p:nvSpPr>
        <p:spPr bwMode="auto">
          <a:xfrm>
            <a:off x="4100311" y="4692896"/>
            <a:ext cx="1868573" cy="678782"/>
          </a:xfrm>
          <a:prstGeom prst="roundRect">
            <a:avLst>
              <a:gd name="adj" fmla="val 7975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13B3CE5-3B5D-45ED-B295-F22BB98DC219}"/>
              </a:ext>
            </a:extLst>
          </p:cNvPr>
          <p:cNvSpPr/>
          <p:nvPr/>
        </p:nvSpPr>
        <p:spPr bwMode="auto">
          <a:xfrm>
            <a:off x="4781972" y="5042997"/>
            <a:ext cx="1097443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v1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C18C0F-4233-4E0D-B0AF-C3C455B38C60}"/>
              </a:ext>
            </a:extLst>
          </p:cNvPr>
          <p:cNvSpPr/>
          <p:nvPr/>
        </p:nvSpPr>
        <p:spPr bwMode="auto">
          <a:xfrm>
            <a:off x="4575902" y="4951319"/>
            <a:ext cx="1097443" cy="249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v2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2893EB8-7DBE-4BD8-BA78-6DD2E245F250}"/>
              </a:ext>
            </a:extLst>
          </p:cNvPr>
          <p:cNvSpPr/>
          <p:nvPr/>
        </p:nvSpPr>
        <p:spPr bwMode="auto">
          <a:xfrm>
            <a:off x="4369832" y="4859641"/>
            <a:ext cx="1097443" cy="249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v3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CE2EF13-D790-4190-A528-C878B9F74F88}"/>
              </a:ext>
            </a:extLst>
          </p:cNvPr>
          <p:cNvSpPr/>
          <p:nvPr/>
        </p:nvSpPr>
        <p:spPr bwMode="auto">
          <a:xfrm>
            <a:off x="4170752" y="4767468"/>
            <a:ext cx="1097443" cy="2491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v4 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3FFF2AB-7724-4403-9632-3EDCD8E0EA95}"/>
              </a:ext>
            </a:extLst>
          </p:cNvPr>
          <p:cNvSpPr/>
          <p:nvPr/>
        </p:nvSpPr>
        <p:spPr bwMode="auto">
          <a:xfrm>
            <a:off x="4090151" y="5475216"/>
            <a:ext cx="1868573" cy="601631"/>
          </a:xfrm>
          <a:prstGeom prst="roundRect">
            <a:avLst>
              <a:gd name="adj" fmla="val 7975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A6BD89F-794B-4335-9521-8099513E3A41}"/>
              </a:ext>
            </a:extLst>
          </p:cNvPr>
          <p:cNvSpPr/>
          <p:nvPr/>
        </p:nvSpPr>
        <p:spPr bwMode="auto">
          <a:xfrm>
            <a:off x="4565742" y="5733639"/>
            <a:ext cx="1097443" cy="249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v1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364A695-BA6A-4265-AC98-05C15437D744}"/>
              </a:ext>
            </a:extLst>
          </p:cNvPr>
          <p:cNvSpPr/>
          <p:nvPr/>
        </p:nvSpPr>
        <p:spPr bwMode="auto">
          <a:xfrm>
            <a:off x="4359672" y="5641961"/>
            <a:ext cx="1097443" cy="249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v2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4FD586A-348C-4240-9EA7-B1486FC61106}"/>
              </a:ext>
            </a:extLst>
          </p:cNvPr>
          <p:cNvSpPr/>
          <p:nvPr/>
        </p:nvSpPr>
        <p:spPr bwMode="auto">
          <a:xfrm>
            <a:off x="4160592" y="5549788"/>
            <a:ext cx="1097443" cy="2491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v3</a:t>
            </a: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C1F8772D-0BE4-4CF4-A084-8E68B03891A5}"/>
              </a:ext>
            </a:extLst>
          </p:cNvPr>
          <p:cNvSpPr/>
          <p:nvPr/>
        </p:nvSpPr>
        <p:spPr bwMode="auto">
          <a:xfrm>
            <a:off x="6374448" y="4752723"/>
            <a:ext cx="1303822" cy="52427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import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486B99C6-70AA-4FDC-958A-1A436A6CEBC3}"/>
              </a:ext>
            </a:extLst>
          </p:cNvPr>
          <p:cNvSpPr/>
          <p:nvPr/>
        </p:nvSpPr>
        <p:spPr bwMode="auto">
          <a:xfrm>
            <a:off x="6374448" y="5514575"/>
            <a:ext cx="1303822" cy="52427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import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81F4283-8A6D-4FA0-BEC8-5355CC9A84EB}"/>
              </a:ext>
            </a:extLst>
          </p:cNvPr>
          <p:cNvCxnSpPr>
            <a:cxnSpLocks/>
            <a:stCxn id="32" idx="3"/>
            <a:endCxn id="59" idx="1"/>
          </p:cNvCxnSpPr>
          <p:nvPr/>
        </p:nvCxnSpPr>
        <p:spPr>
          <a:xfrm flipV="1">
            <a:off x="2249783" y="5032287"/>
            <a:ext cx="1850528" cy="15434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C1E1F1-A1F0-4D47-A530-7F4B4F8CB8BC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>
            <a:off x="2249783" y="4030344"/>
            <a:ext cx="1860688" cy="219623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8B366E-577D-423F-A8B6-4A53BFD510EA}"/>
              </a:ext>
            </a:extLst>
          </p:cNvPr>
          <p:cNvCxnSpPr>
            <a:cxnSpLocks/>
            <a:stCxn id="37" idx="3"/>
            <a:endCxn id="69" idx="1"/>
          </p:cNvCxnSpPr>
          <p:nvPr/>
        </p:nvCxnSpPr>
        <p:spPr>
          <a:xfrm flipV="1">
            <a:off x="2266203" y="5776032"/>
            <a:ext cx="1823948" cy="293438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6018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E76A-B944-4DF5-9B7F-D1EAC6FF1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15991"/>
          </a:xfrm>
        </p:spPr>
        <p:txBody>
          <a:bodyPr/>
          <a:lstStyle/>
          <a:p>
            <a:r>
              <a:rPr lang="en-US" dirty="0"/>
              <a:t>ALM features based on CI/CD of Power BI artifacts</a:t>
            </a:r>
          </a:p>
          <a:p>
            <a:pPr lvl="1"/>
            <a:r>
              <a:rPr lang="en-US" dirty="0"/>
              <a:t>ALM = </a:t>
            </a:r>
            <a:r>
              <a:rPr lang="en-US" strike="sngStrike" dirty="0">
                <a:solidFill>
                  <a:srgbClr val="C00000"/>
                </a:solidFill>
              </a:rPr>
              <a:t>Application</a:t>
            </a:r>
            <a:r>
              <a:rPr lang="en-US" dirty="0"/>
              <a:t> Artifact Lifecyle Management</a:t>
            </a:r>
          </a:p>
          <a:p>
            <a:pPr lvl="1"/>
            <a:r>
              <a:rPr lang="en-US" dirty="0"/>
              <a:t>Power BI artifacts include datasets, reports, dashboards and dataflows</a:t>
            </a:r>
            <a:r>
              <a:rPr lang="en-US" dirty="0">
                <a:solidFill>
                  <a:srgbClr val="C00000"/>
                </a:solidFill>
              </a:rPr>
              <a:t>*</a:t>
            </a:r>
          </a:p>
          <a:p>
            <a:pPr lvl="1"/>
            <a:r>
              <a:rPr lang="en-US" dirty="0"/>
              <a:t>Pipeline contains three workspace stages for Dev, Test and Prod</a:t>
            </a:r>
          </a:p>
          <a:p>
            <a:pPr lvl="1"/>
            <a:r>
              <a:rPr lang="en-US" dirty="0"/>
              <a:t>Pipelines automates deployment of artifacts across stages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86B25-2E70-414D-9543-4566AFA7E116}"/>
              </a:ext>
            </a:extLst>
          </p:cNvPr>
          <p:cNvSpPr/>
          <p:nvPr/>
        </p:nvSpPr>
        <p:spPr bwMode="auto">
          <a:xfrm>
            <a:off x="3290296" y="3843314"/>
            <a:ext cx="8549279" cy="236220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Deployment Pipeline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DE5A4-3450-4FDC-9BB5-DBCBC673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 in Power BI with Deployment Pipelines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D86822-8EA5-4F7C-9BA6-024BC70CC83E}"/>
              </a:ext>
            </a:extLst>
          </p:cNvPr>
          <p:cNvSpPr/>
          <p:nvPr/>
        </p:nvSpPr>
        <p:spPr bwMode="auto">
          <a:xfrm>
            <a:off x="962025" y="4347062"/>
            <a:ext cx="2035887" cy="16775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Source Control System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9EF702-3B80-4B80-8353-EBED08F8478A}"/>
              </a:ext>
            </a:extLst>
          </p:cNvPr>
          <p:cNvSpPr/>
          <p:nvPr/>
        </p:nvSpPr>
        <p:spPr bwMode="auto">
          <a:xfrm>
            <a:off x="1240346" y="4755521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Artifact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448D7C-AF33-43E9-81B4-C29A189DF738}"/>
              </a:ext>
            </a:extLst>
          </p:cNvPr>
          <p:cNvSpPr/>
          <p:nvPr/>
        </p:nvSpPr>
        <p:spPr bwMode="auto">
          <a:xfrm>
            <a:off x="1254409" y="5155201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Artifact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D230A5-D499-4B38-8BC2-E435E21C855C}"/>
              </a:ext>
            </a:extLst>
          </p:cNvPr>
          <p:cNvSpPr/>
          <p:nvPr/>
        </p:nvSpPr>
        <p:spPr bwMode="auto">
          <a:xfrm>
            <a:off x="1254409" y="5554883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Artifact 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0D2B18-B8E4-4EFA-BAE3-C950ED2ACB10}"/>
              </a:ext>
            </a:extLst>
          </p:cNvPr>
          <p:cNvGrpSpPr/>
          <p:nvPr/>
        </p:nvGrpSpPr>
        <p:grpSpPr>
          <a:xfrm>
            <a:off x="2815632" y="4347062"/>
            <a:ext cx="3053830" cy="1677597"/>
            <a:chOff x="2815632" y="4347062"/>
            <a:chExt cx="3053830" cy="16775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110214-042E-4FC1-83CC-12D3837E446E}"/>
                </a:ext>
              </a:extLst>
            </p:cNvPr>
            <p:cNvSpPr/>
            <p:nvPr/>
          </p:nvSpPr>
          <p:spPr bwMode="auto">
            <a:xfrm>
              <a:off x="3833575" y="4347062"/>
              <a:ext cx="2035887" cy="1677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Dev Workspace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03C0DC-1DD3-4F04-A021-66EBE9FD0EAC}"/>
                </a:ext>
              </a:extLst>
            </p:cNvPr>
            <p:cNvSpPr/>
            <p:nvPr/>
          </p:nvSpPr>
          <p:spPr bwMode="auto">
            <a:xfrm>
              <a:off x="4111895" y="475552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D785E8-FA61-4186-B887-225984B4AA0E}"/>
                </a:ext>
              </a:extLst>
            </p:cNvPr>
            <p:cNvSpPr/>
            <p:nvPr/>
          </p:nvSpPr>
          <p:spPr bwMode="auto">
            <a:xfrm>
              <a:off x="4125958" y="515520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41EA0B-2C67-47AD-8760-15D5260F6E86}"/>
                </a:ext>
              </a:extLst>
            </p:cNvPr>
            <p:cNvSpPr/>
            <p:nvPr/>
          </p:nvSpPr>
          <p:spPr bwMode="auto">
            <a:xfrm>
              <a:off x="4125958" y="555488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17AC20E8-0743-4944-B33F-BEA72C0E40BE}"/>
                </a:ext>
              </a:extLst>
            </p:cNvPr>
            <p:cNvSpPr/>
            <p:nvPr/>
          </p:nvSpPr>
          <p:spPr bwMode="auto">
            <a:xfrm>
              <a:off x="2815632" y="5030610"/>
              <a:ext cx="903934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import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5D7CD27-2841-4BBB-ACE5-4B31174C51E7}"/>
              </a:ext>
            </a:extLst>
          </p:cNvPr>
          <p:cNvGrpSpPr/>
          <p:nvPr/>
        </p:nvGrpSpPr>
        <p:grpSpPr>
          <a:xfrm>
            <a:off x="5687181" y="4347062"/>
            <a:ext cx="3004006" cy="1677597"/>
            <a:chOff x="5687181" y="4347062"/>
            <a:chExt cx="3004006" cy="16775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AED1ED-604F-4076-992E-2242EA867929}"/>
                </a:ext>
              </a:extLst>
            </p:cNvPr>
            <p:cNvSpPr/>
            <p:nvPr/>
          </p:nvSpPr>
          <p:spPr bwMode="auto">
            <a:xfrm>
              <a:off x="6655300" y="4347062"/>
              <a:ext cx="2035887" cy="16775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Test Workspace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9E9523-9F5D-41F7-B37D-2FF67E6743B5}"/>
                </a:ext>
              </a:extLst>
            </p:cNvPr>
            <p:cNvSpPr/>
            <p:nvPr/>
          </p:nvSpPr>
          <p:spPr bwMode="auto">
            <a:xfrm>
              <a:off x="6933622" y="475552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BF376E-5E9C-4E44-92EB-248C36F6D10D}"/>
                </a:ext>
              </a:extLst>
            </p:cNvPr>
            <p:cNvSpPr/>
            <p:nvPr/>
          </p:nvSpPr>
          <p:spPr bwMode="auto">
            <a:xfrm>
              <a:off x="6947684" y="515520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C13F9F7-CDA9-4FE0-AB0F-657ECC906E63}"/>
                </a:ext>
              </a:extLst>
            </p:cNvPr>
            <p:cNvSpPr/>
            <p:nvPr/>
          </p:nvSpPr>
          <p:spPr bwMode="auto">
            <a:xfrm>
              <a:off x="6947684" y="555488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A8EFCFC5-822C-44A8-A7BA-D1415CEFFA0E}"/>
                </a:ext>
              </a:extLst>
            </p:cNvPr>
            <p:cNvSpPr/>
            <p:nvPr/>
          </p:nvSpPr>
          <p:spPr bwMode="auto">
            <a:xfrm>
              <a:off x="5687181" y="503061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69B9EB-7E7C-4FED-894A-F27D44B82CB2}"/>
              </a:ext>
            </a:extLst>
          </p:cNvPr>
          <p:cNvGrpSpPr/>
          <p:nvPr/>
        </p:nvGrpSpPr>
        <p:grpSpPr>
          <a:xfrm>
            <a:off x="8537483" y="4316402"/>
            <a:ext cx="3013381" cy="1677597"/>
            <a:chOff x="8508908" y="4352658"/>
            <a:chExt cx="3013381" cy="167759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72488D-98D8-46B5-BEFD-6F9E7239659B}"/>
                </a:ext>
              </a:extLst>
            </p:cNvPr>
            <p:cNvSpPr/>
            <p:nvPr/>
          </p:nvSpPr>
          <p:spPr bwMode="auto">
            <a:xfrm>
              <a:off x="9486402" y="4352658"/>
              <a:ext cx="2035887" cy="16775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Production Workspace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0319818-D742-423B-A5FE-29A63B2C9604}"/>
                </a:ext>
              </a:extLst>
            </p:cNvPr>
            <p:cNvSpPr/>
            <p:nvPr/>
          </p:nvSpPr>
          <p:spPr bwMode="auto">
            <a:xfrm>
              <a:off x="9764723" y="4761116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7288BB5-0ADB-4BE5-ABC9-8B9440A5C966}"/>
                </a:ext>
              </a:extLst>
            </p:cNvPr>
            <p:cNvSpPr/>
            <p:nvPr/>
          </p:nvSpPr>
          <p:spPr bwMode="auto">
            <a:xfrm>
              <a:off x="9778785" y="5160797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EDEC2BF-D450-4DB8-8205-DCD2DCDE6D0E}"/>
                </a:ext>
              </a:extLst>
            </p:cNvPr>
            <p:cNvSpPr/>
            <p:nvPr/>
          </p:nvSpPr>
          <p:spPr bwMode="auto">
            <a:xfrm>
              <a:off x="9778785" y="5560479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28CC90B7-0917-41A1-BC67-D1EE80F6D36F}"/>
                </a:ext>
              </a:extLst>
            </p:cNvPr>
            <p:cNvSpPr/>
            <p:nvPr/>
          </p:nvSpPr>
          <p:spPr bwMode="auto">
            <a:xfrm>
              <a:off x="8508908" y="503061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15869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E5A4-3450-4FDC-9BB5-DBCBC673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Deployment Pipeline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E76A-B944-4DF5-9B7F-D1EAC6FF1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877711"/>
          </a:xfrm>
        </p:spPr>
        <p:txBody>
          <a:bodyPr/>
          <a:lstStyle/>
          <a:p>
            <a:r>
              <a:rPr lang="en-US" b="1" dirty="0"/>
              <a:t>Dev Stage</a:t>
            </a:r>
            <a:r>
              <a:rPr lang="en-US" dirty="0"/>
              <a:t> Workspace</a:t>
            </a:r>
          </a:p>
          <a:p>
            <a:pPr lvl="1"/>
            <a:r>
              <a:rPr lang="en-US" dirty="0"/>
              <a:t>Import artifacts, create dashboards, test basic functionality</a:t>
            </a:r>
          </a:p>
          <a:p>
            <a:r>
              <a:rPr lang="en-US" b="1" dirty="0"/>
              <a:t>Test Stage</a:t>
            </a:r>
            <a:r>
              <a:rPr lang="en-US" dirty="0"/>
              <a:t> Workspace</a:t>
            </a:r>
          </a:p>
          <a:p>
            <a:pPr lvl="1"/>
            <a:r>
              <a:rPr lang="en-US" dirty="0"/>
              <a:t>Share content with testers and reviewers</a:t>
            </a:r>
          </a:p>
          <a:p>
            <a:pPr lvl="1"/>
            <a:r>
              <a:rPr lang="en-US" dirty="0"/>
              <a:t>Run user experience tests and performance tests with larger volumes of data</a:t>
            </a:r>
          </a:p>
          <a:p>
            <a:r>
              <a:rPr lang="en-US" b="1" dirty="0"/>
              <a:t>Production Stage</a:t>
            </a:r>
            <a:r>
              <a:rPr lang="en-US" dirty="0"/>
              <a:t> Workspace</a:t>
            </a:r>
          </a:p>
          <a:p>
            <a:pPr lvl="1"/>
            <a:r>
              <a:rPr lang="en-US" dirty="0"/>
              <a:t>Used to serve content to main user 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86B25-2E70-414D-9543-4566AFA7E116}"/>
              </a:ext>
            </a:extLst>
          </p:cNvPr>
          <p:cNvSpPr/>
          <p:nvPr/>
        </p:nvSpPr>
        <p:spPr bwMode="auto">
          <a:xfrm>
            <a:off x="1976285" y="4341557"/>
            <a:ext cx="10235366" cy="22812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Deployment Pipeline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0D2B18-B8E4-4EFA-BAE3-C950ED2ACB10}"/>
              </a:ext>
            </a:extLst>
          </p:cNvPr>
          <p:cNvGrpSpPr/>
          <p:nvPr/>
        </p:nvGrpSpPr>
        <p:grpSpPr>
          <a:xfrm>
            <a:off x="1487316" y="4802784"/>
            <a:ext cx="3440540" cy="1620082"/>
            <a:chOff x="2815632" y="4347062"/>
            <a:chExt cx="3053830" cy="16775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110214-042E-4FC1-83CC-12D3837E446E}"/>
                </a:ext>
              </a:extLst>
            </p:cNvPr>
            <p:cNvSpPr/>
            <p:nvPr/>
          </p:nvSpPr>
          <p:spPr bwMode="auto">
            <a:xfrm>
              <a:off x="3833575" y="4347062"/>
              <a:ext cx="2035887" cy="1677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Dev Workspace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03C0DC-1DD3-4F04-A021-66EBE9FD0EAC}"/>
                </a:ext>
              </a:extLst>
            </p:cNvPr>
            <p:cNvSpPr/>
            <p:nvPr/>
          </p:nvSpPr>
          <p:spPr bwMode="auto">
            <a:xfrm>
              <a:off x="4111895" y="475552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Dataset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D785E8-FA61-4186-B887-225984B4AA0E}"/>
                </a:ext>
              </a:extLst>
            </p:cNvPr>
            <p:cNvSpPr/>
            <p:nvPr/>
          </p:nvSpPr>
          <p:spPr bwMode="auto">
            <a:xfrm>
              <a:off x="4125958" y="515520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Report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41EA0B-2C67-47AD-8760-15D5260F6E86}"/>
                </a:ext>
              </a:extLst>
            </p:cNvPr>
            <p:cNvSpPr/>
            <p:nvPr/>
          </p:nvSpPr>
          <p:spPr bwMode="auto">
            <a:xfrm>
              <a:off x="4125958" y="555488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Dashboard</a:t>
              </a: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17AC20E8-0743-4944-B33F-BEA72C0E40BE}"/>
                </a:ext>
              </a:extLst>
            </p:cNvPr>
            <p:cNvSpPr/>
            <p:nvPr/>
          </p:nvSpPr>
          <p:spPr bwMode="auto">
            <a:xfrm>
              <a:off x="2815632" y="5030610"/>
              <a:ext cx="903934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import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5D7CD27-2841-4BBB-ACE5-4B31174C51E7}"/>
              </a:ext>
            </a:extLst>
          </p:cNvPr>
          <p:cNvGrpSpPr/>
          <p:nvPr/>
        </p:nvGrpSpPr>
        <p:grpSpPr>
          <a:xfrm>
            <a:off x="5090719" y="4850409"/>
            <a:ext cx="3384407" cy="1620082"/>
            <a:chOff x="5687181" y="4376651"/>
            <a:chExt cx="3004006" cy="16775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AED1ED-604F-4076-992E-2242EA867929}"/>
                </a:ext>
              </a:extLst>
            </p:cNvPr>
            <p:cNvSpPr/>
            <p:nvPr/>
          </p:nvSpPr>
          <p:spPr bwMode="auto">
            <a:xfrm>
              <a:off x="6655300" y="4376651"/>
              <a:ext cx="2035887" cy="16775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Test Workspace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9E9523-9F5D-41F7-B37D-2FF67E6743B5}"/>
                </a:ext>
              </a:extLst>
            </p:cNvPr>
            <p:cNvSpPr/>
            <p:nvPr/>
          </p:nvSpPr>
          <p:spPr bwMode="auto">
            <a:xfrm>
              <a:off x="6933622" y="475552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Dataset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BF376E-5E9C-4E44-92EB-248C36F6D10D}"/>
                </a:ext>
              </a:extLst>
            </p:cNvPr>
            <p:cNvSpPr/>
            <p:nvPr/>
          </p:nvSpPr>
          <p:spPr bwMode="auto">
            <a:xfrm>
              <a:off x="6947684" y="515520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Report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C13F9F7-CDA9-4FE0-AB0F-657ECC906E63}"/>
                </a:ext>
              </a:extLst>
            </p:cNvPr>
            <p:cNvSpPr/>
            <p:nvPr/>
          </p:nvSpPr>
          <p:spPr bwMode="auto">
            <a:xfrm>
              <a:off x="6947684" y="555488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Dashboard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A8EFCFC5-822C-44A8-A7BA-D1415CEFFA0E}"/>
                </a:ext>
              </a:extLst>
            </p:cNvPr>
            <p:cNvSpPr/>
            <p:nvPr/>
          </p:nvSpPr>
          <p:spPr bwMode="auto">
            <a:xfrm>
              <a:off x="5687181" y="503061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69B9EB-7E7C-4FED-894A-F27D44B82CB2}"/>
              </a:ext>
            </a:extLst>
          </p:cNvPr>
          <p:cNvGrpSpPr/>
          <p:nvPr/>
        </p:nvGrpSpPr>
        <p:grpSpPr>
          <a:xfrm>
            <a:off x="8627118" y="4791174"/>
            <a:ext cx="3394969" cy="1620082"/>
            <a:chOff x="8508908" y="4352658"/>
            <a:chExt cx="3013381" cy="167759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72488D-98D8-46B5-BEFD-6F9E7239659B}"/>
                </a:ext>
              </a:extLst>
            </p:cNvPr>
            <p:cNvSpPr/>
            <p:nvPr/>
          </p:nvSpPr>
          <p:spPr bwMode="auto">
            <a:xfrm>
              <a:off x="9486402" y="4352658"/>
              <a:ext cx="2035887" cy="16775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Production Workspace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0319818-D742-423B-A5FE-29A63B2C9604}"/>
                </a:ext>
              </a:extLst>
            </p:cNvPr>
            <p:cNvSpPr/>
            <p:nvPr/>
          </p:nvSpPr>
          <p:spPr bwMode="auto">
            <a:xfrm>
              <a:off x="9764723" y="4761116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Dataset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7288BB5-0ADB-4BE5-ABC9-8B9440A5C966}"/>
                </a:ext>
              </a:extLst>
            </p:cNvPr>
            <p:cNvSpPr/>
            <p:nvPr/>
          </p:nvSpPr>
          <p:spPr bwMode="auto">
            <a:xfrm>
              <a:off x="9778785" y="5160797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Report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EDEC2BF-D450-4DB8-8205-DCD2DCDE6D0E}"/>
                </a:ext>
              </a:extLst>
            </p:cNvPr>
            <p:cNvSpPr/>
            <p:nvPr/>
          </p:nvSpPr>
          <p:spPr bwMode="auto">
            <a:xfrm>
              <a:off x="9778785" y="5560479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Dashboard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28CC90B7-0917-41A1-BC67-D1EE80F6D36F}"/>
                </a:ext>
              </a:extLst>
            </p:cNvPr>
            <p:cNvSpPr/>
            <p:nvPr/>
          </p:nvSpPr>
          <p:spPr bwMode="auto">
            <a:xfrm>
              <a:off x="8508908" y="503061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6D09AEE-609A-40C3-857F-3F6AE4D88918}"/>
              </a:ext>
            </a:extLst>
          </p:cNvPr>
          <p:cNvSpPr/>
          <p:nvPr/>
        </p:nvSpPr>
        <p:spPr bwMode="auto">
          <a:xfrm>
            <a:off x="224825" y="6079327"/>
            <a:ext cx="1066262" cy="57189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Azure DevOps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B1C2D-9D96-4B39-B8A0-5795B978C1FA}"/>
              </a:ext>
            </a:extLst>
          </p:cNvPr>
          <p:cNvSpPr/>
          <p:nvPr/>
        </p:nvSpPr>
        <p:spPr bwMode="auto">
          <a:xfrm>
            <a:off x="221987" y="5374501"/>
            <a:ext cx="1066262" cy="57189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GitHub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C1E4B9-4151-4E4E-B9B7-B86C8880CA9B}"/>
              </a:ext>
            </a:extLst>
          </p:cNvPr>
          <p:cNvSpPr/>
          <p:nvPr/>
        </p:nvSpPr>
        <p:spPr bwMode="auto">
          <a:xfrm>
            <a:off x="232320" y="4669675"/>
            <a:ext cx="1066262" cy="57189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OneDrive SharePoint</a:t>
            </a:r>
          </a:p>
        </p:txBody>
      </p:sp>
    </p:spTree>
    <p:extLst>
      <p:ext uri="{BB962C8B-B14F-4D97-AF65-F5344CB8AC3E}">
        <p14:creationId xmlns:p14="http://schemas.microsoft.com/office/powerpoint/2010/main" val="1706098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ef38329b-e139-4eb4-9d7a-1b84c79a6610"/>
  </ds:schemaRefs>
</ds:datastoreItem>
</file>

<file path=customXml/itemProps2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13457</TotalTime>
  <Words>2349</Words>
  <Application>Microsoft Office PowerPoint</Application>
  <PresentationFormat>Custom</PresentationFormat>
  <Paragraphs>465</Paragraphs>
  <Slides>50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Arial Black</vt:lpstr>
      <vt:lpstr>Lucida Console</vt:lpstr>
      <vt:lpstr>Roboto</vt:lpstr>
      <vt:lpstr>Segoe UI</vt:lpstr>
      <vt:lpstr>Segoe UI Light</vt:lpstr>
      <vt:lpstr>Segoe UI Semibold</vt:lpstr>
      <vt:lpstr>Wingdings</vt:lpstr>
      <vt:lpstr>Dynamics 365</vt:lpstr>
      <vt:lpstr>Bitmap Image</vt:lpstr>
      <vt:lpstr>Microsoft Power BI</vt:lpstr>
      <vt:lpstr>ALM in Power BI with Deployment Pipelines</vt:lpstr>
      <vt:lpstr>Welcome to Power BI Dev Camp</vt:lpstr>
      <vt:lpstr>Sample Code and Resource for This Session</vt:lpstr>
      <vt:lpstr>Agenda</vt:lpstr>
      <vt:lpstr>What Are DevOps and CI/CD ?</vt:lpstr>
      <vt:lpstr>Managing DevOps CI\CD in a Power BI Environment</vt:lpstr>
      <vt:lpstr>ALM in Power BI with Deployment Pipelines</vt:lpstr>
      <vt:lpstr>Understanding Deployment Pipeline Stages</vt:lpstr>
      <vt:lpstr>Configuring Deployment Pipeline Stages</vt:lpstr>
      <vt:lpstr>Demo Creating a Deployment Pipeline</vt:lpstr>
      <vt:lpstr>Creating a Development Pipeline</vt:lpstr>
      <vt:lpstr>Assigning a Workspace to a Deployment Pipeline</vt:lpstr>
      <vt:lpstr>Deploying Content from Stage to Stage</vt:lpstr>
      <vt:lpstr>What attributes are deployed?</vt:lpstr>
      <vt:lpstr>Permission model</vt:lpstr>
      <vt:lpstr>Configuring Pipeline and Workspace Permissions</vt:lpstr>
      <vt:lpstr>Agenda</vt:lpstr>
      <vt:lpstr>Source Code Definitions for Power BI Artifacts</vt:lpstr>
      <vt:lpstr>Building a Dataset and Report in Single PBIX File</vt:lpstr>
      <vt:lpstr>Building Datasets &amp; Reports in Separate PBIX Files</vt:lpstr>
      <vt:lpstr>Designing Datasets with Parameters</vt:lpstr>
      <vt:lpstr>Developing Datasets using BIM Files</vt:lpstr>
      <vt:lpstr>Viewing DIFFS Between BIM File Versions</vt:lpstr>
      <vt:lpstr>Building Paginated Reports</vt:lpstr>
      <vt:lpstr>Deploy Dataflows</vt:lpstr>
      <vt:lpstr>Agenda</vt:lpstr>
      <vt:lpstr>Using the Power BI REST API for ALM &amp; Deployment</vt:lpstr>
      <vt:lpstr>Learning to Write PowerShell Scripts for Power BI</vt:lpstr>
      <vt:lpstr>Learning to Use the Power BI REST API</vt:lpstr>
      <vt:lpstr>Azure DevOps Extensions for Power BI</vt:lpstr>
      <vt:lpstr>Developer Sample: DeploymentPipelineAutomation</vt:lpstr>
      <vt:lpstr>Agenda</vt:lpstr>
      <vt:lpstr>Deployment Settings</vt:lpstr>
      <vt:lpstr>Adding Deployment Rules for Datasets</vt:lpstr>
      <vt:lpstr>Adding Deployment Rules for Paginated Reports</vt:lpstr>
      <vt:lpstr>Adding Deployment Rules for Dataflows</vt:lpstr>
      <vt:lpstr>Deployment Rules Run During Deployment</vt:lpstr>
      <vt:lpstr>Agenda</vt:lpstr>
      <vt:lpstr>Deployment pipelines automation</vt:lpstr>
      <vt:lpstr>Processing Deploy Operations using DeployAll</vt:lpstr>
      <vt:lpstr>First Time Deploy using PowerShell</vt:lpstr>
      <vt:lpstr>Coming Soon for Azure DevOps - Native ADO Extension </vt:lpstr>
      <vt:lpstr>Agenda</vt:lpstr>
      <vt:lpstr>Deployment Pipelines Roadmap</vt:lpstr>
      <vt:lpstr>Multiple pipelines today</vt:lpstr>
      <vt:lpstr>Multiple pipelines working together</vt:lpstr>
      <vt:lpstr>Multiple pipelines connection</vt:lpstr>
      <vt:lpstr>Summary</vt:lpstr>
      <vt:lpstr>Microsoft Power BI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165</cp:revision>
  <cp:lastPrinted>2019-05-02T20:11:39Z</cp:lastPrinted>
  <dcterms:created xsi:type="dcterms:W3CDTF">2018-09-21T01:16:59Z</dcterms:created>
  <dcterms:modified xsi:type="dcterms:W3CDTF">2021-10-28T17:20:35Z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2021-09-23T13:18:53Z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df3dc7c0-dd98-435c-9883-ab1d3df56b7b</vt:lpwstr>
  </property>
  <property fmtid="{D5CDD505-2E9C-101B-9397-08002B2CF9AE}" pid="18" name="MSIP_Label_87867195-f2b8-4ac2-b0b6-6bb73cb33afc_ContentBits">
    <vt:lpwstr>0</vt:lpwstr>
  </property>
</Properties>
</file>