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6"/>
  </p:notesMasterIdLst>
  <p:handoutMasterIdLst>
    <p:handoutMasterId r:id="rId47"/>
  </p:handoutMasterIdLst>
  <p:sldIdLst>
    <p:sldId id="4474" r:id="rId5"/>
    <p:sldId id="4475" r:id="rId6"/>
    <p:sldId id="4483" r:id="rId7"/>
    <p:sldId id="1831" r:id="rId8"/>
    <p:sldId id="2066" r:id="rId9"/>
    <p:sldId id="317" r:id="rId10"/>
    <p:sldId id="319" r:id="rId11"/>
    <p:sldId id="320" r:id="rId12"/>
    <p:sldId id="322" r:id="rId13"/>
    <p:sldId id="323" r:id="rId14"/>
    <p:sldId id="329" r:id="rId15"/>
    <p:sldId id="330" r:id="rId16"/>
    <p:sldId id="333" r:id="rId17"/>
    <p:sldId id="331" r:id="rId18"/>
    <p:sldId id="324" r:id="rId19"/>
    <p:sldId id="325" r:id="rId20"/>
    <p:sldId id="326" r:id="rId21"/>
    <p:sldId id="327" r:id="rId22"/>
    <p:sldId id="339" r:id="rId23"/>
    <p:sldId id="340" r:id="rId24"/>
    <p:sldId id="341" r:id="rId25"/>
    <p:sldId id="342" r:id="rId26"/>
    <p:sldId id="343" r:id="rId27"/>
    <p:sldId id="4642" r:id="rId28"/>
    <p:sldId id="4648" r:id="rId29"/>
    <p:sldId id="4651" r:id="rId30"/>
    <p:sldId id="4650" r:id="rId31"/>
    <p:sldId id="4649" r:id="rId32"/>
    <p:sldId id="4643" r:id="rId33"/>
    <p:sldId id="344" r:id="rId34"/>
    <p:sldId id="345" r:id="rId35"/>
    <p:sldId id="346" r:id="rId36"/>
    <p:sldId id="4644" r:id="rId37"/>
    <p:sldId id="332" r:id="rId38"/>
    <p:sldId id="347" r:id="rId39"/>
    <p:sldId id="4646" r:id="rId40"/>
    <p:sldId id="4652" r:id="rId41"/>
    <p:sldId id="4653" r:id="rId42"/>
    <p:sldId id="4654" r:id="rId43"/>
    <p:sldId id="4647" r:id="rId44"/>
    <p:sldId id="4476" r:id="rId4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2C80F"/>
    <a:srgbClr val="FF9933"/>
    <a:srgbClr val="000000"/>
    <a:srgbClr val="505050"/>
    <a:srgbClr val="49635D"/>
    <a:srgbClr val="2C3C38"/>
    <a:srgbClr val="F2F2F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221" y="58"/>
      </p:cViewPr>
      <p:guideLst/>
    </p:cSldViewPr>
  </p:slideViewPr>
  <p:outlineViewPr>
    <p:cViewPr>
      <p:scale>
        <a:sx n="33" d="100"/>
        <a:sy n="33" d="100"/>
      </p:scale>
      <p:origin x="0" y="-6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12/16/2020 6:23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6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8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62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69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7" y="1463670"/>
            <a:ext cx="5316593" cy="1083053"/>
          </a:xfrm>
        </p:spPr>
        <p:txBody>
          <a:bodyPr wrap="square">
            <a:spAutoFit/>
          </a:bodyPr>
          <a:lstStyle>
            <a:lvl1pPr marL="0" indent="0">
              <a:spcBef>
                <a:spcPts val="936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42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5506" indent="0">
              <a:buFont typeface="Wingdings" panose="05000000000000000000" pitchFamily="2" charset="2"/>
              <a:buNone/>
              <a:defRPr sz="1530" b="0"/>
            </a:lvl2pPr>
            <a:lvl3pPr marL="344867" indent="0">
              <a:buFont typeface="Wingdings" panose="05000000000000000000" pitchFamily="2" charset="2"/>
              <a:buNone/>
              <a:tabLst/>
              <a:defRPr sz="1224" b="0"/>
            </a:lvl3pPr>
            <a:lvl4pPr marL="499085" indent="0">
              <a:buFont typeface="Wingdings" panose="05000000000000000000" pitchFamily="2" charset="2"/>
              <a:buNone/>
              <a:defRPr sz="1071" b="0"/>
            </a:lvl4pPr>
            <a:lvl5pPr marL="653303" indent="0">
              <a:buFont typeface="Wingdings" panose="05000000000000000000" pitchFamily="2" charset="2"/>
              <a:buNone/>
              <a:tabLst/>
              <a:defRPr sz="1071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6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  <p:sldLayoutId id="2147484567" r:id="rId8"/>
    <p:sldLayoutId id="2147484568" r:id="rId9"/>
    <p:sldLayoutId id="2147484569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owerBiDevCamp/PowerBI-React-Sp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microsoft/powerbi-client-re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styles initialized using style object</a:t>
            </a:r>
          </a:p>
          <a:p>
            <a:pPr lvl="1"/>
            <a:r>
              <a:rPr lang="en-US" dirty="0"/>
              <a:t>style must be defined using an object not a string</a:t>
            </a:r>
          </a:p>
          <a:p>
            <a:pPr lvl="1"/>
            <a:r>
              <a:rPr lang="en-US" dirty="0"/>
              <a:t>CSS properties referenced using camel casing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51" y="3002681"/>
            <a:ext cx="6372789" cy="36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08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Provides Synthetic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Replaces standard DOM-based event handling</a:t>
            </a:r>
          </a:p>
          <a:p>
            <a:pPr lvl="1"/>
            <a:r>
              <a:rPr lang="en-US" dirty="0"/>
              <a:t>React creates virtual DOM for elements in component</a:t>
            </a:r>
          </a:p>
          <a:p>
            <a:pPr lvl="1"/>
            <a:r>
              <a:rPr lang="en-US" dirty="0"/>
              <a:t>React interacts with real DOM when required</a:t>
            </a:r>
          </a:p>
          <a:p>
            <a:pPr lvl="1"/>
            <a:r>
              <a:rPr lang="en-US" dirty="0"/>
              <a:t>Provides faster event registration and processing</a:t>
            </a:r>
          </a:p>
          <a:p>
            <a:pPr lvl="1"/>
            <a:r>
              <a:rPr lang="en-US" dirty="0"/>
              <a:t>No need to write browser-specific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7" t="39823" b="3877"/>
          <a:stretch/>
        </p:blipFill>
        <p:spPr>
          <a:xfrm>
            <a:off x="1115899" y="3801006"/>
            <a:ext cx="6144199" cy="287552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198796" y="5370888"/>
            <a:ext cx="466302" cy="2331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</p:spTree>
    <p:extLst>
      <p:ext uri="{BB962C8B-B14F-4D97-AF65-F5344CB8AC3E}">
        <p14:creationId xmlns:p14="http://schemas.microsoft.com/office/powerpoint/2010/main" val="42940575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086457"/>
          </a:xfrm>
        </p:spPr>
        <p:txBody>
          <a:bodyPr/>
          <a:lstStyle/>
          <a:p>
            <a:pPr marL="291436" indent="-291436"/>
            <a:r>
              <a:rPr lang="en-US" dirty="0"/>
              <a:t>JSX provides better syntax for HTML composition</a:t>
            </a:r>
          </a:p>
          <a:p>
            <a:pPr marL="633064" lvl="1" indent="-291436"/>
            <a:r>
              <a:rPr lang="en-US" dirty="0"/>
              <a:t>JSX allows extends JavaScript with XML-like syntax</a:t>
            </a:r>
          </a:p>
          <a:p>
            <a:pPr marL="633064" lvl="1" indent="-291436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633064" lvl="1" indent="-291436"/>
            <a:endParaRPr lang="en-US" dirty="0"/>
          </a:p>
          <a:p>
            <a:pPr marL="291436" indent="-291436"/>
            <a:r>
              <a:rPr lang="en-US" dirty="0"/>
              <a:t>JSX/TSX is separate from React library</a:t>
            </a:r>
          </a:p>
          <a:p>
            <a:pPr marL="633064" lvl="1" indent="-291436"/>
            <a:r>
              <a:rPr lang="en-US" dirty="0"/>
              <a:t>JSX/TSX commonly used in React development</a:t>
            </a:r>
          </a:p>
          <a:p>
            <a:pPr marL="633064" lvl="1" indent="-291436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33064" lvl="1" indent="-291436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03" y="2896683"/>
            <a:ext cx="7652205" cy="15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Ø"/>
            </a:pPr>
            <a:r>
              <a:rPr lang="en-US" sz="2448" dirty="0"/>
              <a:t>Creating SPAs using React.js, TypeScript and Webpack</a:t>
            </a:r>
          </a:p>
          <a:p>
            <a:pPr marL="339725" indent="-339725"/>
            <a:r>
              <a:rPr lang="en-US" sz="2448" dirty="0"/>
              <a:t>Authenticating the User using Azure AD</a:t>
            </a:r>
          </a:p>
          <a:p>
            <a:pPr marL="339725" indent="-339725"/>
            <a:r>
              <a:rPr lang="en-US" sz="2448" dirty="0"/>
              <a:t>Extending a React Project with the React Router</a:t>
            </a:r>
          </a:p>
          <a:p>
            <a:pPr marL="339725" lvl="0" indent="-339725"/>
            <a:r>
              <a:rPr lang="en-US" sz="2448" dirty="0"/>
              <a:t>Calling the Power BI Service API using Fetch</a:t>
            </a:r>
          </a:p>
          <a:p>
            <a:pPr marL="339725" lvl="0" indent="-339725"/>
            <a:r>
              <a:rPr lang="en-US" sz="2448" dirty="0"/>
              <a:t>Embedding Power BI Reports</a:t>
            </a:r>
          </a:p>
          <a:p>
            <a:pPr marL="339725" lvl="0" indent="-339725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1947565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2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246105"/>
            <a:ext cx="11239464" cy="1749197"/>
          </a:xfrm>
        </p:spPr>
        <p:txBody>
          <a:bodyPr>
            <a:normAutofit/>
          </a:bodyPr>
          <a:lstStyle/>
          <a:p>
            <a:r>
              <a:rPr lang="en-US" sz="2448" dirty="0"/>
              <a:t>Component is class extending </a:t>
            </a:r>
            <a:r>
              <a:rPr lang="en-US" sz="1836" b="1" dirty="0" err="1">
                <a:latin typeface="Lucida Console" panose="020B0609040504020204" pitchFamily="49" charset="0"/>
              </a:rPr>
              <a:t>React.Component</a:t>
            </a:r>
            <a:endParaRPr lang="en-US" sz="2448" b="1" dirty="0">
              <a:latin typeface="Lucida Console" panose="020B0609040504020204" pitchFamily="49" charset="0"/>
            </a:endParaRPr>
          </a:p>
          <a:p>
            <a:pPr lvl="1"/>
            <a:r>
              <a:rPr lang="en-US" sz="2040" dirty="0"/>
              <a:t>Component usually defined in its own </a:t>
            </a:r>
            <a:r>
              <a:rPr lang="en-US" sz="2040" b="1" dirty="0" err="1"/>
              <a:t>tsx</a:t>
            </a:r>
            <a:r>
              <a:rPr lang="en-US" sz="2040" dirty="0"/>
              <a:t> file</a:t>
            </a:r>
          </a:p>
          <a:p>
            <a:pPr lvl="1"/>
            <a:r>
              <a:rPr lang="en-US" sz="2040" dirty="0"/>
              <a:t>Component class must define </a:t>
            </a:r>
            <a:r>
              <a:rPr lang="en-US" sz="2040" b="1" dirty="0"/>
              <a:t>render</a:t>
            </a:r>
            <a:r>
              <a:rPr lang="en-US" sz="2040" dirty="0"/>
              <a:t> method</a:t>
            </a:r>
          </a:p>
          <a:p>
            <a:pPr lvl="1"/>
            <a:endParaRPr lang="en-US" sz="2040" dirty="0"/>
          </a:p>
          <a:p>
            <a:pPr marL="12953" indent="0">
              <a:buNone/>
            </a:pPr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r>
              <a:rPr lang="en-US" sz="204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8" y="4705469"/>
            <a:ext cx="5416871" cy="181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68" y="2534501"/>
            <a:ext cx="4903939" cy="16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Defining component with a property</a:t>
            </a:r>
          </a:p>
          <a:p>
            <a:endParaRPr lang="en-US" sz="2448" dirty="0"/>
          </a:p>
          <a:p>
            <a:pPr lvl="1"/>
            <a:endParaRPr lang="en-US" sz="2048" dirty="0"/>
          </a:p>
          <a:p>
            <a:pPr lvl="1"/>
            <a:endParaRPr lang="en-US" sz="2048" dirty="0"/>
          </a:p>
          <a:p>
            <a:pPr lvl="1"/>
            <a:endParaRPr lang="en-US" sz="20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" y="1850375"/>
            <a:ext cx="5984205" cy="27920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440" y="2577938"/>
            <a:ext cx="2983008" cy="8003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Rectangle 5"/>
          <p:cNvSpPr/>
          <p:nvPr/>
        </p:nvSpPr>
        <p:spPr>
          <a:xfrm>
            <a:off x="5211573" y="3465565"/>
            <a:ext cx="1162888" cy="276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/>
          <p:cNvSpPr/>
          <p:nvPr/>
        </p:nvSpPr>
        <p:spPr>
          <a:xfrm>
            <a:off x="3944069" y="3891740"/>
            <a:ext cx="1630624" cy="3326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4" y="5369961"/>
            <a:ext cx="3351543" cy="1010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5527" y="5579849"/>
            <a:ext cx="2564659" cy="3326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659457" y="1281178"/>
            <a:ext cx="3267592" cy="938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54" y="1281178"/>
            <a:ext cx="3084733" cy="938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8" y="2566454"/>
            <a:ext cx="7632329" cy="33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2" y="1165754"/>
            <a:ext cx="7119305" cy="5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5AEE-400C-4D07-A804-0562EE41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8" y="1217569"/>
            <a:ext cx="8206945" cy="5479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12465"/>
            <a:ext cx="11053773" cy="14157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5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Embedding Power BI Reports using React.js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704FB-BD7A-49E5-BD03-0F661D1E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2" y="931954"/>
            <a:ext cx="8676617" cy="590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8" y="1059540"/>
            <a:ext cx="8637148" cy="4196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52416"/>
            <a:ext cx="7956743" cy="42316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7" y="1267417"/>
            <a:ext cx="7623410" cy="41660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6529105" y="4352149"/>
            <a:ext cx="4196715" cy="2486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4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6697842" y="4781087"/>
            <a:ext cx="3847546" cy="73681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4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7929123" y="4896780"/>
            <a:ext cx="2435833" cy="5366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40" dirty="0" err="1"/>
              <a:t>Topnav</a:t>
            </a:r>
            <a:endParaRPr lang="en-US" sz="204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6726626" y="5588883"/>
            <a:ext cx="3847546" cy="1156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40" dirty="0" err="1"/>
              <a:t>MainView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  <a:tabLst>
                <a:tab pos="339725" algn="l"/>
              </a:tabLst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  <a:tabLst>
                <a:tab pos="339725" algn="l"/>
              </a:tabLst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Ø"/>
              <a:tabLst>
                <a:tab pos="339725" algn="l"/>
              </a:tabLst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Extending a React Project with the React Router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Calling the Power BI Service API using Fetch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Embedding Power BI Reports</a:t>
            </a:r>
          </a:p>
          <a:p>
            <a:pPr marL="339725" lvl="0" indent="-339725">
              <a:tabLst>
                <a:tab pos="339725" algn="l"/>
              </a:tabLst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3541517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2B46-FD6F-4523-B96A-1238BB03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941796"/>
          </a:xfrm>
        </p:spPr>
        <p:txBody>
          <a:bodyPr/>
          <a:lstStyle/>
          <a:p>
            <a:r>
              <a:rPr lang="en-US" dirty="0"/>
              <a:t>Demo Application: </a:t>
            </a:r>
            <a:r>
              <a:rPr lang="en-US" dirty="0" err="1"/>
              <a:t>PowerBi</a:t>
            </a:r>
            <a:r>
              <a:rPr lang="en-US" dirty="0"/>
              <a:t>-React-Spa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https://github.com/PowerBiDevCamp/PowerBI-React-Spa</a:t>
            </a:r>
            <a:r>
              <a:rPr lang="en-US" sz="2800" dirty="0"/>
              <a:t>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54E1-245A-47D5-A669-274503D6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679520"/>
            <a:ext cx="7580515" cy="38163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20F2E-965C-4DF1-90AC-2DD12F35A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/>
          <a:stretch/>
        </p:blipFill>
        <p:spPr>
          <a:xfrm>
            <a:off x="8502977" y="1679520"/>
            <a:ext cx="2817883" cy="5062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4344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4C3E-97CB-44A2-91DD-23AD4E5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AppSettings.ts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1BFD-F5A6-44BE-814F-EE2FF9F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6" y="1357722"/>
            <a:ext cx="82677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2401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2598-0785-4219-B96D-2225FC6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and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1ECD8-14B8-445F-943C-17242407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65" y="1230066"/>
            <a:ext cx="2819400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AB386-764C-45B0-811E-1FF7D369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2" y="1230066"/>
            <a:ext cx="8263060" cy="481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9794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3F6-00B7-4D26-A49A-31483465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SpaAuthService.ts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B5BCC-E950-46E2-A8B8-FE9CF7F2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5" y="1353402"/>
            <a:ext cx="3209925" cy="534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28F4C-0FF0-4B45-8C1A-72F4176C1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9"/>
          <a:stretch/>
        </p:blipFill>
        <p:spPr>
          <a:xfrm>
            <a:off x="4140686" y="1353401"/>
            <a:ext cx="7958888" cy="5273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0674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buFont typeface="Wingdings" panose="05000000000000000000" pitchFamily="2" charset="2"/>
              <a:buChar char="Ø"/>
            </a:pPr>
            <a:r>
              <a:rPr lang="en-US" sz="2448" dirty="0"/>
              <a:t>Extending a React Project with the React Router</a:t>
            </a:r>
          </a:p>
          <a:p>
            <a:pPr marL="339725" lvl="0" indent="-339725"/>
            <a:r>
              <a:rPr lang="en-US" sz="2448" dirty="0"/>
              <a:t>Calling the Power BI Service API using Fetch</a:t>
            </a:r>
          </a:p>
          <a:p>
            <a:pPr marL="339725" lvl="0" indent="-339725"/>
            <a:r>
              <a:rPr lang="en-US" sz="2448" dirty="0"/>
              <a:t>Embedding Power BI Reports</a:t>
            </a:r>
          </a:p>
          <a:p>
            <a:pPr marL="339725" lvl="0" indent="-339725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734041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318AB-BAD1-458E-B055-676A556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" y="1812224"/>
            <a:ext cx="8456367" cy="50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Used to create route map in single page application (SPA)</a:t>
            </a:r>
          </a:p>
          <a:p>
            <a:pPr lvl="1"/>
            <a:r>
              <a:rPr lang="en-US" sz="2040" dirty="0"/>
              <a:t>Installed as a pair of npm packages</a:t>
            </a:r>
          </a:p>
          <a:p>
            <a:pPr lvl="2"/>
            <a:r>
              <a:rPr lang="en-US" sz="1428" b="1" dirty="0"/>
              <a:t>npm install react-router @types/react-router --save-dev</a:t>
            </a:r>
          </a:p>
          <a:p>
            <a:pPr lvl="2"/>
            <a:r>
              <a:rPr lang="en-US" sz="1428" b="1" dirty="0"/>
              <a:t>npm install react-router-</a:t>
            </a:r>
            <a:r>
              <a:rPr lang="en-US" sz="1428" b="1" dirty="0" err="1"/>
              <a:t>dom</a:t>
            </a:r>
            <a:r>
              <a:rPr lang="en-US" sz="1428" b="1" dirty="0"/>
              <a:t> @types/react-router-</a:t>
            </a:r>
            <a:r>
              <a:rPr lang="en-US" sz="1428" b="1" dirty="0" err="1"/>
              <a:t>dom</a:t>
            </a:r>
            <a:r>
              <a:rPr lang="en-US" sz="1428" b="1" dirty="0"/>
              <a:t> --save-dev</a:t>
            </a:r>
          </a:p>
          <a:p>
            <a:pPr lvl="1"/>
            <a:endParaRPr lang="en-US" sz="1836" dirty="0"/>
          </a:p>
          <a:p>
            <a:r>
              <a:rPr lang="en-US" sz="2244" dirty="0"/>
              <a:t>Router must be added in as top-level component above App</a:t>
            </a:r>
          </a:p>
          <a:p>
            <a:pPr lvl="1"/>
            <a:endParaRPr lang="en-US" sz="183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9" y="3790808"/>
            <a:ext cx="4663017" cy="29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Import Route and Switch components</a:t>
            </a:r>
          </a:p>
          <a:p>
            <a:endParaRPr lang="en-US" sz="2040" dirty="0"/>
          </a:p>
          <a:p>
            <a:endParaRPr lang="en-US" sz="2040" dirty="0"/>
          </a:p>
          <a:p>
            <a:r>
              <a:rPr lang="en-US" sz="204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6" y="1822678"/>
            <a:ext cx="5304181" cy="582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6" y="2981856"/>
            <a:ext cx="6450506" cy="35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5" y="818929"/>
            <a:ext cx="3980835" cy="23313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38" y="2315437"/>
            <a:ext cx="7149959" cy="3659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3783972" y="2626304"/>
            <a:ext cx="3652696" cy="310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4794292" y="4559513"/>
            <a:ext cx="5673337" cy="4954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4765148" y="5331824"/>
            <a:ext cx="5921060" cy="4954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46196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46196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Calling the Power BI Service API using Fetch</a:t>
            </a:r>
          </a:p>
          <a:p>
            <a:pPr marL="461963" lvl="0" indent="-461963"/>
            <a:r>
              <a:rPr lang="en-US" sz="2448" dirty="0"/>
              <a:t>Embedding Power BI Reports</a:t>
            </a:r>
          </a:p>
          <a:p>
            <a:pPr marL="461963" lvl="0" indent="-461963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5640215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componentDidMount</a:t>
            </a:r>
            <a:endParaRPr lang="en-US" sz="2448" dirty="0"/>
          </a:p>
          <a:p>
            <a:pPr lvl="1"/>
            <a:r>
              <a:rPr lang="en-US" sz="2040" dirty="0"/>
              <a:t>executed after node is added to the DOM</a:t>
            </a:r>
          </a:p>
          <a:p>
            <a:r>
              <a:rPr lang="en-US" sz="2448" dirty="0" err="1"/>
              <a:t>componentDidUpdate</a:t>
            </a:r>
            <a:endParaRPr lang="en-US" sz="2448" dirty="0"/>
          </a:p>
          <a:p>
            <a:pPr lvl="1"/>
            <a:r>
              <a:rPr lang="en-US" sz="2040" dirty="0"/>
              <a:t>executed after component is rendered</a:t>
            </a:r>
          </a:p>
          <a:p>
            <a:pPr lvl="1"/>
            <a:r>
              <a:rPr lang="en-US" sz="2040" dirty="0"/>
              <a:t>executed before node is added to the DOM</a:t>
            </a:r>
          </a:p>
          <a:p>
            <a:r>
              <a:rPr lang="en-US" sz="2448" dirty="0" err="1"/>
              <a:t>shouldComponentUpdate</a:t>
            </a:r>
            <a:r>
              <a:rPr lang="en-US" sz="2448" dirty="0"/>
              <a:t>(</a:t>
            </a:r>
            <a:r>
              <a:rPr lang="en-US" sz="2448" dirty="0" err="1"/>
              <a:t>newProps</a:t>
            </a:r>
            <a:r>
              <a:rPr lang="en-US" sz="2448" dirty="0"/>
              <a:t>, </a:t>
            </a:r>
            <a:r>
              <a:rPr lang="en-US" sz="2448" dirty="0" err="1"/>
              <a:t>newState</a:t>
            </a:r>
            <a:r>
              <a:rPr lang="en-US" sz="2448" dirty="0"/>
              <a:t>)</a:t>
            </a:r>
          </a:p>
          <a:p>
            <a:pPr lvl="1"/>
            <a:r>
              <a:rPr lang="en-US" sz="2040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F707B-28E9-471A-A7A9-324420BF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14025"/>
            <a:ext cx="10877550" cy="383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51911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Embedding Power BI Reports</a:t>
            </a:r>
          </a:p>
          <a:p>
            <a:pPr marL="519113" lvl="0" indent="-461963"/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36033930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2C7-BC31-4DD8-837B-E52E3D95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Power BI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0D85-196B-4C06-A2E1-81E02587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" y="1321792"/>
            <a:ext cx="11100974" cy="3462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050418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519113" lvl="0" indent="-461963">
              <a:buFont typeface="Wingdings" panose="05000000000000000000" pitchFamily="2" charset="2"/>
              <a:buChar char="ü"/>
            </a:pPr>
            <a:r>
              <a:rPr lang="en-US" sz="2448" dirty="0"/>
              <a:t>Embedding Power BI Reports</a:t>
            </a:r>
          </a:p>
          <a:p>
            <a:pPr marL="519113" lvl="0" indent="-461963">
              <a:buFont typeface="Wingdings" panose="05000000000000000000" pitchFamily="2" charset="2"/>
              <a:buChar char="Ø"/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23348820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AD3-1E50-4389-BDFD-A9DB1701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941796"/>
          </a:xfrm>
        </p:spPr>
        <p:txBody>
          <a:bodyPr/>
          <a:lstStyle/>
          <a:p>
            <a:r>
              <a:rPr lang="en-US" dirty="0"/>
              <a:t>Power BI React Component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https://github.com/microsoft/powerbi-client-react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FBCB5-82B1-4C6A-B6B8-21D09BF9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799606"/>
            <a:ext cx="11270296" cy="449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4047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JavaScript API (powerbi.js)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639DE-4FD4-47F3-AA60-02EFF2952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JavaScript API used to embed resources in browser</a:t>
            </a:r>
          </a:p>
          <a:p>
            <a:pPr lvl="1"/>
            <a:r>
              <a:rPr lang="en-US" dirty="0"/>
              <a:t>GitHub repo at </a:t>
            </a:r>
            <a:r>
              <a:rPr lang="en-US" dirty="0">
                <a:hlinkClick r:id="rId2"/>
              </a:rPr>
              <a:t>https://github.com/Microsoft/PowerBI-JavaScript/wiki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 repository contains code, docs, wiki and issues list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09" r="9501" b="35856"/>
          <a:stretch/>
        </p:blipFill>
        <p:spPr>
          <a:xfrm>
            <a:off x="1089606" y="2845646"/>
            <a:ext cx="7287912" cy="3885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03425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Getting Started with React.js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Creating SPAs using React.js, TypeScript and Webpack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Authenticating the User using Azure AD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Extending a React Project with the React Router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Calling the Power BI Service API using Fetch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Embedding Power BI Reports</a:t>
            </a:r>
          </a:p>
          <a:p>
            <a:pPr marL="339725" lvl="0" indent="-339725">
              <a:buFont typeface="Wingdings" panose="05000000000000000000" pitchFamily="2" charset="2"/>
              <a:buChar char="ü"/>
            </a:pPr>
            <a:r>
              <a:rPr lang="en-US" sz="2448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40206283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3200876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Getting Started with React.js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SPAs using React.js, TypeScript and Webpack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Authenticating the User using Azure AD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Extending a React Project with the React Router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 using Fetch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Embedding Power BI Reports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The Power BI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526782"/>
          </a:xfrm>
        </p:spPr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versus </a:t>
            </a:r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b="1" dirty="0"/>
              <a:t>React</a:t>
            </a:r>
            <a:r>
              <a:rPr lang="en-US" sz="2040" dirty="0"/>
              <a:t> and </a:t>
            </a:r>
            <a:r>
              <a:rPr lang="en-US" sz="2040" b="1" dirty="0" err="1"/>
              <a:t>ReactDOM</a:t>
            </a:r>
            <a:r>
              <a:rPr lang="en-US" sz="2040" dirty="0"/>
              <a:t> are separate libraries</a:t>
            </a:r>
          </a:p>
          <a:p>
            <a:pPr lvl="1"/>
            <a:r>
              <a:rPr lang="en-US" sz="1632" b="1" dirty="0"/>
              <a:t>React (react.js) </a:t>
            </a:r>
            <a:r>
              <a:rPr lang="en-US" sz="1632" dirty="0"/>
              <a:t>is the primary library used to build out user experiences</a:t>
            </a:r>
          </a:p>
          <a:p>
            <a:pPr lvl="1"/>
            <a:r>
              <a:rPr lang="en-US" sz="1632" b="1" dirty="0" err="1"/>
              <a:t>ReactDOM</a:t>
            </a:r>
            <a:r>
              <a:rPr lang="en-US" sz="1632" dirty="0"/>
              <a:t> (</a:t>
            </a:r>
            <a:r>
              <a:rPr lang="en-US" sz="1632" b="1" dirty="0"/>
              <a:t>react-dom.js</a:t>
            </a:r>
            <a:r>
              <a:rPr lang="en-US" sz="1632" dirty="0"/>
              <a:t>) is used to render </a:t>
            </a:r>
            <a:r>
              <a:rPr lang="en-US" sz="1632" b="1" dirty="0"/>
              <a:t>React</a:t>
            </a:r>
            <a:r>
              <a:rPr lang="en-US" sz="1632" dirty="0"/>
              <a:t> user experience in the browser</a:t>
            </a:r>
          </a:p>
          <a:p>
            <a:r>
              <a:rPr lang="en-US" sz="2040" b="1" dirty="0"/>
              <a:t>React</a:t>
            </a:r>
            <a:r>
              <a:rPr lang="en-US" sz="2040" dirty="0"/>
              <a:t> library exposes global </a:t>
            </a:r>
            <a:r>
              <a:rPr lang="en-US" sz="2040" b="1" dirty="0"/>
              <a:t>React</a:t>
            </a:r>
            <a:r>
              <a:rPr lang="en-US" sz="2040" dirty="0"/>
              <a:t> object</a:t>
            </a:r>
            <a:endParaRPr lang="en-US" sz="2040" b="1" dirty="0"/>
          </a:p>
          <a:p>
            <a:pPr lvl="1"/>
            <a:r>
              <a:rPr lang="en-US" sz="1836" b="1" dirty="0"/>
              <a:t>React</a:t>
            </a:r>
            <a:r>
              <a:rPr lang="en-US" sz="1836" dirty="0"/>
              <a:t> object is the main entry point into React API</a:t>
            </a:r>
          </a:p>
          <a:p>
            <a:pPr lvl="1"/>
            <a:r>
              <a:rPr lang="en-US" sz="1836" b="1" dirty="0" err="1"/>
              <a:t>React.DOM</a:t>
            </a:r>
            <a:r>
              <a:rPr lang="en-US" sz="1836" dirty="0"/>
              <a:t> wraps standard HTML elements</a:t>
            </a:r>
          </a:p>
          <a:p>
            <a:r>
              <a:rPr lang="en-US" sz="2040" b="1" dirty="0" err="1"/>
              <a:t>ReactDOM</a:t>
            </a:r>
            <a:r>
              <a:rPr lang="en-US" sz="2040" b="1" dirty="0"/>
              <a:t> </a:t>
            </a:r>
            <a:r>
              <a:rPr lang="en-US" sz="2040" dirty="0"/>
              <a:t>library exposes global </a:t>
            </a:r>
            <a:r>
              <a:rPr lang="en-US" sz="2040" b="1" dirty="0" err="1"/>
              <a:t>ReactDOM</a:t>
            </a:r>
            <a:r>
              <a:rPr lang="en-US" sz="2040" dirty="0"/>
              <a:t> object</a:t>
            </a:r>
          </a:p>
          <a:p>
            <a:pPr lvl="1"/>
            <a:r>
              <a:rPr lang="en-US" sz="1836" b="1" dirty="0" err="1"/>
              <a:t>ReactDOM</a:t>
            </a:r>
            <a:r>
              <a:rPr lang="en-US" sz="1836" dirty="0"/>
              <a:t> object used to render React components on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0" y="4610881"/>
            <a:ext cx="7538544" cy="2011122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3801690" y="4888277"/>
            <a:ext cx="1664377" cy="277396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Rectangle: Rounded Corners 5"/>
          <p:cNvSpPr/>
          <p:nvPr/>
        </p:nvSpPr>
        <p:spPr>
          <a:xfrm>
            <a:off x="1027729" y="6067211"/>
            <a:ext cx="1178933" cy="346745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 Created Using ES5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React component can be created using </a:t>
            </a:r>
            <a:r>
              <a:rPr lang="en-US" sz="2448" dirty="0" err="1"/>
              <a:t>EcmaScript</a:t>
            </a:r>
            <a:r>
              <a:rPr lang="en-US" sz="2448" dirty="0"/>
              <a:t> 5</a:t>
            </a:r>
          </a:p>
          <a:p>
            <a:pPr lvl="1"/>
            <a:r>
              <a:rPr lang="en-US" sz="2040" dirty="0"/>
              <a:t>React component definition created using </a:t>
            </a:r>
            <a:r>
              <a:rPr lang="en-US" sz="2040" b="1" dirty="0" err="1"/>
              <a:t>React.createClass</a:t>
            </a:r>
            <a:endParaRPr lang="en-US" sz="2040" b="1" dirty="0"/>
          </a:p>
          <a:p>
            <a:pPr lvl="1"/>
            <a:r>
              <a:rPr lang="en-US" sz="2040" dirty="0"/>
              <a:t>React component must be defined with </a:t>
            </a:r>
            <a:r>
              <a:rPr lang="en-US" sz="2040" b="1" dirty="0"/>
              <a:t>render</a:t>
            </a:r>
            <a:r>
              <a:rPr lang="en-US" sz="2040" dirty="0"/>
              <a:t> method</a:t>
            </a:r>
          </a:p>
          <a:p>
            <a:pPr lvl="1"/>
            <a:r>
              <a:rPr lang="en-US" sz="2040" dirty="0"/>
              <a:t>React component can be instantiated with </a:t>
            </a:r>
            <a:r>
              <a:rPr lang="en-US" sz="2040" b="1" dirty="0" err="1"/>
              <a:t>React.createElement</a:t>
            </a:r>
            <a:endParaRPr lang="en-US" sz="2040" b="1" dirty="0"/>
          </a:p>
          <a:p>
            <a:endParaRPr lang="en-US" sz="2448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2" y="3351255"/>
            <a:ext cx="5721910" cy="29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created using properties object</a:t>
            </a:r>
          </a:p>
          <a:p>
            <a:pPr lvl="1"/>
            <a:r>
              <a:rPr lang="en-US" dirty="0"/>
              <a:t>Object properties used to initialize element properties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className</a:t>
            </a:r>
            <a:r>
              <a:rPr lang="en-US" dirty="0"/>
              <a:t> instead of </a:t>
            </a:r>
            <a:r>
              <a:rPr lang="en-US" b="1" dirty="0"/>
              <a:t>class</a:t>
            </a:r>
            <a:r>
              <a:rPr lang="en-US" dirty="0"/>
              <a:t> to assign CSS class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htmlFor</a:t>
            </a:r>
            <a:r>
              <a:rPr lang="en-US" dirty="0"/>
              <a:t> instead of </a:t>
            </a:r>
            <a:r>
              <a:rPr lang="en-US" b="1" dirty="0"/>
              <a:t>for</a:t>
            </a:r>
            <a:r>
              <a:rPr lang="en-US" dirty="0"/>
              <a:t> to define HTML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26" y="3407599"/>
            <a:ext cx="6528223" cy="24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2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ef38329b-e139-4eb4-9d7a-1b84c79a6610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17994</TotalTime>
  <Words>1085</Words>
  <Application>Microsoft Office PowerPoint</Application>
  <PresentationFormat>Custom</PresentationFormat>
  <Paragraphs>195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Lucida Console</vt:lpstr>
      <vt:lpstr>Segoe UI</vt:lpstr>
      <vt:lpstr>Segoe UI Light</vt:lpstr>
      <vt:lpstr>Segoe UI Semibold</vt:lpstr>
      <vt:lpstr>Segoe UI Semilight</vt:lpstr>
      <vt:lpstr>Wingdings</vt:lpstr>
      <vt:lpstr>Dynamics 365</vt:lpstr>
      <vt:lpstr>Microsoft Power BI</vt:lpstr>
      <vt:lpstr>Power BI Dev Camp – Session 5 Embedding Power BI Reports using React.js</vt:lpstr>
      <vt:lpstr>Welcome to Power BI Dev Camp</vt:lpstr>
      <vt:lpstr>Power BI JavaScript API (powerbi.js)</vt:lpstr>
      <vt:lpstr>Agenda</vt:lpstr>
      <vt:lpstr>Introducing React</vt:lpstr>
      <vt:lpstr>React versus ReactDOM</vt:lpstr>
      <vt:lpstr>React Component Created Using ES5</vt:lpstr>
      <vt:lpstr>Initializing Element Properties</vt:lpstr>
      <vt:lpstr>Initializing Element Styles</vt:lpstr>
      <vt:lpstr>React Provides Synthetic Events</vt:lpstr>
      <vt:lpstr>Understanding JSX (and TSX)</vt:lpstr>
      <vt:lpstr>Agenda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Starter Project - package.json</vt:lpstr>
      <vt:lpstr>Starter Project - webpack.config.js</vt:lpstr>
      <vt:lpstr>The Top-level App Component</vt:lpstr>
      <vt:lpstr>Bootstrapping the App Component</vt:lpstr>
      <vt:lpstr>React Component Hierarchies</vt:lpstr>
      <vt:lpstr>Agenda</vt:lpstr>
      <vt:lpstr>Demo Application: PowerBi-React-Spa https://github.com/PowerBiDevCamp/PowerBI-React-Spa </vt:lpstr>
      <vt:lpstr>AppSettings.ts</vt:lpstr>
      <vt:lpstr>User Login and Authentication</vt:lpstr>
      <vt:lpstr>SpaAuthService.ts</vt:lpstr>
      <vt:lpstr>Agenda</vt:lpstr>
      <vt:lpstr>React Router</vt:lpstr>
      <vt:lpstr>Using React Router</vt:lpstr>
      <vt:lpstr>Creating Route Links</vt:lpstr>
      <vt:lpstr>Agenda</vt:lpstr>
      <vt:lpstr>Component Lifecycle Methods</vt:lpstr>
      <vt:lpstr>Calling a Web Service using the Fetch API</vt:lpstr>
      <vt:lpstr>Agenda</vt:lpstr>
      <vt:lpstr>Embedding Power BI Reports</vt:lpstr>
      <vt:lpstr>Agenda</vt:lpstr>
      <vt:lpstr>Power BI React Component https://github.com/microsoft/powerbi-client-react 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Power BI JavaScript API</dc:title>
  <dc:subject>&lt;Speech title here&gt;</dc:subject>
  <dc:creator>Ted.pattison@criticalpathtraining.com</dc:creator>
  <cp:keywords/>
  <dc:description>Template: Ariel Butz; ZUM Communications
Formatting: 
Audience Type:</dc:description>
  <cp:lastModifiedBy>Ted Pattison</cp:lastModifiedBy>
  <cp:revision>180</cp:revision>
  <cp:lastPrinted>2020-10-29T17:09:40Z</cp:lastPrinted>
  <dcterms:created xsi:type="dcterms:W3CDTF">2018-09-21T01:16:59Z</dcterms:created>
  <dcterms:modified xsi:type="dcterms:W3CDTF">2020-12-17T17:36:12Z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