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2"/>
  </p:notesMasterIdLst>
  <p:handoutMasterIdLst>
    <p:handoutMasterId r:id="rId43"/>
  </p:handoutMasterIdLst>
  <p:sldIdLst>
    <p:sldId id="4474" r:id="rId5"/>
    <p:sldId id="4475" r:id="rId6"/>
    <p:sldId id="4483" r:id="rId7"/>
    <p:sldId id="2076138530" r:id="rId8"/>
    <p:sldId id="2076138575" r:id="rId9"/>
    <p:sldId id="2076138576" r:id="rId10"/>
    <p:sldId id="2076138585" r:id="rId11"/>
    <p:sldId id="2076138586" r:id="rId12"/>
    <p:sldId id="2076138587" r:id="rId13"/>
    <p:sldId id="2076138588" r:id="rId14"/>
    <p:sldId id="2076138589" r:id="rId15"/>
    <p:sldId id="2076138590" r:id="rId16"/>
    <p:sldId id="2076138591" r:id="rId17"/>
    <p:sldId id="2076138592" r:id="rId18"/>
    <p:sldId id="2076138594" r:id="rId19"/>
    <p:sldId id="2076138598" r:id="rId20"/>
    <p:sldId id="2076138595" r:id="rId21"/>
    <p:sldId id="2076138597" r:id="rId22"/>
    <p:sldId id="2076138596" r:id="rId23"/>
    <p:sldId id="2076138577" r:id="rId24"/>
    <p:sldId id="2076138578" r:id="rId25"/>
    <p:sldId id="2076138582" r:id="rId26"/>
    <p:sldId id="2076138583" r:id="rId27"/>
    <p:sldId id="2076138584" r:id="rId28"/>
    <p:sldId id="2076138579" r:id="rId29"/>
    <p:sldId id="2076138580" r:id="rId30"/>
    <p:sldId id="2076138581" r:id="rId31"/>
    <p:sldId id="4505" r:id="rId32"/>
    <p:sldId id="2076138536" r:id="rId33"/>
    <p:sldId id="2076138538" r:id="rId34"/>
    <p:sldId id="2076138548" r:id="rId35"/>
    <p:sldId id="2076138541" r:id="rId36"/>
    <p:sldId id="2076138549" r:id="rId37"/>
    <p:sldId id="2076138560" r:id="rId38"/>
    <p:sldId id="2076138566" r:id="rId39"/>
    <p:sldId id="2076138565" r:id="rId40"/>
    <p:sldId id="2076138501" r:id="rId41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A80000"/>
    <a:srgbClr val="FF9933"/>
    <a:srgbClr val="2C2C2F"/>
    <a:srgbClr val="FDE366"/>
    <a:srgbClr val="F2C80F"/>
    <a:srgbClr val="000000"/>
    <a:srgbClr val="505050"/>
    <a:srgbClr val="49635D"/>
    <a:srgbClr val="2C3C3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3912" autoAdjust="0"/>
  </p:normalViewPr>
  <p:slideViewPr>
    <p:cSldViewPr snapToGrid="0">
      <p:cViewPr varScale="1">
        <p:scale>
          <a:sx n="76" d="100"/>
          <a:sy n="76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12/15/2021 6:51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22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68" r:id="rId2"/>
    <p:sldLayoutId id="2147484572" r:id="rId3"/>
    <p:sldLayoutId id="2147484553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hyperlink" Target="https://docs.microsoft.com/en-us/rest/api/power-b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PowerBiDevCamp/ExportReportToFil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F2FF-32CA-4699-BCCB-8A89FBB2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Creating Azure AD Applications for Custom Connectors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3D858-85AC-4E4B-AD93-258468EDB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69715"/>
          </a:xfrm>
        </p:spPr>
        <p:txBody>
          <a:bodyPr/>
          <a:lstStyle/>
          <a:p>
            <a:r>
              <a:rPr lang="en-US" dirty="0"/>
              <a:t>You must create Azure AD application to call Power BI Service API</a:t>
            </a:r>
          </a:p>
          <a:p>
            <a:pPr lvl="1"/>
            <a:r>
              <a:rPr lang="en-US" dirty="0"/>
              <a:t>Azure AD application needs an app secret</a:t>
            </a:r>
          </a:p>
          <a:p>
            <a:pPr lvl="1"/>
            <a:r>
              <a:rPr lang="en-US" dirty="0"/>
              <a:t>Azure AD application needs to be configured with delegated permissions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71833-7772-4653-BA81-46102D56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04" y="2783265"/>
            <a:ext cx="7929338" cy="338053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88519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72BC-469D-4A62-81B4-1CD9D1A4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Configuring Azure AD Application with Delegated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03A6-7C86-44DE-8F62-369DFF7A5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Configure your AAD application with delegated permissions you require</a:t>
            </a:r>
          </a:p>
          <a:p>
            <a:pPr lvl="1"/>
            <a:r>
              <a:rPr lang="en-US" dirty="0"/>
              <a:t>Different Power BI REST API calls require different permissions – figure out what you need</a:t>
            </a:r>
          </a:p>
          <a:p>
            <a:pPr lvl="1"/>
            <a:r>
              <a:rPr lang="en-US" dirty="0"/>
              <a:t>Optionally click </a:t>
            </a:r>
            <a:r>
              <a:rPr lang="en-US" b="1" dirty="0"/>
              <a:t>Grant admin consent</a:t>
            </a:r>
            <a:r>
              <a:rPr lang="en-US" dirty="0"/>
              <a:t> to eliminate consent prompt for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AEAF6-FDD9-4F8E-AAE0-8C43C86F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89" y="2548538"/>
            <a:ext cx="8478780" cy="397284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526231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A4B5-9F52-46F2-9E50-B0FE716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REST API Security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77115-8E12-456A-8F1C-3899A08FD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62432"/>
          </a:xfrm>
        </p:spPr>
        <p:txBody>
          <a:bodyPr/>
          <a:lstStyle/>
          <a:p>
            <a:r>
              <a:rPr lang="en-US" dirty="0"/>
              <a:t>Resource</a:t>
            </a:r>
          </a:p>
          <a:p>
            <a:pPr lvl="1"/>
            <a:r>
              <a:rPr lang="en-US" dirty="0"/>
              <a:t>https://analysis.windows.net/powerbi/api</a:t>
            </a:r>
          </a:p>
          <a:p>
            <a:r>
              <a:rPr lang="en-US" dirty="0"/>
              <a:t>Scope</a:t>
            </a:r>
          </a:p>
          <a:p>
            <a:pPr lvl="1"/>
            <a:r>
              <a:rPr lang="en-US" dirty="0"/>
              <a:t>Leave that textbox empty</a:t>
            </a:r>
          </a:p>
          <a:p>
            <a:pPr lvl="1"/>
            <a:r>
              <a:rPr lang="en-US" dirty="0"/>
              <a:t>.default used by default </a:t>
            </a:r>
          </a:p>
          <a:p>
            <a:r>
              <a:rPr lang="en-US" dirty="0"/>
              <a:t>Redirect URL</a:t>
            </a:r>
          </a:p>
          <a:p>
            <a:pPr lvl="1"/>
            <a:r>
              <a:rPr lang="en-US" dirty="0"/>
              <a:t>Leave blank</a:t>
            </a:r>
          </a:p>
          <a:p>
            <a:pPr lvl="1"/>
            <a:r>
              <a:rPr lang="en-US" dirty="0"/>
              <a:t>This will be added when you save connector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0F754-F1DF-437D-BF97-F5DFC4FA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88" y="1354679"/>
            <a:ext cx="5194242" cy="476748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77039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EE3F-86F8-45FF-8394-571055B5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Platform Generates the Redirect URI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5631-4EEC-4422-8FD7-3F93F56D5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93018"/>
          </a:xfrm>
        </p:spPr>
        <p:txBody>
          <a:bodyPr/>
          <a:lstStyle/>
          <a:p>
            <a:r>
              <a:rPr lang="en-US" dirty="0"/>
              <a:t>After you save the connector, the Redirect URL is assigned a value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04813" lvl="1" indent="0">
              <a:buNone/>
            </a:pPr>
            <a:endParaRPr lang="en-US" dirty="0"/>
          </a:p>
          <a:p>
            <a:r>
              <a:rPr lang="en-US" dirty="0"/>
              <a:t>Return to Azure AD portal and update Azure AD application with Redirect URL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09AF5-77C6-4316-B6D0-9A39F1804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9" y="1761882"/>
            <a:ext cx="5413717" cy="1524132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D6DBB-4DE6-4480-B3D5-BE88CAD32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14"/>
          <a:stretch/>
        </p:blipFill>
        <p:spPr>
          <a:xfrm>
            <a:off x="970159" y="3951580"/>
            <a:ext cx="7554443" cy="285244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956897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5114-24BA-46A9-9A10-7B940CE4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0CBCA-4F3B-4158-BE0B-0315AB202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08324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/>
              <a:t>Definition</a:t>
            </a:r>
            <a:r>
              <a:rPr lang="en-US" dirty="0"/>
              <a:t> tab and click </a:t>
            </a:r>
            <a:r>
              <a:rPr lang="en-US" b="1" dirty="0"/>
              <a:t>New 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new Action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02A69-267B-4034-BB52-FE0E9A34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86" y="1716024"/>
            <a:ext cx="4550542" cy="126236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75C5C1-22EA-4B7B-8D7B-A63D8563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84" y="3643841"/>
            <a:ext cx="4791872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22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2E8E-C024-4C68-BCFF-C67A33AA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- Import from 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729E6-E122-4CF3-AE42-A1924F27C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23576"/>
          </a:xfrm>
        </p:spPr>
        <p:txBody>
          <a:bodyPr/>
          <a:lstStyle/>
          <a:p>
            <a:r>
              <a:rPr lang="en-US" dirty="0"/>
              <a:t>Verb – HTTP verb such as GET, POST, PUT, PATCH &amp; DELETE</a:t>
            </a:r>
          </a:p>
          <a:p>
            <a:r>
              <a:rPr lang="en-US" dirty="0"/>
              <a:t>URL – endpoint which can contain Path parameters and Query parameters</a:t>
            </a:r>
          </a:p>
          <a:p>
            <a:r>
              <a:rPr lang="en-US" dirty="0"/>
              <a:t>Headers – headers sent with request</a:t>
            </a:r>
          </a:p>
          <a:p>
            <a:r>
              <a:rPr lang="en-US" dirty="0"/>
              <a:t>Body – HTTP request body usually sent in JSON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4F0EB-79F3-41D5-8B82-B686AE3E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3" y="3396996"/>
            <a:ext cx="8124619" cy="312139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45D89E-59C3-42C5-8FF5-2BAC7ECE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047" y="3896655"/>
            <a:ext cx="2519475" cy="258474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012268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FCEF-A212-43AB-AED5-D82C4A99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Path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023B6-640D-4DED-AEB0-2C705E1F4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247317"/>
          </a:xfrm>
        </p:spPr>
        <p:txBody>
          <a:bodyPr/>
          <a:lstStyle/>
          <a:p>
            <a:r>
              <a:rPr lang="en-US" dirty="0" err="1"/>
              <a:t>Sss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vvv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78617C-568F-4B8A-9FCA-8F2A9CD58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715" y="1775563"/>
            <a:ext cx="5701788" cy="3126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68356C-A76D-445E-A1EF-2F48BF303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64" y="5767086"/>
            <a:ext cx="9459532" cy="849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1BAD09-60F2-4313-9195-3A7724CC1C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3" t="2162" r="3909" b="7744"/>
          <a:stretch/>
        </p:blipFill>
        <p:spPr>
          <a:xfrm>
            <a:off x="766270" y="1775563"/>
            <a:ext cx="3454639" cy="3111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87898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1555-7596-4497-967E-7FB4483B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– Import from 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F3627-D60B-454E-BD32-5FA25442B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77163"/>
          </a:xfrm>
        </p:spPr>
        <p:txBody>
          <a:bodyPr/>
          <a:lstStyle/>
          <a:p>
            <a:r>
              <a:rPr lang="en-US" dirty="0"/>
              <a:t>Response definition used to convert JSON into object</a:t>
            </a:r>
          </a:p>
          <a:p>
            <a:pPr lvl="1"/>
            <a:r>
              <a:rPr lang="en-US" dirty="0"/>
              <a:t>Import from sample provides quick way to create response definition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CF114-16E0-491A-B02F-43358701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21" y="2485288"/>
            <a:ext cx="6481186" cy="297616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36D34E-FCFC-4339-9FFC-D32746A7A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385" y="2485288"/>
            <a:ext cx="4053172" cy="257280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8784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E30D-4931-4A44-AA00-3556EBDA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Connectors using the Swagger Editor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6ECBC-A33C-48A7-ADF2-FF28B9060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B1711-CEE8-4519-9475-AA0F484A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05" y="1818056"/>
            <a:ext cx="9778881" cy="438940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76971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66B2-9846-45D4-BD92-1E3F92E7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REST API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9F8F-21F0-445D-8C4F-AF05C40DB7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15608"/>
          </a:xfrm>
        </p:spPr>
        <p:txBody>
          <a:bodyPr/>
          <a:lstStyle/>
          <a:p>
            <a:r>
              <a:rPr lang="en-US" dirty="0"/>
              <a:t>Leverage the Microsoft Docs for the Power BI REST API</a:t>
            </a:r>
          </a:p>
          <a:p>
            <a:pPr lvl="1"/>
            <a:r>
              <a:rPr lang="en-US" sz="2000" b="1" dirty="0">
                <a:hlinkClick r:id="rId2"/>
              </a:rPr>
              <a:t>https://docs.microsoft.com/en-us/rest/api/power-bi/</a:t>
            </a:r>
            <a:r>
              <a:rPr lang="en-US" sz="2000" b="1" dirty="0"/>
              <a:t>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61A4C-231F-4283-B498-7AE72C02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90" y="2232819"/>
            <a:ext cx="7124280" cy="409096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15495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358135"/>
            <a:ext cx="11053773" cy="15388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</a:rPr>
              <a:t>Building Solutions using Power Automate and the Power BI REST APIs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Power Platform Custom Connector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Calling the Power BI REST API from Canvas Apps</a:t>
            </a:r>
          </a:p>
          <a:p>
            <a:r>
              <a:rPr lang="en-US" dirty="0"/>
              <a:t>Calling the Power BI REST API from Flows</a:t>
            </a:r>
          </a:p>
          <a:p>
            <a:r>
              <a:rPr lang="en-US" dirty="0"/>
              <a:t>Automating Administrative Tasks using Power BI Admin APIs</a:t>
            </a:r>
          </a:p>
        </p:txBody>
      </p:sp>
    </p:spTree>
    <p:extLst>
      <p:ext uri="{BB962C8B-B14F-4D97-AF65-F5344CB8AC3E}">
        <p14:creationId xmlns:p14="http://schemas.microsoft.com/office/powerpoint/2010/main" val="162006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Power Platform Custom Connector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 from Canvas Apps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Calling the Power BI REST API from Flows</a:t>
            </a:r>
          </a:p>
          <a:p>
            <a:r>
              <a:rPr lang="en-US" dirty="0"/>
              <a:t>Automating Administrative Tasks using Power BI Admin APIs</a:t>
            </a:r>
          </a:p>
        </p:txBody>
      </p:sp>
    </p:spTree>
    <p:extLst>
      <p:ext uri="{BB962C8B-B14F-4D97-AF65-F5344CB8AC3E}">
        <p14:creationId xmlns:p14="http://schemas.microsoft.com/office/powerpoint/2010/main" val="41330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D858-CF6A-4474-8D42-949F792E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Custom Connector Action from 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FE5FC-085E-4C7D-B82D-F99D4268B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7490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850F-6CC7-4107-B786-FDD5BB83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Flow from a Canvas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C43D-30D1-4B65-88EE-2472A71C7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729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043F-6BF7-4DA9-862F-D56B2DEB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Power BI REST API as Service Principal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8DA2-3B4C-41CC-9E1D-995AC3B9A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4235640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Power Platform Custom Connector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 from Canvas Apps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 from Flows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Automating Administrative Tasks using Power BI Admin APIs</a:t>
            </a:r>
          </a:p>
        </p:txBody>
      </p:sp>
    </p:spTree>
    <p:extLst>
      <p:ext uri="{BB962C8B-B14F-4D97-AF65-F5344CB8AC3E}">
        <p14:creationId xmlns:p14="http://schemas.microsoft.com/office/powerpoint/2010/main" val="39727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Power Platform Custom Connector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 from Canvas Apps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 from Flows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Automating Administrative Tasks using Power BI Admin APIs</a:t>
            </a:r>
          </a:p>
        </p:txBody>
      </p:sp>
    </p:spTree>
    <p:extLst>
      <p:ext uri="{BB962C8B-B14F-4D97-AF65-F5344CB8AC3E}">
        <p14:creationId xmlns:p14="http://schemas.microsoft.com/office/powerpoint/2010/main" val="267628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Power Platform Custom Connector</a:t>
            </a:r>
          </a:p>
          <a:p>
            <a:r>
              <a:rPr lang="en-US" dirty="0"/>
              <a:t>Calling the Power BI REST API from Canvas Apps</a:t>
            </a:r>
          </a:p>
          <a:p>
            <a:r>
              <a:rPr lang="en-US" dirty="0"/>
              <a:t>Calling the Power BI REST API from Flows</a:t>
            </a:r>
          </a:p>
          <a:p>
            <a:r>
              <a:rPr lang="en-US" dirty="0"/>
              <a:t>Automating Administrative Tasks using Power BI Admin APIs</a:t>
            </a:r>
          </a:p>
        </p:txBody>
      </p:sp>
    </p:spTree>
    <p:extLst>
      <p:ext uri="{BB962C8B-B14F-4D97-AF65-F5344CB8AC3E}">
        <p14:creationId xmlns:p14="http://schemas.microsoft.com/office/powerpoint/2010/main" val="51808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1A04-69D0-437D-B9A9-E519CA82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Power BI Reports to Paginated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2FA1-9977-4FAE-AA63-2619CB004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8" y="1183210"/>
            <a:ext cx="11604521" cy="1138773"/>
          </a:xfrm>
        </p:spPr>
        <p:txBody>
          <a:bodyPr/>
          <a:lstStyle/>
          <a:p>
            <a:r>
              <a:rPr lang="en-US" dirty="0"/>
              <a:t>Export API supports exporting Power BI Reports and Paginated Reports</a:t>
            </a:r>
          </a:p>
          <a:p>
            <a:pPr lvl="1"/>
            <a:r>
              <a:rPr lang="en-US" dirty="0"/>
              <a:t>Power BI Reports support exporting as PDF, PPTX and PNG</a:t>
            </a:r>
          </a:p>
          <a:p>
            <a:pPr lvl="1"/>
            <a:r>
              <a:rPr lang="en-US" dirty="0"/>
              <a:t>Paginated Reports support many additional output formats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D0B27D-21EE-44CC-817E-4128D8AE05D9}"/>
              </a:ext>
            </a:extLst>
          </p:cNvPr>
          <p:cNvGrpSpPr/>
          <p:nvPr/>
        </p:nvGrpSpPr>
        <p:grpSpPr>
          <a:xfrm>
            <a:off x="1367411" y="2588182"/>
            <a:ext cx="2542437" cy="1578902"/>
            <a:chOff x="1346389" y="2343936"/>
            <a:chExt cx="2983205" cy="18181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1A4202-427A-41CD-A2A3-205A6CE6E5FF}"/>
                </a:ext>
              </a:extLst>
            </p:cNvPr>
            <p:cNvSpPr/>
            <p:nvPr/>
          </p:nvSpPr>
          <p:spPr bwMode="auto">
            <a:xfrm>
              <a:off x="1346389" y="2343936"/>
              <a:ext cx="2983205" cy="181816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 Formats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B0B33D-2656-4979-B39E-22CCFED6F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818" y="2838048"/>
              <a:ext cx="2536349" cy="11291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683F00-183D-4AD2-AFA5-65CC2BDAC3D7}"/>
              </a:ext>
            </a:extLst>
          </p:cNvPr>
          <p:cNvGrpSpPr/>
          <p:nvPr/>
        </p:nvGrpSpPr>
        <p:grpSpPr>
          <a:xfrm>
            <a:off x="4409909" y="2588182"/>
            <a:ext cx="3027350" cy="3543364"/>
            <a:chOff x="4777770" y="2343937"/>
            <a:chExt cx="3528928" cy="41304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44C020-30C2-447A-83DD-C84231686452}"/>
                </a:ext>
              </a:extLst>
            </p:cNvPr>
            <p:cNvSpPr/>
            <p:nvPr/>
          </p:nvSpPr>
          <p:spPr bwMode="auto">
            <a:xfrm>
              <a:off x="4777770" y="2343937"/>
              <a:ext cx="3528928" cy="41304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Paginated Report Formats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DFF180-7E54-45F1-AAAD-3ACCA86C3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6343" y="2828343"/>
              <a:ext cx="3167598" cy="3424782"/>
            </a:xfrm>
            <a:prstGeom prst="rect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027640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943A8-554D-4857-B69C-4096EDE2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753803"/>
            <a:ext cx="9266908" cy="493558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0D74B5-8AB0-4E0E-932F-CF112B2D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three API calls required to export a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88CE4-1A0D-488B-A048-1BB96650DD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708708"/>
          </a:xfrm>
        </p:spPr>
        <p:txBody>
          <a:bodyPr/>
          <a:lstStyle/>
          <a:p>
            <a:r>
              <a:rPr lang="en-US" sz="2000" b="1" dirty="0">
                <a:solidFill>
                  <a:srgbClr val="760000"/>
                </a:solidFill>
              </a:rPr>
              <a:t>ExportToFileInGroup</a:t>
            </a:r>
          </a:p>
          <a:p>
            <a:pPr lvl="1"/>
            <a:r>
              <a:rPr lang="en-US" sz="1800" dirty="0"/>
              <a:t>Starts asynchronous export job</a:t>
            </a:r>
          </a:p>
          <a:p>
            <a:pPr lvl="1"/>
            <a:r>
              <a:rPr lang="en-US" sz="1800" dirty="0"/>
              <a:t>Returns an </a:t>
            </a:r>
            <a:r>
              <a:rPr lang="en-US" sz="1800" b="1" dirty="0"/>
              <a:t>Export</a:t>
            </a:r>
            <a:r>
              <a:rPr lang="en-US" sz="1800" dirty="0"/>
              <a:t> object with the </a:t>
            </a:r>
            <a:r>
              <a:rPr lang="en-US" sz="1800" b="1" dirty="0" err="1"/>
              <a:t>ExportID</a:t>
            </a:r>
            <a:endParaRPr lang="en-US" sz="1800" b="1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760000"/>
                </a:solidFill>
              </a:rPr>
              <a:t>GetExportToFileStatusInGroup</a:t>
            </a:r>
          </a:p>
          <a:p>
            <a:pPr lvl="1"/>
            <a:r>
              <a:rPr lang="en-US" sz="1800" dirty="0"/>
              <a:t>Call requires passing </a:t>
            </a:r>
            <a:r>
              <a:rPr lang="en-US" sz="1800" b="1" dirty="0" err="1"/>
              <a:t>ExportID</a:t>
            </a:r>
            <a:r>
              <a:rPr lang="en-US" sz="1800" b="1" dirty="0"/>
              <a:t> </a:t>
            </a:r>
            <a:r>
              <a:rPr lang="en-US" sz="1800" dirty="0"/>
              <a:t>to return updated export object</a:t>
            </a:r>
          </a:p>
          <a:p>
            <a:pPr lvl="1"/>
            <a:r>
              <a:rPr lang="en-US" sz="1800" dirty="0"/>
              <a:t>Export object tracks </a:t>
            </a:r>
            <a:r>
              <a:rPr lang="en-US" sz="1800" b="1" dirty="0"/>
              <a:t>Status</a:t>
            </a:r>
            <a:r>
              <a:rPr lang="en-US" sz="1800" dirty="0"/>
              <a:t> with values of </a:t>
            </a:r>
            <a:r>
              <a:rPr lang="en-US" sz="1800" b="1" dirty="0" err="1"/>
              <a:t>NotStarted</a:t>
            </a:r>
            <a:r>
              <a:rPr lang="en-US" sz="1800" dirty="0"/>
              <a:t>, </a:t>
            </a:r>
            <a:r>
              <a:rPr lang="en-US" sz="1800" b="1" dirty="0"/>
              <a:t>Running</a:t>
            </a:r>
            <a:r>
              <a:rPr lang="en-US" sz="1800" dirty="0"/>
              <a:t>, </a:t>
            </a:r>
            <a:r>
              <a:rPr lang="en-US" sz="1800" b="1" dirty="0"/>
              <a:t>Succeeded</a:t>
            </a:r>
            <a:r>
              <a:rPr lang="en-US" sz="1800" dirty="0"/>
              <a:t> and </a:t>
            </a:r>
            <a:r>
              <a:rPr lang="en-US" sz="1800" b="1" dirty="0"/>
              <a:t>Failed</a:t>
            </a:r>
          </a:p>
          <a:p>
            <a:pPr lvl="1"/>
            <a:r>
              <a:rPr lang="en-US" sz="1800" dirty="0"/>
              <a:t>Export object also tracks </a:t>
            </a:r>
            <a:r>
              <a:rPr lang="en-US" sz="1800" b="1" dirty="0" err="1"/>
              <a:t>PercentComplete</a:t>
            </a:r>
            <a:r>
              <a:rPr lang="en-US" sz="1800" dirty="0"/>
              <a:t>, </a:t>
            </a:r>
            <a:r>
              <a:rPr lang="en-US" sz="1800" b="1" dirty="0" err="1"/>
              <a:t>ReportName</a:t>
            </a:r>
            <a:r>
              <a:rPr lang="en-US" sz="1800" b="1" dirty="0"/>
              <a:t>, </a:t>
            </a:r>
            <a:r>
              <a:rPr lang="en-US" sz="1800" b="1" dirty="0" err="1"/>
              <a:t>ResourceLocation</a:t>
            </a:r>
            <a:r>
              <a:rPr lang="en-US" sz="1800" b="1" dirty="0"/>
              <a:t>, </a:t>
            </a:r>
            <a:r>
              <a:rPr lang="en-US" sz="1800" b="1" dirty="0" err="1"/>
              <a:t>ResourceFileExtension</a:t>
            </a:r>
            <a:r>
              <a:rPr lang="en-US" sz="1800" b="1" dirty="0"/>
              <a:t>,</a:t>
            </a:r>
            <a:endParaRPr lang="en-US" sz="1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760000"/>
                </a:solidFill>
              </a:rPr>
              <a:t>GetFileOfExportToFileInGroup</a:t>
            </a:r>
            <a:endParaRPr lang="en-US" sz="2000" b="1" dirty="0">
              <a:solidFill>
                <a:srgbClr val="760000"/>
              </a:solidFill>
            </a:endParaRPr>
          </a:p>
          <a:p>
            <a:pPr lvl="1"/>
            <a:r>
              <a:rPr lang="en-US" sz="1800" dirty="0"/>
              <a:t>Returns a file stream for image file from successfully-completed export job</a:t>
            </a:r>
          </a:p>
        </p:txBody>
      </p:sp>
    </p:spTree>
    <p:extLst>
      <p:ext uri="{BB962C8B-B14F-4D97-AF65-F5344CB8AC3E}">
        <p14:creationId xmlns:p14="http://schemas.microsoft.com/office/powerpoint/2010/main" val="2988802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ADACFA0-77FA-4638-A947-A9E7546E77B7}"/>
              </a:ext>
            </a:extLst>
          </p:cNvPr>
          <p:cNvSpPr/>
          <p:nvPr/>
        </p:nvSpPr>
        <p:spPr bwMode="auto">
          <a:xfrm>
            <a:off x="9400557" y="961160"/>
            <a:ext cx="2753341" cy="58428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REST API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2F5C3-FC2E-41BE-AB79-E657EBFEF8E5}"/>
              </a:ext>
            </a:extLst>
          </p:cNvPr>
          <p:cNvSpPr/>
          <p:nvPr/>
        </p:nvSpPr>
        <p:spPr bwMode="auto">
          <a:xfrm>
            <a:off x="488690" y="961160"/>
            <a:ext cx="2867386" cy="58428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Custom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79019-5784-42B8-B90D-5874DD3E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a Report with the API - Play by Play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CA56E0-D26F-41EA-84D7-66E0EF8AEF7B}"/>
              </a:ext>
            </a:extLst>
          </p:cNvPr>
          <p:cNvGrpSpPr/>
          <p:nvPr/>
        </p:nvGrpSpPr>
        <p:grpSpPr>
          <a:xfrm>
            <a:off x="1670431" y="2542880"/>
            <a:ext cx="8936790" cy="1165786"/>
            <a:chOff x="1745045" y="2723855"/>
            <a:chExt cx="8936790" cy="1165786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E6B0E7B-0D41-4FEC-A767-65E35C219D6B}"/>
                </a:ext>
              </a:extLst>
            </p:cNvPr>
            <p:cNvSpPr/>
            <p:nvPr/>
          </p:nvSpPr>
          <p:spPr bwMode="auto">
            <a:xfrm flipH="1">
              <a:off x="1745045" y="3036308"/>
              <a:ext cx="8936790" cy="455766"/>
            </a:xfrm>
            <a:prstGeom prst="rightArrow">
              <a:avLst>
                <a:gd name="adj1" fmla="val 67959"/>
                <a:gd name="adj2" fmla="val 9388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C00000"/>
                  </a:solidFill>
                  <a:ea typeface="Segoe UI" pitchFamily="34" charset="0"/>
                  <a:cs typeface="Segoe UI" pitchFamily="34" charset="0"/>
                </a:rPr>
                <a:t>GetExportToFileStatusInGroup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DFD5D63-33D1-4632-8A12-13C16C5E3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08" t="37499" r="21979" b="1779"/>
            <a:stretch/>
          </p:blipFill>
          <p:spPr>
            <a:xfrm>
              <a:off x="4555035" y="2723855"/>
              <a:ext cx="4829351" cy="11657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54BE03-66E7-4F27-A0DF-C99F088E5088}"/>
              </a:ext>
            </a:extLst>
          </p:cNvPr>
          <p:cNvGrpSpPr/>
          <p:nvPr/>
        </p:nvGrpSpPr>
        <p:grpSpPr>
          <a:xfrm>
            <a:off x="1617876" y="1543150"/>
            <a:ext cx="10180681" cy="920529"/>
            <a:chOff x="1692490" y="1724125"/>
            <a:chExt cx="10180681" cy="92052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80C2E5-2C07-4328-8C2C-B9F55CD90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0510" y="1724125"/>
              <a:ext cx="2042661" cy="9205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179AFD0F-033B-4EFD-98E3-B2DB25D8A52C}"/>
                </a:ext>
              </a:extLst>
            </p:cNvPr>
            <p:cNvSpPr/>
            <p:nvPr/>
          </p:nvSpPr>
          <p:spPr bwMode="auto">
            <a:xfrm>
              <a:off x="1692490" y="1915843"/>
              <a:ext cx="8286168" cy="455766"/>
            </a:xfrm>
            <a:prstGeom prst="rightArrow">
              <a:avLst>
                <a:gd name="adj1" fmla="val 67959"/>
                <a:gd name="adj2" fmla="val 917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C00000"/>
                  </a:solidFill>
                  <a:ea typeface="Segoe UI" pitchFamily="34" charset="0"/>
                  <a:cs typeface="Segoe UI" pitchFamily="34" charset="0"/>
                </a:rPr>
                <a:t>ExportToFileInGroup</a:t>
              </a:r>
              <a:r>
                <a:rPr lang="en-US" sz="11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100" b="1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Segoe UI" pitchFamily="34" charset="0"/>
                  <a:cs typeface="Segoe UI" pitchFamily="34" charset="0"/>
                </a:rPr>
                <a:t>https://api.powerbi.com/v1.0/myorg/groups/</a:t>
              </a:r>
              <a:r>
                <a:rPr lang="en-US" sz="1100" b="1" dirty="0">
                  <a:solidFill>
                    <a:srgbClr val="C00000"/>
                  </a:solidFill>
                  <a:ea typeface="Segoe UI" pitchFamily="34" charset="0"/>
                  <a:cs typeface="Segoe UI" pitchFamily="34" charset="0"/>
                </a:rPr>
                <a:t>{WorkspaceId}</a:t>
              </a:r>
              <a:r>
                <a:rPr lang="en-US" sz="1100" b="1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Segoe UI" pitchFamily="34" charset="0"/>
                  <a:cs typeface="Segoe UI" pitchFamily="34" charset="0"/>
                </a:rPr>
                <a:t>/reports/</a:t>
              </a:r>
              <a:r>
                <a:rPr lang="en-US" sz="1100" b="1" dirty="0">
                  <a:solidFill>
                    <a:srgbClr val="C00000"/>
                  </a:solidFill>
                  <a:ea typeface="Segoe UI" pitchFamily="34" charset="0"/>
                  <a:cs typeface="Segoe UI" pitchFamily="34" charset="0"/>
                </a:rPr>
                <a:t>{ReportId}</a:t>
              </a:r>
              <a:r>
                <a:rPr lang="en-US" sz="1100" b="1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Segoe UI" pitchFamily="34" charset="0"/>
                  <a:cs typeface="Segoe UI" pitchFamily="34" charset="0"/>
                </a:rPr>
                <a:t>/ExportTo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A1590F-F05F-4BE1-87C0-207E2615B483}"/>
              </a:ext>
            </a:extLst>
          </p:cNvPr>
          <p:cNvGrpSpPr/>
          <p:nvPr/>
        </p:nvGrpSpPr>
        <p:grpSpPr>
          <a:xfrm>
            <a:off x="1670431" y="3927789"/>
            <a:ext cx="9178856" cy="1451629"/>
            <a:chOff x="1745045" y="4295572"/>
            <a:chExt cx="9178856" cy="1451629"/>
          </a:xfrm>
        </p:grpSpPr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4F4E1BE-9534-44DE-9202-0033E784BE8F}"/>
                </a:ext>
              </a:extLst>
            </p:cNvPr>
            <p:cNvSpPr/>
            <p:nvPr/>
          </p:nvSpPr>
          <p:spPr bwMode="auto">
            <a:xfrm flipH="1">
              <a:off x="1745045" y="4779000"/>
              <a:ext cx="9178856" cy="455766"/>
            </a:xfrm>
            <a:prstGeom prst="rightArrow">
              <a:avLst>
                <a:gd name="adj1" fmla="val 67959"/>
                <a:gd name="adj2" fmla="val 9388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C00000"/>
                  </a:solidFill>
                  <a:ea typeface="Segoe UI" pitchFamily="34" charset="0"/>
                  <a:cs typeface="Segoe UI" pitchFamily="34" charset="0"/>
                </a:rPr>
                <a:t>GetExportToFileStatusInGroup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96D3C5-7378-4662-999D-2EC7EE6D0B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2428" r="22304" b="3220"/>
            <a:stretch/>
          </p:blipFill>
          <p:spPr>
            <a:xfrm>
              <a:off x="4528848" y="4295572"/>
              <a:ext cx="4829370" cy="14516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5FFC304C-28F4-485E-A991-EFA817530E34}"/>
              </a:ext>
            </a:extLst>
          </p:cNvPr>
          <p:cNvSpPr/>
          <p:nvPr/>
        </p:nvSpPr>
        <p:spPr bwMode="auto">
          <a:xfrm rot="5400000">
            <a:off x="9985545" y="2657716"/>
            <a:ext cx="1660639" cy="1253123"/>
          </a:xfrm>
          <a:prstGeom prst="homePlate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async export job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started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DD3966-F70D-4FBE-B431-66FBD676B64A}"/>
              </a:ext>
            </a:extLst>
          </p:cNvPr>
          <p:cNvGrpSpPr/>
          <p:nvPr/>
        </p:nvGrpSpPr>
        <p:grpSpPr>
          <a:xfrm>
            <a:off x="1491427" y="5631904"/>
            <a:ext cx="9452651" cy="813949"/>
            <a:chOff x="1424151" y="5895251"/>
            <a:chExt cx="9594541" cy="82616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06659B-A027-4A5C-A290-DABFCC054348}"/>
                </a:ext>
              </a:extLst>
            </p:cNvPr>
            <p:cNvSpPr/>
            <p:nvPr/>
          </p:nvSpPr>
          <p:spPr bwMode="auto">
            <a:xfrm flipH="1">
              <a:off x="2628863" y="6095956"/>
              <a:ext cx="8389829" cy="455766"/>
            </a:xfrm>
            <a:prstGeom prst="rightArrow">
              <a:avLst>
                <a:gd name="adj1" fmla="val 67959"/>
                <a:gd name="adj2" fmla="val 8343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C00000"/>
                  </a:solidFill>
                  <a:ea typeface="Segoe UI" pitchFamily="34" charset="0"/>
                  <a:cs typeface="Segoe UI" pitchFamily="34" charset="0"/>
                </a:rPr>
                <a:t>GetFileOfExportToFileInGroup</a:t>
              </a:r>
            </a:p>
          </p:txBody>
        </p:sp>
        <p:sp>
          <p:nvSpPr>
            <p:cNvPr id="30" name="Rectangle: Folded Corner 29">
              <a:extLst>
                <a:ext uri="{FF2B5EF4-FFF2-40B4-BE49-F238E27FC236}">
                  <a16:creationId xmlns:a16="http://schemas.microsoft.com/office/drawing/2014/main" id="{D92F17CC-37BF-4313-B804-ECF87D852A29}"/>
                </a:ext>
              </a:extLst>
            </p:cNvPr>
            <p:cNvSpPr/>
            <p:nvPr/>
          </p:nvSpPr>
          <p:spPr bwMode="auto">
            <a:xfrm>
              <a:off x="1424151" y="5895251"/>
              <a:ext cx="1026645" cy="826167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Exported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File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11878A-09B4-4FBB-B0A6-475EE8F6A834}"/>
              </a:ext>
            </a:extLst>
          </p:cNvPr>
          <p:cNvGrpSpPr/>
          <p:nvPr/>
        </p:nvGrpSpPr>
        <p:grpSpPr>
          <a:xfrm>
            <a:off x="10189302" y="3508953"/>
            <a:ext cx="1253123" cy="2973998"/>
            <a:chOff x="10263916" y="3689928"/>
            <a:chExt cx="1253123" cy="2973998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2B511ED2-924E-4666-B0B1-4BFDD783DC75}"/>
                </a:ext>
              </a:extLst>
            </p:cNvPr>
            <p:cNvSpPr/>
            <p:nvPr/>
          </p:nvSpPr>
          <p:spPr bwMode="auto">
            <a:xfrm>
              <a:off x="10377155" y="5837759"/>
              <a:ext cx="1026645" cy="826167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Exported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File</a:t>
              </a: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9F0FE134-3825-4D6E-96B7-95E3559ED31C}"/>
                </a:ext>
              </a:extLst>
            </p:cNvPr>
            <p:cNvSpPr/>
            <p:nvPr/>
          </p:nvSpPr>
          <p:spPr bwMode="auto">
            <a:xfrm rot="5400000">
              <a:off x="9856066" y="4097778"/>
              <a:ext cx="2068824" cy="1253123"/>
            </a:xfrm>
            <a:prstGeom prst="chevron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async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export job completed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881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9019-5784-42B8-B90D-5874DD3E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Starter Code for Exporting a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FCBAC-7DBF-48D5-99F9-FC6317CE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54" y="1012182"/>
            <a:ext cx="9141095" cy="55632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79AFD0F-033B-4EFD-98E3-B2DB25D8A52C}"/>
              </a:ext>
            </a:extLst>
          </p:cNvPr>
          <p:cNvSpPr/>
          <p:nvPr/>
        </p:nvSpPr>
        <p:spPr bwMode="auto">
          <a:xfrm>
            <a:off x="228601" y="2030644"/>
            <a:ext cx="3124200" cy="455766"/>
          </a:xfrm>
          <a:prstGeom prst="rightArrow">
            <a:avLst>
              <a:gd name="adj1" fmla="val 67959"/>
              <a:gd name="adj2" fmla="val 9179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Call </a:t>
            </a:r>
            <a:r>
              <a:rPr lang="en-US" sz="1200" b="1" dirty="0">
                <a:solidFill>
                  <a:srgbClr val="760000"/>
                </a:solidFill>
                <a:ea typeface="Segoe UI" pitchFamily="34" charset="0"/>
                <a:cs typeface="Segoe UI" pitchFamily="34" charset="0"/>
              </a:rPr>
              <a:t>ExportToFileInGroup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06659B-A027-4A5C-A290-DABFCC054348}"/>
              </a:ext>
            </a:extLst>
          </p:cNvPr>
          <p:cNvSpPr/>
          <p:nvPr/>
        </p:nvSpPr>
        <p:spPr bwMode="auto">
          <a:xfrm>
            <a:off x="228601" y="5179023"/>
            <a:ext cx="3124200" cy="455766"/>
          </a:xfrm>
          <a:prstGeom prst="rightArrow">
            <a:avLst>
              <a:gd name="adj1" fmla="val 67959"/>
              <a:gd name="adj2" fmla="val 8343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Call </a:t>
            </a:r>
            <a:r>
              <a:rPr lang="en-US" sz="1200" b="1" dirty="0">
                <a:solidFill>
                  <a:srgbClr val="760000"/>
                </a:solidFill>
                <a:ea typeface="Segoe UI" pitchFamily="34" charset="0"/>
                <a:cs typeface="Segoe UI" pitchFamily="34" charset="0"/>
              </a:rPr>
              <a:t>GetFileOfExportToFileInGroup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C1AE88-1833-415F-A530-280B04BF1FFC}"/>
              </a:ext>
            </a:extLst>
          </p:cNvPr>
          <p:cNvSpPr/>
          <p:nvPr/>
        </p:nvSpPr>
        <p:spPr bwMode="auto">
          <a:xfrm>
            <a:off x="228601" y="1359736"/>
            <a:ext cx="3124200" cy="455766"/>
          </a:xfrm>
          <a:prstGeom prst="rightArrow">
            <a:avLst>
              <a:gd name="adj1" fmla="val 67959"/>
              <a:gd name="adj2" fmla="val 9179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Create </a:t>
            </a:r>
            <a:r>
              <a:rPr lang="en-US" sz="1200" b="1" dirty="0" err="1">
                <a:solidFill>
                  <a:srgbClr val="760000"/>
                </a:solidFill>
                <a:ea typeface="Segoe UI" pitchFamily="34" charset="0"/>
                <a:cs typeface="Segoe UI" pitchFamily="34" charset="0"/>
              </a:rPr>
              <a:t>ExportReportRequest</a:t>
            </a: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99BFE-33F2-4687-84E2-791A7E822018}"/>
              </a:ext>
            </a:extLst>
          </p:cNvPr>
          <p:cNvSpPr/>
          <p:nvPr/>
        </p:nvSpPr>
        <p:spPr bwMode="auto">
          <a:xfrm>
            <a:off x="3381376" y="2667000"/>
            <a:ext cx="7439024" cy="108887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6B0E7B-0D41-4FEC-A767-65E35C219D6B}"/>
              </a:ext>
            </a:extLst>
          </p:cNvPr>
          <p:cNvSpPr/>
          <p:nvPr/>
        </p:nvSpPr>
        <p:spPr bwMode="auto">
          <a:xfrm>
            <a:off x="371476" y="2981661"/>
            <a:ext cx="3124200" cy="455766"/>
          </a:xfrm>
          <a:prstGeom prst="rightArrow">
            <a:avLst>
              <a:gd name="adj1" fmla="val 67959"/>
              <a:gd name="adj2" fmla="val 938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Call </a:t>
            </a:r>
            <a:r>
              <a:rPr lang="en-US" sz="1200" b="1" dirty="0">
                <a:solidFill>
                  <a:srgbClr val="760000"/>
                </a:solidFill>
                <a:ea typeface="Segoe UI" pitchFamily="34" charset="0"/>
                <a:cs typeface="Segoe UI" pitchFamily="34" charset="0"/>
              </a:rPr>
              <a:t>GetExportToFileStatusInGroup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557EB9-8F60-4E21-8121-88A790DB5C29}"/>
              </a:ext>
            </a:extLst>
          </p:cNvPr>
          <p:cNvSpPr/>
          <p:nvPr/>
        </p:nvSpPr>
        <p:spPr bwMode="auto">
          <a:xfrm>
            <a:off x="3381376" y="4449213"/>
            <a:ext cx="8029574" cy="189443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66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7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7D8916-F9B4-4D20-A1B4-2AFB52E6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Paginated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10A45-7FAA-43DA-AB2C-3E9A0BB5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b="1" dirty="0" err="1"/>
              <a:t>ExportReportRequest</a:t>
            </a:r>
            <a:r>
              <a:rPr lang="en-US" dirty="0"/>
              <a:t> contains </a:t>
            </a:r>
            <a:r>
              <a:rPr lang="en-US" b="1" dirty="0" err="1"/>
              <a:t>PaginatedReportExportConfiguration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Allows caller to include format settings</a:t>
            </a:r>
          </a:p>
          <a:p>
            <a:pPr lvl="1"/>
            <a:r>
              <a:rPr lang="en-US" dirty="0"/>
              <a:t>Allows caller to pass parameters defined in paginated report</a:t>
            </a:r>
          </a:p>
          <a:p>
            <a:pPr lvl="1"/>
            <a:r>
              <a:rPr lang="en-US" dirty="0"/>
              <a:t>Allows caller to pass user identity for row-level security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E0D077-A48F-4FEC-90A7-D5C3AB66809C}"/>
              </a:ext>
            </a:extLst>
          </p:cNvPr>
          <p:cNvGrpSpPr/>
          <p:nvPr/>
        </p:nvGrpSpPr>
        <p:grpSpPr>
          <a:xfrm>
            <a:off x="1244088" y="2936939"/>
            <a:ext cx="6777519" cy="2219703"/>
            <a:chOff x="1076939" y="3271236"/>
            <a:chExt cx="6777519" cy="221970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C3B54D7-1C4F-48E4-AB4F-D6E3953B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939" y="3271236"/>
              <a:ext cx="6777519" cy="2219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9282F7-D724-4739-A1E4-BED40C49BD85}"/>
                </a:ext>
              </a:extLst>
            </p:cNvPr>
            <p:cNvSpPr/>
            <p:nvPr/>
          </p:nvSpPr>
          <p:spPr bwMode="auto">
            <a:xfrm>
              <a:off x="1313790" y="3736258"/>
              <a:ext cx="6384868" cy="136668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67E84CE-8A78-4067-BE42-D471CE21F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" r="1"/>
          <a:stretch/>
        </p:blipFill>
        <p:spPr>
          <a:xfrm>
            <a:off x="1266345" y="5487548"/>
            <a:ext cx="2456926" cy="1316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820163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21D-0CF5-4770-BB92-26847C1E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Export Sample Architecture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1A1A17F-FAE7-4007-949E-610ABCDC797C}"/>
              </a:ext>
            </a:extLst>
          </p:cNvPr>
          <p:cNvSpPr/>
          <p:nvPr/>
        </p:nvSpPr>
        <p:spPr bwMode="auto">
          <a:xfrm>
            <a:off x="746235" y="1156136"/>
            <a:ext cx="3175422" cy="5136509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JavaScript Code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running in Browser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062A0E5-1FC6-4CA7-8921-7568E6E7C2E3}"/>
              </a:ext>
            </a:extLst>
          </p:cNvPr>
          <p:cNvSpPr/>
          <p:nvPr/>
        </p:nvSpPr>
        <p:spPr bwMode="auto">
          <a:xfrm>
            <a:off x="4548384" y="1190776"/>
            <a:ext cx="3279620" cy="4974050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C# code running in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Custom Web API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DC9A833-5111-4078-9FB4-B0D9D51A31E1}"/>
              </a:ext>
            </a:extLst>
          </p:cNvPr>
          <p:cNvSpPr/>
          <p:nvPr/>
        </p:nvSpPr>
        <p:spPr bwMode="auto">
          <a:xfrm>
            <a:off x="8409952" y="1190776"/>
            <a:ext cx="3175422" cy="497405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REST API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1BEC8CF-B5AD-4CDF-80B4-A8B0BE65934C}"/>
              </a:ext>
            </a:extLst>
          </p:cNvPr>
          <p:cNvSpPr/>
          <p:nvPr/>
        </p:nvSpPr>
        <p:spPr bwMode="auto">
          <a:xfrm flipH="1">
            <a:off x="6821702" y="3959401"/>
            <a:ext cx="3279621" cy="455766"/>
          </a:xfrm>
          <a:prstGeom prst="rightArrow">
            <a:avLst>
              <a:gd name="adj1" fmla="val 67959"/>
              <a:gd name="adj2" fmla="val 9179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60000"/>
                </a:solidFill>
              </a:rPr>
              <a:t>GetExportToFileStatusInGroup</a:t>
            </a:r>
            <a:endParaRPr lang="en-US" sz="1200" b="1" dirty="0">
              <a:solidFill>
                <a:srgbClr val="76000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BB2EE-7A52-4E70-B2AA-4741703189E6}"/>
              </a:ext>
            </a:extLst>
          </p:cNvPr>
          <p:cNvGrpSpPr/>
          <p:nvPr/>
        </p:nvGrpSpPr>
        <p:grpSpPr>
          <a:xfrm>
            <a:off x="5779211" y="5148494"/>
            <a:ext cx="4218452" cy="826167"/>
            <a:chOff x="5779211" y="5148494"/>
            <a:chExt cx="4218452" cy="826167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2066D20-FE10-4943-BCF6-FA70DABF5BDB}"/>
                </a:ext>
              </a:extLst>
            </p:cNvPr>
            <p:cNvSpPr/>
            <p:nvPr/>
          </p:nvSpPr>
          <p:spPr bwMode="auto">
            <a:xfrm flipH="1">
              <a:off x="6848703" y="5393645"/>
              <a:ext cx="3148960" cy="455766"/>
            </a:xfrm>
            <a:prstGeom prst="rightArrow">
              <a:avLst>
                <a:gd name="adj1" fmla="val 67959"/>
                <a:gd name="adj2" fmla="val 8343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760000"/>
                  </a:solidFill>
                  <a:ea typeface="Segoe UI" pitchFamily="34" charset="0"/>
                  <a:cs typeface="Segoe UI" pitchFamily="34" charset="0"/>
                </a:rPr>
                <a:t>GetFileOfExportToFileInGroup</a:t>
              </a:r>
            </a:p>
          </p:txBody>
        </p:sp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CBF9EE30-B286-4F63-A724-E10CF73E1C67}"/>
                </a:ext>
              </a:extLst>
            </p:cNvPr>
            <p:cNvSpPr/>
            <p:nvPr/>
          </p:nvSpPr>
          <p:spPr bwMode="auto">
            <a:xfrm>
              <a:off x="5779211" y="5148494"/>
              <a:ext cx="975088" cy="826167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Exported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File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EB86E6-265C-4D1D-B844-2FB55D1E67D6}"/>
              </a:ext>
            </a:extLst>
          </p:cNvPr>
          <p:cNvGrpSpPr/>
          <p:nvPr/>
        </p:nvGrpSpPr>
        <p:grpSpPr>
          <a:xfrm>
            <a:off x="1772060" y="5142270"/>
            <a:ext cx="3614011" cy="826167"/>
            <a:chOff x="1772060" y="5142270"/>
            <a:chExt cx="3614011" cy="826167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A5B81EC-C8CC-4270-9A78-009D440DB8B5}"/>
                </a:ext>
              </a:extLst>
            </p:cNvPr>
            <p:cNvSpPr/>
            <p:nvPr/>
          </p:nvSpPr>
          <p:spPr bwMode="auto">
            <a:xfrm flipH="1">
              <a:off x="2865891" y="5327470"/>
              <a:ext cx="2520180" cy="455766"/>
            </a:xfrm>
            <a:prstGeom prst="rightArrow">
              <a:avLst>
                <a:gd name="adj1" fmla="val 67959"/>
                <a:gd name="adj2" fmla="val 917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760000"/>
                  </a:solidFill>
                  <a:ea typeface="Segoe UI" pitchFamily="34" charset="0"/>
                  <a:cs typeface="Segoe UI" pitchFamily="34" charset="0"/>
                </a:rPr>
                <a:t>ExportFile API Response</a:t>
              </a:r>
              <a:endParaRPr lang="en-US" sz="1100" b="1" dirty="0">
                <a:solidFill>
                  <a:srgbClr val="76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: Folded Corner 25">
              <a:extLst>
                <a:ext uri="{FF2B5EF4-FFF2-40B4-BE49-F238E27FC236}">
                  <a16:creationId xmlns:a16="http://schemas.microsoft.com/office/drawing/2014/main" id="{31C4C694-C0FB-4EC4-AA5F-373DE313C54A}"/>
                </a:ext>
              </a:extLst>
            </p:cNvPr>
            <p:cNvSpPr/>
            <p:nvPr/>
          </p:nvSpPr>
          <p:spPr bwMode="auto">
            <a:xfrm>
              <a:off x="1772060" y="5142270"/>
              <a:ext cx="975088" cy="826167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Exported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File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96BFD0-241C-43F7-9A41-F818C451D84F}"/>
              </a:ext>
            </a:extLst>
          </p:cNvPr>
          <p:cNvGrpSpPr/>
          <p:nvPr/>
        </p:nvGrpSpPr>
        <p:grpSpPr>
          <a:xfrm>
            <a:off x="6382396" y="2660841"/>
            <a:ext cx="4960726" cy="862519"/>
            <a:chOff x="6382396" y="2660841"/>
            <a:chExt cx="4960726" cy="86251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24BD248-0730-4D39-B0CF-0A9D5577E2FC}"/>
                </a:ext>
              </a:extLst>
            </p:cNvPr>
            <p:cNvSpPr/>
            <p:nvPr/>
          </p:nvSpPr>
          <p:spPr bwMode="auto">
            <a:xfrm>
              <a:off x="6382396" y="2914200"/>
              <a:ext cx="2520180" cy="455766"/>
            </a:xfrm>
            <a:prstGeom prst="rightArrow">
              <a:avLst>
                <a:gd name="adj1" fmla="val 67959"/>
                <a:gd name="adj2" fmla="val 917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760000"/>
                  </a:solidFill>
                  <a:ea typeface="Segoe UI" pitchFamily="34" charset="0"/>
                  <a:cs typeface="Segoe UI" pitchFamily="34" charset="0"/>
                </a:rPr>
                <a:t>ExportToFileInGroup</a:t>
              </a:r>
              <a:endParaRPr lang="en-US" sz="1100" b="1" dirty="0">
                <a:solidFill>
                  <a:srgbClr val="76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C338992-A7B1-4005-A359-438CB6D88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2576" y="2660841"/>
              <a:ext cx="2440546" cy="8625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77221F-80C7-4174-BDF7-8A572A2AA510}"/>
              </a:ext>
            </a:extLst>
          </p:cNvPr>
          <p:cNvGrpSpPr/>
          <p:nvPr/>
        </p:nvGrpSpPr>
        <p:grpSpPr>
          <a:xfrm>
            <a:off x="1916421" y="2138814"/>
            <a:ext cx="5467605" cy="621753"/>
            <a:chOff x="1916421" y="2138814"/>
            <a:chExt cx="5467605" cy="621753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0B53B1D-BCD3-47AA-8D11-183748BD253E}"/>
                </a:ext>
              </a:extLst>
            </p:cNvPr>
            <p:cNvSpPr/>
            <p:nvPr/>
          </p:nvSpPr>
          <p:spPr bwMode="auto">
            <a:xfrm>
              <a:off x="1916421" y="2225151"/>
              <a:ext cx="3175422" cy="455766"/>
            </a:xfrm>
            <a:prstGeom prst="rightArrow">
              <a:avLst>
                <a:gd name="adj1" fmla="val 67959"/>
                <a:gd name="adj2" fmla="val 917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760000"/>
                  </a:solidFill>
                  <a:ea typeface="Segoe UI" pitchFamily="34" charset="0"/>
                  <a:cs typeface="Segoe UI" pitchFamily="34" charset="0"/>
                </a:rPr>
                <a:t>ExportFile – Custom Web API</a:t>
              </a:r>
              <a:endParaRPr lang="en-US" sz="1100" b="1" dirty="0">
                <a:solidFill>
                  <a:srgbClr val="76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261FD51-4AE7-4CC6-BF81-AECEE3FE86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346" b="11247"/>
            <a:stretch/>
          </p:blipFill>
          <p:spPr>
            <a:xfrm>
              <a:off x="5091843" y="2138814"/>
              <a:ext cx="2292183" cy="6217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8706E113-A932-4C10-B99D-4A89F9F556F9}"/>
              </a:ext>
            </a:extLst>
          </p:cNvPr>
          <p:cNvSpPr/>
          <p:nvPr/>
        </p:nvSpPr>
        <p:spPr bwMode="auto">
          <a:xfrm>
            <a:off x="5455468" y="2774717"/>
            <a:ext cx="1567544" cy="2268422"/>
          </a:xfrm>
          <a:prstGeom prst="downArrow">
            <a:avLst>
              <a:gd name="adj1" fmla="val 73669"/>
              <a:gd name="adj2" fmla="val 28469"/>
            </a:avLst>
          </a:prstGeom>
          <a:solidFill>
            <a:schemeClr val="accent1"/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760000"/>
                </a:solidFill>
                <a:ea typeface="Segoe UI" pitchFamily="34" charset="0"/>
                <a:cs typeface="Segoe UI" pitchFamily="34" charset="0"/>
              </a:rPr>
              <a:t>synchronous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760000"/>
                </a:solidFill>
                <a:ea typeface="Segoe UI" pitchFamily="34" charset="0"/>
                <a:cs typeface="Segoe UI" pitchFamily="34" charset="0"/>
              </a:rPr>
              <a:t>blocking call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F277D5E-3B30-4066-BEDF-9E1EF254CE24}"/>
              </a:ext>
            </a:extLst>
          </p:cNvPr>
          <p:cNvSpPr/>
          <p:nvPr/>
        </p:nvSpPr>
        <p:spPr bwMode="auto">
          <a:xfrm>
            <a:off x="9311147" y="3523360"/>
            <a:ext cx="1666939" cy="1618911"/>
          </a:xfrm>
          <a:prstGeom prst="downArrow">
            <a:avLst>
              <a:gd name="adj1" fmla="val 73669"/>
              <a:gd name="adj2" fmla="val 29096"/>
            </a:avLst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760000"/>
                </a:solidFill>
                <a:ea typeface="Segoe UI" pitchFamily="34" charset="0"/>
                <a:cs typeface="Segoe UI" pitchFamily="34" charset="0"/>
              </a:rPr>
              <a:t>asynchronous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760000"/>
                </a:solidFill>
                <a:ea typeface="Segoe UI" pitchFamily="34" charset="0"/>
                <a:cs typeface="Segoe UI" pitchFamily="34" charset="0"/>
              </a:rPr>
              <a:t>non blocking call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013306E4-837D-4708-8332-8F901ECA3D5F}"/>
              </a:ext>
            </a:extLst>
          </p:cNvPr>
          <p:cNvSpPr/>
          <p:nvPr/>
        </p:nvSpPr>
        <p:spPr bwMode="auto">
          <a:xfrm>
            <a:off x="9689327" y="5214051"/>
            <a:ext cx="975088" cy="82616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Exported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4062340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6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3B61-5820-4A43-A142-55C6DA6F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Export To File for Power BI Report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592DA-2388-4684-B013-D465D244D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69715"/>
          </a:xfrm>
        </p:spPr>
        <p:txBody>
          <a:bodyPr/>
          <a:lstStyle/>
          <a:p>
            <a:r>
              <a:rPr lang="en-US" dirty="0"/>
              <a:t>Power Automate provides built-in actions – </a:t>
            </a:r>
          </a:p>
          <a:p>
            <a:pPr lvl="1"/>
            <a:r>
              <a:rPr lang="en-US" b="1" dirty="0"/>
              <a:t>Export To File for Power BI Report</a:t>
            </a:r>
          </a:p>
          <a:p>
            <a:pPr lvl="1"/>
            <a:r>
              <a:rPr lang="en-US" b="1" dirty="0"/>
              <a:t>Export To File for Paginated Report</a:t>
            </a:r>
          </a:p>
          <a:p>
            <a:pPr lvl="1"/>
            <a:r>
              <a:rPr lang="en-US" dirty="0"/>
              <a:t>Actions enable exporting reports and saving image file to SharePoint, Azure,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6A914-8D3B-4CE2-B720-FC0C819F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59" y="3226762"/>
            <a:ext cx="3830443" cy="3326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7E8350-3829-45D8-8E10-58504D32E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1" y="3226762"/>
            <a:ext cx="4024472" cy="1782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56777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99EF-1C6B-4693-8476-B42D26DB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Power BI REST API from Power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77781-1CD5-4682-A891-3E23FBC0E0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77163"/>
          </a:xfrm>
        </p:spPr>
        <p:txBody>
          <a:bodyPr/>
          <a:lstStyle/>
          <a:p>
            <a:r>
              <a:rPr lang="en-US" dirty="0"/>
              <a:t>Sample Power Apps solution for exporting Power BI reports</a:t>
            </a:r>
          </a:p>
          <a:p>
            <a:pPr lvl="1"/>
            <a:r>
              <a:rPr lang="en-US" dirty="0"/>
              <a:t>Demonstrates exporting report image files to SharePoint document library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E4AD289-2976-4F5C-BA2C-63ABFFDBABCA}"/>
              </a:ext>
            </a:extLst>
          </p:cNvPr>
          <p:cNvSpPr/>
          <p:nvPr/>
        </p:nvSpPr>
        <p:spPr bwMode="auto">
          <a:xfrm>
            <a:off x="888106" y="2618607"/>
            <a:ext cx="2888702" cy="1837806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Canvas App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F464E0A-691F-46B8-A23E-BA7FC006DE2B}"/>
              </a:ext>
            </a:extLst>
          </p:cNvPr>
          <p:cNvSpPr/>
          <p:nvPr/>
        </p:nvSpPr>
        <p:spPr bwMode="auto">
          <a:xfrm>
            <a:off x="8954517" y="2416377"/>
            <a:ext cx="2413633" cy="3846771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REST API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DCEB3A-703F-4314-A66A-A830B3062346}"/>
              </a:ext>
            </a:extLst>
          </p:cNvPr>
          <p:cNvGrpSpPr/>
          <p:nvPr/>
        </p:nvGrpSpPr>
        <p:grpSpPr>
          <a:xfrm>
            <a:off x="3797536" y="2845443"/>
            <a:ext cx="5136256" cy="1530492"/>
            <a:chOff x="3797536" y="2845443"/>
            <a:chExt cx="5136256" cy="153049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FD45357-B9E5-43B0-B698-B18EB96ECA45}"/>
                </a:ext>
              </a:extLst>
            </p:cNvPr>
            <p:cNvSpPr/>
            <p:nvPr/>
          </p:nvSpPr>
          <p:spPr bwMode="auto">
            <a:xfrm>
              <a:off x="3797540" y="2845443"/>
              <a:ext cx="5136252" cy="455766"/>
            </a:xfrm>
            <a:prstGeom prst="rightArrow">
              <a:avLst>
                <a:gd name="adj1" fmla="val 67959"/>
                <a:gd name="adj2" fmla="val 917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C00000"/>
                  </a:solidFill>
                  <a:ea typeface="Segoe UI" pitchFamily="34" charset="0"/>
                  <a:cs typeface="Segoe UI" pitchFamily="34" charset="0"/>
                </a:rPr>
                <a:t>Get Groups</a:t>
              </a:r>
              <a:endPara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131847A-E207-4472-9C76-1603D4BD033A}"/>
                </a:ext>
              </a:extLst>
            </p:cNvPr>
            <p:cNvSpPr/>
            <p:nvPr/>
          </p:nvSpPr>
          <p:spPr bwMode="auto">
            <a:xfrm>
              <a:off x="3797538" y="3373759"/>
              <a:ext cx="5136253" cy="455766"/>
            </a:xfrm>
            <a:prstGeom prst="rightArrow">
              <a:avLst>
                <a:gd name="adj1" fmla="val 67959"/>
                <a:gd name="adj2" fmla="val 917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C00000"/>
                  </a:solidFill>
                  <a:ea typeface="Segoe UI" pitchFamily="34" charset="0"/>
                  <a:cs typeface="Segoe UI" pitchFamily="34" charset="0"/>
                </a:rPr>
                <a:t>Get Reports in Group</a:t>
              </a:r>
              <a:endPara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4952A5D-7F20-43F5-A5AC-DA8CCE9017DD}"/>
                </a:ext>
              </a:extLst>
            </p:cNvPr>
            <p:cNvSpPr/>
            <p:nvPr/>
          </p:nvSpPr>
          <p:spPr bwMode="auto">
            <a:xfrm>
              <a:off x="3797536" y="3920169"/>
              <a:ext cx="5136253" cy="455766"/>
            </a:xfrm>
            <a:prstGeom prst="rightArrow">
              <a:avLst>
                <a:gd name="adj1" fmla="val 67959"/>
                <a:gd name="adj2" fmla="val 917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C00000"/>
                  </a:solidFill>
                  <a:ea typeface="Segoe UI" pitchFamily="34" charset="0"/>
                  <a:cs typeface="Segoe UI" pitchFamily="34" charset="0"/>
                </a:rPr>
                <a:t>Get Pages in Group</a:t>
              </a:r>
              <a:endPara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E29E52C-D308-419C-8960-1F95968F974A}"/>
              </a:ext>
            </a:extLst>
          </p:cNvPr>
          <p:cNvSpPr/>
          <p:nvPr/>
        </p:nvSpPr>
        <p:spPr bwMode="auto">
          <a:xfrm>
            <a:off x="4176771" y="2315083"/>
            <a:ext cx="2529674" cy="2239699"/>
          </a:xfrm>
          <a:prstGeom prst="flowChartProcess">
            <a:avLst/>
          </a:prstGeom>
          <a:solidFill>
            <a:schemeClr val="tx2">
              <a:lumMod val="10000"/>
              <a:lumOff val="90000"/>
              <a:alpha val="66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Custom Connector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313C8F-39ED-48AC-9F3E-D57C7D289D50}"/>
              </a:ext>
            </a:extLst>
          </p:cNvPr>
          <p:cNvGrpSpPr/>
          <p:nvPr/>
        </p:nvGrpSpPr>
        <p:grpSpPr>
          <a:xfrm>
            <a:off x="3776808" y="4679441"/>
            <a:ext cx="5177709" cy="1283139"/>
            <a:chOff x="3776808" y="4679441"/>
            <a:chExt cx="5177709" cy="1283139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09157E52-2513-4906-BA9D-B9A8A16342AC}"/>
                </a:ext>
              </a:extLst>
            </p:cNvPr>
            <p:cNvSpPr/>
            <p:nvPr/>
          </p:nvSpPr>
          <p:spPr bwMode="auto">
            <a:xfrm>
              <a:off x="3776808" y="5324911"/>
              <a:ext cx="5177709" cy="455766"/>
            </a:xfrm>
            <a:prstGeom prst="rightArrow">
              <a:avLst>
                <a:gd name="adj1" fmla="val 67959"/>
                <a:gd name="adj2" fmla="val 917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C00000"/>
                  </a:solidFill>
                  <a:ea typeface="Segoe UI" pitchFamily="34" charset="0"/>
                  <a:cs typeface="Segoe UI" pitchFamily="34" charset="0"/>
                </a:rPr>
                <a:t>Export to File in Group</a:t>
              </a:r>
              <a:endPara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F8F5608C-43B6-4382-B4AB-10E50D718528}"/>
                </a:ext>
              </a:extLst>
            </p:cNvPr>
            <p:cNvSpPr/>
            <p:nvPr/>
          </p:nvSpPr>
          <p:spPr bwMode="auto">
            <a:xfrm>
              <a:off x="4219227" y="4679441"/>
              <a:ext cx="2529674" cy="1283139"/>
            </a:xfrm>
            <a:prstGeom prst="flowChartProcess">
              <a:avLst/>
            </a:prstGeom>
            <a:solidFill>
              <a:schemeClr val="tx2">
                <a:lumMod val="10000"/>
                <a:lumOff val="90000"/>
                <a:alpha val="5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Export To File for 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 Action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9FD65B4-163E-4A4F-B60A-2B5118C87E27}"/>
              </a:ext>
            </a:extLst>
          </p:cNvPr>
          <p:cNvGrpSpPr/>
          <p:nvPr/>
        </p:nvGrpSpPr>
        <p:grpSpPr>
          <a:xfrm>
            <a:off x="888106" y="4037284"/>
            <a:ext cx="2909430" cy="1999654"/>
            <a:chOff x="888106" y="4037284"/>
            <a:chExt cx="2909430" cy="1999654"/>
          </a:xfrm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F842AC37-7E50-45B5-A400-1DCF330D29C2}"/>
                </a:ext>
              </a:extLst>
            </p:cNvPr>
            <p:cNvSpPr/>
            <p:nvPr/>
          </p:nvSpPr>
          <p:spPr bwMode="auto">
            <a:xfrm>
              <a:off x="888106" y="4970418"/>
              <a:ext cx="2909430" cy="1066520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Flow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397E98B-7A07-4C41-806B-7953309C8092}"/>
                </a:ext>
              </a:extLst>
            </p:cNvPr>
            <p:cNvSpPr/>
            <p:nvPr/>
          </p:nvSpPr>
          <p:spPr bwMode="auto">
            <a:xfrm rot="5400000">
              <a:off x="1923692" y="4228530"/>
              <a:ext cx="838257" cy="455766"/>
            </a:xfrm>
            <a:prstGeom prst="rightArrow">
              <a:avLst>
                <a:gd name="adj1" fmla="val 67959"/>
                <a:gd name="adj2" fmla="val 7453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695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D452A-7C46-45B7-AD9E-E28DDBB7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75" y="180237"/>
            <a:ext cx="11796759" cy="162506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Demo</a:t>
            </a:r>
            <a:br>
              <a:rPr lang="en-US" dirty="0"/>
            </a:b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Building a Canvas App to Export Power BI Report and Paginated Report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900B-3FC3-44E6-9573-995DC524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983" y="1940271"/>
            <a:ext cx="4345433" cy="2759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A801219-84A9-424B-A9B1-784E16604C81}"/>
              </a:ext>
            </a:extLst>
          </p:cNvPr>
          <p:cNvSpPr/>
          <p:nvPr/>
        </p:nvSpPr>
        <p:spPr bwMode="auto">
          <a:xfrm>
            <a:off x="6156391" y="2907089"/>
            <a:ext cx="1170039" cy="825910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3025F-F043-49D6-A6A7-DF0FD5144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75" y="2019310"/>
            <a:ext cx="5696712" cy="2601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36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14E9-A022-4F77-B1FC-BE658442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ExportReportToFile - Developer Sample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901D6-FF32-4756-9B23-CE9540BCB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https://github.com/PowerBiDevCamp/ExportReportToFile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164A8-DD5E-418E-AD3C-BDEFF93D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908308"/>
            <a:ext cx="10191648" cy="4690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16051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14E9-A022-4F77-B1FC-BE658442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Sample Power Platform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901D6-FF32-4756-9B23-CE9540BCB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/>
              <a:t>replace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C2E7A-C543-424A-9860-25657557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54" y="2014140"/>
            <a:ext cx="5168483" cy="25043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61457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Power Platform Custom Connector</a:t>
            </a:r>
          </a:p>
          <a:p>
            <a:r>
              <a:rPr lang="en-US" dirty="0"/>
              <a:t>Calling the Power BI REST API from Canvas Apps</a:t>
            </a:r>
          </a:p>
          <a:p>
            <a:r>
              <a:rPr lang="en-US" dirty="0"/>
              <a:t>Calling the Power BI REST API from Flows</a:t>
            </a:r>
          </a:p>
          <a:p>
            <a:r>
              <a:rPr lang="en-US" dirty="0"/>
              <a:t>Automating Administrative Tasks using Power BI Admin APIs</a:t>
            </a:r>
          </a:p>
        </p:txBody>
      </p:sp>
    </p:spTree>
    <p:extLst>
      <p:ext uri="{BB962C8B-B14F-4D97-AF65-F5344CB8AC3E}">
        <p14:creationId xmlns:p14="http://schemas.microsoft.com/office/powerpoint/2010/main" val="3763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CA4-2A65-45E4-8A66-78BF4D11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42" y="112185"/>
            <a:ext cx="11844494" cy="692497"/>
          </a:xfrm>
        </p:spPr>
        <p:txBody>
          <a:bodyPr/>
          <a:lstStyle/>
          <a:p>
            <a:r>
              <a:rPr lang="en-US" sz="3200" b="0" dirty="0"/>
              <a:t>Introduction to Power Platform Custom Connectors</a:t>
            </a:r>
            <a:br>
              <a:rPr lang="en-US" sz="3200" b="0" dirty="0"/>
            </a:br>
            <a:r>
              <a:rPr lang="en-US" sz="1800" b="0" dirty="0"/>
              <a:t>not to be confused Power BI custom connectors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3DD7C-145D-4B6F-8932-8BE28843B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941" y="1227439"/>
            <a:ext cx="11604521" cy="1769715"/>
          </a:xfrm>
        </p:spPr>
        <p:txBody>
          <a:bodyPr/>
          <a:lstStyle/>
          <a:p>
            <a:r>
              <a:rPr lang="en-US" dirty="0"/>
              <a:t>Enables Canvas Apps and Flows to call operations on custom web APIs </a:t>
            </a:r>
          </a:p>
          <a:p>
            <a:pPr lvl="1"/>
            <a:r>
              <a:rPr lang="en-US" dirty="0"/>
              <a:t>Custom connector defines actions which map to web API operations</a:t>
            </a:r>
          </a:p>
          <a:p>
            <a:pPr lvl="1"/>
            <a:r>
              <a:rPr lang="en-US" dirty="0"/>
              <a:t>Each operations includes details for calling one web API endpoint</a:t>
            </a:r>
          </a:p>
          <a:p>
            <a:pPr lvl="1"/>
            <a:r>
              <a:rPr lang="en-US" dirty="0"/>
              <a:t>Abstracts away details of acquiring access token for current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FBA16-77EA-4EC4-805A-D273B1D3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68" y="3189355"/>
            <a:ext cx="9602724" cy="242773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21006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78D5-29E6-4C93-A6C3-FBA2A653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Connector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4548A-E0A5-47AD-BCE7-94EF2AB97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08242"/>
          </a:xfrm>
        </p:spPr>
        <p:txBody>
          <a:bodyPr/>
          <a:lstStyle/>
          <a:p>
            <a:r>
              <a:rPr lang="en-US" dirty="0"/>
              <a:t>Power Platform supplies custom connector editor</a:t>
            </a:r>
          </a:p>
          <a:p>
            <a:pPr lvl="1"/>
            <a:r>
              <a:rPr lang="en-US" dirty="0"/>
              <a:t>Can be used to create custom connector from scratch</a:t>
            </a:r>
          </a:p>
          <a:p>
            <a:pPr lvl="1"/>
            <a:r>
              <a:rPr lang="en-US" dirty="0"/>
              <a:t>Custom connectors can be imported from various formats</a:t>
            </a:r>
          </a:p>
          <a:p>
            <a:pPr lvl="1"/>
            <a:r>
              <a:rPr lang="en-US" dirty="0"/>
              <a:t>Custom connectors can be exported and imported in JSON file format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FF050-1512-4B93-9556-DAA3E478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135" y="2976602"/>
            <a:ext cx="5494585" cy="3665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4B543A-D493-41ED-8AFF-3F2FF111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50" y="2976602"/>
            <a:ext cx="2221606" cy="2334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3372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496A-793C-4111-8B3F-231FAC3B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Authentication for Custom Connector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7C7D2-30F1-4ED8-A6AF-AE81822AC9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Custom connectors support several kinds of authentication</a:t>
            </a:r>
          </a:p>
          <a:p>
            <a:pPr lvl="1"/>
            <a:r>
              <a:rPr lang="en-US" dirty="0"/>
              <a:t>Authentication is supported for users but not for service principals</a:t>
            </a:r>
          </a:p>
          <a:p>
            <a:pPr lvl="1"/>
            <a:r>
              <a:rPr lang="en-US" dirty="0"/>
              <a:t>Use OAuth 2.0 support for Azure Active Directory to call Power BI Service API</a:t>
            </a:r>
          </a:p>
          <a:p>
            <a:pPr lvl="1"/>
            <a:r>
              <a:rPr lang="en-US" dirty="0"/>
              <a:t>Requires creating Azure Active Directory application and configuring delegated permissions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5CB32-640A-4C13-BADE-4E4B1C43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09" y="2911190"/>
            <a:ext cx="6743536" cy="366043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74015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19237</TotalTime>
  <Words>1092</Words>
  <Application>Microsoft Office PowerPoint</Application>
  <PresentationFormat>Custom</PresentationFormat>
  <Paragraphs>202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Building Solutions using Power Automate and the Power BI REST APIs</vt:lpstr>
      <vt:lpstr>Welcome to Power BI Dev Camp</vt:lpstr>
      <vt:lpstr>ExportReportToFile - Developer Sample #1</vt:lpstr>
      <vt:lpstr>Sample Power Platform Solution</vt:lpstr>
      <vt:lpstr>Agenda</vt:lpstr>
      <vt:lpstr>Introduction to Power Platform Custom Connectors not to be confused Power BI custom connectors</vt:lpstr>
      <vt:lpstr>Creating a Custom Connector</vt:lpstr>
      <vt:lpstr>Configuring Authentication for Custom Connector</vt:lpstr>
      <vt:lpstr>Creating Azure AD Applications for Custom Connectors</vt:lpstr>
      <vt:lpstr>Configuring Azure AD Application with Delegated Permissions</vt:lpstr>
      <vt:lpstr>Power BI REST API Security Settings</vt:lpstr>
      <vt:lpstr>Power Platform Generates the Redirect URI </vt:lpstr>
      <vt:lpstr>Creating a New Action</vt:lpstr>
      <vt:lpstr>Request - Import from sample</vt:lpstr>
      <vt:lpstr>Understanding Path Parameters</vt:lpstr>
      <vt:lpstr>Response – Import from Sample</vt:lpstr>
      <vt:lpstr>Creating Custom Connectors using the Swagger Editor </vt:lpstr>
      <vt:lpstr>Power BI REST API Documentation</vt:lpstr>
      <vt:lpstr>Agenda</vt:lpstr>
      <vt:lpstr>Agenda</vt:lpstr>
      <vt:lpstr>Calling a Custom Connector Action from a Flow</vt:lpstr>
      <vt:lpstr>Executing a Flow from a Canvas App</vt:lpstr>
      <vt:lpstr>Calling the Power BI REST API as Service Principal</vt:lpstr>
      <vt:lpstr>Agenda</vt:lpstr>
      <vt:lpstr>Summary</vt:lpstr>
      <vt:lpstr>Agenda</vt:lpstr>
      <vt:lpstr>Microsoft Power BI</vt:lpstr>
      <vt:lpstr>Comparing Power BI Reports to Paginated Reports</vt:lpstr>
      <vt:lpstr>There are three API calls required to export a report</vt:lpstr>
      <vt:lpstr>Exporting a Report with the API - Play by Play</vt:lpstr>
      <vt:lpstr>C# Starter Code for Exporting a Report</vt:lpstr>
      <vt:lpstr>Exporting Paginated Reports</vt:lpstr>
      <vt:lpstr>App-Owns-Data Export Sample Architecture</vt:lpstr>
      <vt:lpstr>Export To File for Power BI Report Action</vt:lpstr>
      <vt:lpstr>Calling the Power BI REST API from Power Apps</vt:lpstr>
      <vt:lpstr>Demo Building a Canvas App to Export Power BI Report and Paginated Report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182</cp:revision>
  <cp:lastPrinted>2019-05-02T20:11:39Z</cp:lastPrinted>
  <dcterms:created xsi:type="dcterms:W3CDTF">2018-09-21T01:16:59Z</dcterms:created>
  <dcterms:modified xsi:type="dcterms:W3CDTF">2021-12-16T13:03:31Z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