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42"/>
  </p:notesMasterIdLst>
  <p:handoutMasterIdLst>
    <p:handoutMasterId r:id="rId43"/>
  </p:handoutMasterIdLst>
  <p:sldIdLst>
    <p:sldId id="4474" r:id="rId5"/>
    <p:sldId id="2076138638" r:id="rId6"/>
    <p:sldId id="4483" r:id="rId7"/>
    <p:sldId id="2076138637" r:id="rId8"/>
    <p:sldId id="2076138576" r:id="rId9"/>
    <p:sldId id="2147468679" r:id="rId10"/>
    <p:sldId id="2147468678" r:id="rId11"/>
    <p:sldId id="2147468685" r:id="rId12"/>
    <p:sldId id="2147468677" r:id="rId13"/>
    <p:sldId id="2147468680" r:id="rId14"/>
    <p:sldId id="2147468681" r:id="rId15"/>
    <p:sldId id="2147468684" r:id="rId16"/>
    <p:sldId id="2147468682" r:id="rId17"/>
    <p:sldId id="2147468686" r:id="rId18"/>
    <p:sldId id="2147468683" r:id="rId19"/>
    <p:sldId id="2147468660" r:id="rId20"/>
    <p:sldId id="2147468673" r:id="rId21"/>
    <p:sldId id="2147468670" r:id="rId22"/>
    <p:sldId id="2147468671" r:id="rId23"/>
    <p:sldId id="2147468674" r:id="rId24"/>
    <p:sldId id="2147468675" r:id="rId25"/>
    <p:sldId id="2147468676" r:id="rId26"/>
    <p:sldId id="4505" r:id="rId27"/>
    <p:sldId id="2147468672" r:id="rId28"/>
    <p:sldId id="2147468661" r:id="rId29"/>
    <p:sldId id="264" r:id="rId30"/>
    <p:sldId id="265" r:id="rId31"/>
    <p:sldId id="266" r:id="rId32"/>
    <p:sldId id="267" r:id="rId33"/>
    <p:sldId id="268" r:id="rId34"/>
    <p:sldId id="2147468662" r:id="rId35"/>
    <p:sldId id="2147468666" r:id="rId36"/>
    <p:sldId id="2147468667" r:id="rId37"/>
    <p:sldId id="2147468669" r:id="rId38"/>
    <p:sldId id="2147468664" r:id="rId39"/>
    <p:sldId id="2147468665" r:id="rId40"/>
    <p:sldId id="2147468668" r:id="rId41"/>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3E3AFE-E7D3-4736-AC9A-2E10E2120881}">
          <p14:sldIdLst>
            <p14:sldId id="4474"/>
            <p14:sldId id="2076138638"/>
            <p14:sldId id="4483"/>
            <p14:sldId id="2076138637"/>
            <p14:sldId id="2076138576"/>
            <p14:sldId id="2147468679"/>
            <p14:sldId id="2147468678"/>
            <p14:sldId id="2147468685"/>
            <p14:sldId id="2147468677"/>
            <p14:sldId id="2147468680"/>
            <p14:sldId id="2147468681"/>
            <p14:sldId id="2147468684"/>
            <p14:sldId id="2147468682"/>
            <p14:sldId id="2147468686"/>
            <p14:sldId id="2147468683"/>
            <p14:sldId id="2147468660"/>
            <p14:sldId id="2147468673"/>
            <p14:sldId id="2147468670"/>
            <p14:sldId id="2147468671"/>
            <p14:sldId id="2147468674"/>
            <p14:sldId id="2147468675"/>
            <p14:sldId id="2147468676"/>
            <p14:sldId id="4505"/>
          </p14:sldIdLst>
        </p14:section>
        <p14:section name="Default Section" id="{D27B6955-1FB6-4076-9C17-1FF2C29DC573}">
          <p14:sldIdLst>
            <p14:sldId id="2147468672"/>
            <p14:sldId id="2147468661"/>
            <p14:sldId id="264"/>
            <p14:sldId id="265"/>
            <p14:sldId id="266"/>
            <p14:sldId id="267"/>
            <p14:sldId id="268"/>
            <p14:sldId id="2147468662"/>
            <p14:sldId id="2147468666"/>
            <p14:sldId id="2147468667"/>
            <p14:sldId id="2147468669"/>
            <p14:sldId id="2147468664"/>
            <p14:sldId id="2147468665"/>
            <p14:sldId id="21474686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Jasper Hedegaard Bojsen" initials="JHB" lastIdx="2" clrIdx="7">
    <p:extLst>
      <p:ext uri="{19B8F6BF-5375-455C-9EA6-DF929625EA0E}">
        <p15:presenceInfo xmlns:p15="http://schemas.microsoft.com/office/powerpoint/2012/main" userId="S::jasperhb@microsoft.com::e917db92-6445-433e-ac97-2eab88ce737d" providerId="AD"/>
      </p:ext>
    </p:extLst>
  </p:cmAuthor>
  <p:cmAuthor id="1" name="Mary Feil-Jacobs" initials="MFJ" lastIdx="43" clrIdx="1"/>
  <p:cmAuthor id="8" name="Gordon Macdonald" initials="GM" lastIdx="10" clrIdx="8">
    <p:extLst>
      <p:ext uri="{19B8F6BF-5375-455C-9EA6-DF929625EA0E}">
        <p15:presenceInfo xmlns:p15="http://schemas.microsoft.com/office/powerpoint/2012/main" userId="419a06e8ae266e15" providerId="Windows Live"/>
      </p:ext>
    </p:extLst>
  </p:cmAuthor>
  <p:cmAuthor id="2" name="Monica Lueder" initials="ML" lastIdx="22" clrIdx="2"/>
  <p:cmAuthor id="3" name="Mary Feil-Jacobs" initials="MF" lastIdx="22" clrIdx="3"/>
  <p:cmAuthor id="4" name="Angela Powell" initials="AP" lastIdx="9" clrIdx="4">
    <p:extLst>
      <p:ext uri="{19B8F6BF-5375-455C-9EA6-DF929625EA0E}">
        <p15:presenceInfo xmlns:p15="http://schemas.microsoft.com/office/powerpoint/2012/main" userId="cf7d67635d593fc2" providerId="Windows Live"/>
      </p:ext>
    </p:extLst>
  </p:cmAuthor>
  <p:cmAuthor id="5" name="Andrew Cook" initials="AC" lastIdx="7" clrIdx="5">
    <p:extLst>
      <p:ext uri="{19B8F6BF-5375-455C-9EA6-DF929625EA0E}">
        <p15:presenceInfo xmlns:p15="http://schemas.microsoft.com/office/powerpoint/2012/main" userId="S-1-5-21-2127521184-1604012920-1887927527-2644137" providerId="AD"/>
      </p:ext>
    </p:extLst>
  </p:cmAuthor>
  <p:cmAuthor id="6" name="Olga Masek" initials="OM" lastIdx="13" clrIdx="6">
    <p:extLst>
      <p:ext uri="{19B8F6BF-5375-455C-9EA6-DF929625EA0E}">
        <p15:presenceInfo xmlns:p15="http://schemas.microsoft.com/office/powerpoint/2012/main" userId="S-1-5-21-2127521184-1604012920-1887927527-16609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CF0"/>
    <a:srgbClr val="680000"/>
    <a:srgbClr val="C40000"/>
    <a:srgbClr val="760000"/>
    <a:srgbClr val="A80000"/>
    <a:srgbClr val="FF9933"/>
    <a:srgbClr val="2C2C2F"/>
    <a:srgbClr val="FDE366"/>
    <a:srgbClr val="F2C80F"/>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3912" autoAdjust="0"/>
  </p:normalViewPr>
  <p:slideViewPr>
    <p:cSldViewPr snapToGrid="0">
      <p:cViewPr varScale="1">
        <p:scale>
          <a:sx n="70" d="100"/>
          <a:sy n="70" d="100"/>
        </p:scale>
        <p:origin x="38" y="53"/>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1" d="100"/>
          <a:sy n="61" d="100"/>
        </p:scale>
        <p:origin x="3139"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r>
              <a:rPr lang="en-US" dirty="0">
                <a:latin typeface="Segoe UI" pitchFamily="34" charset="0"/>
              </a:rPr>
              <a:t>Power BI Dev Camp</a:t>
            </a: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dirty="0">
                <a:latin typeface="Segoe UI" pitchFamily="34" charset="0"/>
              </a:rPr>
              <a:t>8/27/2020</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DCE60099-03E7-4FA1-8A7F-E6E6CFB0F855}" type="datetime8">
              <a:rPr lang="en-US" smtClean="0"/>
              <a:t>3/15/2022 11:32 AM</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2664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4124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22664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93C211-F143-4006-8107-BF13D04E1695}"/>
              </a:ext>
            </a:extLst>
          </p:cNvPr>
          <p:cNvSpPr/>
          <p:nvPr userDrawn="1"/>
        </p:nvSpPr>
        <p:spPr bwMode="auto">
          <a:xfrm>
            <a:off x="0" y="0"/>
            <a:ext cx="12436475" cy="876300"/>
          </a:xfrm>
          <a:prstGeom prst="rect">
            <a:avLst/>
          </a:prstGeom>
          <a:solidFill>
            <a:schemeClr val="accent2">
              <a:lumMod val="60000"/>
              <a:lumOff val="4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6">
            <a:extLst>
              <a:ext uri="{FF2B5EF4-FFF2-40B4-BE49-F238E27FC236}">
                <a16:creationId xmlns:a16="http://schemas.microsoft.com/office/drawing/2014/main" id="{1C8B02FA-354D-43D3-8580-ADA122EBAC1D}"/>
              </a:ext>
            </a:extLst>
          </p:cNvPr>
          <p:cNvSpPr>
            <a:spLocks noGrp="1"/>
          </p:cNvSpPr>
          <p:nvPr>
            <p:ph type="title"/>
          </p:nvPr>
        </p:nvSpPr>
        <p:spPr>
          <a:xfrm>
            <a:off x="314324" y="190500"/>
            <a:ext cx="11801475" cy="498598"/>
          </a:xfrm>
        </p:spPr>
        <p:txBody>
          <a:bodyPr/>
          <a:lstStyle>
            <a:lvl1pPr>
              <a:defRPr sz="3600" b="1">
                <a:solidFill>
                  <a:schemeClr val="tx1"/>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C77C8461-B493-4219-963C-CB092538900E}"/>
              </a:ext>
            </a:extLst>
          </p:cNvPr>
          <p:cNvSpPr>
            <a:spLocks noGrp="1"/>
          </p:cNvSpPr>
          <p:nvPr>
            <p:ph type="body" sz="quarter" idx="10"/>
          </p:nvPr>
        </p:nvSpPr>
        <p:spPr>
          <a:xfrm>
            <a:off x="511277" y="1227439"/>
            <a:ext cx="11604521" cy="1754326"/>
          </a:xfrm>
          <a:prstGeom prst="rect">
            <a:avLst/>
          </a:prstGeom>
        </p:spPr>
        <p:txBody>
          <a:bodyPr wrap="square">
            <a:spAutoFit/>
          </a:bodyPr>
          <a:lstStyle>
            <a:lvl1pPr marL="339725" indent="-339725">
              <a:lnSpc>
                <a:spcPct val="100000"/>
              </a:lnSpc>
              <a:spcBef>
                <a:spcPts val="300"/>
              </a:spcBef>
              <a:spcAft>
                <a:spcPts val="600"/>
              </a:spcAft>
              <a:buFont typeface="Arial" panose="020B0604020202020204" pitchFamily="34" charset="0"/>
              <a:buChar char="•"/>
              <a:defRPr sz="2800" b="0">
                <a:latin typeface="+mn-lt"/>
              </a:defRPr>
            </a:lvl1pPr>
            <a:lvl2pPr marL="744538" indent="-349250">
              <a:lnSpc>
                <a:spcPct val="100000"/>
              </a:lnSpc>
              <a:spcBef>
                <a:spcPts val="0"/>
              </a:spcBef>
              <a:spcAft>
                <a:spcPts val="600"/>
              </a:spcAft>
              <a:buFont typeface="Arial" panose="020B0604020202020204" pitchFamily="34" charset="0"/>
              <a:buChar char="•"/>
              <a:defRPr sz="2400"/>
            </a:lvl2pPr>
            <a:lvl3pPr marL="395288" indent="0">
              <a:lnSpc>
                <a:spcPts val="2400"/>
              </a:lnSpc>
              <a:buNone/>
              <a:defRPr sz="1800" b="1">
                <a:solidFill>
                  <a:srgbClr val="002060"/>
                </a:solidFill>
                <a:latin typeface="Lucida Console" panose="020B0609040504020204" pitchFamily="49" charset="0"/>
              </a:defRPr>
            </a:lvl3pPr>
            <a:lvl4pPr marL="519113" indent="0">
              <a:buNone/>
              <a:defRPr sz="1800">
                <a:latin typeface="Arial" panose="020B0604020202020204" pitchFamily="34" charset="0"/>
                <a:cs typeface="Arial" panose="020B0604020202020204" pitchFamily="34" charset="0"/>
              </a:defRPr>
            </a:lvl4pPr>
            <a:lvl5pPr marL="931863" indent="-41275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9220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1DD6-CF94-400D-A553-0F91A2EDB450}"/>
              </a:ext>
            </a:extLst>
          </p:cNvPr>
          <p:cNvSpPr>
            <a:spLocks noGrp="1"/>
          </p:cNvSpPr>
          <p:nvPr>
            <p:ph type="title"/>
          </p:nvPr>
        </p:nvSpPr>
        <p:spPr>
          <a:xfrm>
            <a:off x="588263" y="457200"/>
            <a:ext cx="11018520" cy="387798"/>
          </a:xfrm>
        </p:spPr>
        <p:txBody>
          <a:bodyPr/>
          <a:lstStyle/>
          <a:p>
            <a:r>
              <a:rPr lang="en-US"/>
              <a:t>Click to edit Master title style</a:t>
            </a:r>
          </a:p>
        </p:txBody>
      </p:sp>
      <p:sp>
        <p:nvSpPr>
          <p:cNvPr id="3" name="Date Placeholder 2">
            <a:extLst>
              <a:ext uri="{FF2B5EF4-FFF2-40B4-BE49-F238E27FC236}">
                <a16:creationId xmlns:a16="http://schemas.microsoft.com/office/drawing/2014/main" id="{3D319DE1-BE10-4EB4-9D37-383B394FB66D}"/>
              </a:ext>
            </a:extLst>
          </p:cNvPr>
          <p:cNvSpPr>
            <a:spLocks noGrp="1"/>
          </p:cNvSpPr>
          <p:nvPr>
            <p:ph type="dt" sz="half" idx="10"/>
          </p:nvPr>
        </p:nvSpPr>
        <p:spPr/>
        <p:txBody>
          <a:bodyPr/>
          <a:lstStyle/>
          <a:p>
            <a:fld id="{67A48338-834B-435E-B0BA-967BFA92FDC1}" type="datetimeFigureOut">
              <a:rPr lang="en-US" smtClean="0"/>
              <a:t>3/15/2022</a:t>
            </a:fld>
            <a:endParaRPr lang="en-US"/>
          </a:p>
        </p:txBody>
      </p:sp>
      <p:sp>
        <p:nvSpPr>
          <p:cNvPr id="4" name="Footer Placeholder 3">
            <a:extLst>
              <a:ext uri="{FF2B5EF4-FFF2-40B4-BE49-F238E27FC236}">
                <a16:creationId xmlns:a16="http://schemas.microsoft.com/office/drawing/2014/main" id="{184ED462-95D7-435C-A2EF-57AE2E53C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A13DD6-DE1A-4AF8-9098-4ADD08040ADA}"/>
              </a:ext>
            </a:extLst>
          </p:cNvPr>
          <p:cNvSpPr>
            <a:spLocks noGrp="1"/>
          </p:cNvSpPr>
          <p:nvPr>
            <p:ph type="sldNum" sz="quarter" idx="12"/>
          </p:nvPr>
        </p:nvSpPr>
        <p:spPr/>
        <p:txBody>
          <a:bodyPr/>
          <a:lstStyle/>
          <a:p>
            <a:fld id="{E23B3628-F445-4F0C-AEFC-EAFFFC99D344}" type="slidenum">
              <a:rPr lang="en-US" smtClean="0"/>
              <a:t>‹#›</a:t>
            </a:fld>
            <a:endParaRPr lang="en-US"/>
          </a:p>
        </p:txBody>
      </p:sp>
    </p:spTree>
    <p:extLst>
      <p:ext uri="{BB962C8B-B14F-4D97-AF65-F5344CB8AC3E}">
        <p14:creationId xmlns:p14="http://schemas.microsoft.com/office/powerpoint/2010/main" val="378365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Small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93C211-F143-4006-8107-BF13D04E1695}"/>
              </a:ext>
            </a:extLst>
          </p:cNvPr>
          <p:cNvSpPr/>
          <p:nvPr userDrawn="1"/>
        </p:nvSpPr>
        <p:spPr bwMode="auto">
          <a:xfrm>
            <a:off x="0" y="0"/>
            <a:ext cx="12436475" cy="876300"/>
          </a:xfrm>
          <a:prstGeom prst="rect">
            <a:avLst/>
          </a:prstGeom>
          <a:solidFill>
            <a:schemeClr val="accent2">
              <a:lumMod val="60000"/>
              <a:lumOff val="4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6">
            <a:extLst>
              <a:ext uri="{FF2B5EF4-FFF2-40B4-BE49-F238E27FC236}">
                <a16:creationId xmlns:a16="http://schemas.microsoft.com/office/drawing/2014/main" id="{1C8B02FA-354D-43D3-8580-ADA122EBAC1D}"/>
              </a:ext>
            </a:extLst>
          </p:cNvPr>
          <p:cNvSpPr>
            <a:spLocks noGrp="1"/>
          </p:cNvSpPr>
          <p:nvPr>
            <p:ph type="title"/>
          </p:nvPr>
        </p:nvSpPr>
        <p:spPr>
          <a:xfrm>
            <a:off x="314324" y="190500"/>
            <a:ext cx="11801475" cy="498598"/>
          </a:xfrm>
        </p:spPr>
        <p:txBody>
          <a:bodyPr/>
          <a:lstStyle>
            <a:lvl1pPr>
              <a:defRPr sz="3600" b="1">
                <a:solidFill>
                  <a:schemeClr val="tx1"/>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C77C8461-B493-4219-963C-CB092538900E}"/>
              </a:ext>
            </a:extLst>
          </p:cNvPr>
          <p:cNvSpPr>
            <a:spLocks noGrp="1"/>
          </p:cNvSpPr>
          <p:nvPr>
            <p:ph type="body" sz="quarter" idx="10"/>
          </p:nvPr>
        </p:nvSpPr>
        <p:spPr>
          <a:xfrm>
            <a:off x="511277" y="1227439"/>
            <a:ext cx="11604521" cy="1631216"/>
          </a:xfrm>
          <a:prstGeom prst="rect">
            <a:avLst/>
          </a:prstGeom>
        </p:spPr>
        <p:txBody>
          <a:bodyPr wrap="square">
            <a:spAutoFit/>
          </a:bodyPr>
          <a:lstStyle>
            <a:lvl1pPr marL="339725" indent="-339725">
              <a:lnSpc>
                <a:spcPct val="100000"/>
              </a:lnSpc>
              <a:spcBef>
                <a:spcPts val="300"/>
              </a:spcBef>
              <a:spcAft>
                <a:spcPts val="600"/>
              </a:spcAft>
              <a:buFont typeface="Arial" panose="020B0604020202020204" pitchFamily="34" charset="0"/>
              <a:buChar char="•"/>
              <a:defRPr sz="2400" b="0">
                <a:latin typeface="+mn-lt"/>
              </a:defRPr>
            </a:lvl1pPr>
            <a:lvl2pPr marL="744538" indent="-349250">
              <a:lnSpc>
                <a:spcPct val="100000"/>
              </a:lnSpc>
              <a:spcBef>
                <a:spcPts val="0"/>
              </a:spcBef>
              <a:spcAft>
                <a:spcPts val="600"/>
              </a:spcAft>
              <a:buFont typeface="Arial" panose="020B0604020202020204" pitchFamily="34" charset="0"/>
              <a:buChar char="•"/>
              <a:defRPr sz="2000"/>
            </a:lvl2pPr>
            <a:lvl3pPr marL="395288" indent="0">
              <a:lnSpc>
                <a:spcPts val="2400"/>
              </a:lnSpc>
              <a:buNone/>
              <a:defRPr sz="1600" b="1">
                <a:solidFill>
                  <a:srgbClr val="002060"/>
                </a:solidFill>
                <a:latin typeface="Lucida Console" panose="020B0609040504020204" pitchFamily="49" charset="0"/>
              </a:defRPr>
            </a:lvl3pPr>
            <a:lvl4pPr marL="519113" indent="0">
              <a:buNone/>
              <a:defRPr sz="1600">
                <a:latin typeface="Arial" panose="020B0604020202020204" pitchFamily="34" charset="0"/>
                <a:cs typeface="Arial" panose="020B0604020202020204" pitchFamily="34" charset="0"/>
              </a:defRPr>
            </a:lvl4pPr>
            <a:lvl5pPr marL="931863" indent="-412750">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2220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93C211-F143-4006-8107-BF13D04E1695}"/>
              </a:ext>
            </a:extLst>
          </p:cNvPr>
          <p:cNvSpPr/>
          <p:nvPr userDrawn="1"/>
        </p:nvSpPr>
        <p:spPr bwMode="auto">
          <a:xfrm>
            <a:off x="0" y="0"/>
            <a:ext cx="12436475" cy="876300"/>
          </a:xfrm>
          <a:prstGeom prst="rect">
            <a:avLst/>
          </a:prstGeom>
          <a:solidFill>
            <a:schemeClr val="accent2">
              <a:lumMod val="60000"/>
              <a:lumOff val="4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6">
            <a:extLst>
              <a:ext uri="{FF2B5EF4-FFF2-40B4-BE49-F238E27FC236}">
                <a16:creationId xmlns:a16="http://schemas.microsoft.com/office/drawing/2014/main" id="{1C8B02FA-354D-43D3-8580-ADA122EBAC1D}"/>
              </a:ext>
            </a:extLst>
          </p:cNvPr>
          <p:cNvSpPr>
            <a:spLocks noGrp="1"/>
          </p:cNvSpPr>
          <p:nvPr>
            <p:ph type="title"/>
          </p:nvPr>
        </p:nvSpPr>
        <p:spPr>
          <a:xfrm>
            <a:off x="314324" y="190500"/>
            <a:ext cx="11801475" cy="498598"/>
          </a:xfrm>
        </p:spPr>
        <p:txBody>
          <a:bodyPr/>
          <a:lstStyle>
            <a:lvl1pPr>
              <a:defRPr sz="36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5172955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74162" y="4944165"/>
            <a:ext cx="9801726" cy="553998"/>
          </a:xfrm>
          <a:prstGeom prst="rect">
            <a:avLst/>
          </a:prstGeom>
        </p:spPr>
        <p:txBody>
          <a:bodyPr/>
          <a:lstStyle>
            <a:lvl1pPr>
              <a:defRPr sz="1800">
                <a:solidFill>
                  <a:schemeClr val="tx1"/>
                </a:solidFill>
              </a:defRPr>
            </a:lvl1pPr>
            <a:lvl2pPr>
              <a:defRPr sz="1800">
                <a:solidFill>
                  <a:schemeClr val="tx1"/>
                </a:solidFill>
              </a:defRPr>
            </a:lvl2pPr>
            <a:lvl3pPr>
              <a:defRPr sz="1400"/>
            </a:lvl3pPr>
            <a:lvl4pPr>
              <a:defRPr sz="1400"/>
            </a:lvl4pPr>
            <a:lvl5pPr>
              <a:defRPr sz="1050"/>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15560" y="3090314"/>
            <a:ext cx="9823498" cy="1828800"/>
          </a:xfrm>
          <a:prstGeom prst="rect">
            <a:avLst/>
          </a:prstGeom>
          <a:noFill/>
        </p:spPr>
        <p:txBody>
          <a:bodyPr lIns="0" tIns="0" rIns="0" bIns="182880" anchor="b" anchorCtr="0"/>
          <a:lstStyle>
            <a:lvl1pPr>
              <a:defRPr sz="4800" strike="noStrike" spc="-50" baseline="0">
                <a:solidFill>
                  <a:schemeClr val="accent5"/>
                </a:solidFill>
              </a:defRPr>
            </a:lvl1pPr>
          </a:lstStyle>
          <a:p>
            <a:r>
              <a:rPr lang="en-US" dirty="0"/>
              <a:t>Microsoft 365</a:t>
            </a:r>
            <a:br>
              <a:rPr lang="en-US" dirty="0"/>
            </a:br>
            <a:r>
              <a:rPr lang="en-US" dirty="0"/>
              <a:t>title or event name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7275" y="77717"/>
            <a:ext cx="11711014" cy="387798"/>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518187" y="1476622"/>
            <a:ext cx="11400102" cy="1056700"/>
          </a:xfrm>
        </p:spPr>
        <p:txBody>
          <a:bodyPr/>
          <a:lstStyle>
            <a:lvl1pPr marL="354581" indent="-354581">
              <a:spcBef>
                <a:spcPts val="612"/>
              </a:spcBef>
              <a:spcAft>
                <a:spcPts val="204"/>
              </a:spcAft>
              <a:buFont typeface="Arial" pitchFamily="34" charset="0"/>
              <a:buChar char="•"/>
              <a:defRPr>
                <a:latin typeface="+mn-lt"/>
              </a:defRPr>
            </a:lvl1pPr>
            <a:lvl2pPr>
              <a:spcBef>
                <a:spcPts val="306"/>
              </a:spcBef>
              <a:spcAft>
                <a:spcPts val="306"/>
              </a:spcAft>
              <a:defRPr>
                <a:latin typeface="+mn-lt"/>
              </a:defRPr>
            </a:lvl2pPr>
            <a:lvl3pPr marL="1042695" indent="-349724">
              <a:buFont typeface="Arial" pitchFamily="34" charset="0"/>
              <a:buChar char="•"/>
              <a:defRPr b="0">
                <a:latin typeface="+mn-lt"/>
              </a:defRPr>
            </a:lvl3pPr>
            <a:lvl4pPr marL="987646" indent="-291436">
              <a:buFont typeface="Arial" pitchFamily="34" charset="0"/>
              <a:buChar char="•"/>
              <a:defRPr/>
            </a:lvl4pPr>
            <a:lvl5pPr marL="984407" indent="-291436">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168616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11018520" cy="387798"/>
          </a:xfrm>
        </p:spPr>
        <p:txBody>
          <a:bodyPr/>
          <a:lstStyle/>
          <a:p>
            <a:r>
              <a:rPr lang="en-US" dirty="0"/>
              <a:t>Slide Title</a:t>
            </a:r>
          </a:p>
        </p:txBody>
      </p:sp>
    </p:spTree>
    <p:extLst>
      <p:ext uri="{BB962C8B-B14F-4D97-AF65-F5344CB8AC3E}">
        <p14:creationId xmlns:p14="http://schemas.microsoft.com/office/powerpoint/2010/main" val="414573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1"/>
            <a:ext cx="12436475" cy="6994526"/>
          </a:xfrm>
          <a:prstGeom prst="rect">
            <a:avLst/>
          </a:prstGeom>
        </p:spPr>
      </p:pic>
      <p:grpSp>
        <p:nvGrpSpPr>
          <p:cNvPr id="12" name="Group 11"/>
          <p:cNvGrpSpPr/>
          <p:nvPr userDrawn="1"/>
        </p:nvGrpSpPr>
        <p:grpSpPr bwMode="invGray">
          <a:xfrm>
            <a:off x="9741906" y="466301"/>
            <a:ext cx="2901844" cy="699453"/>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TextBox 8"/>
            <p:cNvSpPr txBox="1"/>
            <p:nvPr userDrawn="1"/>
          </p:nvSpPr>
          <p:spPr bwMode="invGray">
            <a:xfrm>
              <a:off x="7467600" y="1676400"/>
              <a:ext cx="1447800" cy="5946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64"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207275" y="4585300"/>
            <a:ext cx="9223719" cy="116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1" name="Title 1"/>
          <p:cNvSpPr>
            <a:spLocks noGrp="1"/>
          </p:cNvSpPr>
          <p:nvPr>
            <p:ph type="title" hasCustomPrompt="1"/>
          </p:nvPr>
        </p:nvSpPr>
        <p:spPr bwMode="invGray">
          <a:xfrm>
            <a:off x="207275" y="4663017"/>
            <a:ext cx="8601895" cy="387798"/>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31282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1D9B08-876A-44CC-A25C-CB5A4AEBA82E}"/>
              </a:ext>
            </a:extLst>
          </p:cNvPr>
          <p:cNvSpPr>
            <a:spLocks noGrp="1"/>
          </p:cNvSpPr>
          <p:nvPr>
            <p:ph type="dt" sz="half" idx="10"/>
          </p:nvPr>
        </p:nvSpPr>
        <p:spPr/>
        <p:txBody>
          <a:bodyPr/>
          <a:lstStyle/>
          <a:p>
            <a:fld id="{C687A8AA-E67A-473B-B53A-3FB9F7BC899E}" type="datetimeFigureOut">
              <a:rPr lang="en-US" smtClean="0"/>
              <a:t>3/15/2022</a:t>
            </a:fld>
            <a:endParaRPr lang="en-US"/>
          </a:p>
        </p:txBody>
      </p:sp>
      <p:sp>
        <p:nvSpPr>
          <p:cNvPr id="3" name="Footer Placeholder 2">
            <a:extLst>
              <a:ext uri="{FF2B5EF4-FFF2-40B4-BE49-F238E27FC236}">
                <a16:creationId xmlns:a16="http://schemas.microsoft.com/office/drawing/2014/main" id="{595FE5FD-187F-4C13-9819-DD75782D9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377645-9BB8-4374-B30B-DD12C0594B61}"/>
              </a:ext>
            </a:extLst>
          </p:cNvPr>
          <p:cNvSpPr>
            <a:spLocks noGrp="1"/>
          </p:cNvSpPr>
          <p:nvPr>
            <p:ph type="sldNum" sz="quarter" idx="12"/>
          </p:nvPr>
        </p:nvSpPr>
        <p:spPr/>
        <p:txBody>
          <a:bodyPr/>
          <a:lstStyle/>
          <a:p>
            <a:fld id="{0E5A030B-BFBF-44D0-B7A8-D98E1BAA0949}" type="slidenum">
              <a:rPr lang="en-US" smtClean="0"/>
              <a:t>‹#›</a:t>
            </a:fld>
            <a:endParaRPr lang="en-US"/>
          </a:p>
        </p:txBody>
      </p:sp>
    </p:spTree>
    <p:extLst>
      <p:ext uri="{BB962C8B-B14F-4D97-AF65-F5344CB8AC3E}">
        <p14:creationId xmlns:p14="http://schemas.microsoft.com/office/powerpoint/2010/main" val="1509650716"/>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96D9-F06B-42F7-81A5-722AB034483E}"/>
              </a:ext>
            </a:extLst>
          </p:cNvPr>
          <p:cNvSpPr>
            <a:spLocks noGrp="1"/>
          </p:cNvSpPr>
          <p:nvPr>
            <p:ph type="title"/>
          </p:nvPr>
        </p:nvSpPr>
        <p:spPr>
          <a:xfrm>
            <a:off x="848530" y="3805827"/>
            <a:ext cx="10726460" cy="847476"/>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2A0ED0F5-E037-4BC9-A29B-771A67C84DD2}"/>
              </a:ext>
            </a:extLst>
          </p:cNvPr>
          <p:cNvSpPr>
            <a:spLocks noGrp="1"/>
          </p:cNvSpPr>
          <p:nvPr>
            <p:ph type="body" idx="1"/>
          </p:nvPr>
        </p:nvSpPr>
        <p:spPr>
          <a:xfrm>
            <a:off x="848530" y="4680828"/>
            <a:ext cx="10726460" cy="376706"/>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7B8784-71AA-404E-BFD3-C8B7B2546CFD}"/>
              </a:ext>
            </a:extLst>
          </p:cNvPr>
          <p:cNvSpPr>
            <a:spLocks noGrp="1"/>
          </p:cNvSpPr>
          <p:nvPr>
            <p:ph type="dt" sz="half" idx="10"/>
          </p:nvPr>
        </p:nvSpPr>
        <p:spPr/>
        <p:txBody>
          <a:bodyPr/>
          <a:lstStyle/>
          <a:p>
            <a:fld id="{C687A8AA-E67A-473B-B53A-3FB9F7BC899E}" type="datetimeFigureOut">
              <a:rPr lang="en-US" smtClean="0"/>
              <a:t>3/15/2022</a:t>
            </a:fld>
            <a:endParaRPr lang="en-US"/>
          </a:p>
        </p:txBody>
      </p:sp>
      <p:sp>
        <p:nvSpPr>
          <p:cNvPr id="5" name="Footer Placeholder 4">
            <a:extLst>
              <a:ext uri="{FF2B5EF4-FFF2-40B4-BE49-F238E27FC236}">
                <a16:creationId xmlns:a16="http://schemas.microsoft.com/office/drawing/2014/main" id="{19AFE98C-2FB8-4503-B2BB-F14BD667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FEA20-F615-460D-A607-8B5019BE3537}"/>
              </a:ext>
            </a:extLst>
          </p:cNvPr>
          <p:cNvSpPr>
            <a:spLocks noGrp="1"/>
          </p:cNvSpPr>
          <p:nvPr>
            <p:ph type="sldNum" sz="quarter" idx="12"/>
          </p:nvPr>
        </p:nvSpPr>
        <p:spPr/>
        <p:txBody>
          <a:bodyPr/>
          <a:lstStyle/>
          <a:p>
            <a:fld id="{0E5A030B-BFBF-44D0-B7A8-D98E1BAA0949}" type="slidenum">
              <a:rPr lang="en-US" smtClean="0"/>
              <a:t>‹#›</a:t>
            </a:fld>
            <a:endParaRPr lang="en-US"/>
          </a:p>
        </p:txBody>
      </p:sp>
    </p:spTree>
    <p:extLst>
      <p:ext uri="{BB962C8B-B14F-4D97-AF65-F5344CB8AC3E}">
        <p14:creationId xmlns:p14="http://schemas.microsoft.com/office/powerpoint/2010/main" val="6026662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4" name="Picture 13" descr="A screenshot of a cell phone&#10;&#10;Description generated with very high confidence">
            <a:extLst>
              <a:ext uri="{FF2B5EF4-FFF2-40B4-BE49-F238E27FC236}">
                <a16:creationId xmlns:a16="http://schemas.microsoft.com/office/drawing/2014/main" id="{B458F08C-E145-410B-B71F-F971408D4FA6}"/>
              </a:ext>
            </a:extLst>
          </p:cNvPr>
          <p:cNvPicPr>
            <a:picLocks noChangeAspect="1"/>
          </p:cNvPicPr>
          <p:nvPr userDrawn="1"/>
        </p:nvPicPr>
        <p:blipFill rotWithShape="1">
          <a:blip r:embed="rId12" cstate="print">
            <a:extLst>
              <a:ext uri="{28A0092B-C50C-407E-A947-70E740481C1C}">
                <a14:useLocalDpi xmlns:a14="http://schemas.microsoft.com/office/drawing/2010/main"/>
              </a:ext>
            </a:extLst>
          </a:blip>
          <a:srcRect b="249"/>
          <a:stretch/>
        </p:blipFill>
        <p:spPr>
          <a:xfrm>
            <a:off x="12539569" y="0"/>
            <a:ext cx="682920" cy="6994525"/>
          </a:xfrm>
          <a:prstGeom prst="rect">
            <a:avLst/>
          </a:prstGeom>
        </p:spPr>
      </p:pic>
      <p:sp>
        <p:nvSpPr>
          <p:cNvPr id="7" name="Title Placeholder 1">
            <a:extLst>
              <a:ext uri="{FF2B5EF4-FFF2-40B4-BE49-F238E27FC236}">
                <a16:creationId xmlns:a16="http://schemas.microsoft.com/office/drawing/2014/main" id="{B656FDB8-E599-4E21-8C4B-B6B18B8B41F9}"/>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a:extLst>
              <a:ext uri="{FF2B5EF4-FFF2-40B4-BE49-F238E27FC236}">
                <a16:creationId xmlns:a16="http://schemas.microsoft.com/office/drawing/2014/main" id="{61EEDDA4-2C6D-4AEE-A2CD-B6768DE3C1FD}"/>
              </a:ext>
            </a:extLst>
          </p:cNvPr>
          <p:cNvSpPr>
            <a:spLocks noGrp="1"/>
          </p:cNvSpPr>
          <p:nvPr>
            <p:ph type="body" idx="1"/>
          </p:nvPr>
        </p:nvSpPr>
        <p:spPr>
          <a:xfrm>
            <a:off x="582168" y="1238477"/>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3" r:id="rId1"/>
    <p:sldLayoutId id="2147484568" r:id="rId2"/>
    <p:sldLayoutId id="2147484572" r:id="rId3"/>
    <p:sldLayoutId id="2147484553" r:id="rId4"/>
    <p:sldLayoutId id="2147484575" r:id="rId5"/>
    <p:sldLayoutId id="2147484576" r:id="rId6"/>
    <p:sldLayoutId id="2147484577" r:id="rId7"/>
    <p:sldLayoutId id="2147484578" r:id="rId8"/>
    <p:sldLayoutId id="2147484579" r:id="rId9"/>
    <p:sldLayoutId id="2147484580" r:id="rId10"/>
  </p:sldLayoutIdLst>
  <p:transition>
    <p:fade/>
  </p:transition>
  <p:hf sldNum="0"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chemeClr val="tx1"/>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93"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0"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4.bin"/><Relationship Id="rId3" Type="http://schemas.openxmlformats.org/officeDocument/2006/relationships/image" Target="../media/image12.png"/><Relationship Id="rId7" Type="http://schemas.openxmlformats.org/officeDocument/2006/relationships/oleObject" Target="../embeddings/oleObject1.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15.svg"/><Relationship Id="rId11" Type="http://schemas.openxmlformats.org/officeDocument/2006/relationships/oleObject" Target="../embeddings/oleObject3.bin"/><Relationship Id="rId5" Type="http://schemas.openxmlformats.org/officeDocument/2006/relationships/image" Target="../media/image14.png"/><Relationship Id="rId1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13.svg"/><Relationship Id="rId9" Type="http://schemas.openxmlformats.org/officeDocument/2006/relationships/oleObject" Target="../embeddings/oleObject2.bin"/><Relationship Id="rId1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5.bin"/><Relationship Id="rId3" Type="http://schemas.openxmlformats.org/officeDocument/2006/relationships/image" Target="../media/image12.png"/><Relationship Id="rId7" Type="http://schemas.openxmlformats.org/officeDocument/2006/relationships/oleObject" Target="../embeddings/oleObject2.bin"/><Relationship Id="rId12"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image" Target="../media/image15.svg"/><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image" Target="../media/image14.png"/><Relationship Id="rId10" Type="http://schemas.openxmlformats.org/officeDocument/2006/relationships/image" Target="../media/image9.wmf"/><Relationship Id="rId4" Type="http://schemas.openxmlformats.org/officeDocument/2006/relationships/image" Target="../media/image13.svg"/><Relationship Id="rId9" Type="http://schemas.openxmlformats.org/officeDocument/2006/relationships/oleObject" Target="../embeddings/oleObject3.bin"/><Relationship Id="rId1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5.bin"/><Relationship Id="rId3" Type="http://schemas.openxmlformats.org/officeDocument/2006/relationships/image" Target="../media/image14.png"/><Relationship Id="rId7" Type="http://schemas.openxmlformats.org/officeDocument/2006/relationships/oleObject" Target="../embeddings/oleObject2.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9.wmf"/><Relationship Id="rId4" Type="http://schemas.openxmlformats.org/officeDocument/2006/relationships/image" Target="../media/image15.svg"/><Relationship Id="rId9" Type="http://schemas.openxmlformats.org/officeDocument/2006/relationships/oleObject" Target="../embeddings/oleObject3.bin"/><Relationship Id="rId14"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4.bin"/><Relationship Id="rId3" Type="http://schemas.openxmlformats.org/officeDocument/2006/relationships/image" Target="../media/image12.png"/><Relationship Id="rId7" Type="http://schemas.openxmlformats.org/officeDocument/2006/relationships/oleObject" Target="../embeddings/oleObject1.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5.vml"/><Relationship Id="rId6" Type="http://schemas.openxmlformats.org/officeDocument/2006/relationships/image" Target="../media/image15.svg"/><Relationship Id="rId11" Type="http://schemas.openxmlformats.org/officeDocument/2006/relationships/oleObject" Target="../embeddings/oleObject3.bin"/><Relationship Id="rId5" Type="http://schemas.openxmlformats.org/officeDocument/2006/relationships/image" Target="../media/image14.png"/><Relationship Id="rId1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13.svg"/><Relationship Id="rId9" Type="http://schemas.openxmlformats.org/officeDocument/2006/relationships/oleObject" Target="../embeddings/oleObject2.bin"/><Relationship Id="rId14"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39.sv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8.png"/><Relationship Id="rId11" Type="http://schemas.openxmlformats.org/officeDocument/2006/relationships/image" Target="../media/image44.sv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svg"/></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39.svg"/><Relationship Id="rId12" Type="http://schemas.openxmlformats.org/officeDocument/2006/relationships/image" Target="../media/image47.sv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8.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2.sv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powerbidevcamp.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6.png"/><Relationship Id="rId7" Type="http://schemas.openxmlformats.org/officeDocument/2006/relationships/image" Target="../media/image39.sv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40.png"/><Relationship Id="rId10" Type="http://schemas.openxmlformats.org/officeDocument/2006/relationships/image" Target="../media/image47.svg"/><Relationship Id="rId4" Type="http://schemas.openxmlformats.org/officeDocument/2006/relationships/image" Target="../media/image37.png"/><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4.bin"/><Relationship Id="rId3" Type="http://schemas.openxmlformats.org/officeDocument/2006/relationships/image" Target="../media/image12.png"/><Relationship Id="rId7" Type="http://schemas.openxmlformats.org/officeDocument/2006/relationships/oleObject" Target="../embeddings/oleObject1.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15.svg"/><Relationship Id="rId11" Type="http://schemas.openxmlformats.org/officeDocument/2006/relationships/oleObject" Target="../embeddings/oleObject3.bin"/><Relationship Id="rId5" Type="http://schemas.openxmlformats.org/officeDocument/2006/relationships/image" Target="../media/image14.png"/><Relationship Id="rId1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13.svg"/><Relationship Id="rId9" Type="http://schemas.openxmlformats.org/officeDocument/2006/relationships/oleObject" Target="../embeddings/oleObject2.bin"/><Relationship Id="rId1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6"/>
          <p:cNvSpPr>
            <a:spLocks noGrp="1"/>
          </p:cNvSpPr>
          <p:nvPr>
            <p:ph type="title"/>
          </p:nvPr>
        </p:nvSpPr>
        <p:spPr>
          <a:xfrm>
            <a:off x="539110" y="2947346"/>
            <a:ext cx="11358253" cy="1099832"/>
          </a:xfrm>
        </p:spPr>
        <p:txBody>
          <a:bodyPr/>
          <a:lstStyle/>
          <a:p>
            <a:pPr algn="ctr"/>
            <a:r>
              <a:rPr lang="en-US" dirty="0">
                <a:solidFill>
                  <a:srgbClr val="000000"/>
                </a:solidFill>
              </a:rPr>
              <a:t>Microsoft Power BI</a:t>
            </a:r>
          </a:p>
        </p:txBody>
      </p:sp>
      <p:sp>
        <p:nvSpPr>
          <p:cNvPr id="3" name="Rectangle 2">
            <a:extLst>
              <a:ext uri="{FF2B5EF4-FFF2-40B4-BE49-F238E27FC236}">
                <a16:creationId xmlns:a16="http://schemas.microsoft.com/office/drawing/2014/main" id="{7B28934F-40B7-490C-B8F2-500FD2E2CE25}"/>
              </a:ext>
            </a:extLst>
          </p:cNvPr>
          <p:cNvSpPr/>
          <p:nvPr/>
        </p:nvSpPr>
        <p:spPr bwMode="auto">
          <a:xfrm>
            <a:off x="169682" y="6268825"/>
            <a:ext cx="2215299" cy="650449"/>
          </a:xfrm>
          <a:prstGeom prst="rect">
            <a:avLst/>
          </a:prstGeom>
          <a:solidFill>
            <a:srgbClr val="F2C8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101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C82-03EF-406E-9ADF-3A17C45EF1C1}"/>
              </a:ext>
            </a:extLst>
          </p:cNvPr>
          <p:cNvSpPr>
            <a:spLocks noGrp="1"/>
          </p:cNvSpPr>
          <p:nvPr>
            <p:ph type="title"/>
          </p:nvPr>
        </p:nvSpPr>
        <p:spPr/>
        <p:txBody>
          <a:bodyPr/>
          <a:lstStyle/>
          <a:p>
            <a:r>
              <a:rPr lang="en-US" dirty="0"/>
              <a:t>Solution 2 –Service Principal Pooling</a:t>
            </a:r>
          </a:p>
        </p:txBody>
      </p:sp>
      <p:sp>
        <p:nvSpPr>
          <p:cNvPr id="3" name="Text Placeholder 2">
            <a:extLst>
              <a:ext uri="{FF2B5EF4-FFF2-40B4-BE49-F238E27FC236}">
                <a16:creationId xmlns:a16="http://schemas.microsoft.com/office/drawing/2014/main" id="{F0764639-1A36-405C-A910-EA0381BB0D40}"/>
              </a:ext>
            </a:extLst>
          </p:cNvPr>
          <p:cNvSpPr>
            <a:spLocks noGrp="1"/>
          </p:cNvSpPr>
          <p:nvPr>
            <p:ph type="body" sz="quarter" idx="10"/>
          </p:nvPr>
        </p:nvSpPr>
        <p:spPr>
          <a:xfrm>
            <a:off x="511277" y="1227439"/>
            <a:ext cx="11604521" cy="1592744"/>
          </a:xfrm>
        </p:spPr>
        <p:txBody>
          <a:bodyPr/>
          <a:lstStyle/>
          <a:p>
            <a:pPr>
              <a:spcAft>
                <a:spcPts val="0"/>
              </a:spcAft>
            </a:pPr>
            <a:r>
              <a:rPr lang="en-US" dirty="0"/>
              <a:t>Requires occasional need to create new Azure AD applications as # of tenants increases</a:t>
            </a:r>
          </a:p>
          <a:p>
            <a:pPr>
              <a:spcAft>
                <a:spcPts val="0"/>
              </a:spcAft>
            </a:pPr>
            <a:r>
              <a:rPr lang="en-US" dirty="0"/>
              <a:t>Can scale to any number of required tenants</a:t>
            </a:r>
          </a:p>
          <a:p>
            <a:pPr>
              <a:spcAft>
                <a:spcPts val="0"/>
              </a:spcAft>
            </a:pPr>
            <a:r>
              <a:rPr lang="en-US" dirty="0"/>
              <a:t>Less performant when service principal is member of 100s of workspaces</a:t>
            </a:r>
          </a:p>
          <a:p>
            <a:pPr>
              <a:spcAft>
                <a:spcPts val="0"/>
              </a:spcAft>
            </a:pPr>
            <a:r>
              <a:rPr lang="en-US" dirty="0"/>
              <a:t>Service principals are owner of datasource credentials across multiple customer tenants</a:t>
            </a:r>
          </a:p>
        </p:txBody>
      </p:sp>
      <p:sp>
        <p:nvSpPr>
          <p:cNvPr id="4" name="Rectangle 3">
            <a:extLst>
              <a:ext uri="{FF2B5EF4-FFF2-40B4-BE49-F238E27FC236}">
                <a16:creationId xmlns:a16="http://schemas.microsoft.com/office/drawing/2014/main" id="{20FB6BFE-1D3D-4BEE-BA40-E1B26B651CD3}"/>
              </a:ext>
            </a:extLst>
          </p:cNvPr>
          <p:cNvSpPr/>
          <p:nvPr/>
        </p:nvSpPr>
        <p:spPr bwMode="auto">
          <a:xfrm>
            <a:off x="881744" y="2942591"/>
            <a:ext cx="8479971" cy="3894092"/>
          </a:xfrm>
          <a:prstGeom prst="rect">
            <a:avLst/>
          </a:prstGeom>
          <a:solidFill>
            <a:schemeClr val="bg1">
              <a:lumMod val="95000"/>
            </a:schemeClr>
          </a:solidFill>
          <a:ln w="19050">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0F79D0F-E931-46DC-AE9E-703510753755}"/>
              </a:ext>
            </a:extLst>
          </p:cNvPr>
          <p:cNvSpPr/>
          <p:nvPr/>
        </p:nvSpPr>
        <p:spPr bwMode="auto">
          <a:xfrm>
            <a:off x="3473462" y="3600838"/>
            <a:ext cx="2023045" cy="2919600"/>
          </a:xfrm>
          <a:prstGeom prst="rect">
            <a:avLst/>
          </a:prstGeom>
          <a:solidFill>
            <a:schemeClr val="accent3">
              <a:lumMod val="20000"/>
              <a:lumOff val="80000"/>
            </a:schemeClr>
          </a:solidFill>
          <a:ln w="19050">
            <a:solidFill>
              <a:schemeClr val="tx1">
                <a:lumMod val="60000"/>
                <a:lumOff val="4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b="1" dirty="0">
                <a:solidFill>
                  <a:schemeClr val="tx1"/>
                </a:solidFill>
                <a:ea typeface="Segoe UI" pitchFamily="34" charset="0"/>
                <a:cs typeface="Segoe UI" pitchFamily="34" charset="0"/>
              </a:rPr>
              <a:t>Multi-tenant Application</a:t>
            </a:r>
          </a:p>
        </p:txBody>
      </p:sp>
      <p:sp>
        <p:nvSpPr>
          <p:cNvPr id="6" name="Rectangle 5">
            <a:extLst>
              <a:ext uri="{FF2B5EF4-FFF2-40B4-BE49-F238E27FC236}">
                <a16:creationId xmlns:a16="http://schemas.microsoft.com/office/drawing/2014/main" id="{4A0A3F03-4397-4FB1-94A5-86334A382684}"/>
              </a:ext>
            </a:extLst>
          </p:cNvPr>
          <p:cNvSpPr/>
          <p:nvPr/>
        </p:nvSpPr>
        <p:spPr bwMode="auto">
          <a:xfrm>
            <a:off x="6086634" y="3147791"/>
            <a:ext cx="2809295" cy="3556872"/>
          </a:xfrm>
          <a:prstGeom prst="rect">
            <a:avLst/>
          </a:prstGeom>
          <a:solidFill>
            <a:srgbClr val="FEFCF0"/>
          </a:solidFill>
          <a:ln w="19050">
            <a:solidFill>
              <a:schemeClr val="tx1">
                <a:lumMod val="60000"/>
                <a:lumOff val="40000"/>
              </a:schemeClr>
            </a:solidFill>
            <a:prstDash val="solid"/>
            <a:headEnd type="none" w="med" len="med"/>
            <a:tailEnd type="none" w="med" len="med"/>
            <a:extLst>
              <a:ext uri="{C807C97D-BFC1-408E-A445-0C87EB9F89A2}">
                <ask:lineSketchStyleProps xmlns:ask="http://schemas.microsoft.com/office/drawing/2018/sketchyshapes">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3152"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tx1"/>
                </a:solidFill>
                <a:ea typeface="Segoe UI" pitchFamily="34" charset="0"/>
                <a:cs typeface="Segoe UI" pitchFamily="34" charset="0"/>
              </a:rPr>
              <a:t>Multi-tenant Environment</a:t>
            </a:r>
            <a:br>
              <a:rPr lang="en-US" sz="1200" b="1" dirty="0">
                <a:solidFill>
                  <a:schemeClr val="tx1"/>
                </a:solidFill>
                <a:ea typeface="Segoe UI" pitchFamily="34" charset="0"/>
                <a:cs typeface="Segoe UI" pitchFamily="34" charset="0"/>
              </a:rPr>
            </a:br>
            <a:r>
              <a:rPr lang="en-US" sz="1200" b="1" dirty="0">
                <a:solidFill>
                  <a:schemeClr val="tx1"/>
                </a:solidFill>
                <a:ea typeface="Segoe UI" pitchFamily="34" charset="0"/>
                <a:cs typeface="Segoe UI" pitchFamily="34" charset="0"/>
              </a:rPr>
              <a:t>Power BI Service</a:t>
            </a:r>
          </a:p>
        </p:txBody>
      </p:sp>
      <p:grpSp>
        <p:nvGrpSpPr>
          <p:cNvPr id="7" name="Group 6">
            <a:extLst>
              <a:ext uri="{FF2B5EF4-FFF2-40B4-BE49-F238E27FC236}">
                <a16:creationId xmlns:a16="http://schemas.microsoft.com/office/drawing/2014/main" id="{354AF6E4-8FD1-4F3D-B7F6-15B698B5DB68}"/>
              </a:ext>
            </a:extLst>
          </p:cNvPr>
          <p:cNvGrpSpPr/>
          <p:nvPr/>
        </p:nvGrpSpPr>
        <p:grpSpPr>
          <a:xfrm>
            <a:off x="1251544" y="3527026"/>
            <a:ext cx="1235526" cy="614903"/>
            <a:chOff x="-393444" y="1578748"/>
            <a:chExt cx="1520149" cy="1005451"/>
          </a:xfrm>
          <a:solidFill>
            <a:schemeClr val="accent4">
              <a:lumMod val="20000"/>
              <a:lumOff val="80000"/>
            </a:schemeClr>
          </a:solidFill>
        </p:grpSpPr>
        <p:sp>
          <p:nvSpPr>
            <p:cNvPr id="8" name="Rectangle 7">
              <a:extLst>
                <a:ext uri="{FF2B5EF4-FFF2-40B4-BE49-F238E27FC236}">
                  <a16:creationId xmlns:a16="http://schemas.microsoft.com/office/drawing/2014/main" id="{DAAEADC9-9BE7-47BD-994E-881E93C102EE}"/>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1</a:t>
              </a:r>
            </a:p>
          </p:txBody>
        </p:sp>
        <p:pic>
          <p:nvPicPr>
            <p:cNvPr id="9" name="Graphic 8" descr="Users outline">
              <a:extLst>
                <a:ext uri="{FF2B5EF4-FFF2-40B4-BE49-F238E27FC236}">
                  <a16:creationId xmlns:a16="http://schemas.microsoft.com/office/drawing/2014/main" id="{2F2C1F2E-E70C-489F-90E4-BC3B9A4E9067}"/>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cxnSp>
        <p:nvCxnSpPr>
          <p:cNvPr id="10" name="Straight Arrow Connector 9">
            <a:extLst>
              <a:ext uri="{FF2B5EF4-FFF2-40B4-BE49-F238E27FC236}">
                <a16:creationId xmlns:a16="http://schemas.microsoft.com/office/drawing/2014/main" id="{489751D5-5146-4609-A70F-70149C7692E5}"/>
              </a:ext>
            </a:extLst>
          </p:cNvPr>
          <p:cNvCxnSpPr>
            <a:cxnSpLocks/>
            <a:endCxn id="47" idx="1"/>
          </p:cNvCxnSpPr>
          <p:nvPr/>
        </p:nvCxnSpPr>
        <p:spPr>
          <a:xfrm flipV="1">
            <a:off x="4445327" y="3942188"/>
            <a:ext cx="2023045" cy="56073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CF7257-C47C-4F85-ADB0-1C0127D82668}"/>
              </a:ext>
            </a:extLst>
          </p:cNvPr>
          <p:cNvCxnSpPr>
            <a:cxnSpLocks/>
            <a:endCxn id="40" idx="1"/>
          </p:cNvCxnSpPr>
          <p:nvPr/>
        </p:nvCxnSpPr>
        <p:spPr>
          <a:xfrm>
            <a:off x="4399039" y="4502918"/>
            <a:ext cx="2068088" cy="17982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7FFD05D-F963-4402-AF04-33E640073EC9}"/>
              </a:ext>
            </a:extLst>
          </p:cNvPr>
          <p:cNvCxnSpPr>
            <a:cxnSpLocks/>
            <a:endCxn id="33" idx="1"/>
          </p:cNvCxnSpPr>
          <p:nvPr/>
        </p:nvCxnSpPr>
        <p:spPr>
          <a:xfrm flipV="1">
            <a:off x="4378727" y="5423303"/>
            <a:ext cx="2088400" cy="4532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D78247-0997-4E68-A181-5BC5CE9631FB}"/>
              </a:ext>
            </a:extLst>
          </p:cNvPr>
          <p:cNvCxnSpPr>
            <a:cxnSpLocks/>
            <a:endCxn id="26" idx="1"/>
          </p:cNvCxnSpPr>
          <p:nvPr/>
        </p:nvCxnSpPr>
        <p:spPr>
          <a:xfrm>
            <a:off x="4364932" y="5488391"/>
            <a:ext cx="2116448" cy="67546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D6750DAD-0EBA-4F58-A708-4F92586A397E}"/>
              </a:ext>
            </a:extLst>
          </p:cNvPr>
          <p:cNvGrpSpPr/>
          <p:nvPr/>
        </p:nvGrpSpPr>
        <p:grpSpPr>
          <a:xfrm>
            <a:off x="4081099" y="4130220"/>
            <a:ext cx="701742" cy="753922"/>
            <a:chOff x="6262373" y="2435914"/>
            <a:chExt cx="848695" cy="911804"/>
          </a:xfrm>
        </p:grpSpPr>
        <p:sp>
          <p:nvSpPr>
            <p:cNvPr id="15" name="Rectangle 14">
              <a:extLst>
                <a:ext uri="{FF2B5EF4-FFF2-40B4-BE49-F238E27FC236}">
                  <a16:creationId xmlns:a16="http://schemas.microsoft.com/office/drawing/2014/main" id="{19CCEED9-1251-49DA-AFE0-84C73098845D}"/>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700" b="1" dirty="0">
                  <a:solidFill>
                    <a:schemeClr val="tx1"/>
                  </a:solidFill>
                  <a:latin typeface="Arial Black" panose="020B0A04020102020204" pitchFamily="34" charset="0"/>
                  <a:ea typeface="Segoe UI" pitchFamily="34" charset="0"/>
                  <a:cs typeface="Segoe UI" pitchFamily="34" charset="0"/>
                </a:rPr>
                <a:t>Principal</a:t>
              </a:r>
            </a:p>
          </p:txBody>
        </p:sp>
        <p:pic>
          <p:nvPicPr>
            <p:cNvPr id="16" name="Graphic 15" descr="User with solid fill">
              <a:extLst>
                <a:ext uri="{FF2B5EF4-FFF2-40B4-BE49-F238E27FC236}">
                  <a16:creationId xmlns:a16="http://schemas.microsoft.com/office/drawing/2014/main" id="{BECA26E3-CC21-42F8-80D7-1602BB5205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3342" y="2646694"/>
              <a:ext cx="701023" cy="701023"/>
            </a:xfrm>
            <a:prstGeom prst="rect">
              <a:avLst/>
            </a:prstGeom>
          </p:spPr>
        </p:pic>
      </p:grpSp>
      <p:cxnSp>
        <p:nvCxnSpPr>
          <p:cNvPr id="17" name="Straight Arrow Connector 16">
            <a:extLst>
              <a:ext uri="{FF2B5EF4-FFF2-40B4-BE49-F238E27FC236}">
                <a16:creationId xmlns:a16="http://schemas.microsoft.com/office/drawing/2014/main" id="{0335D090-DAA7-4093-ABA8-0CAC2C10060D}"/>
              </a:ext>
            </a:extLst>
          </p:cNvPr>
          <p:cNvCxnSpPr>
            <a:cxnSpLocks/>
            <a:endCxn id="8" idx="3"/>
          </p:cNvCxnSpPr>
          <p:nvPr/>
        </p:nvCxnSpPr>
        <p:spPr>
          <a:xfrm flipH="1" flipV="1">
            <a:off x="2487070" y="3834368"/>
            <a:ext cx="870290" cy="47516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D48D3AE-EB95-4428-90E0-C2A3ADB6AA36}"/>
              </a:ext>
            </a:extLst>
          </p:cNvPr>
          <p:cNvCxnSpPr>
            <a:cxnSpLocks/>
            <a:endCxn id="55" idx="3"/>
          </p:cNvCxnSpPr>
          <p:nvPr/>
        </p:nvCxnSpPr>
        <p:spPr>
          <a:xfrm flipH="1" flipV="1">
            <a:off x="2476189" y="4585478"/>
            <a:ext cx="914682" cy="12367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1FB3D6-FDBD-4CB3-95B5-65605EAF8914}"/>
              </a:ext>
            </a:extLst>
          </p:cNvPr>
          <p:cNvCxnSpPr>
            <a:cxnSpLocks/>
            <a:endCxn id="58" idx="3"/>
          </p:cNvCxnSpPr>
          <p:nvPr/>
        </p:nvCxnSpPr>
        <p:spPr>
          <a:xfrm flipH="1">
            <a:off x="2476187" y="5087384"/>
            <a:ext cx="864771" cy="26009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773E16-2622-417D-B8DA-2A1B51801C2E}"/>
              </a:ext>
            </a:extLst>
          </p:cNvPr>
          <p:cNvCxnSpPr>
            <a:cxnSpLocks/>
            <a:endCxn id="61" idx="3"/>
          </p:cNvCxnSpPr>
          <p:nvPr/>
        </p:nvCxnSpPr>
        <p:spPr>
          <a:xfrm flipH="1">
            <a:off x="2465294" y="5637420"/>
            <a:ext cx="838906" cy="47206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57A8DD8-1F53-419B-B8C9-0DDFB2D41229}"/>
              </a:ext>
            </a:extLst>
          </p:cNvPr>
          <p:cNvGrpSpPr/>
          <p:nvPr/>
        </p:nvGrpSpPr>
        <p:grpSpPr>
          <a:xfrm>
            <a:off x="6467127" y="3634845"/>
            <a:ext cx="2102653" cy="2836356"/>
            <a:chOff x="9003497" y="3530299"/>
            <a:chExt cx="2155945" cy="2908244"/>
          </a:xfrm>
        </p:grpSpPr>
        <p:grpSp>
          <p:nvGrpSpPr>
            <p:cNvPr id="22" name="Group 21">
              <a:extLst>
                <a:ext uri="{FF2B5EF4-FFF2-40B4-BE49-F238E27FC236}">
                  <a16:creationId xmlns:a16="http://schemas.microsoft.com/office/drawing/2014/main" id="{683AB221-ED30-456D-882F-8B09E5A211A7}"/>
                </a:ext>
              </a:extLst>
            </p:cNvPr>
            <p:cNvGrpSpPr/>
            <p:nvPr/>
          </p:nvGrpSpPr>
          <p:grpSpPr>
            <a:xfrm>
              <a:off x="9004774" y="3530299"/>
              <a:ext cx="2141331" cy="630264"/>
              <a:chOff x="8211024" y="3430934"/>
              <a:chExt cx="2141331" cy="630264"/>
            </a:xfrm>
          </p:grpSpPr>
          <p:sp>
            <p:nvSpPr>
              <p:cNvPr id="47" name="Rectangle 46">
                <a:extLst>
                  <a:ext uri="{FF2B5EF4-FFF2-40B4-BE49-F238E27FC236}">
                    <a16:creationId xmlns:a16="http://schemas.microsoft.com/office/drawing/2014/main" id="{C0F6D343-2DF8-42FB-924F-87BA0DAAD171}"/>
                  </a:ext>
                </a:extLst>
              </p:cNvPr>
              <p:cNvSpPr/>
              <p:nvPr/>
            </p:nvSpPr>
            <p:spPr bwMode="auto">
              <a:xfrm>
                <a:off x="8211024" y="3430934"/>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1 Tenant</a:t>
                </a:r>
              </a:p>
            </p:txBody>
          </p:sp>
          <p:grpSp>
            <p:nvGrpSpPr>
              <p:cNvPr id="48" name="Group 47">
                <a:extLst>
                  <a:ext uri="{FF2B5EF4-FFF2-40B4-BE49-F238E27FC236}">
                    <a16:creationId xmlns:a16="http://schemas.microsoft.com/office/drawing/2014/main" id="{49D0366D-09BF-4857-8EF3-0A1ABDAEB189}"/>
                  </a:ext>
                </a:extLst>
              </p:cNvPr>
              <p:cNvGrpSpPr/>
              <p:nvPr/>
            </p:nvGrpSpPr>
            <p:grpSpPr>
              <a:xfrm>
                <a:off x="8363529" y="3635898"/>
                <a:ext cx="1874011" cy="373552"/>
                <a:chOff x="8489236" y="3139978"/>
                <a:chExt cx="1429269" cy="296761"/>
              </a:xfrm>
            </p:grpSpPr>
            <p:graphicFrame>
              <p:nvGraphicFramePr>
                <p:cNvPr id="49" name="Object 48">
                  <a:extLst>
                    <a:ext uri="{FF2B5EF4-FFF2-40B4-BE49-F238E27FC236}">
                      <a16:creationId xmlns:a16="http://schemas.microsoft.com/office/drawing/2014/main" id="{86C66213-B421-459B-A757-87A7701BFF28}"/>
                    </a:ext>
                  </a:extLst>
                </p:cNvPr>
                <p:cNvGraphicFramePr>
                  <a:graphicFrameLocks noChangeAspect="1"/>
                </p:cNvGraphicFramePr>
                <p:nvPr>
                  <p:extLst>
                    <p:ext uri="{D42A27DB-BD31-4B8C-83A1-F6EECF244321}">
                      <p14:modId xmlns:p14="http://schemas.microsoft.com/office/powerpoint/2010/main" val="1989871468"/>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4138" name="Bitmap Image" r:id="rId7" imgW="380880" imgH="343080" progId="Paint.Picture">
                        <p:embed/>
                      </p:oleObj>
                    </mc:Choice>
                    <mc:Fallback>
                      <p:oleObj name="Bitmap Image" r:id="rId7" imgW="380880" imgH="343080" progId="Paint.Picture">
                        <p:embed/>
                        <p:pic>
                          <p:nvPicPr>
                            <p:cNvPr id="106" name="Object 105">
                              <a:extLst>
                                <a:ext uri="{FF2B5EF4-FFF2-40B4-BE49-F238E27FC236}">
                                  <a16:creationId xmlns:a16="http://schemas.microsoft.com/office/drawing/2014/main" id="{9B529727-6F58-49D2-AE09-A9ABEF68ED35}"/>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213F1F68-1530-4BE7-AF80-A63F25B61103}"/>
                    </a:ext>
                  </a:extLst>
                </p:cNvPr>
                <p:cNvGraphicFramePr>
                  <a:graphicFrameLocks noChangeAspect="1"/>
                </p:cNvGraphicFramePr>
                <p:nvPr>
                  <p:extLst>
                    <p:ext uri="{D42A27DB-BD31-4B8C-83A1-F6EECF244321}">
                      <p14:modId xmlns:p14="http://schemas.microsoft.com/office/powerpoint/2010/main" val="2247474778"/>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4139" name="Bitmap Image" r:id="rId9" imgW="373320" imgH="365760" progId="Paint.Picture">
                        <p:embed/>
                      </p:oleObj>
                    </mc:Choice>
                    <mc:Fallback>
                      <p:oleObj name="Bitmap Image" r:id="rId9" imgW="373320" imgH="365760" progId="Paint.Picture">
                        <p:embed/>
                        <p:pic>
                          <p:nvPicPr>
                            <p:cNvPr id="107" name="Object 106">
                              <a:extLst>
                                <a:ext uri="{FF2B5EF4-FFF2-40B4-BE49-F238E27FC236}">
                                  <a16:creationId xmlns:a16="http://schemas.microsoft.com/office/drawing/2014/main" id="{22D0D749-1C88-43AD-A3A2-A92AA6F2571B}"/>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93EFF37F-0F53-4246-920E-03676CAF4951}"/>
                    </a:ext>
                  </a:extLst>
                </p:cNvPr>
                <p:cNvGraphicFramePr>
                  <a:graphicFrameLocks noChangeAspect="1"/>
                </p:cNvGraphicFramePr>
                <p:nvPr>
                  <p:extLst>
                    <p:ext uri="{D42A27DB-BD31-4B8C-83A1-F6EECF244321}">
                      <p14:modId xmlns:p14="http://schemas.microsoft.com/office/powerpoint/2010/main" val="592553338"/>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4140" name="Bitmap Image" r:id="rId11" imgW="358200" imgH="350640" progId="Paint.Picture">
                        <p:embed/>
                      </p:oleObj>
                    </mc:Choice>
                    <mc:Fallback>
                      <p:oleObj name="Bitmap Image" r:id="rId11" imgW="358200" imgH="350640" progId="Paint.Picture">
                        <p:embed/>
                        <p:pic>
                          <p:nvPicPr>
                            <p:cNvPr id="108" name="Object 107">
                              <a:extLst>
                                <a:ext uri="{FF2B5EF4-FFF2-40B4-BE49-F238E27FC236}">
                                  <a16:creationId xmlns:a16="http://schemas.microsoft.com/office/drawing/2014/main" id="{EA62FA59-E7EE-4D01-945F-F748D3165BFA}"/>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52" name="Object 51">
                  <a:extLst>
                    <a:ext uri="{FF2B5EF4-FFF2-40B4-BE49-F238E27FC236}">
                      <a16:creationId xmlns:a16="http://schemas.microsoft.com/office/drawing/2014/main" id="{E65844B2-3BEF-48E1-89CC-74F63A8802AC}"/>
                    </a:ext>
                  </a:extLst>
                </p:cNvPr>
                <p:cNvGraphicFramePr>
                  <a:graphicFrameLocks noChangeAspect="1"/>
                </p:cNvGraphicFramePr>
                <p:nvPr>
                  <p:extLst>
                    <p:ext uri="{D42A27DB-BD31-4B8C-83A1-F6EECF244321}">
                      <p14:modId xmlns:p14="http://schemas.microsoft.com/office/powerpoint/2010/main" val="3608902008"/>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4141" name="Bitmap Image" r:id="rId13" imgW="358200" imgH="350640" progId="Paint.Picture">
                        <p:embed/>
                      </p:oleObj>
                    </mc:Choice>
                    <mc:Fallback>
                      <p:oleObj name="Bitmap Image" r:id="rId13" imgW="358200" imgH="350640" progId="Paint.Picture">
                        <p:embed/>
                        <p:pic>
                          <p:nvPicPr>
                            <p:cNvPr id="109" name="Object 108">
                              <a:extLst>
                                <a:ext uri="{FF2B5EF4-FFF2-40B4-BE49-F238E27FC236}">
                                  <a16:creationId xmlns:a16="http://schemas.microsoft.com/office/drawing/2014/main" id="{23137EED-21AF-46C8-B7AC-41C79606C4CA}"/>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53" name="Object 52">
                  <a:extLst>
                    <a:ext uri="{FF2B5EF4-FFF2-40B4-BE49-F238E27FC236}">
                      <a16:creationId xmlns:a16="http://schemas.microsoft.com/office/drawing/2014/main" id="{907662EC-0EA7-4E65-ADBA-A3531D6EA5C8}"/>
                    </a:ext>
                  </a:extLst>
                </p:cNvPr>
                <p:cNvGraphicFramePr>
                  <a:graphicFrameLocks noChangeAspect="1"/>
                </p:cNvGraphicFramePr>
                <p:nvPr>
                  <p:extLst>
                    <p:ext uri="{D42A27DB-BD31-4B8C-83A1-F6EECF244321}">
                      <p14:modId xmlns:p14="http://schemas.microsoft.com/office/powerpoint/2010/main" val="3739014959"/>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4142" name="Bitmap Image" r:id="rId15" imgW="358200" imgH="350640" progId="Paint.Picture">
                        <p:embed/>
                      </p:oleObj>
                    </mc:Choice>
                    <mc:Fallback>
                      <p:oleObj name="Bitmap Image" r:id="rId15" imgW="358200" imgH="350640" progId="Paint.Picture">
                        <p:embed/>
                        <p:pic>
                          <p:nvPicPr>
                            <p:cNvPr id="110" name="Object 109">
                              <a:extLst>
                                <a:ext uri="{FF2B5EF4-FFF2-40B4-BE49-F238E27FC236}">
                                  <a16:creationId xmlns:a16="http://schemas.microsoft.com/office/drawing/2014/main" id="{A77D3183-5375-4058-A37E-34F8238C6E91}"/>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23" name="Group 22">
              <a:extLst>
                <a:ext uri="{FF2B5EF4-FFF2-40B4-BE49-F238E27FC236}">
                  <a16:creationId xmlns:a16="http://schemas.microsoft.com/office/drawing/2014/main" id="{4C0C1C53-5052-4F15-8BFC-4F79F5D70DB1}"/>
                </a:ext>
              </a:extLst>
            </p:cNvPr>
            <p:cNvGrpSpPr/>
            <p:nvPr/>
          </p:nvGrpSpPr>
          <p:grpSpPr>
            <a:xfrm>
              <a:off x="9003497" y="4289626"/>
              <a:ext cx="2141331" cy="630264"/>
              <a:chOff x="8209747" y="4162233"/>
              <a:chExt cx="2141331" cy="630264"/>
            </a:xfrm>
          </p:grpSpPr>
          <p:sp>
            <p:nvSpPr>
              <p:cNvPr id="40" name="Rectangle 39">
                <a:extLst>
                  <a:ext uri="{FF2B5EF4-FFF2-40B4-BE49-F238E27FC236}">
                    <a16:creationId xmlns:a16="http://schemas.microsoft.com/office/drawing/2014/main" id="{07F5FFA6-CDFC-45A7-A961-7B6B70E65078}"/>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2 Tenant</a:t>
                </a:r>
              </a:p>
            </p:txBody>
          </p:sp>
          <p:grpSp>
            <p:nvGrpSpPr>
              <p:cNvPr id="41" name="Group 40">
                <a:extLst>
                  <a:ext uri="{FF2B5EF4-FFF2-40B4-BE49-F238E27FC236}">
                    <a16:creationId xmlns:a16="http://schemas.microsoft.com/office/drawing/2014/main" id="{4741514B-75F7-41B2-BA3A-B2E0483BB485}"/>
                  </a:ext>
                </a:extLst>
              </p:cNvPr>
              <p:cNvGrpSpPr/>
              <p:nvPr/>
            </p:nvGrpSpPr>
            <p:grpSpPr>
              <a:xfrm>
                <a:off x="8362252" y="4367197"/>
                <a:ext cx="1874011" cy="373552"/>
                <a:chOff x="8489236" y="3139978"/>
                <a:chExt cx="1429269" cy="296761"/>
              </a:xfrm>
            </p:grpSpPr>
            <p:graphicFrame>
              <p:nvGraphicFramePr>
                <p:cNvPr id="42" name="Object 41">
                  <a:extLst>
                    <a:ext uri="{FF2B5EF4-FFF2-40B4-BE49-F238E27FC236}">
                      <a16:creationId xmlns:a16="http://schemas.microsoft.com/office/drawing/2014/main" id="{B0B92487-30B7-4432-B584-175A753E07DF}"/>
                    </a:ext>
                  </a:extLst>
                </p:cNvPr>
                <p:cNvGraphicFramePr>
                  <a:graphicFrameLocks noChangeAspect="1"/>
                </p:cNvGraphicFramePr>
                <p:nvPr>
                  <p:extLst>
                    <p:ext uri="{D42A27DB-BD31-4B8C-83A1-F6EECF244321}">
                      <p14:modId xmlns:p14="http://schemas.microsoft.com/office/powerpoint/2010/main" val="2171354165"/>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4143" name="Bitmap Image" r:id="rId7" imgW="380880" imgH="343080" progId="Paint.Picture">
                        <p:embed/>
                      </p:oleObj>
                    </mc:Choice>
                    <mc:Fallback>
                      <p:oleObj name="Bitmap Image" r:id="rId7" imgW="380880" imgH="343080" progId="Paint.Picture">
                        <p:embed/>
                        <p:pic>
                          <p:nvPicPr>
                            <p:cNvPr id="99" name="Object 98">
                              <a:extLst>
                                <a:ext uri="{FF2B5EF4-FFF2-40B4-BE49-F238E27FC236}">
                                  <a16:creationId xmlns:a16="http://schemas.microsoft.com/office/drawing/2014/main" id="{70D9ACCA-56EA-46BE-90C2-DD3BA0D32D20}"/>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99E3095C-CC37-43A5-9DB1-1F9608DF4C25}"/>
                    </a:ext>
                  </a:extLst>
                </p:cNvPr>
                <p:cNvGraphicFramePr>
                  <a:graphicFrameLocks noChangeAspect="1"/>
                </p:cNvGraphicFramePr>
                <p:nvPr>
                  <p:extLst>
                    <p:ext uri="{D42A27DB-BD31-4B8C-83A1-F6EECF244321}">
                      <p14:modId xmlns:p14="http://schemas.microsoft.com/office/powerpoint/2010/main" val="1744896548"/>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4144" name="Bitmap Image" r:id="rId9" imgW="373320" imgH="365760" progId="Paint.Picture">
                        <p:embed/>
                      </p:oleObj>
                    </mc:Choice>
                    <mc:Fallback>
                      <p:oleObj name="Bitmap Image" r:id="rId9" imgW="373320" imgH="365760" progId="Paint.Picture">
                        <p:embed/>
                        <p:pic>
                          <p:nvPicPr>
                            <p:cNvPr id="100" name="Object 99">
                              <a:extLst>
                                <a:ext uri="{FF2B5EF4-FFF2-40B4-BE49-F238E27FC236}">
                                  <a16:creationId xmlns:a16="http://schemas.microsoft.com/office/drawing/2014/main" id="{8F080BAE-3499-4DD9-99FD-A2314940BA48}"/>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801A1765-D27D-4FB5-AEBC-2DC72F0811EA}"/>
                    </a:ext>
                  </a:extLst>
                </p:cNvPr>
                <p:cNvGraphicFramePr>
                  <a:graphicFrameLocks noChangeAspect="1"/>
                </p:cNvGraphicFramePr>
                <p:nvPr>
                  <p:extLst>
                    <p:ext uri="{D42A27DB-BD31-4B8C-83A1-F6EECF244321}">
                      <p14:modId xmlns:p14="http://schemas.microsoft.com/office/powerpoint/2010/main" val="41427613"/>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4145" name="Bitmap Image" r:id="rId11" imgW="358200" imgH="350640" progId="Paint.Picture">
                        <p:embed/>
                      </p:oleObj>
                    </mc:Choice>
                    <mc:Fallback>
                      <p:oleObj name="Bitmap Image" r:id="rId11" imgW="358200" imgH="350640" progId="Paint.Picture">
                        <p:embed/>
                        <p:pic>
                          <p:nvPicPr>
                            <p:cNvPr id="101" name="Object 100">
                              <a:extLst>
                                <a:ext uri="{FF2B5EF4-FFF2-40B4-BE49-F238E27FC236}">
                                  <a16:creationId xmlns:a16="http://schemas.microsoft.com/office/drawing/2014/main" id="{43814A1F-7010-44F1-98F9-16D440DE4BB0}"/>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E7F28BF2-9376-4FC5-9A8C-9003C046FCC6}"/>
                    </a:ext>
                  </a:extLst>
                </p:cNvPr>
                <p:cNvGraphicFramePr>
                  <a:graphicFrameLocks noChangeAspect="1"/>
                </p:cNvGraphicFramePr>
                <p:nvPr>
                  <p:extLst>
                    <p:ext uri="{D42A27DB-BD31-4B8C-83A1-F6EECF244321}">
                      <p14:modId xmlns:p14="http://schemas.microsoft.com/office/powerpoint/2010/main" val="1949556169"/>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4146" name="Bitmap Image" r:id="rId13" imgW="358200" imgH="350640" progId="Paint.Picture">
                        <p:embed/>
                      </p:oleObj>
                    </mc:Choice>
                    <mc:Fallback>
                      <p:oleObj name="Bitmap Image" r:id="rId13" imgW="358200" imgH="350640" progId="Paint.Picture">
                        <p:embed/>
                        <p:pic>
                          <p:nvPicPr>
                            <p:cNvPr id="102" name="Object 101">
                              <a:extLst>
                                <a:ext uri="{FF2B5EF4-FFF2-40B4-BE49-F238E27FC236}">
                                  <a16:creationId xmlns:a16="http://schemas.microsoft.com/office/drawing/2014/main" id="{49500ADF-EE12-4E5B-B42D-87B34970F637}"/>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94CA6852-F1B7-4D24-98D2-0877892690CC}"/>
                    </a:ext>
                  </a:extLst>
                </p:cNvPr>
                <p:cNvGraphicFramePr>
                  <a:graphicFrameLocks noChangeAspect="1"/>
                </p:cNvGraphicFramePr>
                <p:nvPr>
                  <p:extLst>
                    <p:ext uri="{D42A27DB-BD31-4B8C-83A1-F6EECF244321}">
                      <p14:modId xmlns:p14="http://schemas.microsoft.com/office/powerpoint/2010/main" val="989345427"/>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4147" name="Bitmap Image" r:id="rId15" imgW="358200" imgH="350640" progId="Paint.Picture">
                        <p:embed/>
                      </p:oleObj>
                    </mc:Choice>
                    <mc:Fallback>
                      <p:oleObj name="Bitmap Image" r:id="rId15" imgW="358200" imgH="350640" progId="Paint.Picture">
                        <p:embed/>
                        <p:pic>
                          <p:nvPicPr>
                            <p:cNvPr id="103" name="Object 102">
                              <a:extLst>
                                <a:ext uri="{FF2B5EF4-FFF2-40B4-BE49-F238E27FC236}">
                                  <a16:creationId xmlns:a16="http://schemas.microsoft.com/office/drawing/2014/main" id="{3D452AEF-1CC1-4876-9BF0-1E04AF7C8DAD}"/>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24" name="Group 23">
              <a:extLst>
                <a:ext uri="{FF2B5EF4-FFF2-40B4-BE49-F238E27FC236}">
                  <a16:creationId xmlns:a16="http://schemas.microsoft.com/office/drawing/2014/main" id="{49AD6003-8E94-4E15-ADB4-394DEF41253A}"/>
                </a:ext>
              </a:extLst>
            </p:cNvPr>
            <p:cNvGrpSpPr/>
            <p:nvPr/>
          </p:nvGrpSpPr>
          <p:grpSpPr>
            <a:xfrm>
              <a:off x="9003497" y="5048953"/>
              <a:ext cx="2141331" cy="630264"/>
              <a:chOff x="8209747" y="4162233"/>
              <a:chExt cx="2141331" cy="630264"/>
            </a:xfrm>
          </p:grpSpPr>
          <p:sp>
            <p:nvSpPr>
              <p:cNvPr id="33" name="Rectangle 32">
                <a:extLst>
                  <a:ext uri="{FF2B5EF4-FFF2-40B4-BE49-F238E27FC236}">
                    <a16:creationId xmlns:a16="http://schemas.microsoft.com/office/drawing/2014/main" id="{963685EF-F106-444E-8F70-24CD6ACBDD1E}"/>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3 Tenant</a:t>
                </a:r>
              </a:p>
            </p:txBody>
          </p:sp>
          <p:grpSp>
            <p:nvGrpSpPr>
              <p:cNvPr id="34" name="Group 33">
                <a:extLst>
                  <a:ext uri="{FF2B5EF4-FFF2-40B4-BE49-F238E27FC236}">
                    <a16:creationId xmlns:a16="http://schemas.microsoft.com/office/drawing/2014/main" id="{0B0354FD-FE6B-4650-817C-99925397853D}"/>
                  </a:ext>
                </a:extLst>
              </p:cNvPr>
              <p:cNvGrpSpPr/>
              <p:nvPr/>
            </p:nvGrpSpPr>
            <p:grpSpPr>
              <a:xfrm>
                <a:off x="8362252" y="4367197"/>
                <a:ext cx="1874011" cy="373552"/>
                <a:chOff x="8489236" y="3139978"/>
                <a:chExt cx="1429269" cy="296761"/>
              </a:xfrm>
            </p:grpSpPr>
            <p:graphicFrame>
              <p:nvGraphicFramePr>
                <p:cNvPr id="35" name="Object 34">
                  <a:extLst>
                    <a:ext uri="{FF2B5EF4-FFF2-40B4-BE49-F238E27FC236}">
                      <a16:creationId xmlns:a16="http://schemas.microsoft.com/office/drawing/2014/main" id="{3F9074A6-1BD8-4344-B2D9-C88A37729AFC}"/>
                    </a:ext>
                  </a:extLst>
                </p:cNvPr>
                <p:cNvGraphicFramePr>
                  <a:graphicFrameLocks noChangeAspect="1"/>
                </p:cNvGraphicFramePr>
                <p:nvPr>
                  <p:extLst>
                    <p:ext uri="{D42A27DB-BD31-4B8C-83A1-F6EECF244321}">
                      <p14:modId xmlns:p14="http://schemas.microsoft.com/office/powerpoint/2010/main" val="3122409755"/>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4148" name="Bitmap Image" r:id="rId7" imgW="380880" imgH="343080" progId="Paint.Picture">
                        <p:embed/>
                      </p:oleObj>
                    </mc:Choice>
                    <mc:Fallback>
                      <p:oleObj name="Bitmap Image" r:id="rId7" imgW="380880" imgH="343080" progId="Paint.Picture">
                        <p:embed/>
                        <p:pic>
                          <p:nvPicPr>
                            <p:cNvPr id="92" name="Object 91">
                              <a:extLst>
                                <a:ext uri="{FF2B5EF4-FFF2-40B4-BE49-F238E27FC236}">
                                  <a16:creationId xmlns:a16="http://schemas.microsoft.com/office/drawing/2014/main" id="{5BFCAD67-2B7C-42F1-BAAE-5906E9215C4D}"/>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A8FCC01E-BF54-4B2E-85E4-5E25C720AB4F}"/>
                    </a:ext>
                  </a:extLst>
                </p:cNvPr>
                <p:cNvGraphicFramePr>
                  <a:graphicFrameLocks noChangeAspect="1"/>
                </p:cNvGraphicFramePr>
                <p:nvPr>
                  <p:extLst>
                    <p:ext uri="{D42A27DB-BD31-4B8C-83A1-F6EECF244321}">
                      <p14:modId xmlns:p14="http://schemas.microsoft.com/office/powerpoint/2010/main" val="3730383207"/>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4149" name="Bitmap Image" r:id="rId9" imgW="373320" imgH="365760" progId="Paint.Picture">
                        <p:embed/>
                      </p:oleObj>
                    </mc:Choice>
                    <mc:Fallback>
                      <p:oleObj name="Bitmap Image" r:id="rId9" imgW="373320" imgH="365760" progId="Paint.Picture">
                        <p:embed/>
                        <p:pic>
                          <p:nvPicPr>
                            <p:cNvPr id="93" name="Object 92">
                              <a:extLst>
                                <a:ext uri="{FF2B5EF4-FFF2-40B4-BE49-F238E27FC236}">
                                  <a16:creationId xmlns:a16="http://schemas.microsoft.com/office/drawing/2014/main" id="{30A1BABA-7571-4DF0-A766-5A1DDB5CB5D4}"/>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33A2C459-E67B-4374-A7F8-FACAC120F0A0}"/>
                    </a:ext>
                  </a:extLst>
                </p:cNvPr>
                <p:cNvGraphicFramePr>
                  <a:graphicFrameLocks noChangeAspect="1"/>
                </p:cNvGraphicFramePr>
                <p:nvPr>
                  <p:extLst>
                    <p:ext uri="{D42A27DB-BD31-4B8C-83A1-F6EECF244321}">
                      <p14:modId xmlns:p14="http://schemas.microsoft.com/office/powerpoint/2010/main" val="3893144251"/>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4150" name="Bitmap Image" r:id="rId11" imgW="358200" imgH="350640" progId="Paint.Picture">
                        <p:embed/>
                      </p:oleObj>
                    </mc:Choice>
                    <mc:Fallback>
                      <p:oleObj name="Bitmap Image" r:id="rId11" imgW="358200" imgH="350640" progId="Paint.Picture">
                        <p:embed/>
                        <p:pic>
                          <p:nvPicPr>
                            <p:cNvPr id="94" name="Object 93">
                              <a:extLst>
                                <a:ext uri="{FF2B5EF4-FFF2-40B4-BE49-F238E27FC236}">
                                  <a16:creationId xmlns:a16="http://schemas.microsoft.com/office/drawing/2014/main" id="{C87FFD05-334E-4536-B2E0-FD5DE8EC9F19}"/>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6F857DE6-F97D-40CE-9F19-A86C6EB2B374}"/>
                    </a:ext>
                  </a:extLst>
                </p:cNvPr>
                <p:cNvGraphicFramePr>
                  <a:graphicFrameLocks noChangeAspect="1"/>
                </p:cNvGraphicFramePr>
                <p:nvPr>
                  <p:extLst>
                    <p:ext uri="{D42A27DB-BD31-4B8C-83A1-F6EECF244321}">
                      <p14:modId xmlns:p14="http://schemas.microsoft.com/office/powerpoint/2010/main" val="4230509074"/>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4151" name="Bitmap Image" r:id="rId13" imgW="358200" imgH="350640" progId="Paint.Picture">
                        <p:embed/>
                      </p:oleObj>
                    </mc:Choice>
                    <mc:Fallback>
                      <p:oleObj name="Bitmap Image" r:id="rId13" imgW="358200" imgH="350640" progId="Paint.Picture">
                        <p:embed/>
                        <p:pic>
                          <p:nvPicPr>
                            <p:cNvPr id="95" name="Object 94">
                              <a:extLst>
                                <a:ext uri="{FF2B5EF4-FFF2-40B4-BE49-F238E27FC236}">
                                  <a16:creationId xmlns:a16="http://schemas.microsoft.com/office/drawing/2014/main" id="{A667D85E-7255-498E-B452-4798AC38E944}"/>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8E2245EC-E010-4B3F-ADDD-25408464E323}"/>
                    </a:ext>
                  </a:extLst>
                </p:cNvPr>
                <p:cNvGraphicFramePr>
                  <a:graphicFrameLocks noChangeAspect="1"/>
                </p:cNvGraphicFramePr>
                <p:nvPr>
                  <p:extLst>
                    <p:ext uri="{D42A27DB-BD31-4B8C-83A1-F6EECF244321}">
                      <p14:modId xmlns:p14="http://schemas.microsoft.com/office/powerpoint/2010/main" val="3036734298"/>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4152" name="Bitmap Image" r:id="rId15" imgW="358200" imgH="350640" progId="Paint.Picture">
                        <p:embed/>
                      </p:oleObj>
                    </mc:Choice>
                    <mc:Fallback>
                      <p:oleObj name="Bitmap Image" r:id="rId15" imgW="358200" imgH="350640" progId="Paint.Picture">
                        <p:embed/>
                        <p:pic>
                          <p:nvPicPr>
                            <p:cNvPr id="96" name="Object 95">
                              <a:extLst>
                                <a:ext uri="{FF2B5EF4-FFF2-40B4-BE49-F238E27FC236}">
                                  <a16:creationId xmlns:a16="http://schemas.microsoft.com/office/drawing/2014/main" id="{4ED9AC2D-4E7D-4E51-8641-2FDDB427DA08}"/>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25" name="Group 24">
              <a:extLst>
                <a:ext uri="{FF2B5EF4-FFF2-40B4-BE49-F238E27FC236}">
                  <a16:creationId xmlns:a16="http://schemas.microsoft.com/office/drawing/2014/main" id="{97838707-0842-4156-98ED-8DBD3DF8E3C0}"/>
                </a:ext>
              </a:extLst>
            </p:cNvPr>
            <p:cNvGrpSpPr/>
            <p:nvPr/>
          </p:nvGrpSpPr>
          <p:grpSpPr>
            <a:xfrm>
              <a:off x="9018111" y="5808279"/>
              <a:ext cx="2141331" cy="630264"/>
              <a:chOff x="8209747" y="4162233"/>
              <a:chExt cx="2141331" cy="630264"/>
            </a:xfrm>
          </p:grpSpPr>
          <p:sp>
            <p:nvSpPr>
              <p:cNvPr id="26" name="Rectangle 25">
                <a:extLst>
                  <a:ext uri="{FF2B5EF4-FFF2-40B4-BE49-F238E27FC236}">
                    <a16:creationId xmlns:a16="http://schemas.microsoft.com/office/drawing/2014/main" id="{1B5A9033-4731-4EC5-81A5-6D7739E8BCDC}"/>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N Tenant</a:t>
                </a:r>
              </a:p>
            </p:txBody>
          </p:sp>
          <p:grpSp>
            <p:nvGrpSpPr>
              <p:cNvPr id="27" name="Group 26">
                <a:extLst>
                  <a:ext uri="{FF2B5EF4-FFF2-40B4-BE49-F238E27FC236}">
                    <a16:creationId xmlns:a16="http://schemas.microsoft.com/office/drawing/2014/main" id="{F6EC2751-E9F5-4AF9-9389-ECCAD2F54480}"/>
                  </a:ext>
                </a:extLst>
              </p:cNvPr>
              <p:cNvGrpSpPr/>
              <p:nvPr/>
            </p:nvGrpSpPr>
            <p:grpSpPr>
              <a:xfrm>
                <a:off x="8362252" y="4367197"/>
                <a:ext cx="1874011" cy="373552"/>
                <a:chOff x="8489236" y="3139978"/>
                <a:chExt cx="1429269" cy="296761"/>
              </a:xfrm>
            </p:grpSpPr>
            <p:graphicFrame>
              <p:nvGraphicFramePr>
                <p:cNvPr id="28" name="Object 27">
                  <a:extLst>
                    <a:ext uri="{FF2B5EF4-FFF2-40B4-BE49-F238E27FC236}">
                      <a16:creationId xmlns:a16="http://schemas.microsoft.com/office/drawing/2014/main" id="{8CE91140-1B5E-4949-A720-FF96DC70221A}"/>
                    </a:ext>
                  </a:extLst>
                </p:cNvPr>
                <p:cNvGraphicFramePr>
                  <a:graphicFrameLocks noChangeAspect="1"/>
                </p:cNvGraphicFramePr>
                <p:nvPr>
                  <p:extLst>
                    <p:ext uri="{D42A27DB-BD31-4B8C-83A1-F6EECF244321}">
                      <p14:modId xmlns:p14="http://schemas.microsoft.com/office/powerpoint/2010/main" val="614762485"/>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4153" name="Bitmap Image" r:id="rId7" imgW="380880" imgH="343080" progId="Paint.Picture">
                        <p:embed/>
                      </p:oleObj>
                    </mc:Choice>
                    <mc:Fallback>
                      <p:oleObj name="Bitmap Image" r:id="rId7" imgW="380880" imgH="343080" progId="Paint.Picture">
                        <p:embed/>
                        <p:pic>
                          <p:nvPicPr>
                            <p:cNvPr id="85" name="Object 84">
                              <a:extLst>
                                <a:ext uri="{FF2B5EF4-FFF2-40B4-BE49-F238E27FC236}">
                                  <a16:creationId xmlns:a16="http://schemas.microsoft.com/office/drawing/2014/main" id="{335A0A49-9434-4C9B-B8AF-7B11CFE17450}"/>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4857E7CE-87B5-4A92-9A63-ADF17B0E5579}"/>
                    </a:ext>
                  </a:extLst>
                </p:cNvPr>
                <p:cNvGraphicFramePr>
                  <a:graphicFrameLocks noChangeAspect="1"/>
                </p:cNvGraphicFramePr>
                <p:nvPr>
                  <p:extLst>
                    <p:ext uri="{D42A27DB-BD31-4B8C-83A1-F6EECF244321}">
                      <p14:modId xmlns:p14="http://schemas.microsoft.com/office/powerpoint/2010/main" val="452264802"/>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4154" name="Bitmap Image" r:id="rId9" imgW="373320" imgH="365760" progId="Paint.Picture">
                        <p:embed/>
                      </p:oleObj>
                    </mc:Choice>
                    <mc:Fallback>
                      <p:oleObj name="Bitmap Image" r:id="rId9" imgW="373320" imgH="365760" progId="Paint.Picture">
                        <p:embed/>
                        <p:pic>
                          <p:nvPicPr>
                            <p:cNvPr id="86" name="Object 85">
                              <a:extLst>
                                <a:ext uri="{FF2B5EF4-FFF2-40B4-BE49-F238E27FC236}">
                                  <a16:creationId xmlns:a16="http://schemas.microsoft.com/office/drawing/2014/main" id="{EFEDDC7B-E4F3-41BD-BAF5-D3C319EBE615}"/>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E4B8CCB2-16C9-4E0F-B836-23CFB6EDEC9A}"/>
                    </a:ext>
                  </a:extLst>
                </p:cNvPr>
                <p:cNvGraphicFramePr>
                  <a:graphicFrameLocks noChangeAspect="1"/>
                </p:cNvGraphicFramePr>
                <p:nvPr>
                  <p:extLst>
                    <p:ext uri="{D42A27DB-BD31-4B8C-83A1-F6EECF244321}">
                      <p14:modId xmlns:p14="http://schemas.microsoft.com/office/powerpoint/2010/main" val="1390924182"/>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4155" name="Bitmap Image" r:id="rId11" imgW="358200" imgH="350640" progId="Paint.Picture">
                        <p:embed/>
                      </p:oleObj>
                    </mc:Choice>
                    <mc:Fallback>
                      <p:oleObj name="Bitmap Image" r:id="rId11" imgW="358200" imgH="350640" progId="Paint.Picture">
                        <p:embed/>
                        <p:pic>
                          <p:nvPicPr>
                            <p:cNvPr id="87" name="Object 86">
                              <a:extLst>
                                <a:ext uri="{FF2B5EF4-FFF2-40B4-BE49-F238E27FC236}">
                                  <a16:creationId xmlns:a16="http://schemas.microsoft.com/office/drawing/2014/main" id="{A34178CB-2BA7-4C49-9674-011FECA09619}"/>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5FFD216C-2F32-43E7-A363-4BCC791B2AA0}"/>
                    </a:ext>
                  </a:extLst>
                </p:cNvPr>
                <p:cNvGraphicFramePr>
                  <a:graphicFrameLocks noChangeAspect="1"/>
                </p:cNvGraphicFramePr>
                <p:nvPr>
                  <p:extLst>
                    <p:ext uri="{D42A27DB-BD31-4B8C-83A1-F6EECF244321}">
                      <p14:modId xmlns:p14="http://schemas.microsoft.com/office/powerpoint/2010/main" val="3519676762"/>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4156" name="Bitmap Image" r:id="rId13" imgW="358200" imgH="350640" progId="Paint.Picture">
                        <p:embed/>
                      </p:oleObj>
                    </mc:Choice>
                    <mc:Fallback>
                      <p:oleObj name="Bitmap Image" r:id="rId13" imgW="358200" imgH="350640" progId="Paint.Picture">
                        <p:embed/>
                        <p:pic>
                          <p:nvPicPr>
                            <p:cNvPr id="88" name="Object 87">
                              <a:extLst>
                                <a:ext uri="{FF2B5EF4-FFF2-40B4-BE49-F238E27FC236}">
                                  <a16:creationId xmlns:a16="http://schemas.microsoft.com/office/drawing/2014/main" id="{DAE795F9-C7AE-40B5-8603-6B5147B02873}"/>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07FF67E9-7BF7-45C7-9B53-091862252740}"/>
                    </a:ext>
                  </a:extLst>
                </p:cNvPr>
                <p:cNvGraphicFramePr>
                  <a:graphicFrameLocks noChangeAspect="1"/>
                </p:cNvGraphicFramePr>
                <p:nvPr>
                  <p:extLst>
                    <p:ext uri="{D42A27DB-BD31-4B8C-83A1-F6EECF244321}">
                      <p14:modId xmlns:p14="http://schemas.microsoft.com/office/powerpoint/2010/main" val="3934724302"/>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4157" name="Bitmap Image" r:id="rId15" imgW="358200" imgH="350640" progId="Paint.Picture">
                        <p:embed/>
                      </p:oleObj>
                    </mc:Choice>
                    <mc:Fallback>
                      <p:oleObj name="Bitmap Image" r:id="rId15" imgW="358200" imgH="350640" progId="Paint.Picture">
                        <p:embed/>
                        <p:pic>
                          <p:nvPicPr>
                            <p:cNvPr id="89" name="Object 88">
                              <a:extLst>
                                <a:ext uri="{FF2B5EF4-FFF2-40B4-BE49-F238E27FC236}">
                                  <a16:creationId xmlns:a16="http://schemas.microsoft.com/office/drawing/2014/main" id="{1CBAAF66-7774-4810-AF23-576E8A9BF182}"/>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grpSp>
        <p:nvGrpSpPr>
          <p:cNvPr id="54" name="Group 53">
            <a:extLst>
              <a:ext uri="{FF2B5EF4-FFF2-40B4-BE49-F238E27FC236}">
                <a16:creationId xmlns:a16="http://schemas.microsoft.com/office/drawing/2014/main" id="{7A238F10-450F-483C-B290-63D15C5F4D29}"/>
              </a:ext>
            </a:extLst>
          </p:cNvPr>
          <p:cNvGrpSpPr/>
          <p:nvPr/>
        </p:nvGrpSpPr>
        <p:grpSpPr>
          <a:xfrm>
            <a:off x="1240663" y="4278136"/>
            <a:ext cx="1235526" cy="614903"/>
            <a:chOff x="-393444" y="1578748"/>
            <a:chExt cx="1520149" cy="1005451"/>
          </a:xfrm>
          <a:solidFill>
            <a:schemeClr val="accent4">
              <a:lumMod val="20000"/>
              <a:lumOff val="80000"/>
            </a:schemeClr>
          </a:solidFill>
        </p:grpSpPr>
        <p:sp>
          <p:nvSpPr>
            <p:cNvPr id="55" name="Rectangle 54">
              <a:extLst>
                <a:ext uri="{FF2B5EF4-FFF2-40B4-BE49-F238E27FC236}">
                  <a16:creationId xmlns:a16="http://schemas.microsoft.com/office/drawing/2014/main" id="{7F1B03AA-3ADC-40C5-9A12-18AF910D9166}"/>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2</a:t>
              </a:r>
            </a:p>
          </p:txBody>
        </p:sp>
        <p:pic>
          <p:nvPicPr>
            <p:cNvPr id="56" name="Graphic 55" descr="Users outline">
              <a:extLst>
                <a:ext uri="{FF2B5EF4-FFF2-40B4-BE49-F238E27FC236}">
                  <a16:creationId xmlns:a16="http://schemas.microsoft.com/office/drawing/2014/main" id="{34772373-CF19-4A45-A975-EF5790C5965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57" name="Group 56">
            <a:extLst>
              <a:ext uri="{FF2B5EF4-FFF2-40B4-BE49-F238E27FC236}">
                <a16:creationId xmlns:a16="http://schemas.microsoft.com/office/drawing/2014/main" id="{A659B72E-EE91-4DC5-98ED-D18DFCF6EEE9}"/>
              </a:ext>
            </a:extLst>
          </p:cNvPr>
          <p:cNvGrpSpPr/>
          <p:nvPr/>
        </p:nvGrpSpPr>
        <p:grpSpPr>
          <a:xfrm>
            <a:off x="1240661" y="5040140"/>
            <a:ext cx="1235526" cy="614903"/>
            <a:chOff x="-393444" y="1578748"/>
            <a:chExt cx="1520149" cy="1005451"/>
          </a:xfrm>
          <a:solidFill>
            <a:schemeClr val="accent4">
              <a:lumMod val="20000"/>
              <a:lumOff val="80000"/>
            </a:schemeClr>
          </a:solidFill>
        </p:grpSpPr>
        <p:sp>
          <p:nvSpPr>
            <p:cNvPr id="58" name="Rectangle 57">
              <a:extLst>
                <a:ext uri="{FF2B5EF4-FFF2-40B4-BE49-F238E27FC236}">
                  <a16:creationId xmlns:a16="http://schemas.microsoft.com/office/drawing/2014/main" id="{24A38358-9F8C-4104-BF8C-3A4D78495C6C}"/>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3</a:t>
              </a:r>
            </a:p>
          </p:txBody>
        </p:sp>
        <p:pic>
          <p:nvPicPr>
            <p:cNvPr id="59" name="Graphic 58" descr="Users outline">
              <a:extLst>
                <a:ext uri="{FF2B5EF4-FFF2-40B4-BE49-F238E27FC236}">
                  <a16:creationId xmlns:a16="http://schemas.microsoft.com/office/drawing/2014/main" id="{504A64BD-9F99-490D-8C02-0701DFE148BF}"/>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60" name="Group 59">
            <a:extLst>
              <a:ext uri="{FF2B5EF4-FFF2-40B4-BE49-F238E27FC236}">
                <a16:creationId xmlns:a16="http://schemas.microsoft.com/office/drawing/2014/main" id="{6DCAD7E6-EEAA-4E00-8704-18A09090CA15}"/>
              </a:ext>
            </a:extLst>
          </p:cNvPr>
          <p:cNvGrpSpPr/>
          <p:nvPr/>
        </p:nvGrpSpPr>
        <p:grpSpPr>
          <a:xfrm>
            <a:off x="1229768" y="5802145"/>
            <a:ext cx="1235526" cy="614903"/>
            <a:chOff x="-393444" y="1578748"/>
            <a:chExt cx="1520149" cy="1005451"/>
          </a:xfrm>
          <a:solidFill>
            <a:schemeClr val="accent4">
              <a:lumMod val="20000"/>
              <a:lumOff val="80000"/>
            </a:schemeClr>
          </a:solidFill>
        </p:grpSpPr>
        <p:sp>
          <p:nvSpPr>
            <p:cNvPr id="61" name="Rectangle 60">
              <a:extLst>
                <a:ext uri="{FF2B5EF4-FFF2-40B4-BE49-F238E27FC236}">
                  <a16:creationId xmlns:a16="http://schemas.microsoft.com/office/drawing/2014/main" id="{40194605-BDC3-4D4E-8FAC-65D8442D7A2C}"/>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N</a:t>
              </a:r>
            </a:p>
          </p:txBody>
        </p:sp>
        <p:pic>
          <p:nvPicPr>
            <p:cNvPr id="62" name="Graphic 61" descr="Users outline">
              <a:extLst>
                <a:ext uri="{FF2B5EF4-FFF2-40B4-BE49-F238E27FC236}">
                  <a16:creationId xmlns:a16="http://schemas.microsoft.com/office/drawing/2014/main" id="{1DB9F093-00FD-479D-8ABE-3788C72BD3D2}"/>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63" name="Group 62">
            <a:extLst>
              <a:ext uri="{FF2B5EF4-FFF2-40B4-BE49-F238E27FC236}">
                <a16:creationId xmlns:a16="http://schemas.microsoft.com/office/drawing/2014/main" id="{9A345BF3-14F6-43DA-B303-01844289576E}"/>
              </a:ext>
            </a:extLst>
          </p:cNvPr>
          <p:cNvGrpSpPr/>
          <p:nvPr/>
        </p:nvGrpSpPr>
        <p:grpSpPr>
          <a:xfrm>
            <a:off x="4070215" y="5153474"/>
            <a:ext cx="701742" cy="753922"/>
            <a:chOff x="6262373" y="2435914"/>
            <a:chExt cx="848695" cy="911804"/>
          </a:xfrm>
        </p:grpSpPr>
        <p:sp>
          <p:nvSpPr>
            <p:cNvPr id="64" name="Rectangle 63">
              <a:extLst>
                <a:ext uri="{FF2B5EF4-FFF2-40B4-BE49-F238E27FC236}">
                  <a16:creationId xmlns:a16="http://schemas.microsoft.com/office/drawing/2014/main" id="{9804B5D4-A17A-4252-9922-8476F5995060}"/>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700" b="1" dirty="0">
                  <a:solidFill>
                    <a:schemeClr val="tx1"/>
                  </a:solidFill>
                  <a:latin typeface="Arial Black" panose="020B0A04020102020204" pitchFamily="34" charset="0"/>
                  <a:ea typeface="Segoe UI" pitchFamily="34" charset="0"/>
                  <a:cs typeface="Segoe UI" pitchFamily="34" charset="0"/>
                </a:rPr>
                <a:t>Principal</a:t>
              </a:r>
            </a:p>
          </p:txBody>
        </p:sp>
        <p:pic>
          <p:nvPicPr>
            <p:cNvPr id="65" name="Graphic 64" descr="User with solid fill">
              <a:extLst>
                <a:ext uri="{FF2B5EF4-FFF2-40B4-BE49-F238E27FC236}">
                  <a16:creationId xmlns:a16="http://schemas.microsoft.com/office/drawing/2014/main" id="{ACBA9EF8-54D3-4E77-B36B-1055DD2E69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3342" y="2646694"/>
              <a:ext cx="701023" cy="701023"/>
            </a:xfrm>
            <a:prstGeom prst="rect">
              <a:avLst/>
            </a:prstGeom>
          </p:spPr>
        </p:pic>
      </p:grpSp>
    </p:spTree>
    <p:extLst>
      <p:ext uri="{BB962C8B-B14F-4D97-AF65-F5344CB8AC3E}">
        <p14:creationId xmlns:p14="http://schemas.microsoft.com/office/powerpoint/2010/main" val="23397177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C82-03EF-406E-9ADF-3A17C45EF1C1}"/>
              </a:ext>
            </a:extLst>
          </p:cNvPr>
          <p:cNvSpPr>
            <a:spLocks noGrp="1"/>
          </p:cNvSpPr>
          <p:nvPr>
            <p:ph type="title"/>
          </p:nvPr>
        </p:nvSpPr>
        <p:spPr/>
        <p:txBody>
          <a:bodyPr/>
          <a:lstStyle/>
          <a:p>
            <a:r>
              <a:rPr lang="en-US" dirty="0"/>
              <a:t>Solution 3 – One Service Principal Per Customer Tenant</a:t>
            </a:r>
          </a:p>
        </p:txBody>
      </p:sp>
      <p:sp>
        <p:nvSpPr>
          <p:cNvPr id="3" name="Text Placeholder 2">
            <a:extLst>
              <a:ext uri="{FF2B5EF4-FFF2-40B4-BE49-F238E27FC236}">
                <a16:creationId xmlns:a16="http://schemas.microsoft.com/office/drawing/2014/main" id="{F0764639-1A36-405C-A910-EA0381BB0D40}"/>
              </a:ext>
            </a:extLst>
          </p:cNvPr>
          <p:cNvSpPr>
            <a:spLocks noGrp="1"/>
          </p:cNvSpPr>
          <p:nvPr>
            <p:ph type="body" sz="quarter" idx="10"/>
          </p:nvPr>
        </p:nvSpPr>
        <p:spPr>
          <a:xfrm>
            <a:off x="511277" y="1227439"/>
            <a:ext cx="11604521" cy="1592744"/>
          </a:xfrm>
        </p:spPr>
        <p:txBody>
          <a:bodyPr/>
          <a:lstStyle/>
          <a:p>
            <a:pPr>
              <a:spcAft>
                <a:spcPts val="0"/>
              </a:spcAft>
            </a:pPr>
            <a:r>
              <a:rPr lang="en-US" dirty="0"/>
              <a:t>Requires need to continually create new Azure AD applications for new tenants</a:t>
            </a:r>
          </a:p>
          <a:p>
            <a:pPr>
              <a:spcAft>
                <a:spcPts val="0"/>
              </a:spcAft>
            </a:pPr>
            <a:r>
              <a:rPr lang="en-US" dirty="0"/>
              <a:t>Can scale to any number of required tenants</a:t>
            </a:r>
          </a:p>
          <a:p>
            <a:pPr>
              <a:spcAft>
                <a:spcPts val="0"/>
              </a:spcAft>
            </a:pPr>
            <a:r>
              <a:rPr lang="en-US" dirty="0"/>
              <a:t>Best Performance because service principal is only member of a single workspace</a:t>
            </a:r>
          </a:p>
          <a:p>
            <a:pPr>
              <a:spcAft>
                <a:spcPts val="0"/>
              </a:spcAft>
            </a:pPr>
            <a:r>
              <a:rPr lang="en-US" dirty="0"/>
              <a:t>No service principal owns datasource credentials for more than one customer tenant</a:t>
            </a:r>
          </a:p>
        </p:txBody>
      </p:sp>
      <p:sp>
        <p:nvSpPr>
          <p:cNvPr id="4" name="Rectangle 3">
            <a:extLst>
              <a:ext uri="{FF2B5EF4-FFF2-40B4-BE49-F238E27FC236}">
                <a16:creationId xmlns:a16="http://schemas.microsoft.com/office/drawing/2014/main" id="{F838969F-BD38-4CFD-B787-FD5D861D9F4E}"/>
              </a:ext>
            </a:extLst>
          </p:cNvPr>
          <p:cNvSpPr/>
          <p:nvPr/>
        </p:nvSpPr>
        <p:spPr bwMode="auto">
          <a:xfrm>
            <a:off x="881744" y="2942591"/>
            <a:ext cx="8479971" cy="3894092"/>
          </a:xfrm>
          <a:prstGeom prst="rect">
            <a:avLst/>
          </a:prstGeom>
          <a:solidFill>
            <a:schemeClr val="bg1">
              <a:lumMod val="95000"/>
            </a:schemeClr>
          </a:solidFill>
          <a:ln w="19050">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A02CD9F-D00B-41B8-A8CC-8862CA847E21}"/>
              </a:ext>
            </a:extLst>
          </p:cNvPr>
          <p:cNvSpPr/>
          <p:nvPr/>
        </p:nvSpPr>
        <p:spPr bwMode="auto">
          <a:xfrm>
            <a:off x="3473462" y="3600838"/>
            <a:ext cx="2023045" cy="2919600"/>
          </a:xfrm>
          <a:prstGeom prst="rect">
            <a:avLst/>
          </a:prstGeom>
          <a:solidFill>
            <a:schemeClr val="accent3">
              <a:lumMod val="20000"/>
              <a:lumOff val="80000"/>
            </a:schemeClr>
          </a:solidFill>
          <a:ln w="19050">
            <a:solidFill>
              <a:schemeClr val="tx1">
                <a:lumMod val="60000"/>
                <a:lumOff val="4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b="1" dirty="0">
                <a:solidFill>
                  <a:schemeClr val="tx1"/>
                </a:solidFill>
                <a:ea typeface="Segoe UI" pitchFamily="34" charset="0"/>
                <a:cs typeface="Segoe UI" pitchFamily="34" charset="0"/>
              </a:rPr>
              <a:t>Multi-tenant Application</a:t>
            </a:r>
          </a:p>
        </p:txBody>
      </p:sp>
      <p:sp>
        <p:nvSpPr>
          <p:cNvPr id="6" name="Rectangle 5">
            <a:extLst>
              <a:ext uri="{FF2B5EF4-FFF2-40B4-BE49-F238E27FC236}">
                <a16:creationId xmlns:a16="http://schemas.microsoft.com/office/drawing/2014/main" id="{44938DA6-0AC6-4545-A021-18F89F63FB55}"/>
              </a:ext>
            </a:extLst>
          </p:cNvPr>
          <p:cNvSpPr/>
          <p:nvPr/>
        </p:nvSpPr>
        <p:spPr bwMode="auto">
          <a:xfrm>
            <a:off x="6086634" y="3147791"/>
            <a:ext cx="2809295" cy="3556872"/>
          </a:xfrm>
          <a:prstGeom prst="rect">
            <a:avLst/>
          </a:prstGeom>
          <a:solidFill>
            <a:srgbClr val="FEFCF0"/>
          </a:solidFill>
          <a:ln w="19050">
            <a:solidFill>
              <a:schemeClr val="tx1">
                <a:lumMod val="60000"/>
                <a:lumOff val="40000"/>
              </a:schemeClr>
            </a:solidFill>
            <a:prstDash val="solid"/>
            <a:headEnd type="none" w="med" len="med"/>
            <a:tailEnd type="none" w="med" len="med"/>
            <a:extLst>
              <a:ext uri="{C807C97D-BFC1-408E-A445-0C87EB9F89A2}">
                <ask:lineSketchStyleProps xmlns:ask="http://schemas.microsoft.com/office/drawing/2018/sketchyshapes">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3152"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tx1"/>
                </a:solidFill>
                <a:ea typeface="Segoe UI" pitchFamily="34" charset="0"/>
                <a:cs typeface="Segoe UI" pitchFamily="34" charset="0"/>
              </a:rPr>
              <a:t>Multi-tenant Environment</a:t>
            </a:r>
            <a:br>
              <a:rPr lang="en-US" sz="1200" b="1" dirty="0">
                <a:solidFill>
                  <a:schemeClr val="tx1"/>
                </a:solidFill>
                <a:ea typeface="Segoe UI" pitchFamily="34" charset="0"/>
                <a:cs typeface="Segoe UI" pitchFamily="34" charset="0"/>
              </a:rPr>
            </a:br>
            <a:r>
              <a:rPr lang="en-US" sz="1200" b="1" dirty="0">
                <a:solidFill>
                  <a:schemeClr val="tx1"/>
                </a:solidFill>
                <a:ea typeface="Segoe UI" pitchFamily="34" charset="0"/>
                <a:cs typeface="Segoe UI" pitchFamily="34" charset="0"/>
              </a:rPr>
              <a:t>Power BI Service</a:t>
            </a:r>
          </a:p>
        </p:txBody>
      </p:sp>
      <p:grpSp>
        <p:nvGrpSpPr>
          <p:cNvPr id="7" name="Group 6">
            <a:extLst>
              <a:ext uri="{FF2B5EF4-FFF2-40B4-BE49-F238E27FC236}">
                <a16:creationId xmlns:a16="http://schemas.microsoft.com/office/drawing/2014/main" id="{28BC0401-180A-4579-B8FE-FD5EA4AC019F}"/>
              </a:ext>
            </a:extLst>
          </p:cNvPr>
          <p:cNvGrpSpPr/>
          <p:nvPr/>
        </p:nvGrpSpPr>
        <p:grpSpPr>
          <a:xfrm>
            <a:off x="1251544" y="3527026"/>
            <a:ext cx="1235526" cy="614903"/>
            <a:chOff x="-393444" y="1578748"/>
            <a:chExt cx="1520149" cy="1005451"/>
          </a:xfrm>
          <a:solidFill>
            <a:schemeClr val="accent4">
              <a:lumMod val="20000"/>
              <a:lumOff val="80000"/>
            </a:schemeClr>
          </a:solidFill>
        </p:grpSpPr>
        <p:sp>
          <p:nvSpPr>
            <p:cNvPr id="8" name="Rectangle 7">
              <a:extLst>
                <a:ext uri="{FF2B5EF4-FFF2-40B4-BE49-F238E27FC236}">
                  <a16:creationId xmlns:a16="http://schemas.microsoft.com/office/drawing/2014/main" id="{9CAC4ACC-56CC-40FF-9C39-8E89CE3A5D81}"/>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1</a:t>
              </a:r>
            </a:p>
          </p:txBody>
        </p:sp>
        <p:pic>
          <p:nvPicPr>
            <p:cNvPr id="9" name="Graphic 8" descr="Users outline">
              <a:extLst>
                <a:ext uri="{FF2B5EF4-FFF2-40B4-BE49-F238E27FC236}">
                  <a16:creationId xmlns:a16="http://schemas.microsoft.com/office/drawing/2014/main" id="{DBD1885F-998B-4923-95D3-84C67313894B}"/>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cxnSp>
        <p:nvCxnSpPr>
          <p:cNvPr id="10" name="Straight Arrow Connector 9">
            <a:extLst>
              <a:ext uri="{FF2B5EF4-FFF2-40B4-BE49-F238E27FC236}">
                <a16:creationId xmlns:a16="http://schemas.microsoft.com/office/drawing/2014/main" id="{D5232FD5-1792-4944-9C21-EB95EDDD4A70}"/>
              </a:ext>
            </a:extLst>
          </p:cNvPr>
          <p:cNvCxnSpPr>
            <a:cxnSpLocks/>
            <a:endCxn id="47" idx="1"/>
          </p:cNvCxnSpPr>
          <p:nvPr/>
        </p:nvCxnSpPr>
        <p:spPr>
          <a:xfrm flipV="1">
            <a:off x="4704409" y="3942188"/>
            <a:ext cx="1763963" cy="30119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5F9A1C3-5D83-4C39-9DC0-B7996B6B6DBD}"/>
              </a:ext>
            </a:extLst>
          </p:cNvPr>
          <p:cNvCxnSpPr>
            <a:cxnSpLocks/>
            <a:stCxn id="69" idx="3"/>
            <a:endCxn id="40" idx="1"/>
          </p:cNvCxnSpPr>
          <p:nvPr/>
        </p:nvCxnSpPr>
        <p:spPr>
          <a:xfrm flipV="1">
            <a:off x="4700727" y="4682745"/>
            <a:ext cx="1766400" cy="16262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741D0E-E84E-4FA8-8AA9-DA119C416F9D}"/>
              </a:ext>
            </a:extLst>
          </p:cNvPr>
          <p:cNvCxnSpPr>
            <a:cxnSpLocks/>
            <a:endCxn id="33" idx="1"/>
          </p:cNvCxnSpPr>
          <p:nvPr/>
        </p:nvCxnSpPr>
        <p:spPr>
          <a:xfrm flipV="1">
            <a:off x="4704409" y="5423303"/>
            <a:ext cx="1762718" cy="6508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3C72520-4F79-472D-901C-73E05492726B}"/>
              </a:ext>
            </a:extLst>
          </p:cNvPr>
          <p:cNvCxnSpPr>
            <a:cxnSpLocks/>
            <a:stCxn id="75" idx="3"/>
            <a:endCxn id="26" idx="1"/>
          </p:cNvCxnSpPr>
          <p:nvPr/>
        </p:nvCxnSpPr>
        <p:spPr>
          <a:xfrm>
            <a:off x="4704409" y="6089036"/>
            <a:ext cx="1776971" cy="7482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2BF6B6-9969-471A-B98E-472231F7FFD6}"/>
              </a:ext>
            </a:extLst>
          </p:cNvPr>
          <p:cNvCxnSpPr>
            <a:cxnSpLocks/>
            <a:endCxn id="8" idx="3"/>
          </p:cNvCxnSpPr>
          <p:nvPr/>
        </p:nvCxnSpPr>
        <p:spPr>
          <a:xfrm flipH="1" flipV="1">
            <a:off x="2487070" y="3834368"/>
            <a:ext cx="870290" cy="47516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3F29E3-FE5A-4D9F-8CB9-2416A509E4C7}"/>
              </a:ext>
            </a:extLst>
          </p:cNvPr>
          <p:cNvCxnSpPr>
            <a:cxnSpLocks/>
            <a:endCxn id="55" idx="3"/>
          </p:cNvCxnSpPr>
          <p:nvPr/>
        </p:nvCxnSpPr>
        <p:spPr>
          <a:xfrm flipH="1" flipV="1">
            <a:off x="2476189" y="4585478"/>
            <a:ext cx="914682" cy="12367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BAB4E0-F25E-4965-A7D1-9AA3B082408B}"/>
              </a:ext>
            </a:extLst>
          </p:cNvPr>
          <p:cNvCxnSpPr>
            <a:cxnSpLocks/>
            <a:endCxn id="58" idx="3"/>
          </p:cNvCxnSpPr>
          <p:nvPr/>
        </p:nvCxnSpPr>
        <p:spPr>
          <a:xfrm flipH="1">
            <a:off x="2476187" y="5087384"/>
            <a:ext cx="864771" cy="26009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96F6CB-102C-4A83-90DC-2019E25972B0}"/>
              </a:ext>
            </a:extLst>
          </p:cNvPr>
          <p:cNvCxnSpPr>
            <a:cxnSpLocks/>
            <a:endCxn id="61" idx="3"/>
          </p:cNvCxnSpPr>
          <p:nvPr/>
        </p:nvCxnSpPr>
        <p:spPr>
          <a:xfrm flipH="1">
            <a:off x="2465294" y="5637420"/>
            <a:ext cx="838906" cy="47206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8472CF2-FCF6-427C-8801-CC8737B03ECD}"/>
              </a:ext>
            </a:extLst>
          </p:cNvPr>
          <p:cNvGrpSpPr/>
          <p:nvPr/>
        </p:nvGrpSpPr>
        <p:grpSpPr>
          <a:xfrm>
            <a:off x="6467127" y="3634845"/>
            <a:ext cx="2102653" cy="2836356"/>
            <a:chOff x="9003497" y="3530299"/>
            <a:chExt cx="2155945" cy="2908244"/>
          </a:xfrm>
        </p:grpSpPr>
        <p:grpSp>
          <p:nvGrpSpPr>
            <p:cNvPr id="22" name="Group 21">
              <a:extLst>
                <a:ext uri="{FF2B5EF4-FFF2-40B4-BE49-F238E27FC236}">
                  <a16:creationId xmlns:a16="http://schemas.microsoft.com/office/drawing/2014/main" id="{B25F2FF3-1256-48C4-8322-A8F760A938A8}"/>
                </a:ext>
              </a:extLst>
            </p:cNvPr>
            <p:cNvGrpSpPr/>
            <p:nvPr/>
          </p:nvGrpSpPr>
          <p:grpSpPr>
            <a:xfrm>
              <a:off x="9004774" y="3530299"/>
              <a:ext cx="2141331" cy="630264"/>
              <a:chOff x="8211024" y="3430934"/>
              <a:chExt cx="2141331" cy="630264"/>
            </a:xfrm>
          </p:grpSpPr>
          <p:sp>
            <p:nvSpPr>
              <p:cNvPr id="47" name="Rectangle 46">
                <a:extLst>
                  <a:ext uri="{FF2B5EF4-FFF2-40B4-BE49-F238E27FC236}">
                    <a16:creationId xmlns:a16="http://schemas.microsoft.com/office/drawing/2014/main" id="{9E18FF0F-17EA-44E1-A906-840241C67C39}"/>
                  </a:ext>
                </a:extLst>
              </p:cNvPr>
              <p:cNvSpPr/>
              <p:nvPr/>
            </p:nvSpPr>
            <p:spPr bwMode="auto">
              <a:xfrm>
                <a:off x="8211024" y="3430934"/>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1 Tenant</a:t>
                </a:r>
              </a:p>
            </p:txBody>
          </p:sp>
          <p:grpSp>
            <p:nvGrpSpPr>
              <p:cNvPr id="48" name="Group 47">
                <a:extLst>
                  <a:ext uri="{FF2B5EF4-FFF2-40B4-BE49-F238E27FC236}">
                    <a16:creationId xmlns:a16="http://schemas.microsoft.com/office/drawing/2014/main" id="{60AB4BEE-B680-4DC3-A93D-E7DC1B313747}"/>
                  </a:ext>
                </a:extLst>
              </p:cNvPr>
              <p:cNvGrpSpPr/>
              <p:nvPr/>
            </p:nvGrpSpPr>
            <p:grpSpPr>
              <a:xfrm>
                <a:off x="8363529" y="3635898"/>
                <a:ext cx="1874011" cy="373552"/>
                <a:chOff x="8489236" y="3139978"/>
                <a:chExt cx="1429269" cy="296761"/>
              </a:xfrm>
            </p:grpSpPr>
            <p:graphicFrame>
              <p:nvGraphicFramePr>
                <p:cNvPr id="49" name="Object 48">
                  <a:extLst>
                    <a:ext uri="{FF2B5EF4-FFF2-40B4-BE49-F238E27FC236}">
                      <a16:creationId xmlns:a16="http://schemas.microsoft.com/office/drawing/2014/main" id="{D4280BDB-928A-4282-A735-E18AEF9D4AF9}"/>
                    </a:ext>
                  </a:extLst>
                </p:cNvPr>
                <p:cNvGraphicFramePr>
                  <a:graphicFrameLocks noChangeAspect="1"/>
                </p:cNvGraphicFramePr>
                <p:nvPr>
                  <p:extLst>
                    <p:ext uri="{D42A27DB-BD31-4B8C-83A1-F6EECF244321}">
                      <p14:modId xmlns:p14="http://schemas.microsoft.com/office/powerpoint/2010/main" val="1818476451"/>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5162" name="Bitmap Image" r:id="rId5" imgW="380880" imgH="343080" progId="Paint.Picture">
                        <p:embed/>
                      </p:oleObj>
                    </mc:Choice>
                    <mc:Fallback>
                      <p:oleObj name="Bitmap Image" r:id="rId5" imgW="380880" imgH="343080" progId="Paint.Picture">
                        <p:embed/>
                        <p:pic>
                          <p:nvPicPr>
                            <p:cNvPr id="49" name="Object 48">
                              <a:extLst>
                                <a:ext uri="{FF2B5EF4-FFF2-40B4-BE49-F238E27FC236}">
                                  <a16:creationId xmlns:a16="http://schemas.microsoft.com/office/drawing/2014/main" id="{86C66213-B421-459B-A757-87A7701BFF28}"/>
                                </a:ext>
                              </a:extLst>
                            </p:cNvPr>
                            <p:cNvPicPr/>
                            <p:nvPr/>
                          </p:nvPicPr>
                          <p:blipFill>
                            <a:blip r:embed="rId6"/>
                            <a:stretch>
                              <a:fillRect/>
                            </a:stretch>
                          </p:blipFill>
                          <p:spPr>
                            <a:xfrm>
                              <a:off x="9331842" y="3139984"/>
                              <a:ext cx="309664" cy="278698"/>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7E9B08F0-9803-471A-BF5B-8642E9EA4E1D}"/>
                    </a:ext>
                  </a:extLst>
                </p:cNvPr>
                <p:cNvGraphicFramePr>
                  <a:graphicFrameLocks noChangeAspect="1"/>
                </p:cNvGraphicFramePr>
                <p:nvPr>
                  <p:extLst>
                    <p:ext uri="{D42A27DB-BD31-4B8C-83A1-F6EECF244321}">
                      <p14:modId xmlns:p14="http://schemas.microsoft.com/office/powerpoint/2010/main" val="817947341"/>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5163" name="Bitmap Image" r:id="rId7" imgW="373320" imgH="365760" progId="Paint.Picture">
                        <p:embed/>
                      </p:oleObj>
                    </mc:Choice>
                    <mc:Fallback>
                      <p:oleObj name="Bitmap Image" r:id="rId7" imgW="373320" imgH="365760" progId="Paint.Picture">
                        <p:embed/>
                        <p:pic>
                          <p:nvPicPr>
                            <p:cNvPr id="50" name="Object 49">
                              <a:extLst>
                                <a:ext uri="{FF2B5EF4-FFF2-40B4-BE49-F238E27FC236}">
                                  <a16:creationId xmlns:a16="http://schemas.microsoft.com/office/drawing/2014/main" id="{213F1F68-1530-4BE7-AF80-A63F25B61103}"/>
                                </a:ext>
                              </a:extLst>
                            </p:cNvPr>
                            <p:cNvPicPr/>
                            <p:nvPr/>
                          </p:nvPicPr>
                          <p:blipFill>
                            <a:blip r:embed="rId8"/>
                            <a:stretch>
                              <a:fillRect/>
                            </a:stretch>
                          </p:blipFill>
                          <p:spPr>
                            <a:xfrm>
                              <a:off x="8766234" y="3139978"/>
                              <a:ext cx="303212" cy="296761"/>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B22E5934-E65A-4312-9C05-304EC14419D5}"/>
                    </a:ext>
                  </a:extLst>
                </p:cNvPr>
                <p:cNvGraphicFramePr>
                  <a:graphicFrameLocks noChangeAspect="1"/>
                </p:cNvGraphicFramePr>
                <p:nvPr>
                  <p:extLst>
                    <p:ext uri="{D42A27DB-BD31-4B8C-83A1-F6EECF244321}">
                      <p14:modId xmlns:p14="http://schemas.microsoft.com/office/powerpoint/2010/main" val="1814586741"/>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5164" name="Bitmap Image" r:id="rId9" imgW="358200" imgH="350640" progId="Paint.Picture">
                        <p:embed/>
                      </p:oleObj>
                    </mc:Choice>
                    <mc:Fallback>
                      <p:oleObj name="Bitmap Image" r:id="rId9" imgW="358200" imgH="350640" progId="Paint.Picture">
                        <p:embed/>
                        <p:pic>
                          <p:nvPicPr>
                            <p:cNvPr id="51" name="Object 50">
                              <a:extLst>
                                <a:ext uri="{FF2B5EF4-FFF2-40B4-BE49-F238E27FC236}">
                                  <a16:creationId xmlns:a16="http://schemas.microsoft.com/office/drawing/2014/main" id="{93EFF37F-0F53-4246-920E-03676CAF4951}"/>
                                </a:ext>
                              </a:extLst>
                            </p:cNvPr>
                            <p:cNvPicPr/>
                            <p:nvPr/>
                          </p:nvPicPr>
                          <p:blipFill>
                            <a:blip r:embed="rId10"/>
                            <a:stretch>
                              <a:fillRect/>
                            </a:stretch>
                          </p:blipFill>
                          <p:spPr>
                            <a:xfrm>
                              <a:off x="9054844" y="3139984"/>
                              <a:ext cx="291600" cy="285149"/>
                            </a:xfrm>
                            <a:prstGeom prst="rect">
                              <a:avLst/>
                            </a:prstGeom>
                          </p:spPr>
                        </p:pic>
                      </p:oleObj>
                    </mc:Fallback>
                  </mc:AlternateContent>
                </a:graphicData>
              </a:graphic>
            </p:graphicFrame>
            <p:graphicFrame>
              <p:nvGraphicFramePr>
                <p:cNvPr id="52" name="Object 51">
                  <a:extLst>
                    <a:ext uri="{FF2B5EF4-FFF2-40B4-BE49-F238E27FC236}">
                      <a16:creationId xmlns:a16="http://schemas.microsoft.com/office/drawing/2014/main" id="{7F3C2A35-218D-481A-BB58-CD9D702EF8B8}"/>
                    </a:ext>
                  </a:extLst>
                </p:cNvPr>
                <p:cNvGraphicFramePr>
                  <a:graphicFrameLocks noChangeAspect="1"/>
                </p:cNvGraphicFramePr>
                <p:nvPr>
                  <p:extLst>
                    <p:ext uri="{D42A27DB-BD31-4B8C-83A1-F6EECF244321}">
                      <p14:modId xmlns:p14="http://schemas.microsoft.com/office/powerpoint/2010/main" val="3400913674"/>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5165" name="Bitmap Image" r:id="rId11" imgW="358200" imgH="350640" progId="Paint.Picture">
                        <p:embed/>
                      </p:oleObj>
                    </mc:Choice>
                    <mc:Fallback>
                      <p:oleObj name="Bitmap Image" r:id="rId11" imgW="358200" imgH="350640" progId="Paint.Picture">
                        <p:embed/>
                        <p:pic>
                          <p:nvPicPr>
                            <p:cNvPr id="52" name="Object 51">
                              <a:extLst>
                                <a:ext uri="{FF2B5EF4-FFF2-40B4-BE49-F238E27FC236}">
                                  <a16:creationId xmlns:a16="http://schemas.microsoft.com/office/drawing/2014/main" id="{E65844B2-3BEF-48E1-89CC-74F63A8802AC}"/>
                                </a:ext>
                              </a:extLst>
                            </p:cNvPr>
                            <p:cNvPicPr/>
                            <p:nvPr/>
                          </p:nvPicPr>
                          <p:blipFill>
                            <a:blip r:embed="rId12"/>
                            <a:stretch>
                              <a:fillRect/>
                            </a:stretch>
                          </p:blipFill>
                          <p:spPr>
                            <a:xfrm>
                              <a:off x="9626905" y="3139984"/>
                              <a:ext cx="291600" cy="285149"/>
                            </a:xfrm>
                            <a:prstGeom prst="rect">
                              <a:avLst/>
                            </a:prstGeom>
                          </p:spPr>
                        </p:pic>
                      </p:oleObj>
                    </mc:Fallback>
                  </mc:AlternateContent>
                </a:graphicData>
              </a:graphic>
            </p:graphicFrame>
            <p:graphicFrame>
              <p:nvGraphicFramePr>
                <p:cNvPr id="53" name="Object 52">
                  <a:extLst>
                    <a:ext uri="{FF2B5EF4-FFF2-40B4-BE49-F238E27FC236}">
                      <a16:creationId xmlns:a16="http://schemas.microsoft.com/office/drawing/2014/main" id="{C96772FF-7816-48FF-85AE-2C374DA94013}"/>
                    </a:ext>
                  </a:extLst>
                </p:cNvPr>
                <p:cNvGraphicFramePr>
                  <a:graphicFrameLocks noChangeAspect="1"/>
                </p:cNvGraphicFramePr>
                <p:nvPr>
                  <p:extLst>
                    <p:ext uri="{D42A27DB-BD31-4B8C-83A1-F6EECF244321}">
                      <p14:modId xmlns:p14="http://schemas.microsoft.com/office/powerpoint/2010/main" val="2234218552"/>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5166" name="Bitmap Image" r:id="rId13" imgW="358200" imgH="350640" progId="Paint.Picture">
                        <p:embed/>
                      </p:oleObj>
                    </mc:Choice>
                    <mc:Fallback>
                      <p:oleObj name="Bitmap Image" r:id="rId13" imgW="358200" imgH="350640" progId="Paint.Picture">
                        <p:embed/>
                        <p:pic>
                          <p:nvPicPr>
                            <p:cNvPr id="53" name="Object 52">
                              <a:extLst>
                                <a:ext uri="{FF2B5EF4-FFF2-40B4-BE49-F238E27FC236}">
                                  <a16:creationId xmlns:a16="http://schemas.microsoft.com/office/drawing/2014/main" id="{907662EC-0EA7-4E65-ADBA-A3531D6EA5C8}"/>
                                </a:ext>
                              </a:extLst>
                            </p:cNvPr>
                            <p:cNvPicPr/>
                            <p:nvPr/>
                          </p:nvPicPr>
                          <p:blipFill>
                            <a:blip r:embed="rId14"/>
                            <a:stretch>
                              <a:fillRect/>
                            </a:stretch>
                          </p:blipFill>
                          <p:spPr>
                            <a:xfrm>
                              <a:off x="8489236" y="3139982"/>
                              <a:ext cx="291600" cy="285149"/>
                            </a:xfrm>
                            <a:prstGeom prst="rect">
                              <a:avLst/>
                            </a:prstGeom>
                          </p:spPr>
                        </p:pic>
                      </p:oleObj>
                    </mc:Fallback>
                  </mc:AlternateContent>
                </a:graphicData>
              </a:graphic>
            </p:graphicFrame>
          </p:grpSp>
        </p:grpSp>
        <p:grpSp>
          <p:nvGrpSpPr>
            <p:cNvPr id="23" name="Group 22">
              <a:extLst>
                <a:ext uri="{FF2B5EF4-FFF2-40B4-BE49-F238E27FC236}">
                  <a16:creationId xmlns:a16="http://schemas.microsoft.com/office/drawing/2014/main" id="{D05F1E6A-FF0C-46DF-9E18-056F05E9F569}"/>
                </a:ext>
              </a:extLst>
            </p:cNvPr>
            <p:cNvGrpSpPr/>
            <p:nvPr/>
          </p:nvGrpSpPr>
          <p:grpSpPr>
            <a:xfrm>
              <a:off x="9003497" y="4289626"/>
              <a:ext cx="2141331" cy="630264"/>
              <a:chOff x="8209747" y="4162233"/>
              <a:chExt cx="2141331" cy="630264"/>
            </a:xfrm>
          </p:grpSpPr>
          <p:sp>
            <p:nvSpPr>
              <p:cNvPr id="40" name="Rectangle 39">
                <a:extLst>
                  <a:ext uri="{FF2B5EF4-FFF2-40B4-BE49-F238E27FC236}">
                    <a16:creationId xmlns:a16="http://schemas.microsoft.com/office/drawing/2014/main" id="{9EBE1311-96ED-433C-B1C4-1D60724C23F4}"/>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2 Tenant</a:t>
                </a:r>
              </a:p>
            </p:txBody>
          </p:sp>
          <p:grpSp>
            <p:nvGrpSpPr>
              <p:cNvPr id="41" name="Group 40">
                <a:extLst>
                  <a:ext uri="{FF2B5EF4-FFF2-40B4-BE49-F238E27FC236}">
                    <a16:creationId xmlns:a16="http://schemas.microsoft.com/office/drawing/2014/main" id="{D00DEF57-37CD-4A7B-B116-BC22F8D0179F}"/>
                  </a:ext>
                </a:extLst>
              </p:cNvPr>
              <p:cNvGrpSpPr/>
              <p:nvPr/>
            </p:nvGrpSpPr>
            <p:grpSpPr>
              <a:xfrm>
                <a:off x="8362252" y="4367197"/>
                <a:ext cx="1874011" cy="373552"/>
                <a:chOff x="8489236" y="3139978"/>
                <a:chExt cx="1429269" cy="296761"/>
              </a:xfrm>
            </p:grpSpPr>
            <p:graphicFrame>
              <p:nvGraphicFramePr>
                <p:cNvPr id="42" name="Object 41">
                  <a:extLst>
                    <a:ext uri="{FF2B5EF4-FFF2-40B4-BE49-F238E27FC236}">
                      <a16:creationId xmlns:a16="http://schemas.microsoft.com/office/drawing/2014/main" id="{63EE1668-B84F-4C7C-AFDE-399D9DA65AFB}"/>
                    </a:ext>
                  </a:extLst>
                </p:cNvPr>
                <p:cNvGraphicFramePr>
                  <a:graphicFrameLocks noChangeAspect="1"/>
                </p:cNvGraphicFramePr>
                <p:nvPr>
                  <p:extLst>
                    <p:ext uri="{D42A27DB-BD31-4B8C-83A1-F6EECF244321}">
                      <p14:modId xmlns:p14="http://schemas.microsoft.com/office/powerpoint/2010/main" val="33895829"/>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5167" name="Bitmap Image" r:id="rId5" imgW="380880" imgH="343080" progId="Paint.Picture">
                        <p:embed/>
                      </p:oleObj>
                    </mc:Choice>
                    <mc:Fallback>
                      <p:oleObj name="Bitmap Image" r:id="rId5" imgW="380880" imgH="343080" progId="Paint.Picture">
                        <p:embed/>
                        <p:pic>
                          <p:nvPicPr>
                            <p:cNvPr id="42" name="Object 41">
                              <a:extLst>
                                <a:ext uri="{FF2B5EF4-FFF2-40B4-BE49-F238E27FC236}">
                                  <a16:creationId xmlns:a16="http://schemas.microsoft.com/office/drawing/2014/main" id="{B0B92487-30B7-4432-B584-175A753E07DF}"/>
                                </a:ext>
                              </a:extLst>
                            </p:cNvPr>
                            <p:cNvPicPr/>
                            <p:nvPr/>
                          </p:nvPicPr>
                          <p:blipFill>
                            <a:blip r:embed="rId6"/>
                            <a:stretch>
                              <a:fillRect/>
                            </a:stretch>
                          </p:blipFill>
                          <p:spPr>
                            <a:xfrm>
                              <a:off x="9331842" y="3139984"/>
                              <a:ext cx="309664" cy="278698"/>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483DAF1A-7159-4604-B086-CB2160AE6D9B}"/>
                    </a:ext>
                  </a:extLst>
                </p:cNvPr>
                <p:cNvGraphicFramePr>
                  <a:graphicFrameLocks noChangeAspect="1"/>
                </p:cNvGraphicFramePr>
                <p:nvPr>
                  <p:extLst>
                    <p:ext uri="{D42A27DB-BD31-4B8C-83A1-F6EECF244321}">
                      <p14:modId xmlns:p14="http://schemas.microsoft.com/office/powerpoint/2010/main" val="2262991824"/>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5168" name="Bitmap Image" r:id="rId7" imgW="373320" imgH="365760" progId="Paint.Picture">
                        <p:embed/>
                      </p:oleObj>
                    </mc:Choice>
                    <mc:Fallback>
                      <p:oleObj name="Bitmap Image" r:id="rId7" imgW="373320" imgH="365760" progId="Paint.Picture">
                        <p:embed/>
                        <p:pic>
                          <p:nvPicPr>
                            <p:cNvPr id="43" name="Object 42">
                              <a:extLst>
                                <a:ext uri="{FF2B5EF4-FFF2-40B4-BE49-F238E27FC236}">
                                  <a16:creationId xmlns:a16="http://schemas.microsoft.com/office/drawing/2014/main" id="{99E3095C-CC37-43A5-9DB1-1F9608DF4C25}"/>
                                </a:ext>
                              </a:extLst>
                            </p:cNvPr>
                            <p:cNvPicPr/>
                            <p:nvPr/>
                          </p:nvPicPr>
                          <p:blipFill>
                            <a:blip r:embed="rId8"/>
                            <a:stretch>
                              <a:fillRect/>
                            </a:stretch>
                          </p:blipFill>
                          <p:spPr>
                            <a:xfrm>
                              <a:off x="8766234" y="3139978"/>
                              <a:ext cx="303212" cy="296761"/>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2B40EC23-C4BB-4668-83D3-FF79CD08AA22}"/>
                    </a:ext>
                  </a:extLst>
                </p:cNvPr>
                <p:cNvGraphicFramePr>
                  <a:graphicFrameLocks noChangeAspect="1"/>
                </p:cNvGraphicFramePr>
                <p:nvPr>
                  <p:extLst>
                    <p:ext uri="{D42A27DB-BD31-4B8C-83A1-F6EECF244321}">
                      <p14:modId xmlns:p14="http://schemas.microsoft.com/office/powerpoint/2010/main" val="879221645"/>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5169" name="Bitmap Image" r:id="rId9" imgW="358200" imgH="350640" progId="Paint.Picture">
                        <p:embed/>
                      </p:oleObj>
                    </mc:Choice>
                    <mc:Fallback>
                      <p:oleObj name="Bitmap Image" r:id="rId9" imgW="358200" imgH="350640" progId="Paint.Picture">
                        <p:embed/>
                        <p:pic>
                          <p:nvPicPr>
                            <p:cNvPr id="44" name="Object 43">
                              <a:extLst>
                                <a:ext uri="{FF2B5EF4-FFF2-40B4-BE49-F238E27FC236}">
                                  <a16:creationId xmlns:a16="http://schemas.microsoft.com/office/drawing/2014/main" id="{801A1765-D27D-4FB5-AEBC-2DC72F0811EA}"/>
                                </a:ext>
                              </a:extLst>
                            </p:cNvPr>
                            <p:cNvPicPr/>
                            <p:nvPr/>
                          </p:nvPicPr>
                          <p:blipFill>
                            <a:blip r:embed="rId10"/>
                            <a:stretch>
                              <a:fillRect/>
                            </a:stretch>
                          </p:blipFill>
                          <p:spPr>
                            <a:xfrm>
                              <a:off x="9054844" y="3139984"/>
                              <a:ext cx="291600" cy="285149"/>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AEF7197D-06E1-4CC5-AEB4-94DBC5446BAE}"/>
                    </a:ext>
                  </a:extLst>
                </p:cNvPr>
                <p:cNvGraphicFramePr>
                  <a:graphicFrameLocks noChangeAspect="1"/>
                </p:cNvGraphicFramePr>
                <p:nvPr>
                  <p:extLst>
                    <p:ext uri="{D42A27DB-BD31-4B8C-83A1-F6EECF244321}">
                      <p14:modId xmlns:p14="http://schemas.microsoft.com/office/powerpoint/2010/main" val="3892880446"/>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5170" name="Bitmap Image" r:id="rId11" imgW="358200" imgH="350640" progId="Paint.Picture">
                        <p:embed/>
                      </p:oleObj>
                    </mc:Choice>
                    <mc:Fallback>
                      <p:oleObj name="Bitmap Image" r:id="rId11" imgW="358200" imgH="350640" progId="Paint.Picture">
                        <p:embed/>
                        <p:pic>
                          <p:nvPicPr>
                            <p:cNvPr id="45" name="Object 44">
                              <a:extLst>
                                <a:ext uri="{FF2B5EF4-FFF2-40B4-BE49-F238E27FC236}">
                                  <a16:creationId xmlns:a16="http://schemas.microsoft.com/office/drawing/2014/main" id="{E7F28BF2-9376-4FC5-9A8C-9003C046FCC6}"/>
                                </a:ext>
                              </a:extLst>
                            </p:cNvPr>
                            <p:cNvPicPr/>
                            <p:nvPr/>
                          </p:nvPicPr>
                          <p:blipFill>
                            <a:blip r:embed="rId12"/>
                            <a:stretch>
                              <a:fillRect/>
                            </a:stretch>
                          </p:blipFill>
                          <p:spPr>
                            <a:xfrm>
                              <a:off x="9626905" y="3139984"/>
                              <a:ext cx="291600" cy="285149"/>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786AC163-F89B-4B9D-8B19-C1DA4FFCD733}"/>
                    </a:ext>
                  </a:extLst>
                </p:cNvPr>
                <p:cNvGraphicFramePr>
                  <a:graphicFrameLocks noChangeAspect="1"/>
                </p:cNvGraphicFramePr>
                <p:nvPr>
                  <p:extLst>
                    <p:ext uri="{D42A27DB-BD31-4B8C-83A1-F6EECF244321}">
                      <p14:modId xmlns:p14="http://schemas.microsoft.com/office/powerpoint/2010/main" val="2798351382"/>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5171" name="Bitmap Image" r:id="rId13" imgW="358200" imgH="350640" progId="Paint.Picture">
                        <p:embed/>
                      </p:oleObj>
                    </mc:Choice>
                    <mc:Fallback>
                      <p:oleObj name="Bitmap Image" r:id="rId13" imgW="358200" imgH="350640" progId="Paint.Picture">
                        <p:embed/>
                        <p:pic>
                          <p:nvPicPr>
                            <p:cNvPr id="46" name="Object 45">
                              <a:extLst>
                                <a:ext uri="{FF2B5EF4-FFF2-40B4-BE49-F238E27FC236}">
                                  <a16:creationId xmlns:a16="http://schemas.microsoft.com/office/drawing/2014/main" id="{94CA6852-F1B7-4D24-98D2-0877892690CC}"/>
                                </a:ext>
                              </a:extLst>
                            </p:cNvPr>
                            <p:cNvPicPr/>
                            <p:nvPr/>
                          </p:nvPicPr>
                          <p:blipFill>
                            <a:blip r:embed="rId14"/>
                            <a:stretch>
                              <a:fillRect/>
                            </a:stretch>
                          </p:blipFill>
                          <p:spPr>
                            <a:xfrm>
                              <a:off x="8489236" y="3139982"/>
                              <a:ext cx="291600" cy="285149"/>
                            </a:xfrm>
                            <a:prstGeom prst="rect">
                              <a:avLst/>
                            </a:prstGeom>
                          </p:spPr>
                        </p:pic>
                      </p:oleObj>
                    </mc:Fallback>
                  </mc:AlternateContent>
                </a:graphicData>
              </a:graphic>
            </p:graphicFrame>
          </p:grpSp>
        </p:grpSp>
        <p:grpSp>
          <p:nvGrpSpPr>
            <p:cNvPr id="24" name="Group 23">
              <a:extLst>
                <a:ext uri="{FF2B5EF4-FFF2-40B4-BE49-F238E27FC236}">
                  <a16:creationId xmlns:a16="http://schemas.microsoft.com/office/drawing/2014/main" id="{F77CFFDE-C60D-405E-9577-DF7956B2BF35}"/>
                </a:ext>
              </a:extLst>
            </p:cNvPr>
            <p:cNvGrpSpPr/>
            <p:nvPr/>
          </p:nvGrpSpPr>
          <p:grpSpPr>
            <a:xfrm>
              <a:off x="9003497" y="5048953"/>
              <a:ext cx="2141331" cy="630264"/>
              <a:chOff x="8209747" y="4162233"/>
              <a:chExt cx="2141331" cy="630264"/>
            </a:xfrm>
          </p:grpSpPr>
          <p:sp>
            <p:nvSpPr>
              <p:cNvPr id="33" name="Rectangle 32">
                <a:extLst>
                  <a:ext uri="{FF2B5EF4-FFF2-40B4-BE49-F238E27FC236}">
                    <a16:creationId xmlns:a16="http://schemas.microsoft.com/office/drawing/2014/main" id="{8450D874-64F5-4F38-A07C-7247557E8D17}"/>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3 Tenant</a:t>
                </a:r>
              </a:p>
            </p:txBody>
          </p:sp>
          <p:grpSp>
            <p:nvGrpSpPr>
              <p:cNvPr id="34" name="Group 33">
                <a:extLst>
                  <a:ext uri="{FF2B5EF4-FFF2-40B4-BE49-F238E27FC236}">
                    <a16:creationId xmlns:a16="http://schemas.microsoft.com/office/drawing/2014/main" id="{CB52EC91-8613-49E3-B2FE-8BF98D4A7321}"/>
                  </a:ext>
                </a:extLst>
              </p:cNvPr>
              <p:cNvGrpSpPr/>
              <p:nvPr/>
            </p:nvGrpSpPr>
            <p:grpSpPr>
              <a:xfrm>
                <a:off x="8362252" y="4367197"/>
                <a:ext cx="1874011" cy="373552"/>
                <a:chOff x="8489236" y="3139978"/>
                <a:chExt cx="1429269" cy="296761"/>
              </a:xfrm>
            </p:grpSpPr>
            <p:graphicFrame>
              <p:nvGraphicFramePr>
                <p:cNvPr id="35" name="Object 34">
                  <a:extLst>
                    <a:ext uri="{FF2B5EF4-FFF2-40B4-BE49-F238E27FC236}">
                      <a16:creationId xmlns:a16="http://schemas.microsoft.com/office/drawing/2014/main" id="{74C25340-77E7-4B3E-BBDF-53936BCDC14E}"/>
                    </a:ext>
                  </a:extLst>
                </p:cNvPr>
                <p:cNvGraphicFramePr>
                  <a:graphicFrameLocks noChangeAspect="1"/>
                </p:cNvGraphicFramePr>
                <p:nvPr>
                  <p:extLst>
                    <p:ext uri="{D42A27DB-BD31-4B8C-83A1-F6EECF244321}">
                      <p14:modId xmlns:p14="http://schemas.microsoft.com/office/powerpoint/2010/main" val="3200055468"/>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5172" name="Bitmap Image" r:id="rId5" imgW="380880" imgH="343080" progId="Paint.Picture">
                        <p:embed/>
                      </p:oleObj>
                    </mc:Choice>
                    <mc:Fallback>
                      <p:oleObj name="Bitmap Image" r:id="rId5" imgW="380880" imgH="343080" progId="Paint.Picture">
                        <p:embed/>
                        <p:pic>
                          <p:nvPicPr>
                            <p:cNvPr id="35" name="Object 34">
                              <a:extLst>
                                <a:ext uri="{FF2B5EF4-FFF2-40B4-BE49-F238E27FC236}">
                                  <a16:creationId xmlns:a16="http://schemas.microsoft.com/office/drawing/2014/main" id="{3F9074A6-1BD8-4344-B2D9-C88A37729AFC}"/>
                                </a:ext>
                              </a:extLst>
                            </p:cNvPr>
                            <p:cNvPicPr/>
                            <p:nvPr/>
                          </p:nvPicPr>
                          <p:blipFill>
                            <a:blip r:embed="rId6"/>
                            <a:stretch>
                              <a:fillRect/>
                            </a:stretch>
                          </p:blipFill>
                          <p:spPr>
                            <a:xfrm>
                              <a:off x="9331842" y="3139984"/>
                              <a:ext cx="309664" cy="278698"/>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5C2D7AA3-E25B-4BF0-970F-3407E2456FF6}"/>
                    </a:ext>
                  </a:extLst>
                </p:cNvPr>
                <p:cNvGraphicFramePr>
                  <a:graphicFrameLocks noChangeAspect="1"/>
                </p:cNvGraphicFramePr>
                <p:nvPr>
                  <p:extLst>
                    <p:ext uri="{D42A27DB-BD31-4B8C-83A1-F6EECF244321}">
                      <p14:modId xmlns:p14="http://schemas.microsoft.com/office/powerpoint/2010/main" val="2066455519"/>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5173" name="Bitmap Image" r:id="rId7" imgW="373320" imgH="365760" progId="Paint.Picture">
                        <p:embed/>
                      </p:oleObj>
                    </mc:Choice>
                    <mc:Fallback>
                      <p:oleObj name="Bitmap Image" r:id="rId7" imgW="373320" imgH="365760" progId="Paint.Picture">
                        <p:embed/>
                        <p:pic>
                          <p:nvPicPr>
                            <p:cNvPr id="36" name="Object 35">
                              <a:extLst>
                                <a:ext uri="{FF2B5EF4-FFF2-40B4-BE49-F238E27FC236}">
                                  <a16:creationId xmlns:a16="http://schemas.microsoft.com/office/drawing/2014/main" id="{A8FCC01E-BF54-4B2E-85E4-5E25C720AB4F}"/>
                                </a:ext>
                              </a:extLst>
                            </p:cNvPr>
                            <p:cNvPicPr/>
                            <p:nvPr/>
                          </p:nvPicPr>
                          <p:blipFill>
                            <a:blip r:embed="rId8"/>
                            <a:stretch>
                              <a:fillRect/>
                            </a:stretch>
                          </p:blipFill>
                          <p:spPr>
                            <a:xfrm>
                              <a:off x="8766234" y="3139978"/>
                              <a:ext cx="303212" cy="296761"/>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12D9EC61-0E64-4388-9435-A09E8EC33242}"/>
                    </a:ext>
                  </a:extLst>
                </p:cNvPr>
                <p:cNvGraphicFramePr>
                  <a:graphicFrameLocks noChangeAspect="1"/>
                </p:cNvGraphicFramePr>
                <p:nvPr>
                  <p:extLst>
                    <p:ext uri="{D42A27DB-BD31-4B8C-83A1-F6EECF244321}">
                      <p14:modId xmlns:p14="http://schemas.microsoft.com/office/powerpoint/2010/main" val="2783341034"/>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5174" name="Bitmap Image" r:id="rId9" imgW="358200" imgH="350640" progId="Paint.Picture">
                        <p:embed/>
                      </p:oleObj>
                    </mc:Choice>
                    <mc:Fallback>
                      <p:oleObj name="Bitmap Image" r:id="rId9" imgW="358200" imgH="350640" progId="Paint.Picture">
                        <p:embed/>
                        <p:pic>
                          <p:nvPicPr>
                            <p:cNvPr id="37" name="Object 36">
                              <a:extLst>
                                <a:ext uri="{FF2B5EF4-FFF2-40B4-BE49-F238E27FC236}">
                                  <a16:creationId xmlns:a16="http://schemas.microsoft.com/office/drawing/2014/main" id="{33A2C459-E67B-4374-A7F8-FACAC120F0A0}"/>
                                </a:ext>
                              </a:extLst>
                            </p:cNvPr>
                            <p:cNvPicPr/>
                            <p:nvPr/>
                          </p:nvPicPr>
                          <p:blipFill>
                            <a:blip r:embed="rId10"/>
                            <a:stretch>
                              <a:fillRect/>
                            </a:stretch>
                          </p:blipFill>
                          <p:spPr>
                            <a:xfrm>
                              <a:off x="9054844" y="3139984"/>
                              <a:ext cx="291600" cy="285149"/>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455BFA66-3368-400E-ACD4-6D7D239867D6}"/>
                    </a:ext>
                  </a:extLst>
                </p:cNvPr>
                <p:cNvGraphicFramePr>
                  <a:graphicFrameLocks noChangeAspect="1"/>
                </p:cNvGraphicFramePr>
                <p:nvPr>
                  <p:extLst>
                    <p:ext uri="{D42A27DB-BD31-4B8C-83A1-F6EECF244321}">
                      <p14:modId xmlns:p14="http://schemas.microsoft.com/office/powerpoint/2010/main" val="2860619443"/>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5175" name="Bitmap Image" r:id="rId11" imgW="358200" imgH="350640" progId="Paint.Picture">
                        <p:embed/>
                      </p:oleObj>
                    </mc:Choice>
                    <mc:Fallback>
                      <p:oleObj name="Bitmap Image" r:id="rId11" imgW="358200" imgH="350640" progId="Paint.Picture">
                        <p:embed/>
                        <p:pic>
                          <p:nvPicPr>
                            <p:cNvPr id="38" name="Object 37">
                              <a:extLst>
                                <a:ext uri="{FF2B5EF4-FFF2-40B4-BE49-F238E27FC236}">
                                  <a16:creationId xmlns:a16="http://schemas.microsoft.com/office/drawing/2014/main" id="{6F857DE6-F97D-40CE-9F19-A86C6EB2B374}"/>
                                </a:ext>
                              </a:extLst>
                            </p:cNvPr>
                            <p:cNvPicPr/>
                            <p:nvPr/>
                          </p:nvPicPr>
                          <p:blipFill>
                            <a:blip r:embed="rId12"/>
                            <a:stretch>
                              <a:fillRect/>
                            </a:stretch>
                          </p:blipFill>
                          <p:spPr>
                            <a:xfrm>
                              <a:off x="9626905" y="3139984"/>
                              <a:ext cx="291600" cy="285149"/>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0E9CFEEF-B46B-4FCA-B530-D8E5EE9B8A5A}"/>
                    </a:ext>
                  </a:extLst>
                </p:cNvPr>
                <p:cNvGraphicFramePr>
                  <a:graphicFrameLocks noChangeAspect="1"/>
                </p:cNvGraphicFramePr>
                <p:nvPr>
                  <p:extLst>
                    <p:ext uri="{D42A27DB-BD31-4B8C-83A1-F6EECF244321}">
                      <p14:modId xmlns:p14="http://schemas.microsoft.com/office/powerpoint/2010/main" val="2755180564"/>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5176" name="Bitmap Image" r:id="rId13" imgW="358200" imgH="350640" progId="Paint.Picture">
                        <p:embed/>
                      </p:oleObj>
                    </mc:Choice>
                    <mc:Fallback>
                      <p:oleObj name="Bitmap Image" r:id="rId13" imgW="358200" imgH="350640" progId="Paint.Picture">
                        <p:embed/>
                        <p:pic>
                          <p:nvPicPr>
                            <p:cNvPr id="39" name="Object 38">
                              <a:extLst>
                                <a:ext uri="{FF2B5EF4-FFF2-40B4-BE49-F238E27FC236}">
                                  <a16:creationId xmlns:a16="http://schemas.microsoft.com/office/drawing/2014/main" id="{8E2245EC-E010-4B3F-ADDD-25408464E323}"/>
                                </a:ext>
                              </a:extLst>
                            </p:cNvPr>
                            <p:cNvPicPr/>
                            <p:nvPr/>
                          </p:nvPicPr>
                          <p:blipFill>
                            <a:blip r:embed="rId14"/>
                            <a:stretch>
                              <a:fillRect/>
                            </a:stretch>
                          </p:blipFill>
                          <p:spPr>
                            <a:xfrm>
                              <a:off x="8489236" y="3139982"/>
                              <a:ext cx="291600" cy="285149"/>
                            </a:xfrm>
                            <a:prstGeom prst="rect">
                              <a:avLst/>
                            </a:prstGeom>
                          </p:spPr>
                        </p:pic>
                      </p:oleObj>
                    </mc:Fallback>
                  </mc:AlternateContent>
                </a:graphicData>
              </a:graphic>
            </p:graphicFrame>
          </p:grpSp>
        </p:grpSp>
        <p:grpSp>
          <p:nvGrpSpPr>
            <p:cNvPr id="25" name="Group 24">
              <a:extLst>
                <a:ext uri="{FF2B5EF4-FFF2-40B4-BE49-F238E27FC236}">
                  <a16:creationId xmlns:a16="http://schemas.microsoft.com/office/drawing/2014/main" id="{C8B6E7A4-84CA-4869-9F33-2F56A4F45FF1}"/>
                </a:ext>
              </a:extLst>
            </p:cNvPr>
            <p:cNvGrpSpPr/>
            <p:nvPr/>
          </p:nvGrpSpPr>
          <p:grpSpPr>
            <a:xfrm>
              <a:off x="9018111" y="5808279"/>
              <a:ext cx="2141331" cy="630264"/>
              <a:chOff x="8209747" y="4162233"/>
              <a:chExt cx="2141331" cy="630264"/>
            </a:xfrm>
          </p:grpSpPr>
          <p:sp>
            <p:nvSpPr>
              <p:cNvPr id="26" name="Rectangle 25">
                <a:extLst>
                  <a:ext uri="{FF2B5EF4-FFF2-40B4-BE49-F238E27FC236}">
                    <a16:creationId xmlns:a16="http://schemas.microsoft.com/office/drawing/2014/main" id="{D1BD52E5-23D3-44C5-BFBD-616153957504}"/>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N Tenant</a:t>
                </a:r>
              </a:p>
            </p:txBody>
          </p:sp>
          <p:grpSp>
            <p:nvGrpSpPr>
              <p:cNvPr id="27" name="Group 26">
                <a:extLst>
                  <a:ext uri="{FF2B5EF4-FFF2-40B4-BE49-F238E27FC236}">
                    <a16:creationId xmlns:a16="http://schemas.microsoft.com/office/drawing/2014/main" id="{849AB189-0FE0-40A8-85BB-BCD4E23611CA}"/>
                  </a:ext>
                </a:extLst>
              </p:cNvPr>
              <p:cNvGrpSpPr/>
              <p:nvPr/>
            </p:nvGrpSpPr>
            <p:grpSpPr>
              <a:xfrm>
                <a:off x="8362252" y="4367197"/>
                <a:ext cx="1874011" cy="373552"/>
                <a:chOff x="8489236" y="3139978"/>
                <a:chExt cx="1429269" cy="296761"/>
              </a:xfrm>
            </p:grpSpPr>
            <p:graphicFrame>
              <p:nvGraphicFramePr>
                <p:cNvPr id="28" name="Object 27">
                  <a:extLst>
                    <a:ext uri="{FF2B5EF4-FFF2-40B4-BE49-F238E27FC236}">
                      <a16:creationId xmlns:a16="http://schemas.microsoft.com/office/drawing/2014/main" id="{F398BE63-D070-4699-AB48-0D770430E8CA}"/>
                    </a:ext>
                  </a:extLst>
                </p:cNvPr>
                <p:cNvGraphicFramePr>
                  <a:graphicFrameLocks noChangeAspect="1"/>
                </p:cNvGraphicFramePr>
                <p:nvPr>
                  <p:extLst>
                    <p:ext uri="{D42A27DB-BD31-4B8C-83A1-F6EECF244321}">
                      <p14:modId xmlns:p14="http://schemas.microsoft.com/office/powerpoint/2010/main" val="12969678"/>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5177" name="Bitmap Image" r:id="rId5" imgW="380880" imgH="343080" progId="Paint.Picture">
                        <p:embed/>
                      </p:oleObj>
                    </mc:Choice>
                    <mc:Fallback>
                      <p:oleObj name="Bitmap Image" r:id="rId5" imgW="380880" imgH="343080" progId="Paint.Picture">
                        <p:embed/>
                        <p:pic>
                          <p:nvPicPr>
                            <p:cNvPr id="28" name="Object 27">
                              <a:extLst>
                                <a:ext uri="{FF2B5EF4-FFF2-40B4-BE49-F238E27FC236}">
                                  <a16:creationId xmlns:a16="http://schemas.microsoft.com/office/drawing/2014/main" id="{8CE91140-1B5E-4949-A720-FF96DC70221A}"/>
                                </a:ext>
                              </a:extLst>
                            </p:cNvPr>
                            <p:cNvPicPr/>
                            <p:nvPr/>
                          </p:nvPicPr>
                          <p:blipFill>
                            <a:blip r:embed="rId6"/>
                            <a:stretch>
                              <a:fillRect/>
                            </a:stretch>
                          </p:blipFill>
                          <p:spPr>
                            <a:xfrm>
                              <a:off x="9331842" y="3139984"/>
                              <a:ext cx="309664" cy="278698"/>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B748BFB7-DAC7-436D-A502-797BC0372A7D}"/>
                    </a:ext>
                  </a:extLst>
                </p:cNvPr>
                <p:cNvGraphicFramePr>
                  <a:graphicFrameLocks noChangeAspect="1"/>
                </p:cNvGraphicFramePr>
                <p:nvPr>
                  <p:extLst>
                    <p:ext uri="{D42A27DB-BD31-4B8C-83A1-F6EECF244321}">
                      <p14:modId xmlns:p14="http://schemas.microsoft.com/office/powerpoint/2010/main" val="3514419231"/>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5178" name="Bitmap Image" r:id="rId7" imgW="373320" imgH="365760" progId="Paint.Picture">
                        <p:embed/>
                      </p:oleObj>
                    </mc:Choice>
                    <mc:Fallback>
                      <p:oleObj name="Bitmap Image" r:id="rId7" imgW="373320" imgH="365760" progId="Paint.Picture">
                        <p:embed/>
                        <p:pic>
                          <p:nvPicPr>
                            <p:cNvPr id="29" name="Object 28">
                              <a:extLst>
                                <a:ext uri="{FF2B5EF4-FFF2-40B4-BE49-F238E27FC236}">
                                  <a16:creationId xmlns:a16="http://schemas.microsoft.com/office/drawing/2014/main" id="{4857E7CE-87B5-4A92-9A63-ADF17B0E5579}"/>
                                </a:ext>
                              </a:extLst>
                            </p:cNvPr>
                            <p:cNvPicPr/>
                            <p:nvPr/>
                          </p:nvPicPr>
                          <p:blipFill>
                            <a:blip r:embed="rId8"/>
                            <a:stretch>
                              <a:fillRect/>
                            </a:stretch>
                          </p:blipFill>
                          <p:spPr>
                            <a:xfrm>
                              <a:off x="8766234" y="3139978"/>
                              <a:ext cx="303212" cy="296761"/>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E115A424-481D-47F3-BE3D-06A89FC27860}"/>
                    </a:ext>
                  </a:extLst>
                </p:cNvPr>
                <p:cNvGraphicFramePr>
                  <a:graphicFrameLocks noChangeAspect="1"/>
                </p:cNvGraphicFramePr>
                <p:nvPr>
                  <p:extLst>
                    <p:ext uri="{D42A27DB-BD31-4B8C-83A1-F6EECF244321}">
                      <p14:modId xmlns:p14="http://schemas.microsoft.com/office/powerpoint/2010/main" val="2952584753"/>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5179" name="Bitmap Image" r:id="rId9" imgW="358200" imgH="350640" progId="Paint.Picture">
                        <p:embed/>
                      </p:oleObj>
                    </mc:Choice>
                    <mc:Fallback>
                      <p:oleObj name="Bitmap Image" r:id="rId9" imgW="358200" imgH="350640" progId="Paint.Picture">
                        <p:embed/>
                        <p:pic>
                          <p:nvPicPr>
                            <p:cNvPr id="30" name="Object 29">
                              <a:extLst>
                                <a:ext uri="{FF2B5EF4-FFF2-40B4-BE49-F238E27FC236}">
                                  <a16:creationId xmlns:a16="http://schemas.microsoft.com/office/drawing/2014/main" id="{E4B8CCB2-16C9-4E0F-B836-23CFB6EDEC9A}"/>
                                </a:ext>
                              </a:extLst>
                            </p:cNvPr>
                            <p:cNvPicPr/>
                            <p:nvPr/>
                          </p:nvPicPr>
                          <p:blipFill>
                            <a:blip r:embed="rId10"/>
                            <a:stretch>
                              <a:fillRect/>
                            </a:stretch>
                          </p:blipFill>
                          <p:spPr>
                            <a:xfrm>
                              <a:off x="9054844" y="3139984"/>
                              <a:ext cx="291600" cy="285149"/>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D087FCB3-DC8D-4C05-9C32-1C655F48DA02}"/>
                    </a:ext>
                  </a:extLst>
                </p:cNvPr>
                <p:cNvGraphicFramePr>
                  <a:graphicFrameLocks noChangeAspect="1"/>
                </p:cNvGraphicFramePr>
                <p:nvPr>
                  <p:extLst>
                    <p:ext uri="{D42A27DB-BD31-4B8C-83A1-F6EECF244321}">
                      <p14:modId xmlns:p14="http://schemas.microsoft.com/office/powerpoint/2010/main" val="3099525493"/>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5180" name="Bitmap Image" r:id="rId11" imgW="358200" imgH="350640" progId="Paint.Picture">
                        <p:embed/>
                      </p:oleObj>
                    </mc:Choice>
                    <mc:Fallback>
                      <p:oleObj name="Bitmap Image" r:id="rId11" imgW="358200" imgH="350640" progId="Paint.Picture">
                        <p:embed/>
                        <p:pic>
                          <p:nvPicPr>
                            <p:cNvPr id="31" name="Object 30">
                              <a:extLst>
                                <a:ext uri="{FF2B5EF4-FFF2-40B4-BE49-F238E27FC236}">
                                  <a16:creationId xmlns:a16="http://schemas.microsoft.com/office/drawing/2014/main" id="{5FFD216C-2F32-43E7-A363-4BCC791B2AA0}"/>
                                </a:ext>
                              </a:extLst>
                            </p:cNvPr>
                            <p:cNvPicPr/>
                            <p:nvPr/>
                          </p:nvPicPr>
                          <p:blipFill>
                            <a:blip r:embed="rId12"/>
                            <a:stretch>
                              <a:fillRect/>
                            </a:stretch>
                          </p:blipFill>
                          <p:spPr>
                            <a:xfrm>
                              <a:off x="9626905" y="3139984"/>
                              <a:ext cx="291600" cy="285149"/>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2EC6060C-87EB-4F84-9A9F-6FD9F4DF426F}"/>
                    </a:ext>
                  </a:extLst>
                </p:cNvPr>
                <p:cNvGraphicFramePr>
                  <a:graphicFrameLocks noChangeAspect="1"/>
                </p:cNvGraphicFramePr>
                <p:nvPr>
                  <p:extLst>
                    <p:ext uri="{D42A27DB-BD31-4B8C-83A1-F6EECF244321}">
                      <p14:modId xmlns:p14="http://schemas.microsoft.com/office/powerpoint/2010/main" val="539481988"/>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5181" name="Bitmap Image" r:id="rId13" imgW="358200" imgH="350640" progId="Paint.Picture">
                        <p:embed/>
                      </p:oleObj>
                    </mc:Choice>
                    <mc:Fallback>
                      <p:oleObj name="Bitmap Image" r:id="rId13" imgW="358200" imgH="350640" progId="Paint.Picture">
                        <p:embed/>
                        <p:pic>
                          <p:nvPicPr>
                            <p:cNvPr id="32" name="Object 31">
                              <a:extLst>
                                <a:ext uri="{FF2B5EF4-FFF2-40B4-BE49-F238E27FC236}">
                                  <a16:creationId xmlns:a16="http://schemas.microsoft.com/office/drawing/2014/main" id="{07FF67E9-7BF7-45C7-9B53-091862252740}"/>
                                </a:ext>
                              </a:extLst>
                            </p:cNvPr>
                            <p:cNvPicPr/>
                            <p:nvPr/>
                          </p:nvPicPr>
                          <p:blipFill>
                            <a:blip r:embed="rId14"/>
                            <a:stretch>
                              <a:fillRect/>
                            </a:stretch>
                          </p:blipFill>
                          <p:spPr>
                            <a:xfrm>
                              <a:off x="8489236" y="3139982"/>
                              <a:ext cx="291600" cy="285149"/>
                            </a:xfrm>
                            <a:prstGeom prst="rect">
                              <a:avLst/>
                            </a:prstGeom>
                          </p:spPr>
                        </p:pic>
                      </p:oleObj>
                    </mc:Fallback>
                  </mc:AlternateContent>
                </a:graphicData>
              </a:graphic>
            </p:graphicFrame>
          </p:grpSp>
        </p:grpSp>
      </p:grpSp>
      <p:grpSp>
        <p:nvGrpSpPr>
          <p:cNvPr id="54" name="Group 53">
            <a:extLst>
              <a:ext uri="{FF2B5EF4-FFF2-40B4-BE49-F238E27FC236}">
                <a16:creationId xmlns:a16="http://schemas.microsoft.com/office/drawing/2014/main" id="{400F27A1-65BC-41AA-A17E-44819DCFCEF2}"/>
              </a:ext>
            </a:extLst>
          </p:cNvPr>
          <p:cNvGrpSpPr/>
          <p:nvPr/>
        </p:nvGrpSpPr>
        <p:grpSpPr>
          <a:xfrm>
            <a:off x="1240663" y="4278136"/>
            <a:ext cx="1235526" cy="614903"/>
            <a:chOff x="-393444" y="1578748"/>
            <a:chExt cx="1520149" cy="1005451"/>
          </a:xfrm>
          <a:solidFill>
            <a:schemeClr val="accent4">
              <a:lumMod val="20000"/>
              <a:lumOff val="80000"/>
            </a:schemeClr>
          </a:solidFill>
        </p:grpSpPr>
        <p:sp>
          <p:nvSpPr>
            <p:cNvPr id="55" name="Rectangle 54">
              <a:extLst>
                <a:ext uri="{FF2B5EF4-FFF2-40B4-BE49-F238E27FC236}">
                  <a16:creationId xmlns:a16="http://schemas.microsoft.com/office/drawing/2014/main" id="{91DF2300-4704-4D50-B65D-A573D9A2D479}"/>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2</a:t>
              </a:r>
            </a:p>
          </p:txBody>
        </p:sp>
        <p:pic>
          <p:nvPicPr>
            <p:cNvPr id="56" name="Graphic 55" descr="Users outline">
              <a:extLst>
                <a:ext uri="{FF2B5EF4-FFF2-40B4-BE49-F238E27FC236}">
                  <a16:creationId xmlns:a16="http://schemas.microsoft.com/office/drawing/2014/main" id="{C341374F-72F3-40B7-9839-FDE52134334C}"/>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57" name="Group 56">
            <a:extLst>
              <a:ext uri="{FF2B5EF4-FFF2-40B4-BE49-F238E27FC236}">
                <a16:creationId xmlns:a16="http://schemas.microsoft.com/office/drawing/2014/main" id="{E63500AF-CCCB-4C80-958F-ED0CEFC20E9C}"/>
              </a:ext>
            </a:extLst>
          </p:cNvPr>
          <p:cNvGrpSpPr/>
          <p:nvPr/>
        </p:nvGrpSpPr>
        <p:grpSpPr>
          <a:xfrm>
            <a:off x="1240661" y="5040140"/>
            <a:ext cx="1235526" cy="614903"/>
            <a:chOff x="-393444" y="1578748"/>
            <a:chExt cx="1520149" cy="1005451"/>
          </a:xfrm>
          <a:solidFill>
            <a:schemeClr val="accent4">
              <a:lumMod val="20000"/>
              <a:lumOff val="80000"/>
            </a:schemeClr>
          </a:solidFill>
        </p:grpSpPr>
        <p:sp>
          <p:nvSpPr>
            <p:cNvPr id="58" name="Rectangle 57">
              <a:extLst>
                <a:ext uri="{FF2B5EF4-FFF2-40B4-BE49-F238E27FC236}">
                  <a16:creationId xmlns:a16="http://schemas.microsoft.com/office/drawing/2014/main" id="{3F9AEE63-0E35-4CD0-8E85-02896D599B94}"/>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3</a:t>
              </a:r>
            </a:p>
          </p:txBody>
        </p:sp>
        <p:pic>
          <p:nvPicPr>
            <p:cNvPr id="59" name="Graphic 58" descr="Users outline">
              <a:extLst>
                <a:ext uri="{FF2B5EF4-FFF2-40B4-BE49-F238E27FC236}">
                  <a16:creationId xmlns:a16="http://schemas.microsoft.com/office/drawing/2014/main" id="{B8BEAB8A-346B-423C-B623-824964FC0195}"/>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60" name="Group 59">
            <a:extLst>
              <a:ext uri="{FF2B5EF4-FFF2-40B4-BE49-F238E27FC236}">
                <a16:creationId xmlns:a16="http://schemas.microsoft.com/office/drawing/2014/main" id="{8D3AD5F0-794A-4E64-BFC1-7C093CF7BE67}"/>
              </a:ext>
            </a:extLst>
          </p:cNvPr>
          <p:cNvGrpSpPr/>
          <p:nvPr/>
        </p:nvGrpSpPr>
        <p:grpSpPr>
          <a:xfrm>
            <a:off x="1229768" y="5802145"/>
            <a:ext cx="1235526" cy="614903"/>
            <a:chOff x="-393444" y="1578748"/>
            <a:chExt cx="1520149" cy="1005451"/>
          </a:xfrm>
          <a:solidFill>
            <a:schemeClr val="accent4">
              <a:lumMod val="20000"/>
              <a:lumOff val="80000"/>
            </a:schemeClr>
          </a:solidFill>
        </p:grpSpPr>
        <p:sp>
          <p:nvSpPr>
            <p:cNvPr id="61" name="Rectangle 60">
              <a:extLst>
                <a:ext uri="{FF2B5EF4-FFF2-40B4-BE49-F238E27FC236}">
                  <a16:creationId xmlns:a16="http://schemas.microsoft.com/office/drawing/2014/main" id="{50C8EAEA-0936-4E8C-B8C4-1925EB021596}"/>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N</a:t>
              </a:r>
            </a:p>
          </p:txBody>
        </p:sp>
        <p:pic>
          <p:nvPicPr>
            <p:cNvPr id="62" name="Graphic 61" descr="Users outline">
              <a:extLst>
                <a:ext uri="{FF2B5EF4-FFF2-40B4-BE49-F238E27FC236}">
                  <a16:creationId xmlns:a16="http://schemas.microsoft.com/office/drawing/2014/main" id="{B4C8DF07-4C30-430A-91C7-75782BEFCBBE}"/>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77" name="Group 76">
            <a:extLst>
              <a:ext uri="{FF2B5EF4-FFF2-40B4-BE49-F238E27FC236}">
                <a16:creationId xmlns:a16="http://schemas.microsoft.com/office/drawing/2014/main" id="{A94E6348-AE16-4254-9364-7317C56DE473}"/>
              </a:ext>
            </a:extLst>
          </p:cNvPr>
          <p:cNvGrpSpPr/>
          <p:nvPr/>
        </p:nvGrpSpPr>
        <p:grpSpPr>
          <a:xfrm>
            <a:off x="4152044" y="3942189"/>
            <a:ext cx="552365" cy="2428200"/>
            <a:chOff x="4081099" y="3998413"/>
            <a:chExt cx="566902" cy="2492107"/>
          </a:xfrm>
        </p:grpSpPr>
        <p:grpSp>
          <p:nvGrpSpPr>
            <p:cNvPr id="14" name="Group 13">
              <a:extLst>
                <a:ext uri="{FF2B5EF4-FFF2-40B4-BE49-F238E27FC236}">
                  <a16:creationId xmlns:a16="http://schemas.microsoft.com/office/drawing/2014/main" id="{161F5A0D-E79B-4837-B49C-466958938FD7}"/>
                </a:ext>
              </a:extLst>
            </p:cNvPr>
            <p:cNvGrpSpPr/>
            <p:nvPr/>
          </p:nvGrpSpPr>
          <p:grpSpPr>
            <a:xfrm>
              <a:off x="4081099" y="3998413"/>
              <a:ext cx="560107" cy="577516"/>
              <a:chOff x="6262373" y="2435914"/>
              <a:chExt cx="848695" cy="911804"/>
            </a:xfrm>
          </p:grpSpPr>
          <p:sp>
            <p:nvSpPr>
              <p:cNvPr id="15" name="Rectangle 14">
                <a:extLst>
                  <a:ext uri="{FF2B5EF4-FFF2-40B4-BE49-F238E27FC236}">
                    <a16:creationId xmlns:a16="http://schemas.microsoft.com/office/drawing/2014/main" id="{99806C44-507D-4FEA-8003-286F159E38B7}"/>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Principal</a:t>
                </a:r>
              </a:p>
            </p:txBody>
          </p:sp>
          <p:pic>
            <p:nvPicPr>
              <p:cNvPr id="16" name="Graphic 15" descr="User with solid fill">
                <a:extLst>
                  <a:ext uri="{FF2B5EF4-FFF2-40B4-BE49-F238E27FC236}">
                    <a16:creationId xmlns:a16="http://schemas.microsoft.com/office/drawing/2014/main" id="{2AB89B52-D409-4BDA-87B3-DF401BC292A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09170" y="2732523"/>
                <a:ext cx="565894" cy="565894"/>
              </a:xfrm>
              <a:prstGeom prst="rect">
                <a:avLst/>
              </a:prstGeom>
            </p:spPr>
          </p:pic>
        </p:grpSp>
        <p:grpSp>
          <p:nvGrpSpPr>
            <p:cNvPr id="68" name="Group 67">
              <a:extLst>
                <a:ext uri="{FF2B5EF4-FFF2-40B4-BE49-F238E27FC236}">
                  <a16:creationId xmlns:a16="http://schemas.microsoft.com/office/drawing/2014/main" id="{B648F58E-4332-4E33-BC33-ABD8901943D6}"/>
                </a:ext>
              </a:extLst>
            </p:cNvPr>
            <p:cNvGrpSpPr/>
            <p:nvPr/>
          </p:nvGrpSpPr>
          <p:grpSpPr>
            <a:xfrm>
              <a:off x="4084115" y="4636610"/>
              <a:ext cx="560107" cy="577516"/>
              <a:chOff x="6262373" y="2435914"/>
              <a:chExt cx="848695" cy="911804"/>
            </a:xfrm>
          </p:grpSpPr>
          <p:sp>
            <p:nvSpPr>
              <p:cNvPr id="69" name="Rectangle 68">
                <a:extLst>
                  <a:ext uri="{FF2B5EF4-FFF2-40B4-BE49-F238E27FC236}">
                    <a16:creationId xmlns:a16="http://schemas.microsoft.com/office/drawing/2014/main" id="{C83B0009-9526-47A8-B0BB-025EE903B30D}"/>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Principal</a:t>
                </a:r>
              </a:p>
            </p:txBody>
          </p:sp>
          <p:pic>
            <p:nvPicPr>
              <p:cNvPr id="70" name="Graphic 69" descr="User with solid fill">
                <a:extLst>
                  <a:ext uri="{FF2B5EF4-FFF2-40B4-BE49-F238E27FC236}">
                    <a16:creationId xmlns:a16="http://schemas.microsoft.com/office/drawing/2014/main" id="{978FEB54-1AAC-40E0-9B21-8A1878280B2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09170" y="2732523"/>
                <a:ext cx="565894" cy="565894"/>
              </a:xfrm>
              <a:prstGeom prst="rect">
                <a:avLst/>
              </a:prstGeom>
            </p:spPr>
          </p:pic>
        </p:grpSp>
        <p:grpSp>
          <p:nvGrpSpPr>
            <p:cNvPr id="71" name="Group 70">
              <a:extLst>
                <a:ext uri="{FF2B5EF4-FFF2-40B4-BE49-F238E27FC236}">
                  <a16:creationId xmlns:a16="http://schemas.microsoft.com/office/drawing/2014/main" id="{DAFEBAA2-15A2-45F0-9867-8DDD5020E2F5}"/>
                </a:ext>
              </a:extLst>
            </p:cNvPr>
            <p:cNvGrpSpPr/>
            <p:nvPr/>
          </p:nvGrpSpPr>
          <p:grpSpPr>
            <a:xfrm>
              <a:off x="4084878" y="5274807"/>
              <a:ext cx="560107" cy="577516"/>
              <a:chOff x="6262373" y="2435914"/>
              <a:chExt cx="848695" cy="911804"/>
            </a:xfrm>
          </p:grpSpPr>
          <p:sp>
            <p:nvSpPr>
              <p:cNvPr id="72" name="Rectangle 71">
                <a:extLst>
                  <a:ext uri="{FF2B5EF4-FFF2-40B4-BE49-F238E27FC236}">
                    <a16:creationId xmlns:a16="http://schemas.microsoft.com/office/drawing/2014/main" id="{813F998C-3BA0-4DBC-B6D2-BDC09C7647DB}"/>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Principal</a:t>
                </a:r>
              </a:p>
            </p:txBody>
          </p:sp>
          <p:pic>
            <p:nvPicPr>
              <p:cNvPr id="73" name="Graphic 72" descr="User with solid fill">
                <a:extLst>
                  <a:ext uri="{FF2B5EF4-FFF2-40B4-BE49-F238E27FC236}">
                    <a16:creationId xmlns:a16="http://schemas.microsoft.com/office/drawing/2014/main" id="{5191DD3C-446E-4833-A26C-BC2AC48ED00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09170" y="2732523"/>
                <a:ext cx="565894" cy="565894"/>
              </a:xfrm>
              <a:prstGeom prst="rect">
                <a:avLst/>
              </a:prstGeom>
            </p:spPr>
          </p:pic>
        </p:grpSp>
        <p:grpSp>
          <p:nvGrpSpPr>
            <p:cNvPr id="74" name="Group 73">
              <a:extLst>
                <a:ext uri="{FF2B5EF4-FFF2-40B4-BE49-F238E27FC236}">
                  <a16:creationId xmlns:a16="http://schemas.microsoft.com/office/drawing/2014/main" id="{BB8765D2-00A3-4E39-8F21-F9A015E0655A}"/>
                </a:ext>
              </a:extLst>
            </p:cNvPr>
            <p:cNvGrpSpPr/>
            <p:nvPr/>
          </p:nvGrpSpPr>
          <p:grpSpPr>
            <a:xfrm>
              <a:off x="4087894" y="5913004"/>
              <a:ext cx="560107" cy="577516"/>
              <a:chOff x="6262373" y="2435914"/>
              <a:chExt cx="848695" cy="911804"/>
            </a:xfrm>
          </p:grpSpPr>
          <p:sp>
            <p:nvSpPr>
              <p:cNvPr id="75" name="Rectangle 74">
                <a:extLst>
                  <a:ext uri="{FF2B5EF4-FFF2-40B4-BE49-F238E27FC236}">
                    <a16:creationId xmlns:a16="http://schemas.microsoft.com/office/drawing/2014/main" id="{3D174C75-ECDF-4EA5-8638-BB91F7ECE946}"/>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500" b="1" dirty="0">
                    <a:solidFill>
                      <a:schemeClr val="tx1"/>
                    </a:solidFill>
                    <a:latin typeface="Arial Black" panose="020B0A04020102020204" pitchFamily="34" charset="0"/>
                    <a:ea typeface="Segoe UI" pitchFamily="34" charset="0"/>
                    <a:cs typeface="Segoe UI" pitchFamily="34" charset="0"/>
                  </a:rPr>
                  <a:t>Principal</a:t>
                </a:r>
              </a:p>
            </p:txBody>
          </p:sp>
          <p:pic>
            <p:nvPicPr>
              <p:cNvPr id="76" name="Graphic 75" descr="User with solid fill">
                <a:extLst>
                  <a:ext uri="{FF2B5EF4-FFF2-40B4-BE49-F238E27FC236}">
                    <a16:creationId xmlns:a16="http://schemas.microsoft.com/office/drawing/2014/main" id="{6B917B95-0454-4CA9-B52D-501CAA09FDF1}"/>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09170" y="2732523"/>
                <a:ext cx="565894" cy="565894"/>
              </a:xfrm>
              <a:prstGeom prst="rect">
                <a:avLst/>
              </a:prstGeom>
            </p:spPr>
          </p:pic>
        </p:grpSp>
      </p:grpSp>
    </p:spTree>
    <p:extLst>
      <p:ext uri="{BB962C8B-B14F-4D97-AF65-F5344CB8AC3E}">
        <p14:creationId xmlns:p14="http://schemas.microsoft.com/office/powerpoint/2010/main" val="27313069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B1CC-7326-42B6-A80B-373CE10D7632}"/>
              </a:ext>
            </a:extLst>
          </p:cNvPr>
          <p:cNvSpPr>
            <a:spLocks noGrp="1"/>
          </p:cNvSpPr>
          <p:nvPr>
            <p:ph type="title"/>
          </p:nvPr>
        </p:nvSpPr>
        <p:spPr/>
        <p:txBody>
          <a:bodyPr/>
          <a:lstStyle/>
          <a:p>
            <a:r>
              <a:rPr lang="en-US" dirty="0"/>
              <a:t>Comparing Solutions Before Service Principal Profiles</a:t>
            </a:r>
          </a:p>
        </p:txBody>
      </p:sp>
      <p:sp>
        <p:nvSpPr>
          <p:cNvPr id="3" name="Text Placeholder 2">
            <a:extLst>
              <a:ext uri="{FF2B5EF4-FFF2-40B4-BE49-F238E27FC236}">
                <a16:creationId xmlns:a16="http://schemas.microsoft.com/office/drawing/2014/main" id="{EAD40148-5C24-4179-8B68-D71013AC46FE}"/>
              </a:ext>
            </a:extLst>
          </p:cNvPr>
          <p:cNvSpPr>
            <a:spLocks noGrp="1"/>
          </p:cNvSpPr>
          <p:nvPr>
            <p:ph type="body" sz="quarter" idx="10"/>
          </p:nvPr>
        </p:nvSpPr>
        <p:spPr>
          <a:xfrm>
            <a:off x="511277" y="1227439"/>
            <a:ext cx="11604521" cy="430887"/>
          </a:xfrm>
        </p:spPr>
        <p:txBody>
          <a:bodyPr/>
          <a:lstStyle/>
          <a:p>
            <a:r>
              <a:rPr lang="en-US" dirty="0"/>
              <a:t>Each solution has strengths and weaknesses compared to others</a:t>
            </a:r>
          </a:p>
        </p:txBody>
      </p:sp>
      <p:graphicFrame>
        <p:nvGraphicFramePr>
          <p:cNvPr id="4" name="Table 4">
            <a:extLst>
              <a:ext uri="{FF2B5EF4-FFF2-40B4-BE49-F238E27FC236}">
                <a16:creationId xmlns:a16="http://schemas.microsoft.com/office/drawing/2014/main" id="{FABB6BDC-9FE3-4571-9E03-5001A2D05426}"/>
              </a:ext>
            </a:extLst>
          </p:cNvPr>
          <p:cNvGraphicFramePr>
            <a:graphicFrameLocks noGrp="1"/>
          </p:cNvGraphicFramePr>
          <p:nvPr>
            <p:extLst>
              <p:ext uri="{D42A27DB-BD31-4B8C-83A1-F6EECF244321}">
                <p14:modId xmlns:p14="http://schemas.microsoft.com/office/powerpoint/2010/main" val="2680889540"/>
              </p:ext>
            </p:extLst>
          </p:nvPr>
        </p:nvGraphicFramePr>
        <p:xfrm>
          <a:off x="979994" y="1935823"/>
          <a:ext cx="10476486" cy="1964873"/>
        </p:xfrm>
        <a:graphic>
          <a:graphicData uri="http://schemas.openxmlformats.org/drawingml/2006/table">
            <a:tbl>
              <a:tblPr firstRow="1" bandRow="1">
                <a:tableStyleId>{B301B821-A1FF-4177-AEE7-76D212191A09}</a:tableStyleId>
              </a:tblPr>
              <a:tblGrid>
                <a:gridCol w="3603269">
                  <a:extLst>
                    <a:ext uri="{9D8B030D-6E8A-4147-A177-3AD203B41FA5}">
                      <a16:colId xmlns:a16="http://schemas.microsoft.com/office/drawing/2014/main" val="2395551605"/>
                    </a:ext>
                  </a:extLst>
                </a:gridCol>
                <a:gridCol w="2349385">
                  <a:extLst>
                    <a:ext uri="{9D8B030D-6E8A-4147-A177-3AD203B41FA5}">
                      <a16:colId xmlns:a16="http://schemas.microsoft.com/office/drawing/2014/main" val="1265358681"/>
                    </a:ext>
                  </a:extLst>
                </a:gridCol>
                <a:gridCol w="2200783">
                  <a:extLst>
                    <a:ext uri="{9D8B030D-6E8A-4147-A177-3AD203B41FA5}">
                      <a16:colId xmlns:a16="http://schemas.microsoft.com/office/drawing/2014/main" val="2523569929"/>
                    </a:ext>
                  </a:extLst>
                </a:gridCol>
                <a:gridCol w="2323049">
                  <a:extLst>
                    <a:ext uri="{9D8B030D-6E8A-4147-A177-3AD203B41FA5}">
                      <a16:colId xmlns:a16="http://schemas.microsoft.com/office/drawing/2014/main" val="62655"/>
                    </a:ext>
                  </a:extLst>
                </a:gridCol>
              </a:tblGrid>
              <a:tr h="717605">
                <a:tc>
                  <a:txBody>
                    <a:bodyPr/>
                    <a:lstStyle/>
                    <a:p>
                      <a:endParaRPr lang="en-US" sz="2000">
                        <a:solidFill>
                          <a:schemeClr val="tx1"/>
                        </a:solidFill>
                      </a:endParaRP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Single Service Principal</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Service Principal Pooling</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Service Principal per Tenant</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98258"/>
                  </a:ext>
                </a:extLst>
              </a:tr>
              <a:tr h="415756">
                <a:tc>
                  <a:txBody>
                    <a:bodyPr/>
                    <a:lstStyle/>
                    <a:p>
                      <a:r>
                        <a:rPr lang="en-US" sz="2000" dirty="0">
                          <a:solidFill>
                            <a:schemeClr val="tx1"/>
                          </a:solidFill>
                        </a:rPr>
                        <a:t>Azure AD Overhead</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Low</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Medium</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High</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912198"/>
                  </a:ext>
                </a:extLst>
              </a:tr>
              <a:tr h="415756">
                <a:tc>
                  <a:txBody>
                    <a:bodyPr/>
                    <a:lstStyle/>
                    <a:p>
                      <a:r>
                        <a:rPr lang="en-US" sz="2000" dirty="0">
                          <a:solidFill>
                            <a:schemeClr val="tx1"/>
                          </a:solidFill>
                        </a:rPr>
                        <a:t>Datasource isolation</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None</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Partial</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Complete</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78701"/>
                  </a:ext>
                </a:extLst>
              </a:tr>
              <a:tr h="415756">
                <a:tc>
                  <a:txBody>
                    <a:bodyPr/>
                    <a:lstStyle/>
                    <a:p>
                      <a:r>
                        <a:rPr lang="en-US" sz="2000" dirty="0">
                          <a:solidFill>
                            <a:schemeClr val="tx1"/>
                          </a:solidFill>
                        </a:rPr>
                        <a:t>Power BI API Performance</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OK</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OK</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Optimized</a:t>
                      </a:r>
                    </a:p>
                  </a:txBody>
                  <a:tcPr marL="102515" marR="102515" marT="51257" marB="51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6729"/>
                  </a:ext>
                </a:extLst>
              </a:tr>
            </a:tbl>
          </a:graphicData>
        </a:graphic>
      </p:graphicFrame>
    </p:spTree>
    <p:extLst>
      <p:ext uri="{BB962C8B-B14F-4D97-AF65-F5344CB8AC3E}">
        <p14:creationId xmlns:p14="http://schemas.microsoft.com/office/powerpoint/2010/main" val="17395793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4DB5EB-7103-43F0-831C-528CF0A6704D}"/>
              </a:ext>
            </a:extLst>
          </p:cNvPr>
          <p:cNvSpPr>
            <a:spLocks noGrp="1"/>
          </p:cNvSpPr>
          <p:nvPr>
            <p:ph type="body" sz="quarter" idx="10"/>
          </p:nvPr>
        </p:nvSpPr>
        <p:spPr>
          <a:xfrm>
            <a:off x="511277" y="1227439"/>
            <a:ext cx="11604521" cy="5586145"/>
          </a:xfrm>
        </p:spPr>
        <p:txBody>
          <a:bodyPr/>
          <a:lstStyle/>
          <a:p>
            <a:r>
              <a:rPr lang="en-US" dirty="0"/>
              <a:t>Service principal profiles are created as local accounts created in Power BI Service</a:t>
            </a:r>
          </a:p>
          <a:p>
            <a:pPr lvl="1"/>
            <a:r>
              <a:rPr lang="en-US" dirty="0"/>
              <a:t>New Power BI Profiles API allows service principal to create service principal profiles</a:t>
            </a:r>
          </a:p>
          <a:p>
            <a:pPr lvl="1"/>
            <a:r>
              <a:rPr lang="en-US" dirty="0"/>
              <a:t>No limit on how many service principal profiles can be created by a single service principal</a:t>
            </a:r>
          </a:p>
          <a:p>
            <a:pPr lvl="1"/>
            <a:r>
              <a:rPr lang="en-US" dirty="0"/>
              <a:t>Service principal profiles are unknowns to Azure AD </a:t>
            </a:r>
            <a:r>
              <a:rPr lang="en-US" i="1" dirty="0">
                <a:solidFill>
                  <a:schemeClr val="tx1">
                    <a:lumMod val="60000"/>
                    <a:lumOff val="40000"/>
                  </a:schemeClr>
                </a:solidFill>
              </a:rPr>
              <a:t>– it's a power BI thing!</a:t>
            </a:r>
          </a:p>
          <a:p>
            <a:pPr lvl="1"/>
            <a:endParaRPr lang="en-US" i="1" dirty="0">
              <a:solidFill>
                <a:schemeClr val="tx1">
                  <a:lumMod val="60000"/>
                  <a:lumOff val="40000"/>
                </a:schemeClr>
              </a:solidFill>
            </a:endParaRPr>
          </a:p>
          <a:p>
            <a:pPr lvl="1"/>
            <a:endParaRPr lang="en-US" i="1" dirty="0">
              <a:solidFill>
                <a:schemeClr val="tx1">
                  <a:lumMod val="60000"/>
                  <a:lumOff val="40000"/>
                </a:schemeClr>
              </a:solidFill>
            </a:endParaRPr>
          </a:p>
          <a:p>
            <a:pPr lvl="1"/>
            <a:endParaRPr lang="en-US" i="1" dirty="0">
              <a:solidFill>
                <a:schemeClr val="tx1">
                  <a:lumMod val="60000"/>
                  <a:lumOff val="40000"/>
                </a:schemeClr>
              </a:solidFill>
            </a:endParaRPr>
          </a:p>
          <a:p>
            <a:pPr lvl="1"/>
            <a:endParaRPr lang="en-US" i="1" dirty="0">
              <a:solidFill>
                <a:schemeClr val="tx1">
                  <a:lumMod val="60000"/>
                  <a:lumOff val="40000"/>
                </a:schemeClr>
              </a:solidFill>
            </a:endParaRPr>
          </a:p>
          <a:p>
            <a:pPr lvl="1"/>
            <a:endParaRPr lang="en-US" i="1" dirty="0">
              <a:solidFill>
                <a:schemeClr val="tx1">
                  <a:lumMod val="60000"/>
                  <a:lumOff val="40000"/>
                </a:schemeClr>
              </a:solidFill>
            </a:endParaRPr>
          </a:p>
          <a:p>
            <a:pPr lvl="1"/>
            <a:endParaRPr lang="en-US" i="1" dirty="0">
              <a:solidFill>
                <a:schemeClr val="tx1">
                  <a:lumMod val="60000"/>
                  <a:lumOff val="40000"/>
                </a:schemeClr>
              </a:solidFill>
            </a:endParaRPr>
          </a:p>
          <a:p>
            <a:pPr>
              <a:spcBef>
                <a:spcPts val="1200"/>
              </a:spcBef>
            </a:pPr>
            <a:r>
              <a:rPr lang="en-US" dirty="0"/>
              <a:t>Parent-child relationship exists between service principal and the profiles it creates</a:t>
            </a:r>
          </a:p>
          <a:p>
            <a:pPr lvl="1"/>
            <a:r>
              <a:rPr lang="en-US" dirty="0"/>
              <a:t>Service principal profiles are never stand-alone – they're always associated with service principal</a:t>
            </a:r>
          </a:p>
          <a:p>
            <a:pPr lvl="1"/>
            <a:r>
              <a:rPr lang="en-US" dirty="0"/>
              <a:t>Service principal profile can only be used by service principal which created it</a:t>
            </a:r>
          </a:p>
          <a:p>
            <a:pPr lvl="1"/>
            <a:r>
              <a:rPr lang="en-US" dirty="0"/>
              <a:t>Service principal profile not accessible from other service principals or users</a:t>
            </a:r>
          </a:p>
        </p:txBody>
      </p:sp>
      <p:sp>
        <p:nvSpPr>
          <p:cNvPr id="52" name="Rectangle 51">
            <a:extLst>
              <a:ext uri="{FF2B5EF4-FFF2-40B4-BE49-F238E27FC236}">
                <a16:creationId xmlns:a16="http://schemas.microsoft.com/office/drawing/2014/main" id="{42F44D46-8240-4D5B-834C-08C7F7A0F63C}"/>
              </a:ext>
            </a:extLst>
          </p:cNvPr>
          <p:cNvSpPr/>
          <p:nvPr/>
        </p:nvSpPr>
        <p:spPr bwMode="auto">
          <a:xfrm>
            <a:off x="1262743" y="2887102"/>
            <a:ext cx="3233059" cy="2142100"/>
          </a:xfrm>
          <a:prstGeom prst="rect">
            <a:avLst/>
          </a:prstGeom>
          <a:solidFill>
            <a:schemeClr val="bg1">
              <a:lumMod val="95000"/>
            </a:schemeClr>
          </a:solidFill>
          <a:ln w="19050">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a:extLst>
              <a:ext uri="{FF2B5EF4-FFF2-40B4-BE49-F238E27FC236}">
                <a16:creationId xmlns:a16="http://schemas.microsoft.com/office/drawing/2014/main" id="{1DEA67CD-B9BB-4A76-9A2B-199E646F7C38}"/>
              </a:ext>
            </a:extLst>
          </p:cNvPr>
          <p:cNvSpPr/>
          <p:nvPr/>
        </p:nvSpPr>
        <p:spPr bwMode="auto">
          <a:xfrm>
            <a:off x="2644342" y="3025174"/>
            <a:ext cx="1644631" cy="1786314"/>
          </a:xfrm>
          <a:prstGeom prst="rect">
            <a:avLst/>
          </a:prstGeom>
          <a:solidFill>
            <a:srgbClr val="FEFCF0"/>
          </a:solidFill>
          <a:ln w="19050">
            <a:solidFill>
              <a:schemeClr val="tx1">
                <a:lumMod val="60000"/>
                <a:lumOff val="40000"/>
              </a:schemeClr>
            </a:solidFill>
            <a:prstDash val="solid"/>
            <a:headEnd type="none" w="med" len="med"/>
            <a:tailEnd type="none" w="med" len="med"/>
            <a:extLst>
              <a:ext uri="{C807C97D-BFC1-408E-A445-0C87EB9F89A2}">
                <ask:lineSketchStyleProps xmlns:ask="http://schemas.microsoft.com/office/drawing/2018/sketchyshapes">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3152"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tx1"/>
                </a:solidFill>
                <a:ea typeface="Segoe UI" pitchFamily="34" charset="0"/>
                <a:cs typeface="Segoe UI" pitchFamily="34" charset="0"/>
              </a:rPr>
              <a:t>Power BI Service</a:t>
            </a:r>
          </a:p>
        </p:txBody>
      </p:sp>
      <p:sp>
        <p:nvSpPr>
          <p:cNvPr id="2" name="Title 1">
            <a:extLst>
              <a:ext uri="{FF2B5EF4-FFF2-40B4-BE49-F238E27FC236}">
                <a16:creationId xmlns:a16="http://schemas.microsoft.com/office/drawing/2014/main" id="{23B7BFD9-5A9C-4BC7-BA33-7576BF531D5C}"/>
              </a:ext>
            </a:extLst>
          </p:cNvPr>
          <p:cNvSpPr>
            <a:spLocks noGrp="1"/>
          </p:cNvSpPr>
          <p:nvPr>
            <p:ph type="title"/>
          </p:nvPr>
        </p:nvSpPr>
        <p:spPr/>
        <p:txBody>
          <a:bodyPr/>
          <a:lstStyle/>
          <a:p>
            <a:r>
              <a:rPr lang="en-US" dirty="0"/>
              <a:t>Understanding Service Principal Profiles</a:t>
            </a:r>
          </a:p>
        </p:txBody>
      </p:sp>
      <p:cxnSp>
        <p:nvCxnSpPr>
          <p:cNvPr id="54" name="Straight Arrow Connector 53">
            <a:extLst>
              <a:ext uri="{FF2B5EF4-FFF2-40B4-BE49-F238E27FC236}">
                <a16:creationId xmlns:a16="http://schemas.microsoft.com/office/drawing/2014/main" id="{2EDAFE1A-AB94-480F-8336-A9F18B3B0F28}"/>
              </a:ext>
            </a:extLst>
          </p:cNvPr>
          <p:cNvCxnSpPr>
            <a:cxnSpLocks/>
            <a:endCxn id="84" idx="1"/>
          </p:cNvCxnSpPr>
          <p:nvPr/>
        </p:nvCxnSpPr>
        <p:spPr>
          <a:xfrm flipV="1">
            <a:off x="1976079" y="3519438"/>
            <a:ext cx="1097912" cy="51079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BDBB8E-0462-45AC-BC96-C61B500D70B4}"/>
              </a:ext>
            </a:extLst>
          </p:cNvPr>
          <p:cNvCxnSpPr>
            <a:cxnSpLocks/>
            <a:endCxn id="85" idx="1"/>
          </p:cNvCxnSpPr>
          <p:nvPr/>
        </p:nvCxnSpPr>
        <p:spPr>
          <a:xfrm flipV="1">
            <a:off x="1976079" y="3992715"/>
            <a:ext cx="1097912" cy="3751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CFAA2F4-ABFE-41E4-97F4-5403A59E6CA5}"/>
              </a:ext>
            </a:extLst>
          </p:cNvPr>
          <p:cNvCxnSpPr>
            <a:cxnSpLocks/>
          </p:cNvCxnSpPr>
          <p:nvPr/>
        </p:nvCxnSpPr>
        <p:spPr>
          <a:xfrm>
            <a:off x="1982801" y="4030228"/>
            <a:ext cx="1037048" cy="44785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624C8419-4A12-45BD-BCDC-00A85E2187AF}"/>
              </a:ext>
            </a:extLst>
          </p:cNvPr>
          <p:cNvGrpSpPr/>
          <p:nvPr/>
        </p:nvGrpSpPr>
        <p:grpSpPr>
          <a:xfrm>
            <a:off x="1489246" y="3616714"/>
            <a:ext cx="809083" cy="869245"/>
            <a:chOff x="6262373" y="2435914"/>
            <a:chExt cx="848695" cy="911804"/>
          </a:xfrm>
        </p:grpSpPr>
        <p:sp>
          <p:nvSpPr>
            <p:cNvPr id="58" name="Rectangle 57">
              <a:extLst>
                <a:ext uri="{FF2B5EF4-FFF2-40B4-BE49-F238E27FC236}">
                  <a16:creationId xmlns:a16="http://schemas.microsoft.com/office/drawing/2014/main" id="{275CA730-E2EA-43DF-94A3-B6A87DC93855}"/>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Principal</a:t>
              </a:r>
            </a:p>
          </p:txBody>
        </p:sp>
        <p:pic>
          <p:nvPicPr>
            <p:cNvPr id="59" name="Graphic 58" descr="User with solid fill">
              <a:extLst>
                <a:ext uri="{FF2B5EF4-FFF2-40B4-BE49-F238E27FC236}">
                  <a16:creationId xmlns:a16="http://schemas.microsoft.com/office/drawing/2014/main" id="{B352EF67-DC41-49EF-8BB9-C171EB91CC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342" y="2646694"/>
              <a:ext cx="701023" cy="701023"/>
            </a:xfrm>
            <a:prstGeom prst="rect">
              <a:avLst/>
            </a:prstGeom>
          </p:spPr>
        </p:pic>
      </p:grpSp>
      <p:sp>
        <p:nvSpPr>
          <p:cNvPr id="84" name="Rectangle: Rounded Corners 83">
            <a:extLst>
              <a:ext uri="{FF2B5EF4-FFF2-40B4-BE49-F238E27FC236}">
                <a16:creationId xmlns:a16="http://schemas.microsoft.com/office/drawing/2014/main" id="{F3053665-D467-4501-AEAF-35D94F30F812}"/>
              </a:ext>
            </a:extLst>
          </p:cNvPr>
          <p:cNvSpPr/>
          <p:nvPr/>
        </p:nvSpPr>
        <p:spPr bwMode="auto">
          <a:xfrm>
            <a:off x="3073991" y="3363352"/>
            <a:ext cx="642020"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 1</a:t>
            </a:r>
          </a:p>
        </p:txBody>
      </p:sp>
      <p:sp>
        <p:nvSpPr>
          <p:cNvPr id="85" name="Rectangle: Rounded Corners 84">
            <a:extLst>
              <a:ext uri="{FF2B5EF4-FFF2-40B4-BE49-F238E27FC236}">
                <a16:creationId xmlns:a16="http://schemas.microsoft.com/office/drawing/2014/main" id="{CFE13712-810A-4D65-9257-393589B0925A}"/>
              </a:ext>
            </a:extLst>
          </p:cNvPr>
          <p:cNvSpPr/>
          <p:nvPr/>
        </p:nvSpPr>
        <p:spPr bwMode="auto">
          <a:xfrm>
            <a:off x="3073991" y="3836629"/>
            <a:ext cx="642020"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 2</a:t>
            </a:r>
          </a:p>
        </p:txBody>
      </p:sp>
      <p:sp>
        <p:nvSpPr>
          <p:cNvPr id="86" name="Rectangle: Rounded Corners 85">
            <a:extLst>
              <a:ext uri="{FF2B5EF4-FFF2-40B4-BE49-F238E27FC236}">
                <a16:creationId xmlns:a16="http://schemas.microsoft.com/office/drawing/2014/main" id="{DB93A6DB-897B-4BF7-B50B-982521AC3F3F}"/>
              </a:ext>
            </a:extLst>
          </p:cNvPr>
          <p:cNvSpPr/>
          <p:nvPr/>
        </p:nvSpPr>
        <p:spPr bwMode="auto">
          <a:xfrm>
            <a:off x="3043383" y="4322000"/>
            <a:ext cx="642020"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 3</a:t>
            </a:r>
          </a:p>
        </p:txBody>
      </p:sp>
    </p:spTree>
    <p:extLst>
      <p:ext uri="{BB962C8B-B14F-4D97-AF65-F5344CB8AC3E}">
        <p14:creationId xmlns:p14="http://schemas.microsoft.com/office/powerpoint/2010/main" val="11496358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BFD9-5A9C-4BC7-BA33-7576BF531D5C}"/>
              </a:ext>
            </a:extLst>
          </p:cNvPr>
          <p:cNvSpPr>
            <a:spLocks noGrp="1"/>
          </p:cNvSpPr>
          <p:nvPr>
            <p:ph type="title"/>
          </p:nvPr>
        </p:nvSpPr>
        <p:spPr/>
        <p:txBody>
          <a:bodyPr/>
          <a:lstStyle/>
          <a:p>
            <a:r>
              <a:rPr lang="en-US" dirty="0"/>
              <a:t>Designing with Service Principal Profiles</a:t>
            </a:r>
          </a:p>
        </p:txBody>
      </p:sp>
      <p:sp>
        <p:nvSpPr>
          <p:cNvPr id="3" name="Text Placeholder 2">
            <a:extLst>
              <a:ext uri="{FF2B5EF4-FFF2-40B4-BE49-F238E27FC236}">
                <a16:creationId xmlns:a16="http://schemas.microsoft.com/office/drawing/2014/main" id="{DA4DB5EB-7103-43F0-831C-528CF0A6704D}"/>
              </a:ext>
            </a:extLst>
          </p:cNvPr>
          <p:cNvSpPr>
            <a:spLocks noGrp="1"/>
          </p:cNvSpPr>
          <p:nvPr>
            <p:ph type="body" sz="quarter" idx="10"/>
          </p:nvPr>
        </p:nvSpPr>
        <p:spPr>
          <a:xfrm>
            <a:off x="511277" y="1227439"/>
            <a:ext cx="11604521" cy="1908215"/>
          </a:xfrm>
        </p:spPr>
        <p:txBody>
          <a:bodyPr/>
          <a:lstStyle/>
          <a:p>
            <a:r>
              <a:rPr lang="en-US" dirty="0"/>
              <a:t>Service principal profile is first-class security principal in Power BI authorization system</a:t>
            </a:r>
          </a:p>
          <a:p>
            <a:pPr lvl="1"/>
            <a:r>
              <a:rPr lang="en-US" dirty="0"/>
              <a:t>Service principal can execute Power BI REST API calls under identity of service principal profile</a:t>
            </a:r>
          </a:p>
          <a:p>
            <a:pPr lvl="1"/>
            <a:r>
              <a:rPr lang="en-US" dirty="0"/>
              <a:t>Service principal profile can be added as workspace member</a:t>
            </a:r>
          </a:p>
          <a:p>
            <a:pPr lvl="1"/>
            <a:r>
              <a:rPr lang="en-US" dirty="0"/>
              <a:t>Service principal profile can create workspaces and set datasource credentials</a:t>
            </a:r>
          </a:p>
          <a:p>
            <a:pPr lvl="1"/>
            <a:r>
              <a:rPr lang="en-US" dirty="0"/>
              <a:t>Service principal profile can generate embed token for App-Owns-Data embedding</a:t>
            </a:r>
          </a:p>
        </p:txBody>
      </p:sp>
      <p:sp>
        <p:nvSpPr>
          <p:cNvPr id="51" name="Rectangle 50">
            <a:extLst>
              <a:ext uri="{FF2B5EF4-FFF2-40B4-BE49-F238E27FC236}">
                <a16:creationId xmlns:a16="http://schemas.microsoft.com/office/drawing/2014/main" id="{32B16719-0F30-454C-8915-9A941FC6F1ED}"/>
              </a:ext>
            </a:extLst>
          </p:cNvPr>
          <p:cNvSpPr/>
          <p:nvPr/>
        </p:nvSpPr>
        <p:spPr bwMode="auto">
          <a:xfrm>
            <a:off x="1209710" y="3497262"/>
            <a:ext cx="5637402" cy="2884715"/>
          </a:xfrm>
          <a:prstGeom prst="rect">
            <a:avLst/>
          </a:prstGeom>
          <a:solidFill>
            <a:schemeClr val="bg1">
              <a:lumMod val="95000"/>
            </a:schemeClr>
          </a:solidFill>
          <a:ln w="19050">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ABC1117-EB17-4ADF-96AF-EBA82732D801}"/>
              </a:ext>
            </a:extLst>
          </p:cNvPr>
          <p:cNvSpPr/>
          <p:nvPr/>
        </p:nvSpPr>
        <p:spPr bwMode="auto">
          <a:xfrm>
            <a:off x="1431338" y="3751831"/>
            <a:ext cx="2023045" cy="2319627"/>
          </a:xfrm>
          <a:prstGeom prst="rect">
            <a:avLst/>
          </a:prstGeom>
          <a:solidFill>
            <a:schemeClr val="accent3">
              <a:lumMod val="20000"/>
              <a:lumOff val="80000"/>
            </a:schemeClr>
          </a:solidFill>
          <a:ln w="19050">
            <a:solidFill>
              <a:schemeClr val="tx1">
                <a:lumMod val="60000"/>
                <a:lumOff val="4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b="1" dirty="0">
                <a:solidFill>
                  <a:schemeClr val="tx1"/>
                </a:solidFill>
                <a:ea typeface="Segoe UI" pitchFamily="34" charset="0"/>
                <a:cs typeface="Segoe UI" pitchFamily="34" charset="0"/>
              </a:rPr>
              <a:t>Multi-tenant Application</a:t>
            </a:r>
          </a:p>
        </p:txBody>
      </p:sp>
      <p:cxnSp>
        <p:nvCxnSpPr>
          <p:cNvPr id="6" name="Straight Arrow Connector 5">
            <a:extLst>
              <a:ext uri="{FF2B5EF4-FFF2-40B4-BE49-F238E27FC236}">
                <a16:creationId xmlns:a16="http://schemas.microsoft.com/office/drawing/2014/main" id="{75BC9E85-934B-4759-89D2-A8C6B779B731}"/>
              </a:ext>
            </a:extLst>
          </p:cNvPr>
          <p:cNvCxnSpPr>
            <a:cxnSpLocks/>
            <a:endCxn id="39" idx="1"/>
          </p:cNvCxnSpPr>
          <p:nvPr/>
        </p:nvCxnSpPr>
        <p:spPr>
          <a:xfrm flipV="1">
            <a:off x="2309800" y="4093181"/>
            <a:ext cx="2116448" cy="85097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6EE38CB-55B3-45B8-ACD6-7BF1F05075F8}"/>
              </a:ext>
            </a:extLst>
          </p:cNvPr>
          <p:cNvCxnSpPr>
            <a:cxnSpLocks/>
            <a:endCxn id="32" idx="1"/>
          </p:cNvCxnSpPr>
          <p:nvPr/>
        </p:nvCxnSpPr>
        <p:spPr>
          <a:xfrm flipV="1">
            <a:off x="2395534" y="4833738"/>
            <a:ext cx="2029469" cy="11041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D610818-E461-4BC8-8FDB-2FF7A4B72739}"/>
              </a:ext>
            </a:extLst>
          </p:cNvPr>
          <p:cNvCxnSpPr>
            <a:cxnSpLocks/>
            <a:endCxn id="25" idx="1"/>
          </p:cNvCxnSpPr>
          <p:nvPr/>
        </p:nvCxnSpPr>
        <p:spPr>
          <a:xfrm>
            <a:off x="2395534" y="4944155"/>
            <a:ext cx="2029469" cy="63014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729F0BC-AD67-4C33-9863-109AF600F9C7}"/>
              </a:ext>
            </a:extLst>
          </p:cNvPr>
          <p:cNvGrpSpPr/>
          <p:nvPr/>
        </p:nvGrpSpPr>
        <p:grpSpPr>
          <a:xfrm>
            <a:off x="1995432" y="4531583"/>
            <a:ext cx="809083" cy="869245"/>
            <a:chOff x="6262373" y="2435914"/>
            <a:chExt cx="848695" cy="911804"/>
          </a:xfrm>
        </p:grpSpPr>
        <p:sp>
          <p:nvSpPr>
            <p:cNvPr id="11" name="Rectangle 10">
              <a:extLst>
                <a:ext uri="{FF2B5EF4-FFF2-40B4-BE49-F238E27FC236}">
                  <a16:creationId xmlns:a16="http://schemas.microsoft.com/office/drawing/2014/main" id="{5892FB50-4F00-451A-88EF-FC05897DE00D}"/>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Principal</a:t>
              </a:r>
            </a:p>
          </p:txBody>
        </p:sp>
        <p:pic>
          <p:nvPicPr>
            <p:cNvPr id="12" name="Graphic 11" descr="User with solid fill">
              <a:extLst>
                <a:ext uri="{FF2B5EF4-FFF2-40B4-BE49-F238E27FC236}">
                  <a16:creationId xmlns:a16="http://schemas.microsoft.com/office/drawing/2014/main" id="{D436623F-B3C6-4AC4-A602-F8BCBA98AD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3342" y="2646694"/>
              <a:ext cx="701023" cy="701023"/>
            </a:xfrm>
            <a:prstGeom prst="rect">
              <a:avLst/>
            </a:prstGeom>
          </p:spPr>
        </p:pic>
      </p:grpSp>
      <p:grpSp>
        <p:nvGrpSpPr>
          <p:cNvPr id="14" name="Group 13">
            <a:extLst>
              <a:ext uri="{FF2B5EF4-FFF2-40B4-BE49-F238E27FC236}">
                <a16:creationId xmlns:a16="http://schemas.microsoft.com/office/drawing/2014/main" id="{844F9185-7CED-45D5-995B-51084E6C7E90}"/>
              </a:ext>
            </a:extLst>
          </p:cNvPr>
          <p:cNvGrpSpPr/>
          <p:nvPr/>
        </p:nvGrpSpPr>
        <p:grpSpPr>
          <a:xfrm>
            <a:off x="4426248" y="3785838"/>
            <a:ext cx="2088400" cy="614685"/>
            <a:chOff x="8211024" y="3430934"/>
            <a:chExt cx="2141331" cy="630264"/>
          </a:xfrm>
        </p:grpSpPr>
        <p:sp>
          <p:nvSpPr>
            <p:cNvPr id="39" name="Rectangle 38">
              <a:extLst>
                <a:ext uri="{FF2B5EF4-FFF2-40B4-BE49-F238E27FC236}">
                  <a16:creationId xmlns:a16="http://schemas.microsoft.com/office/drawing/2014/main" id="{D4D71936-ED98-47F9-A3DE-3B6DC891EC23}"/>
                </a:ext>
              </a:extLst>
            </p:cNvPr>
            <p:cNvSpPr/>
            <p:nvPr/>
          </p:nvSpPr>
          <p:spPr bwMode="auto">
            <a:xfrm>
              <a:off x="8211024" y="3430934"/>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1 Tenant</a:t>
              </a:r>
            </a:p>
          </p:txBody>
        </p:sp>
        <p:grpSp>
          <p:nvGrpSpPr>
            <p:cNvPr id="40" name="Group 39">
              <a:extLst>
                <a:ext uri="{FF2B5EF4-FFF2-40B4-BE49-F238E27FC236}">
                  <a16:creationId xmlns:a16="http://schemas.microsoft.com/office/drawing/2014/main" id="{FB515770-DA6E-4F58-8D16-38F73F388321}"/>
                </a:ext>
              </a:extLst>
            </p:cNvPr>
            <p:cNvGrpSpPr/>
            <p:nvPr/>
          </p:nvGrpSpPr>
          <p:grpSpPr>
            <a:xfrm>
              <a:off x="8363529" y="3635898"/>
              <a:ext cx="1874011" cy="373552"/>
              <a:chOff x="8489236" y="3139978"/>
              <a:chExt cx="1429269" cy="296761"/>
            </a:xfrm>
          </p:grpSpPr>
          <p:graphicFrame>
            <p:nvGraphicFramePr>
              <p:cNvPr id="41" name="Object 40">
                <a:extLst>
                  <a:ext uri="{FF2B5EF4-FFF2-40B4-BE49-F238E27FC236}">
                    <a16:creationId xmlns:a16="http://schemas.microsoft.com/office/drawing/2014/main" id="{AB5DF5ED-0585-47DE-8F83-C43D9AD2D42D}"/>
                  </a:ext>
                </a:extLst>
              </p:cNvPr>
              <p:cNvGraphicFramePr>
                <a:graphicFrameLocks noChangeAspect="1"/>
              </p:cNvGraphicFramePr>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7185" name="Bitmap Image" r:id="rId5" imgW="380880" imgH="343080" progId="Paint.Picture">
                      <p:embed/>
                    </p:oleObj>
                  </mc:Choice>
                  <mc:Fallback>
                    <p:oleObj name="Bitmap Image" r:id="rId5" imgW="380880" imgH="343080" progId="Paint.Picture">
                      <p:embed/>
                      <p:pic>
                        <p:nvPicPr>
                          <p:cNvPr id="41" name="Object 40">
                            <a:extLst>
                              <a:ext uri="{FF2B5EF4-FFF2-40B4-BE49-F238E27FC236}">
                                <a16:creationId xmlns:a16="http://schemas.microsoft.com/office/drawing/2014/main" id="{AB5DF5ED-0585-47DE-8F83-C43D9AD2D42D}"/>
                              </a:ext>
                            </a:extLst>
                          </p:cNvPr>
                          <p:cNvPicPr/>
                          <p:nvPr/>
                        </p:nvPicPr>
                        <p:blipFill>
                          <a:blip r:embed="rId6"/>
                          <a:stretch>
                            <a:fillRect/>
                          </a:stretch>
                        </p:blipFill>
                        <p:spPr>
                          <a:xfrm>
                            <a:off x="9331842" y="3139984"/>
                            <a:ext cx="309664" cy="278698"/>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FD00F0E2-E6A9-44A2-8FCC-30F449F973F4}"/>
                  </a:ext>
                </a:extLst>
              </p:cNvPr>
              <p:cNvGraphicFramePr>
                <a:graphicFrameLocks noChangeAspect="1"/>
              </p:cNvGraphicFramePr>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7186" name="Bitmap Image" r:id="rId7" imgW="373320" imgH="365760" progId="Paint.Picture">
                      <p:embed/>
                    </p:oleObj>
                  </mc:Choice>
                  <mc:Fallback>
                    <p:oleObj name="Bitmap Image" r:id="rId7" imgW="373320" imgH="365760" progId="Paint.Picture">
                      <p:embed/>
                      <p:pic>
                        <p:nvPicPr>
                          <p:cNvPr id="42" name="Object 41">
                            <a:extLst>
                              <a:ext uri="{FF2B5EF4-FFF2-40B4-BE49-F238E27FC236}">
                                <a16:creationId xmlns:a16="http://schemas.microsoft.com/office/drawing/2014/main" id="{FD00F0E2-E6A9-44A2-8FCC-30F449F973F4}"/>
                              </a:ext>
                            </a:extLst>
                          </p:cNvPr>
                          <p:cNvPicPr/>
                          <p:nvPr/>
                        </p:nvPicPr>
                        <p:blipFill>
                          <a:blip r:embed="rId8"/>
                          <a:stretch>
                            <a:fillRect/>
                          </a:stretch>
                        </p:blipFill>
                        <p:spPr>
                          <a:xfrm>
                            <a:off x="8766234" y="3139978"/>
                            <a:ext cx="303212" cy="296761"/>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72F18C72-5355-4045-B280-C3A063451F23}"/>
                  </a:ext>
                </a:extLst>
              </p:cNvPr>
              <p:cNvGraphicFramePr>
                <a:graphicFrameLocks noChangeAspect="1"/>
              </p:cNvGraphicFramePr>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7187" name="Bitmap Image" r:id="rId9" imgW="358200" imgH="350640" progId="Paint.Picture">
                      <p:embed/>
                    </p:oleObj>
                  </mc:Choice>
                  <mc:Fallback>
                    <p:oleObj name="Bitmap Image" r:id="rId9" imgW="358200" imgH="350640" progId="Paint.Picture">
                      <p:embed/>
                      <p:pic>
                        <p:nvPicPr>
                          <p:cNvPr id="43" name="Object 42">
                            <a:extLst>
                              <a:ext uri="{FF2B5EF4-FFF2-40B4-BE49-F238E27FC236}">
                                <a16:creationId xmlns:a16="http://schemas.microsoft.com/office/drawing/2014/main" id="{72F18C72-5355-4045-B280-C3A063451F23}"/>
                              </a:ext>
                            </a:extLst>
                          </p:cNvPr>
                          <p:cNvPicPr/>
                          <p:nvPr/>
                        </p:nvPicPr>
                        <p:blipFill>
                          <a:blip r:embed="rId10"/>
                          <a:stretch>
                            <a:fillRect/>
                          </a:stretch>
                        </p:blipFill>
                        <p:spPr>
                          <a:xfrm>
                            <a:off x="9054844" y="3139984"/>
                            <a:ext cx="291600" cy="285149"/>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8A695CF6-843B-4159-8152-1E597A052065}"/>
                  </a:ext>
                </a:extLst>
              </p:cNvPr>
              <p:cNvGraphicFramePr>
                <a:graphicFrameLocks noChangeAspect="1"/>
              </p:cNvGraphicFramePr>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7188" name="Bitmap Image" r:id="rId11" imgW="358200" imgH="350640" progId="Paint.Picture">
                      <p:embed/>
                    </p:oleObj>
                  </mc:Choice>
                  <mc:Fallback>
                    <p:oleObj name="Bitmap Image" r:id="rId11" imgW="358200" imgH="350640" progId="Paint.Picture">
                      <p:embed/>
                      <p:pic>
                        <p:nvPicPr>
                          <p:cNvPr id="44" name="Object 43">
                            <a:extLst>
                              <a:ext uri="{FF2B5EF4-FFF2-40B4-BE49-F238E27FC236}">
                                <a16:creationId xmlns:a16="http://schemas.microsoft.com/office/drawing/2014/main" id="{8A695CF6-843B-4159-8152-1E597A052065}"/>
                              </a:ext>
                            </a:extLst>
                          </p:cNvPr>
                          <p:cNvPicPr/>
                          <p:nvPr/>
                        </p:nvPicPr>
                        <p:blipFill>
                          <a:blip r:embed="rId12"/>
                          <a:stretch>
                            <a:fillRect/>
                          </a:stretch>
                        </p:blipFill>
                        <p:spPr>
                          <a:xfrm>
                            <a:off x="9626905" y="3139984"/>
                            <a:ext cx="291600" cy="285149"/>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815737FD-81AB-4484-A599-A1F75B4D44DA}"/>
                  </a:ext>
                </a:extLst>
              </p:cNvPr>
              <p:cNvGraphicFramePr>
                <a:graphicFrameLocks noChangeAspect="1"/>
              </p:cNvGraphicFramePr>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7189" name="Bitmap Image" r:id="rId13" imgW="358200" imgH="350640" progId="Paint.Picture">
                      <p:embed/>
                    </p:oleObj>
                  </mc:Choice>
                  <mc:Fallback>
                    <p:oleObj name="Bitmap Image" r:id="rId13" imgW="358200" imgH="350640" progId="Paint.Picture">
                      <p:embed/>
                      <p:pic>
                        <p:nvPicPr>
                          <p:cNvPr id="45" name="Object 44">
                            <a:extLst>
                              <a:ext uri="{FF2B5EF4-FFF2-40B4-BE49-F238E27FC236}">
                                <a16:creationId xmlns:a16="http://schemas.microsoft.com/office/drawing/2014/main" id="{815737FD-81AB-4484-A599-A1F75B4D44DA}"/>
                              </a:ext>
                            </a:extLst>
                          </p:cNvPr>
                          <p:cNvPicPr/>
                          <p:nvPr/>
                        </p:nvPicPr>
                        <p:blipFill>
                          <a:blip r:embed="rId14"/>
                          <a:stretch>
                            <a:fillRect/>
                          </a:stretch>
                        </p:blipFill>
                        <p:spPr>
                          <a:xfrm>
                            <a:off x="8489236" y="3139982"/>
                            <a:ext cx="291600" cy="285149"/>
                          </a:xfrm>
                          <a:prstGeom prst="rect">
                            <a:avLst/>
                          </a:prstGeom>
                        </p:spPr>
                      </p:pic>
                    </p:oleObj>
                  </mc:Fallback>
                </mc:AlternateContent>
              </a:graphicData>
            </a:graphic>
          </p:graphicFrame>
        </p:grpSp>
      </p:grpSp>
      <p:grpSp>
        <p:nvGrpSpPr>
          <p:cNvPr id="15" name="Group 14">
            <a:extLst>
              <a:ext uri="{FF2B5EF4-FFF2-40B4-BE49-F238E27FC236}">
                <a16:creationId xmlns:a16="http://schemas.microsoft.com/office/drawing/2014/main" id="{14725A60-3FBA-46F5-BE3A-4C430F75F222}"/>
              </a:ext>
            </a:extLst>
          </p:cNvPr>
          <p:cNvGrpSpPr/>
          <p:nvPr/>
        </p:nvGrpSpPr>
        <p:grpSpPr>
          <a:xfrm>
            <a:off x="4425003" y="4526395"/>
            <a:ext cx="2088400" cy="614685"/>
            <a:chOff x="8209747" y="4162233"/>
            <a:chExt cx="2141331" cy="630264"/>
          </a:xfrm>
        </p:grpSpPr>
        <p:sp>
          <p:nvSpPr>
            <p:cNvPr id="32" name="Rectangle 31">
              <a:extLst>
                <a:ext uri="{FF2B5EF4-FFF2-40B4-BE49-F238E27FC236}">
                  <a16:creationId xmlns:a16="http://schemas.microsoft.com/office/drawing/2014/main" id="{92B4328A-E5DD-40D8-B4C6-A66EC8E1F24C}"/>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2 Tenant</a:t>
              </a:r>
            </a:p>
          </p:txBody>
        </p:sp>
        <p:grpSp>
          <p:nvGrpSpPr>
            <p:cNvPr id="33" name="Group 32">
              <a:extLst>
                <a:ext uri="{FF2B5EF4-FFF2-40B4-BE49-F238E27FC236}">
                  <a16:creationId xmlns:a16="http://schemas.microsoft.com/office/drawing/2014/main" id="{6CEB2CBF-E2D3-4839-AE88-386696A26980}"/>
                </a:ext>
              </a:extLst>
            </p:cNvPr>
            <p:cNvGrpSpPr/>
            <p:nvPr/>
          </p:nvGrpSpPr>
          <p:grpSpPr>
            <a:xfrm>
              <a:off x="8362252" y="4367197"/>
              <a:ext cx="1874011" cy="373552"/>
              <a:chOff x="8489236" y="3139978"/>
              <a:chExt cx="1429269" cy="296761"/>
            </a:xfrm>
          </p:grpSpPr>
          <p:graphicFrame>
            <p:nvGraphicFramePr>
              <p:cNvPr id="34" name="Object 33">
                <a:extLst>
                  <a:ext uri="{FF2B5EF4-FFF2-40B4-BE49-F238E27FC236}">
                    <a16:creationId xmlns:a16="http://schemas.microsoft.com/office/drawing/2014/main" id="{BDA31BAE-CB28-4502-9E44-5F08AC588F00}"/>
                  </a:ext>
                </a:extLst>
              </p:cNvPr>
              <p:cNvGraphicFramePr>
                <a:graphicFrameLocks noChangeAspect="1"/>
              </p:cNvGraphicFramePr>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7190" name="Bitmap Image" r:id="rId5" imgW="380880" imgH="343080" progId="Paint.Picture">
                      <p:embed/>
                    </p:oleObj>
                  </mc:Choice>
                  <mc:Fallback>
                    <p:oleObj name="Bitmap Image" r:id="rId5" imgW="380880" imgH="343080" progId="Paint.Picture">
                      <p:embed/>
                      <p:pic>
                        <p:nvPicPr>
                          <p:cNvPr id="34" name="Object 33">
                            <a:extLst>
                              <a:ext uri="{FF2B5EF4-FFF2-40B4-BE49-F238E27FC236}">
                                <a16:creationId xmlns:a16="http://schemas.microsoft.com/office/drawing/2014/main" id="{BDA31BAE-CB28-4502-9E44-5F08AC588F00}"/>
                              </a:ext>
                            </a:extLst>
                          </p:cNvPr>
                          <p:cNvPicPr/>
                          <p:nvPr/>
                        </p:nvPicPr>
                        <p:blipFill>
                          <a:blip r:embed="rId6"/>
                          <a:stretch>
                            <a:fillRect/>
                          </a:stretch>
                        </p:blipFill>
                        <p:spPr>
                          <a:xfrm>
                            <a:off x="9331842" y="3139984"/>
                            <a:ext cx="309664" cy="278698"/>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724ABEF8-6AF0-41DC-9983-CCD221B33C2D}"/>
                  </a:ext>
                </a:extLst>
              </p:cNvPr>
              <p:cNvGraphicFramePr>
                <a:graphicFrameLocks noChangeAspect="1"/>
              </p:cNvGraphicFramePr>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7191" name="Bitmap Image" r:id="rId7" imgW="373320" imgH="365760" progId="Paint.Picture">
                      <p:embed/>
                    </p:oleObj>
                  </mc:Choice>
                  <mc:Fallback>
                    <p:oleObj name="Bitmap Image" r:id="rId7" imgW="373320" imgH="365760" progId="Paint.Picture">
                      <p:embed/>
                      <p:pic>
                        <p:nvPicPr>
                          <p:cNvPr id="35" name="Object 34">
                            <a:extLst>
                              <a:ext uri="{FF2B5EF4-FFF2-40B4-BE49-F238E27FC236}">
                                <a16:creationId xmlns:a16="http://schemas.microsoft.com/office/drawing/2014/main" id="{724ABEF8-6AF0-41DC-9983-CCD221B33C2D}"/>
                              </a:ext>
                            </a:extLst>
                          </p:cNvPr>
                          <p:cNvPicPr/>
                          <p:nvPr/>
                        </p:nvPicPr>
                        <p:blipFill>
                          <a:blip r:embed="rId8"/>
                          <a:stretch>
                            <a:fillRect/>
                          </a:stretch>
                        </p:blipFill>
                        <p:spPr>
                          <a:xfrm>
                            <a:off x="8766234" y="3139978"/>
                            <a:ext cx="303212" cy="296761"/>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2F9E3423-D488-4E45-B9BF-16CFB882E364}"/>
                  </a:ext>
                </a:extLst>
              </p:cNvPr>
              <p:cNvGraphicFramePr>
                <a:graphicFrameLocks noChangeAspect="1"/>
              </p:cNvGraphicFramePr>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7192" name="Bitmap Image" r:id="rId9" imgW="358200" imgH="350640" progId="Paint.Picture">
                      <p:embed/>
                    </p:oleObj>
                  </mc:Choice>
                  <mc:Fallback>
                    <p:oleObj name="Bitmap Image" r:id="rId9" imgW="358200" imgH="350640" progId="Paint.Picture">
                      <p:embed/>
                      <p:pic>
                        <p:nvPicPr>
                          <p:cNvPr id="36" name="Object 35">
                            <a:extLst>
                              <a:ext uri="{FF2B5EF4-FFF2-40B4-BE49-F238E27FC236}">
                                <a16:creationId xmlns:a16="http://schemas.microsoft.com/office/drawing/2014/main" id="{2F9E3423-D488-4E45-B9BF-16CFB882E364}"/>
                              </a:ext>
                            </a:extLst>
                          </p:cNvPr>
                          <p:cNvPicPr/>
                          <p:nvPr/>
                        </p:nvPicPr>
                        <p:blipFill>
                          <a:blip r:embed="rId10"/>
                          <a:stretch>
                            <a:fillRect/>
                          </a:stretch>
                        </p:blipFill>
                        <p:spPr>
                          <a:xfrm>
                            <a:off x="9054844" y="3139984"/>
                            <a:ext cx="291600" cy="285149"/>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C7481C7C-4A9A-41F6-8FB9-67090E0736A6}"/>
                  </a:ext>
                </a:extLst>
              </p:cNvPr>
              <p:cNvGraphicFramePr>
                <a:graphicFrameLocks noChangeAspect="1"/>
              </p:cNvGraphicFramePr>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7193" name="Bitmap Image" r:id="rId11" imgW="358200" imgH="350640" progId="Paint.Picture">
                      <p:embed/>
                    </p:oleObj>
                  </mc:Choice>
                  <mc:Fallback>
                    <p:oleObj name="Bitmap Image" r:id="rId11" imgW="358200" imgH="350640" progId="Paint.Picture">
                      <p:embed/>
                      <p:pic>
                        <p:nvPicPr>
                          <p:cNvPr id="37" name="Object 36">
                            <a:extLst>
                              <a:ext uri="{FF2B5EF4-FFF2-40B4-BE49-F238E27FC236}">
                                <a16:creationId xmlns:a16="http://schemas.microsoft.com/office/drawing/2014/main" id="{C7481C7C-4A9A-41F6-8FB9-67090E0736A6}"/>
                              </a:ext>
                            </a:extLst>
                          </p:cNvPr>
                          <p:cNvPicPr/>
                          <p:nvPr/>
                        </p:nvPicPr>
                        <p:blipFill>
                          <a:blip r:embed="rId12"/>
                          <a:stretch>
                            <a:fillRect/>
                          </a:stretch>
                        </p:blipFill>
                        <p:spPr>
                          <a:xfrm>
                            <a:off x="9626905" y="3139984"/>
                            <a:ext cx="291600" cy="285149"/>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A8B08C9F-E6C2-48FE-AD55-E7C730EA4317}"/>
                  </a:ext>
                </a:extLst>
              </p:cNvPr>
              <p:cNvGraphicFramePr>
                <a:graphicFrameLocks noChangeAspect="1"/>
              </p:cNvGraphicFramePr>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7194" name="Bitmap Image" r:id="rId13" imgW="358200" imgH="350640" progId="Paint.Picture">
                      <p:embed/>
                    </p:oleObj>
                  </mc:Choice>
                  <mc:Fallback>
                    <p:oleObj name="Bitmap Image" r:id="rId13" imgW="358200" imgH="350640" progId="Paint.Picture">
                      <p:embed/>
                      <p:pic>
                        <p:nvPicPr>
                          <p:cNvPr id="38" name="Object 37">
                            <a:extLst>
                              <a:ext uri="{FF2B5EF4-FFF2-40B4-BE49-F238E27FC236}">
                                <a16:creationId xmlns:a16="http://schemas.microsoft.com/office/drawing/2014/main" id="{A8B08C9F-E6C2-48FE-AD55-E7C730EA4317}"/>
                              </a:ext>
                            </a:extLst>
                          </p:cNvPr>
                          <p:cNvPicPr/>
                          <p:nvPr/>
                        </p:nvPicPr>
                        <p:blipFill>
                          <a:blip r:embed="rId14"/>
                          <a:stretch>
                            <a:fillRect/>
                          </a:stretch>
                        </p:blipFill>
                        <p:spPr>
                          <a:xfrm>
                            <a:off x="8489236" y="3139982"/>
                            <a:ext cx="291600" cy="285149"/>
                          </a:xfrm>
                          <a:prstGeom prst="rect">
                            <a:avLst/>
                          </a:prstGeom>
                        </p:spPr>
                      </p:pic>
                    </p:oleObj>
                  </mc:Fallback>
                </mc:AlternateContent>
              </a:graphicData>
            </a:graphic>
          </p:graphicFrame>
        </p:grpSp>
      </p:grpSp>
      <p:grpSp>
        <p:nvGrpSpPr>
          <p:cNvPr id="16" name="Group 15">
            <a:extLst>
              <a:ext uri="{FF2B5EF4-FFF2-40B4-BE49-F238E27FC236}">
                <a16:creationId xmlns:a16="http://schemas.microsoft.com/office/drawing/2014/main" id="{C1447D50-CA00-4C8A-91E9-E1C2A7D1E04A}"/>
              </a:ext>
            </a:extLst>
          </p:cNvPr>
          <p:cNvGrpSpPr/>
          <p:nvPr/>
        </p:nvGrpSpPr>
        <p:grpSpPr>
          <a:xfrm>
            <a:off x="4425003" y="5266953"/>
            <a:ext cx="2088400" cy="614685"/>
            <a:chOff x="8209747" y="4162233"/>
            <a:chExt cx="2141331" cy="630264"/>
          </a:xfrm>
        </p:grpSpPr>
        <p:sp>
          <p:nvSpPr>
            <p:cNvPr id="25" name="Rectangle 24">
              <a:extLst>
                <a:ext uri="{FF2B5EF4-FFF2-40B4-BE49-F238E27FC236}">
                  <a16:creationId xmlns:a16="http://schemas.microsoft.com/office/drawing/2014/main" id="{AEBDFF5F-00CB-4ABA-8484-A8A1656FCF67}"/>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3 Tenant</a:t>
              </a:r>
            </a:p>
          </p:txBody>
        </p:sp>
        <p:grpSp>
          <p:nvGrpSpPr>
            <p:cNvPr id="26" name="Group 25">
              <a:extLst>
                <a:ext uri="{FF2B5EF4-FFF2-40B4-BE49-F238E27FC236}">
                  <a16:creationId xmlns:a16="http://schemas.microsoft.com/office/drawing/2014/main" id="{403E11EA-9870-45F6-96BF-5D002C15E147}"/>
                </a:ext>
              </a:extLst>
            </p:cNvPr>
            <p:cNvGrpSpPr/>
            <p:nvPr/>
          </p:nvGrpSpPr>
          <p:grpSpPr>
            <a:xfrm>
              <a:off x="8362252" y="4367197"/>
              <a:ext cx="1874011" cy="373552"/>
              <a:chOff x="8489236" y="3139978"/>
              <a:chExt cx="1429269" cy="296761"/>
            </a:xfrm>
          </p:grpSpPr>
          <p:graphicFrame>
            <p:nvGraphicFramePr>
              <p:cNvPr id="27" name="Object 26">
                <a:extLst>
                  <a:ext uri="{FF2B5EF4-FFF2-40B4-BE49-F238E27FC236}">
                    <a16:creationId xmlns:a16="http://schemas.microsoft.com/office/drawing/2014/main" id="{58C6F3F7-9EC9-467D-8B93-F8E275FB7926}"/>
                  </a:ext>
                </a:extLst>
              </p:cNvPr>
              <p:cNvGraphicFramePr>
                <a:graphicFrameLocks noChangeAspect="1"/>
              </p:cNvGraphicFramePr>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7195" name="Bitmap Image" r:id="rId5" imgW="380880" imgH="343080" progId="Paint.Picture">
                      <p:embed/>
                    </p:oleObj>
                  </mc:Choice>
                  <mc:Fallback>
                    <p:oleObj name="Bitmap Image" r:id="rId5" imgW="380880" imgH="343080" progId="Paint.Picture">
                      <p:embed/>
                      <p:pic>
                        <p:nvPicPr>
                          <p:cNvPr id="27" name="Object 26">
                            <a:extLst>
                              <a:ext uri="{FF2B5EF4-FFF2-40B4-BE49-F238E27FC236}">
                                <a16:creationId xmlns:a16="http://schemas.microsoft.com/office/drawing/2014/main" id="{58C6F3F7-9EC9-467D-8B93-F8E275FB7926}"/>
                              </a:ext>
                            </a:extLst>
                          </p:cNvPr>
                          <p:cNvPicPr/>
                          <p:nvPr/>
                        </p:nvPicPr>
                        <p:blipFill>
                          <a:blip r:embed="rId6"/>
                          <a:stretch>
                            <a:fillRect/>
                          </a:stretch>
                        </p:blipFill>
                        <p:spPr>
                          <a:xfrm>
                            <a:off x="9331842" y="3139984"/>
                            <a:ext cx="309664" cy="278698"/>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0DA165E3-B355-4C0E-B342-B05B258F47F7}"/>
                  </a:ext>
                </a:extLst>
              </p:cNvPr>
              <p:cNvGraphicFramePr>
                <a:graphicFrameLocks noChangeAspect="1"/>
              </p:cNvGraphicFramePr>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7196" name="Bitmap Image" r:id="rId7" imgW="373320" imgH="365760" progId="Paint.Picture">
                      <p:embed/>
                    </p:oleObj>
                  </mc:Choice>
                  <mc:Fallback>
                    <p:oleObj name="Bitmap Image" r:id="rId7" imgW="373320" imgH="365760" progId="Paint.Picture">
                      <p:embed/>
                      <p:pic>
                        <p:nvPicPr>
                          <p:cNvPr id="28" name="Object 27">
                            <a:extLst>
                              <a:ext uri="{FF2B5EF4-FFF2-40B4-BE49-F238E27FC236}">
                                <a16:creationId xmlns:a16="http://schemas.microsoft.com/office/drawing/2014/main" id="{0DA165E3-B355-4C0E-B342-B05B258F47F7}"/>
                              </a:ext>
                            </a:extLst>
                          </p:cNvPr>
                          <p:cNvPicPr/>
                          <p:nvPr/>
                        </p:nvPicPr>
                        <p:blipFill>
                          <a:blip r:embed="rId8"/>
                          <a:stretch>
                            <a:fillRect/>
                          </a:stretch>
                        </p:blipFill>
                        <p:spPr>
                          <a:xfrm>
                            <a:off x="8766234" y="3139978"/>
                            <a:ext cx="303212" cy="296761"/>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3C7D7996-679F-4577-B716-FD5BCE7BE26F}"/>
                  </a:ext>
                </a:extLst>
              </p:cNvPr>
              <p:cNvGraphicFramePr>
                <a:graphicFrameLocks noChangeAspect="1"/>
              </p:cNvGraphicFramePr>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7197" name="Bitmap Image" r:id="rId9" imgW="358200" imgH="350640" progId="Paint.Picture">
                      <p:embed/>
                    </p:oleObj>
                  </mc:Choice>
                  <mc:Fallback>
                    <p:oleObj name="Bitmap Image" r:id="rId9" imgW="358200" imgH="350640" progId="Paint.Picture">
                      <p:embed/>
                      <p:pic>
                        <p:nvPicPr>
                          <p:cNvPr id="29" name="Object 28">
                            <a:extLst>
                              <a:ext uri="{FF2B5EF4-FFF2-40B4-BE49-F238E27FC236}">
                                <a16:creationId xmlns:a16="http://schemas.microsoft.com/office/drawing/2014/main" id="{3C7D7996-679F-4577-B716-FD5BCE7BE26F}"/>
                              </a:ext>
                            </a:extLst>
                          </p:cNvPr>
                          <p:cNvPicPr/>
                          <p:nvPr/>
                        </p:nvPicPr>
                        <p:blipFill>
                          <a:blip r:embed="rId10"/>
                          <a:stretch>
                            <a:fillRect/>
                          </a:stretch>
                        </p:blipFill>
                        <p:spPr>
                          <a:xfrm>
                            <a:off x="9054844" y="3139984"/>
                            <a:ext cx="291600" cy="285149"/>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1EE52899-FE1A-439B-A7DF-49EDC6C0B05F}"/>
                  </a:ext>
                </a:extLst>
              </p:cNvPr>
              <p:cNvGraphicFramePr>
                <a:graphicFrameLocks noChangeAspect="1"/>
              </p:cNvGraphicFramePr>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7198" name="Bitmap Image" r:id="rId11" imgW="358200" imgH="350640" progId="Paint.Picture">
                      <p:embed/>
                    </p:oleObj>
                  </mc:Choice>
                  <mc:Fallback>
                    <p:oleObj name="Bitmap Image" r:id="rId11" imgW="358200" imgH="350640" progId="Paint.Picture">
                      <p:embed/>
                      <p:pic>
                        <p:nvPicPr>
                          <p:cNvPr id="30" name="Object 29">
                            <a:extLst>
                              <a:ext uri="{FF2B5EF4-FFF2-40B4-BE49-F238E27FC236}">
                                <a16:creationId xmlns:a16="http://schemas.microsoft.com/office/drawing/2014/main" id="{1EE52899-FE1A-439B-A7DF-49EDC6C0B05F}"/>
                              </a:ext>
                            </a:extLst>
                          </p:cNvPr>
                          <p:cNvPicPr/>
                          <p:nvPr/>
                        </p:nvPicPr>
                        <p:blipFill>
                          <a:blip r:embed="rId12"/>
                          <a:stretch>
                            <a:fillRect/>
                          </a:stretch>
                        </p:blipFill>
                        <p:spPr>
                          <a:xfrm>
                            <a:off x="9626905" y="3139984"/>
                            <a:ext cx="291600" cy="285149"/>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D5899FCE-4643-43A1-AB1C-B62305BF5A53}"/>
                  </a:ext>
                </a:extLst>
              </p:cNvPr>
              <p:cNvGraphicFramePr>
                <a:graphicFrameLocks noChangeAspect="1"/>
              </p:cNvGraphicFramePr>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7199" name="Bitmap Image" r:id="rId13" imgW="358200" imgH="350640" progId="Paint.Picture">
                      <p:embed/>
                    </p:oleObj>
                  </mc:Choice>
                  <mc:Fallback>
                    <p:oleObj name="Bitmap Image" r:id="rId13" imgW="358200" imgH="350640" progId="Paint.Picture">
                      <p:embed/>
                      <p:pic>
                        <p:nvPicPr>
                          <p:cNvPr id="31" name="Object 30">
                            <a:extLst>
                              <a:ext uri="{FF2B5EF4-FFF2-40B4-BE49-F238E27FC236}">
                                <a16:creationId xmlns:a16="http://schemas.microsoft.com/office/drawing/2014/main" id="{D5899FCE-4643-43A1-AB1C-B62305BF5A53}"/>
                              </a:ext>
                            </a:extLst>
                          </p:cNvPr>
                          <p:cNvPicPr/>
                          <p:nvPr/>
                        </p:nvPicPr>
                        <p:blipFill>
                          <a:blip r:embed="rId14"/>
                          <a:stretch>
                            <a:fillRect/>
                          </a:stretch>
                        </p:blipFill>
                        <p:spPr>
                          <a:xfrm>
                            <a:off x="8489236" y="3139982"/>
                            <a:ext cx="291600" cy="285149"/>
                          </a:xfrm>
                          <a:prstGeom prst="rect">
                            <a:avLst/>
                          </a:prstGeom>
                        </p:spPr>
                      </p:pic>
                    </p:oleObj>
                  </mc:Fallback>
                </mc:AlternateContent>
              </a:graphicData>
            </a:graphic>
          </p:graphicFrame>
        </p:grpSp>
      </p:grpSp>
      <p:sp>
        <p:nvSpPr>
          <p:cNvPr id="46" name="Rectangle: Rounded Corners 45">
            <a:extLst>
              <a:ext uri="{FF2B5EF4-FFF2-40B4-BE49-F238E27FC236}">
                <a16:creationId xmlns:a16="http://schemas.microsoft.com/office/drawing/2014/main" id="{B942A1FF-CE92-4AE8-AD5B-05B23BC44940}"/>
              </a:ext>
            </a:extLst>
          </p:cNvPr>
          <p:cNvSpPr/>
          <p:nvPr/>
        </p:nvSpPr>
        <p:spPr bwMode="auto">
          <a:xfrm>
            <a:off x="3105750" y="4314231"/>
            <a:ext cx="642020"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 1</a:t>
            </a:r>
          </a:p>
        </p:txBody>
      </p:sp>
      <p:sp>
        <p:nvSpPr>
          <p:cNvPr id="47" name="Rectangle: Rounded Corners 46">
            <a:extLst>
              <a:ext uri="{FF2B5EF4-FFF2-40B4-BE49-F238E27FC236}">
                <a16:creationId xmlns:a16="http://schemas.microsoft.com/office/drawing/2014/main" id="{A5F19A83-1FCF-4A43-9891-F3D1A6B58063}"/>
              </a:ext>
            </a:extLst>
          </p:cNvPr>
          <p:cNvSpPr/>
          <p:nvPr/>
        </p:nvSpPr>
        <p:spPr bwMode="auto">
          <a:xfrm>
            <a:off x="3108068" y="4730743"/>
            <a:ext cx="642020"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 2</a:t>
            </a:r>
          </a:p>
        </p:txBody>
      </p:sp>
      <p:sp>
        <p:nvSpPr>
          <p:cNvPr id="48" name="Rectangle: Rounded Corners 47">
            <a:extLst>
              <a:ext uri="{FF2B5EF4-FFF2-40B4-BE49-F238E27FC236}">
                <a16:creationId xmlns:a16="http://schemas.microsoft.com/office/drawing/2014/main" id="{C75C8441-FA9F-4A98-ADF0-32EC243F5617}"/>
              </a:ext>
            </a:extLst>
          </p:cNvPr>
          <p:cNvSpPr/>
          <p:nvPr/>
        </p:nvSpPr>
        <p:spPr bwMode="auto">
          <a:xfrm>
            <a:off x="3121312" y="5128564"/>
            <a:ext cx="642020"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 3</a:t>
            </a:r>
          </a:p>
        </p:txBody>
      </p:sp>
    </p:spTree>
    <p:extLst>
      <p:ext uri="{BB962C8B-B14F-4D97-AF65-F5344CB8AC3E}">
        <p14:creationId xmlns:p14="http://schemas.microsoft.com/office/powerpoint/2010/main" val="276103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C82-03EF-406E-9ADF-3A17C45EF1C1}"/>
              </a:ext>
            </a:extLst>
          </p:cNvPr>
          <p:cNvSpPr>
            <a:spLocks noGrp="1"/>
          </p:cNvSpPr>
          <p:nvPr>
            <p:ph type="title"/>
          </p:nvPr>
        </p:nvSpPr>
        <p:spPr/>
        <p:txBody>
          <a:bodyPr/>
          <a:lstStyle/>
          <a:p>
            <a:r>
              <a:rPr lang="en-US" dirty="0"/>
              <a:t>Service Principal Profile Per Customer Tenant</a:t>
            </a:r>
          </a:p>
        </p:txBody>
      </p:sp>
      <p:sp>
        <p:nvSpPr>
          <p:cNvPr id="3" name="Text Placeholder 2">
            <a:extLst>
              <a:ext uri="{FF2B5EF4-FFF2-40B4-BE49-F238E27FC236}">
                <a16:creationId xmlns:a16="http://schemas.microsoft.com/office/drawing/2014/main" id="{F0764639-1A36-405C-A910-EA0381BB0D40}"/>
              </a:ext>
            </a:extLst>
          </p:cNvPr>
          <p:cNvSpPr>
            <a:spLocks noGrp="1"/>
          </p:cNvSpPr>
          <p:nvPr>
            <p:ph type="body" sz="quarter" idx="10"/>
          </p:nvPr>
        </p:nvSpPr>
        <p:spPr>
          <a:xfrm>
            <a:off x="511277" y="1227439"/>
            <a:ext cx="11604521" cy="1592744"/>
          </a:xfrm>
        </p:spPr>
        <p:txBody>
          <a:bodyPr/>
          <a:lstStyle/>
          <a:p>
            <a:pPr>
              <a:spcAft>
                <a:spcPts val="0"/>
              </a:spcAft>
            </a:pPr>
            <a:r>
              <a:rPr lang="en-US" dirty="0"/>
              <a:t>Requires one-time creation of Azure AD application for service principal</a:t>
            </a:r>
          </a:p>
          <a:p>
            <a:pPr>
              <a:spcAft>
                <a:spcPts val="0"/>
              </a:spcAft>
            </a:pPr>
            <a:r>
              <a:rPr lang="en-US" dirty="0"/>
              <a:t>Can scale to any number of required tenants</a:t>
            </a:r>
          </a:p>
          <a:p>
            <a:pPr>
              <a:spcAft>
                <a:spcPts val="0"/>
              </a:spcAft>
            </a:pPr>
            <a:r>
              <a:rPr lang="en-US" dirty="0"/>
              <a:t>Each service principal profiles owns datasource credentials for one customer tenant</a:t>
            </a:r>
          </a:p>
          <a:p>
            <a:pPr>
              <a:spcAft>
                <a:spcPts val="0"/>
              </a:spcAft>
            </a:pPr>
            <a:r>
              <a:rPr lang="en-US" dirty="0"/>
              <a:t>Best Performance because service principal profile is member of a single workspace</a:t>
            </a:r>
          </a:p>
        </p:txBody>
      </p:sp>
      <p:sp>
        <p:nvSpPr>
          <p:cNvPr id="61" name="Rectangle 60">
            <a:extLst>
              <a:ext uri="{FF2B5EF4-FFF2-40B4-BE49-F238E27FC236}">
                <a16:creationId xmlns:a16="http://schemas.microsoft.com/office/drawing/2014/main" id="{42540A6D-6E31-4722-954F-EC2295BDB8B0}"/>
              </a:ext>
            </a:extLst>
          </p:cNvPr>
          <p:cNvSpPr/>
          <p:nvPr/>
        </p:nvSpPr>
        <p:spPr bwMode="auto">
          <a:xfrm>
            <a:off x="903514" y="2997018"/>
            <a:ext cx="8479971" cy="3894092"/>
          </a:xfrm>
          <a:prstGeom prst="rect">
            <a:avLst/>
          </a:prstGeom>
          <a:solidFill>
            <a:schemeClr val="bg1">
              <a:lumMod val="95000"/>
            </a:schemeClr>
          </a:solidFill>
          <a:ln w="19050">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AE1C0958-C58C-487F-B4AC-C30A810C7756}"/>
              </a:ext>
            </a:extLst>
          </p:cNvPr>
          <p:cNvSpPr/>
          <p:nvPr/>
        </p:nvSpPr>
        <p:spPr bwMode="auto">
          <a:xfrm>
            <a:off x="3495232" y="3655265"/>
            <a:ext cx="2023045" cy="2919600"/>
          </a:xfrm>
          <a:prstGeom prst="rect">
            <a:avLst/>
          </a:prstGeom>
          <a:solidFill>
            <a:schemeClr val="accent3">
              <a:lumMod val="20000"/>
              <a:lumOff val="80000"/>
            </a:schemeClr>
          </a:solidFill>
          <a:ln w="19050">
            <a:solidFill>
              <a:schemeClr val="tx1">
                <a:lumMod val="60000"/>
                <a:lumOff val="4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b="1" dirty="0">
                <a:solidFill>
                  <a:schemeClr val="tx1"/>
                </a:solidFill>
                <a:ea typeface="Segoe UI" pitchFamily="34" charset="0"/>
                <a:cs typeface="Segoe UI" pitchFamily="34" charset="0"/>
              </a:rPr>
              <a:t>Multi-tenant Application</a:t>
            </a:r>
          </a:p>
        </p:txBody>
      </p:sp>
      <p:sp>
        <p:nvSpPr>
          <p:cNvPr id="63" name="Rectangle 62">
            <a:extLst>
              <a:ext uri="{FF2B5EF4-FFF2-40B4-BE49-F238E27FC236}">
                <a16:creationId xmlns:a16="http://schemas.microsoft.com/office/drawing/2014/main" id="{814BBEA5-522E-42E1-8A31-922CD4BE3961}"/>
              </a:ext>
            </a:extLst>
          </p:cNvPr>
          <p:cNvSpPr/>
          <p:nvPr/>
        </p:nvSpPr>
        <p:spPr bwMode="auto">
          <a:xfrm>
            <a:off x="6108404" y="3202218"/>
            <a:ext cx="2809295" cy="3556872"/>
          </a:xfrm>
          <a:prstGeom prst="rect">
            <a:avLst/>
          </a:prstGeom>
          <a:solidFill>
            <a:srgbClr val="FEFCF0"/>
          </a:solidFill>
          <a:ln w="19050">
            <a:solidFill>
              <a:schemeClr val="tx1">
                <a:lumMod val="60000"/>
                <a:lumOff val="40000"/>
              </a:schemeClr>
            </a:solidFill>
            <a:prstDash val="solid"/>
            <a:headEnd type="none" w="med" len="med"/>
            <a:tailEnd type="none" w="med" len="med"/>
            <a:extLst>
              <a:ext uri="{C807C97D-BFC1-408E-A445-0C87EB9F89A2}">
                <ask:lineSketchStyleProps xmlns:ask="http://schemas.microsoft.com/office/drawing/2018/sketchyshapes">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3152"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tx1"/>
                </a:solidFill>
                <a:ea typeface="Segoe UI" pitchFamily="34" charset="0"/>
                <a:cs typeface="Segoe UI" pitchFamily="34" charset="0"/>
              </a:rPr>
              <a:t>Multi-tenant Environment</a:t>
            </a:r>
            <a:br>
              <a:rPr lang="en-US" sz="1200" b="1" dirty="0">
                <a:solidFill>
                  <a:schemeClr val="tx1"/>
                </a:solidFill>
                <a:ea typeface="Segoe UI" pitchFamily="34" charset="0"/>
                <a:cs typeface="Segoe UI" pitchFamily="34" charset="0"/>
              </a:rPr>
            </a:br>
            <a:r>
              <a:rPr lang="en-US" sz="1200" b="1" dirty="0">
                <a:solidFill>
                  <a:schemeClr val="tx1"/>
                </a:solidFill>
                <a:ea typeface="Segoe UI" pitchFamily="34" charset="0"/>
                <a:cs typeface="Segoe UI" pitchFamily="34" charset="0"/>
              </a:rPr>
              <a:t>Power BI Service</a:t>
            </a:r>
          </a:p>
        </p:txBody>
      </p:sp>
      <p:grpSp>
        <p:nvGrpSpPr>
          <p:cNvPr id="64" name="Group 63">
            <a:extLst>
              <a:ext uri="{FF2B5EF4-FFF2-40B4-BE49-F238E27FC236}">
                <a16:creationId xmlns:a16="http://schemas.microsoft.com/office/drawing/2014/main" id="{65452A13-ED4B-4043-9A2D-5E6D4B2EA781}"/>
              </a:ext>
            </a:extLst>
          </p:cNvPr>
          <p:cNvGrpSpPr/>
          <p:nvPr/>
        </p:nvGrpSpPr>
        <p:grpSpPr>
          <a:xfrm>
            <a:off x="1273314" y="3581453"/>
            <a:ext cx="1235526" cy="614903"/>
            <a:chOff x="-393444" y="1578748"/>
            <a:chExt cx="1520149" cy="1005451"/>
          </a:xfrm>
          <a:solidFill>
            <a:schemeClr val="accent4">
              <a:lumMod val="20000"/>
              <a:lumOff val="80000"/>
            </a:schemeClr>
          </a:solidFill>
        </p:grpSpPr>
        <p:sp>
          <p:nvSpPr>
            <p:cNvPr id="65" name="Rectangle 64">
              <a:extLst>
                <a:ext uri="{FF2B5EF4-FFF2-40B4-BE49-F238E27FC236}">
                  <a16:creationId xmlns:a16="http://schemas.microsoft.com/office/drawing/2014/main" id="{0D423690-5A29-4325-89A4-D33D8AD4B0B9}"/>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1</a:t>
              </a:r>
            </a:p>
          </p:txBody>
        </p:sp>
        <p:pic>
          <p:nvPicPr>
            <p:cNvPr id="66" name="Graphic 65" descr="Users outline">
              <a:extLst>
                <a:ext uri="{FF2B5EF4-FFF2-40B4-BE49-F238E27FC236}">
                  <a16:creationId xmlns:a16="http://schemas.microsoft.com/office/drawing/2014/main" id="{70763E18-98EE-4116-9F6E-2F42EB60D00A}"/>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cxnSp>
        <p:nvCxnSpPr>
          <p:cNvPr id="67" name="Straight Arrow Connector 66">
            <a:extLst>
              <a:ext uri="{FF2B5EF4-FFF2-40B4-BE49-F238E27FC236}">
                <a16:creationId xmlns:a16="http://schemas.microsoft.com/office/drawing/2014/main" id="{7404E2C3-988A-4C5A-BAF2-CDDE83518FCC}"/>
              </a:ext>
            </a:extLst>
          </p:cNvPr>
          <p:cNvCxnSpPr>
            <a:cxnSpLocks/>
            <a:endCxn id="104" idx="1"/>
          </p:cNvCxnSpPr>
          <p:nvPr/>
        </p:nvCxnSpPr>
        <p:spPr>
          <a:xfrm flipV="1">
            <a:off x="4373694" y="3996615"/>
            <a:ext cx="2116448" cy="85097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E1AE01A-2EED-4B8E-A70E-C503D5C088EC}"/>
              </a:ext>
            </a:extLst>
          </p:cNvPr>
          <p:cNvCxnSpPr>
            <a:cxnSpLocks/>
            <a:endCxn id="97" idx="1"/>
          </p:cNvCxnSpPr>
          <p:nvPr/>
        </p:nvCxnSpPr>
        <p:spPr>
          <a:xfrm flipV="1">
            <a:off x="4459428" y="4737172"/>
            <a:ext cx="2029469" cy="11041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E9AEE37-0B27-4111-981E-F58B3A6138AE}"/>
              </a:ext>
            </a:extLst>
          </p:cNvPr>
          <p:cNvCxnSpPr>
            <a:cxnSpLocks/>
            <a:endCxn id="90" idx="1"/>
          </p:cNvCxnSpPr>
          <p:nvPr/>
        </p:nvCxnSpPr>
        <p:spPr>
          <a:xfrm>
            <a:off x="4459428" y="4847589"/>
            <a:ext cx="2029469" cy="63014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02A6C30-313C-4EBD-B3D2-FD627DD67756}"/>
              </a:ext>
            </a:extLst>
          </p:cNvPr>
          <p:cNvCxnSpPr>
            <a:cxnSpLocks/>
            <a:endCxn id="83" idx="1"/>
          </p:cNvCxnSpPr>
          <p:nvPr/>
        </p:nvCxnSpPr>
        <p:spPr>
          <a:xfrm>
            <a:off x="4414750" y="4891996"/>
            <a:ext cx="2088400" cy="132629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E81A011F-3C0E-4775-9553-FF7A03C06F67}"/>
              </a:ext>
            </a:extLst>
          </p:cNvPr>
          <p:cNvGrpSpPr/>
          <p:nvPr/>
        </p:nvGrpSpPr>
        <p:grpSpPr>
          <a:xfrm>
            <a:off x="4059326" y="4435017"/>
            <a:ext cx="809083" cy="869245"/>
            <a:chOff x="6262373" y="2435914"/>
            <a:chExt cx="848695" cy="911804"/>
          </a:xfrm>
        </p:grpSpPr>
        <p:sp>
          <p:nvSpPr>
            <p:cNvPr id="72" name="Rectangle 71">
              <a:extLst>
                <a:ext uri="{FF2B5EF4-FFF2-40B4-BE49-F238E27FC236}">
                  <a16:creationId xmlns:a16="http://schemas.microsoft.com/office/drawing/2014/main" id="{C59CFE14-C27B-47C0-8603-FF81972DE1B8}"/>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Principal</a:t>
              </a:r>
            </a:p>
          </p:txBody>
        </p:sp>
        <p:pic>
          <p:nvPicPr>
            <p:cNvPr id="73" name="Graphic 72" descr="User with solid fill">
              <a:extLst>
                <a:ext uri="{FF2B5EF4-FFF2-40B4-BE49-F238E27FC236}">
                  <a16:creationId xmlns:a16="http://schemas.microsoft.com/office/drawing/2014/main" id="{E5399852-6C4D-4470-9CED-2B7DA035ED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3342" y="2646694"/>
              <a:ext cx="701023" cy="701023"/>
            </a:xfrm>
            <a:prstGeom prst="rect">
              <a:avLst/>
            </a:prstGeom>
          </p:spPr>
        </p:pic>
      </p:grpSp>
      <p:cxnSp>
        <p:nvCxnSpPr>
          <p:cNvPr id="74" name="Straight Arrow Connector 73">
            <a:extLst>
              <a:ext uri="{FF2B5EF4-FFF2-40B4-BE49-F238E27FC236}">
                <a16:creationId xmlns:a16="http://schemas.microsoft.com/office/drawing/2014/main" id="{884D9DED-5946-453A-B4CB-4310133C2080}"/>
              </a:ext>
            </a:extLst>
          </p:cNvPr>
          <p:cNvCxnSpPr>
            <a:cxnSpLocks/>
            <a:endCxn id="65" idx="3"/>
          </p:cNvCxnSpPr>
          <p:nvPr/>
        </p:nvCxnSpPr>
        <p:spPr>
          <a:xfrm flipH="1" flipV="1">
            <a:off x="2508840" y="3888795"/>
            <a:ext cx="870290" cy="47516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23FB24C-A638-4560-AC29-691482C291C6}"/>
              </a:ext>
            </a:extLst>
          </p:cNvPr>
          <p:cNvCxnSpPr>
            <a:cxnSpLocks/>
            <a:endCxn id="112" idx="3"/>
          </p:cNvCxnSpPr>
          <p:nvPr/>
        </p:nvCxnSpPr>
        <p:spPr>
          <a:xfrm flipH="1" flipV="1">
            <a:off x="2497959" y="4639905"/>
            <a:ext cx="914682" cy="12367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8332F4B-F366-487B-BBBF-6CC807D72941}"/>
              </a:ext>
            </a:extLst>
          </p:cNvPr>
          <p:cNvCxnSpPr>
            <a:cxnSpLocks/>
            <a:endCxn id="115" idx="3"/>
          </p:cNvCxnSpPr>
          <p:nvPr/>
        </p:nvCxnSpPr>
        <p:spPr>
          <a:xfrm flipH="1">
            <a:off x="2497957" y="5141811"/>
            <a:ext cx="864771" cy="26009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FBFCBA-5CE9-463A-9815-DD45EFE6767E}"/>
              </a:ext>
            </a:extLst>
          </p:cNvPr>
          <p:cNvCxnSpPr>
            <a:cxnSpLocks/>
            <a:endCxn id="118" idx="3"/>
          </p:cNvCxnSpPr>
          <p:nvPr/>
        </p:nvCxnSpPr>
        <p:spPr>
          <a:xfrm flipH="1">
            <a:off x="2487064" y="5691847"/>
            <a:ext cx="838906" cy="47206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36AD952-3033-40D7-8C67-294D215BEA55}"/>
              </a:ext>
            </a:extLst>
          </p:cNvPr>
          <p:cNvGrpSpPr/>
          <p:nvPr/>
        </p:nvGrpSpPr>
        <p:grpSpPr>
          <a:xfrm>
            <a:off x="6488897" y="3689272"/>
            <a:ext cx="2102653" cy="2836356"/>
            <a:chOff x="9003497" y="3530299"/>
            <a:chExt cx="2155945" cy="2908244"/>
          </a:xfrm>
        </p:grpSpPr>
        <p:grpSp>
          <p:nvGrpSpPr>
            <p:cNvPr id="79" name="Group 78">
              <a:extLst>
                <a:ext uri="{FF2B5EF4-FFF2-40B4-BE49-F238E27FC236}">
                  <a16:creationId xmlns:a16="http://schemas.microsoft.com/office/drawing/2014/main" id="{B6B80245-9286-487C-8B74-527F6AA0BDD1}"/>
                </a:ext>
              </a:extLst>
            </p:cNvPr>
            <p:cNvGrpSpPr/>
            <p:nvPr/>
          </p:nvGrpSpPr>
          <p:grpSpPr>
            <a:xfrm>
              <a:off x="9004774" y="3530299"/>
              <a:ext cx="2141331" cy="630264"/>
              <a:chOff x="8211024" y="3430934"/>
              <a:chExt cx="2141331" cy="630264"/>
            </a:xfrm>
          </p:grpSpPr>
          <p:sp>
            <p:nvSpPr>
              <p:cNvPr id="104" name="Rectangle 103">
                <a:extLst>
                  <a:ext uri="{FF2B5EF4-FFF2-40B4-BE49-F238E27FC236}">
                    <a16:creationId xmlns:a16="http://schemas.microsoft.com/office/drawing/2014/main" id="{9A0D11D4-9804-4455-A4E1-03189EE27A2E}"/>
                  </a:ext>
                </a:extLst>
              </p:cNvPr>
              <p:cNvSpPr/>
              <p:nvPr/>
            </p:nvSpPr>
            <p:spPr bwMode="auto">
              <a:xfrm>
                <a:off x="8211024" y="3430934"/>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1 Tenant</a:t>
                </a:r>
              </a:p>
            </p:txBody>
          </p:sp>
          <p:grpSp>
            <p:nvGrpSpPr>
              <p:cNvPr id="105" name="Group 104">
                <a:extLst>
                  <a:ext uri="{FF2B5EF4-FFF2-40B4-BE49-F238E27FC236}">
                    <a16:creationId xmlns:a16="http://schemas.microsoft.com/office/drawing/2014/main" id="{3D1ECA1D-0F3A-4FAB-8680-01A44CD5867D}"/>
                  </a:ext>
                </a:extLst>
              </p:cNvPr>
              <p:cNvGrpSpPr/>
              <p:nvPr/>
            </p:nvGrpSpPr>
            <p:grpSpPr>
              <a:xfrm>
                <a:off x="8363529" y="3635898"/>
                <a:ext cx="1874011" cy="373552"/>
                <a:chOff x="8489236" y="3139978"/>
                <a:chExt cx="1429269" cy="296761"/>
              </a:xfrm>
            </p:grpSpPr>
            <p:graphicFrame>
              <p:nvGraphicFramePr>
                <p:cNvPr id="106" name="Object 105">
                  <a:extLst>
                    <a:ext uri="{FF2B5EF4-FFF2-40B4-BE49-F238E27FC236}">
                      <a16:creationId xmlns:a16="http://schemas.microsoft.com/office/drawing/2014/main" id="{9B529727-6F58-49D2-AE09-A9ABEF68ED35}"/>
                    </a:ext>
                  </a:extLst>
                </p:cNvPr>
                <p:cNvGraphicFramePr>
                  <a:graphicFrameLocks noChangeAspect="1"/>
                </p:cNvGraphicFramePr>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6186" name="Bitmap Image" r:id="rId7" imgW="380880" imgH="343080" progId="Paint.Picture">
                        <p:embed/>
                      </p:oleObj>
                    </mc:Choice>
                    <mc:Fallback>
                      <p:oleObj name="Bitmap Image" r:id="rId7" imgW="380880" imgH="343080" progId="Paint.Picture">
                        <p:embed/>
                        <p:pic>
                          <p:nvPicPr>
                            <p:cNvPr id="106" name="Object 105">
                              <a:extLst>
                                <a:ext uri="{FF2B5EF4-FFF2-40B4-BE49-F238E27FC236}">
                                  <a16:creationId xmlns:a16="http://schemas.microsoft.com/office/drawing/2014/main" id="{9B529727-6F58-49D2-AE09-A9ABEF68ED35}"/>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107" name="Object 106">
                  <a:extLst>
                    <a:ext uri="{FF2B5EF4-FFF2-40B4-BE49-F238E27FC236}">
                      <a16:creationId xmlns:a16="http://schemas.microsoft.com/office/drawing/2014/main" id="{22D0D749-1C88-43AD-A3A2-A92AA6F2571B}"/>
                    </a:ext>
                  </a:extLst>
                </p:cNvPr>
                <p:cNvGraphicFramePr>
                  <a:graphicFrameLocks noChangeAspect="1"/>
                </p:cNvGraphicFramePr>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6187" name="Bitmap Image" r:id="rId9" imgW="373320" imgH="365760" progId="Paint.Picture">
                        <p:embed/>
                      </p:oleObj>
                    </mc:Choice>
                    <mc:Fallback>
                      <p:oleObj name="Bitmap Image" r:id="rId9" imgW="373320" imgH="365760" progId="Paint.Picture">
                        <p:embed/>
                        <p:pic>
                          <p:nvPicPr>
                            <p:cNvPr id="107" name="Object 106">
                              <a:extLst>
                                <a:ext uri="{FF2B5EF4-FFF2-40B4-BE49-F238E27FC236}">
                                  <a16:creationId xmlns:a16="http://schemas.microsoft.com/office/drawing/2014/main" id="{22D0D749-1C88-43AD-A3A2-A92AA6F2571B}"/>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108" name="Object 107">
                  <a:extLst>
                    <a:ext uri="{FF2B5EF4-FFF2-40B4-BE49-F238E27FC236}">
                      <a16:creationId xmlns:a16="http://schemas.microsoft.com/office/drawing/2014/main" id="{EA62FA59-E7EE-4D01-945F-F748D3165BFA}"/>
                    </a:ext>
                  </a:extLst>
                </p:cNvPr>
                <p:cNvGraphicFramePr>
                  <a:graphicFrameLocks noChangeAspect="1"/>
                </p:cNvGraphicFramePr>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6188" name="Bitmap Image" r:id="rId11" imgW="358200" imgH="350640" progId="Paint.Picture">
                        <p:embed/>
                      </p:oleObj>
                    </mc:Choice>
                    <mc:Fallback>
                      <p:oleObj name="Bitmap Image" r:id="rId11" imgW="358200" imgH="350640" progId="Paint.Picture">
                        <p:embed/>
                        <p:pic>
                          <p:nvPicPr>
                            <p:cNvPr id="108" name="Object 107">
                              <a:extLst>
                                <a:ext uri="{FF2B5EF4-FFF2-40B4-BE49-F238E27FC236}">
                                  <a16:creationId xmlns:a16="http://schemas.microsoft.com/office/drawing/2014/main" id="{EA62FA59-E7EE-4D01-945F-F748D3165BFA}"/>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109" name="Object 108">
                  <a:extLst>
                    <a:ext uri="{FF2B5EF4-FFF2-40B4-BE49-F238E27FC236}">
                      <a16:creationId xmlns:a16="http://schemas.microsoft.com/office/drawing/2014/main" id="{23137EED-21AF-46C8-B7AC-41C79606C4CA}"/>
                    </a:ext>
                  </a:extLst>
                </p:cNvPr>
                <p:cNvGraphicFramePr>
                  <a:graphicFrameLocks noChangeAspect="1"/>
                </p:cNvGraphicFramePr>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6189" name="Bitmap Image" r:id="rId13" imgW="358200" imgH="350640" progId="Paint.Picture">
                        <p:embed/>
                      </p:oleObj>
                    </mc:Choice>
                    <mc:Fallback>
                      <p:oleObj name="Bitmap Image" r:id="rId13" imgW="358200" imgH="350640" progId="Paint.Picture">
                        <p:embed/>
                        <p:pic>
                          <p:nvPicPr>
                            <p:cNvPr id="109" name="Object 108">
                              <a:extLst>
                                <a:ext uri="{FF2B5EF4-FFF2-40B4-BE49-F238E27FC236}">
                                  <a16:creationId xmlns:a16="http://schemas.microsoft.com/office/drawing/2014/main" id="{23137EED-21AF-46C8-B7AC-41C79606C4CA}"/>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110" name="Object 109">
                  <a:extLst>
                    <a:ext uri="{FF2B5EF4-FFF2-40B4-BE49-F238E27FC236}">
                      <a16:creationId xmlns:a16="http://schemas.microsoft.com/office/drawing/2014/main" id="{A77D3183-5375-4058-A37E-34F8238C6E91}"/>
                    </a:ext>
                  </a:extLst>
                </p:cNvPr>
                <p:cNvGraphicFramePr>
                  <a:graphicFrameLocks noChangeAspect="1"/>
                </p:cNvGraphicFramePr>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6190" name="Bitmap Image" r:id="rId15" imgW="358200" imgH="350640" progId="Paint.Picture">
                        <p:embed/>
                      </p:oleObj>
                    </mc:Choice>
                    <mc:Fallback>
                      <p:oleObj name="Bitmap Image" r:id="rId15" imgW="358200" imgH="350640" progId="Paint.Picture">
                        <p:embed/>
                        <p:pic>
                          <p:nvPicPr>
                            <p:cNvPr id="110" name="Object 109">
                              <a:extLst>
                                <a:ext uri="{FF2B5EF4-FFF2-40B4-BE49-F238E27FC236}">
                                  <a16:creationId xmlns:a16="http://schemas.microsoft.com/office/drawing/2014/main" id="{A77D3183-5375-4058-A37E-34F8238C6E91}"/>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80" name="Group 79">
              <a:extLst>
                <a:ext uri="{FF2B5EF4-FFF2-40B4-BE49-F238E27FC236}">
                  <a16:creationId xmlns:a16="http://schemas.microsoft.com/office/drawing/2014/main" id="{AF20F71C-2075-4EA4-AB90-4DB97FECA085}"/>
                </a:ext>
              </a:extLst>
            </p:cNvPr>
            <p:cNvGrpSpPr/>
            <p:nvPr/>
          </p:nvGrpSpPr>
          <p:grpSpPr>
            <a:xfrm>
              <a:off x="9003497" y="4289626"/>
              <a:ext cx="2141331" cy="630264"/>
              <a:chOff x="8209747" y="4162233"/>
              <a:chExt cx="2141331" cy="630264"/>
            </a:xfrm>
          </p:grpSpPr>
          <p:sp>
            <p:nvSpPr>
              <p:cNvPr id="97" name="Rectangle 96">
                <a:extLst>
                  <a:ext uri="{FF2B5EF4-FFF2-40B4-BE49-F238E27FC236}">
                    <a16:creationId xmlns:a16="http://schemas.microsoft.com/office/drawing/2014/main" id="{390798DA-D4D9-4F39-AA19-B365E844E663}"/>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2 Tenant</a:t>
                </a:r>
              </a:p>
            </p:txBody>
          </p:sp>
          <p:grpSp>
            <p:nvGrpSpPr>
              <p:cNvPr id="98" name="Group 97">
                <a:extLst>
                  <a:ext uri="{FF2B5EF4-FFF2-40B4-BE49-F238E27FC236}">
                    <a16:creationId xmlns:a16="http://schemas.microsoft.com/office/drawing/2014/main" id="{046A776B-EC16-4F31-A388-0B85D34B5628}"/>
                  </a:ext>
                </a:extLst>
              </p:cNvPr>
              <p:cNvGrpSpPr/>
              <p:nvPr/>
            </p:nvGrpSpPr>
            <p:grpSpPr>
              <a:xfrm>
                <a:off x="8362252" y="4367197"/>
                <a:ext cx="1874011" cy="373552"/>
                <a:chOff x="8489236" y="3139978"/>
                <a:chExt cx="1429269" cy="296761"/>
              </a:xfrm>
            </p:grpSpPr>
            <p:graphicFrame>
              <p:nvGraphicFramePr>
                <p:cNvPr id="99" name="Object 98">
                  <a:extLst>
                    <a:ext uri="{FF2B5EF4-FFF2-40B4-BE49-F238E27FC236}">
                      <a16:creationId xmlns:a16="http://schemas.microsoft.com/office/drawing/2014/main" id="{70D9ACCA-56EA-46BE-90C2-DD3BA0D32D20}"/>
                    </a:ext>
                  </a:extLst>
                </p:cNvPr>
                <p:cNvGraphicFramePr>
                  <a:graphicFrameLocks noChangeAspect="1"/>
                </p:cNvGraphicFramePr>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6191" name="Bitmap Image" r:id="rId7" imgW="380880" imgH="343080" progId="Paint.Picture">
                        <p:embed/>
                      </p:oleObj>
                    </mc:Choice>
                    <mc:Fallback>
                      <p:oleObj name="Bitmap Image" r:id="rId7" imgW="380880" imgH="343080" progId="Paint.Picture">
                        <p:embed/>
                        <p:pic>
                          <p:nvPicPr>
                            <p:cNvPr id="99" name="Object 98">
                              <a:extLst>
                                <a:ext uri="{FF2B5EF4-FFF2-40B4-BE49-F238E27FC236}">
                                  <a16:creationId xmlns:a16="http://schemas.microsoft.com/office/drawing/2014/main" id="{70D9ACCA-56EA-46BE-90C2-DD3BA0D32D20}"/>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100" name="Object 99">
                  <a:extLst>
                    <a:ext uri="{FF2B5EF4-FFF2-40B4-BE49-F238E27FC236}">
                      <a16:creationId xmlns:a16="http://schemas.microsoft.com/office/drawing/2014/main" id="{8F080BAE-3499-4DD9-99FD-A2314940BA48}"/>
                    </a:ext>
                  </a:extLst>
                </p:cNvPr>
                <p:cNvGraphicFramePr>
                  <a:graphicFrameLocks noChangeAspect="1"/>
                </p:cNvGraphicFramePr>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6192" name="Bitmap Image" r:id="rId9" imgW="373320" imgH="365760" progId="Paint.Picture">
                        <p:embed/>
                      </p:oleObj>
                    </mc:Choice>
                    <mc:Fallback>
                      <p:oleObj name="Bitmap Image" r:id="rId9" imgW="373320" imgH="365760" progId="Paint.Picture">
                        <p:embed/>
                        <p:pic>
                          <p:nvPicPr>
                            <p:cNvPr id="100" name="Object 99">
                              <a:extLst>
                                <a:ext uri="{FF2B5EF4-FFF2-40B4-BE49-F238E27FC236}">
                                  <a16:creationId xmlns:a16="http://schemas.microsoft.com/office/drawing/2014/main" id="{8F080BAE-3499-4DD9-99FD-A2314940BA48}"/>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101" name="Object 100">
                  <a:extLst>
                    <a:ext uri="{FF2B5EF4-FFF2-40B4-BE49-F238E27FC236}">
                      <a16:creationId xmlns:a16="http://schemas.microsoft.com/office/drawing/2014/main" id="{43814A1F-7010-44F1-98F9-16D440DE4BB0}"/>
                    </a:ext>
                  </a:extLst>
                </p:cNvPr>
                <p:cNvGraphicFramePr>
                  <a:graphicFrameLocks noChangeAspect="1"/>
                </p:cNvGraphicFramePr>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6193" name="Bitmap Image" r:id="rId11" imgW="358200" imgH="350640" progId="Paint.Picture">
                        <p:embed/>
                      </p:oleObj>
                    </mc:Choice>
                    <mc:Fallback>
                      <p:oleObj name="Bitmap Image" r:id="rId11" imgW="358200" imgH="350640" progId="Paint.Picture">
                        <p:embed/>
                        <p:pic>
                          <p:nvPicPr>
                            <p:cNvPr id="101" name="Object 100">
                              <a:extLst>
                                <a:ext uri="{FF2B5EF4-FFF2-40B4-BE49-F238E27FC236}">
                                  <a16:creationId xmlns:a16="http://schemas.microsoft.com/office/drawing/2014/main" id="{43814A1F-7010-44F1-98F9-16D440DE4BB0}"/>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102" name="Object 101">
                  <a:extLst>
                    <a:ext uri="{FF2B5EF4-FFF2-40B4-BE49-F238E27FC236}">
                      <a16:creationId xmlns:a16="http://schemas.microsoft.com/office/drawing/2014/main" id="{49500ADF-EE12-4E5B-B42D-87B34970F637}"/>
                    </a:ext>
                  </a:extLst>
                </p:cNvPr>
                <p:cNvGraphicFramePr>
                  <a:graphicFrameLocks noChangeAspect="1"/>
                </p:cNvGraphicFramePr>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6194" name="Bitmap Image" r:id="rId13" imgW="358200" imgH="350640" progId="Paint.Picture">
                        <p:embed/>
                      </p:oleObj>
                    </mc:Choice>
                    <mc:Fallback>
                      <p:oleObj name="Bitmap Image" r:id="rId13" imgW="358200" imgH="350640" progId="Paint.Picture">
                        <p:embed/>
                        <p:pic>
                          <p:nvPicPr>
                            <p:cNvPr id="102" name="Object 101">
                              <a:extLst>
                                <a:ext uri="{FF2B5EF4-FFF2-40B4-BE49-F238E27FC236}">
                                  <a16:creationId xmlns:a16="http://schemas.microsoft.com/office/drawing/2014/main" id="{49500ADF-EE12-4E5B-B42D-87B34970F637}"/>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103" name="Object 102">
                  <a:extLst>
                    <a:ext uri="{FF2B5EF4-FFF2-40B4-BE49-F238E27FC236}">
                      <a16:creationId xmlns:a16="http://schemas.microsoft.com/office/drawing/2014/main" id="{3D452AEF-1CC1-4876-9BF0-1E04AF7C8DAD}"/>
                    </a:ext>
                  </a:extLst>
                </p:cNvPr>
                <p:cNvGraphicFramePr>
                  <a:graphicFrameLocks noChangeAspect="1"/>
                </p:cNvGraphicFramePr>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6195" name="Bitmap Image" r:id="rId15" imgW="358200" imgH="350640" progId="Paint.Picture">
                        <p:embed/>
                      </p:oleObj>
                    </mc:Choice>
                    <mc:Fallback>
                      <p:oleObj name="Bitmap Image" r:id="rId15" imgW="358200" imgH="350640" progId="Paint.Picture">
                        <p:embed/>
                        <p:pic>
                          <p:nvPicPr>
                            <p:cNvPr id="103" name="Object 102">
                              <a:extLst>
                                <a:ext uri="{FF2B5EF4-FFF2-40B4-BE49-F238E27FC236}">
                                  <a16:creationId xmlns:a16="http://schemas.microsoft.com/office/drawing/2014/main" id="{3D452AEF-1CC1-4876-9BF0-1E04AF7C8DAD}"/>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81" name="Group 80">
              <a:extLst>
                <a:ext uri="{FF2B5EF4-FFF2-40B4-BE49-F238E27FC236}">
                  <a16:creationId xmlns:a16="http://schemas.microsoft.com/office/drawing/2014/main" id="{C9D1E30A-E8ED-4920-93CE-87BF2C1F217F}"/>
                </a:ext>
              </a:extLst>
            </p:cNvPr>
            <p:cNvGrpSpPr/>
            <p:nvPr/>
          </p:nvGrpSpPr>
          <p:grpSpPr>
            <a:xfrm>
              <a:off x="9003497" y="5048953"/>
              <a:ext cx="2141331" cy="630264"/>
              <a:chOff x="8209747" y="4162233"/>
              <a:chExt cx="2141331" cy="630264"/>
            </a:xfrm>
          </p:grpSpPr>
          <p:sp>
            <p:nvSpPr>
              <p:cNvPr id="90" name="Rectangle 89">
                <a:extLst>
                  <a:ext uri="{FF2B5EF4-FFF2-40B4-BE49-F238E27FC236}">
                    <a16:creationId xmlns:a16="http://schemas.microsoft.com/office/drawing/2014/main" id="{6C1FCB3F-D2B7-4345-92A5-C7E0171991EF}"/>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3 Tenant</a:t>
                </a:r>
              </a:p>
            </p:txBody>
          </p:sp>
          <p:grpSp>
            <p:nvGrpSpPr>
              <p:cNvPr id="91" name="Group 90">
                <a:extLst>
                  <a:ext uri="{FF2B5EF4-FFF2-40B4-BE49-F238E27FC236}">
                    <a16:creationId xmlns:a16="http://schemas.microsoft.com/office/drawing/2014/main" id="{AA414EBD-F8C6-47CD-8491-A4B3EF366E9E}"/>
                  </a:ext>
                </a:extLst>
              </p:cNvPr>
              <p:cNvGrpSpPr/>
              <p:nvPr/>
            </p:nvGrpSpPr>
            <p:grpSpPr>
              <a:xfrm>
                <a:off x="8362252" y="4367197"/>
                <a:ext cx="1874011" cy="373552"/>
                <a:chOff x="8489236" y="3139978"/>
                <a:chExt cx="1429269" cy="296761"/>
              </a:xfrm>
            </p:grpSpPr>
            <p:graphicFrame>
              <p:nvGraphicFramePr>
                <p:cNvPr id="92" name="Object 91">
                  <a:extLst>
                    <a:ext uri="{FF2B5EF4-FFF2-40B4-BE49-F238E27FC236}">
                      <a16:creationId xmlns:a16="http://schemas.microsoft.com/office/drawing/2014/main" id="{5BFCAD67-2B7C-42F1-BAAE-5906E9215C4D}"/>
                    </a:ext>
                  </a:extLst>
                </p:cNvPr>
                <p:cNvGraphicFramePr>
                  <a:graphicFrameLocks noChangeAspect="1"/>
                </p:cNvGraphicFramePr>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6196" name="Bitmap Image" r:id="rId7" imgW="380880" imgH="343080" progId="Paint.Picture">
                        <p:embed/>
                      </p:oleObj>
                    </mc:Choice>
                    <mc:Fallback>
                      <p:oleObj name="Bitmap Image" r:id="rId7" imgW="380880" imgH="343080" progId="Paint.Picture">
                        <p:embed/>
                        <p:pic>
                          <p:nvPicPr>
                            <p:cNvPr id="92" name="Object 91">
                              <a:extLst>
                                <a:ext uri="{FF2B5EF4-FFF2-40B4-BE49-F238E27FC236}">
                                  <a16:creationId xmlns:a16="http://schemas.microsoft.com/office/drawing/2014/main" id="{5BFCAD67-2B7C-42F1-BAAE-5906E9215C4D}"/>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93" name="Object 92">
                  <a:extLst>
                    <a:ext uri="{FF2B5EF4-FFF2-40B4-BE49-F238E27FC236}">
                      <a16:creationId xmlns:a16="http://schemas.microsoft.com/office/drawing/2014/main" id="{30A1BABA-7571-4DF0-A766-5A1DDB5CB5D4}"/>
                    </a:ext>
                  </a:extLst>
                </p:cNvPr>
                <p:cNvGraphicFramePr>
                  <a:graphicFrameLocks noChangeAspect="1"/>
                </p:cNvGraphicFramePr>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6197" name="Bitmap Image" r:id="rId9" imgW="373320" imgH="365760" progId="Paint.Picture">
                        <p:embed/>
                      </p:oleObj>
                    </mc:Choice>
                    <mc:Fallback>
                      <p:oleObj name="Bitmap Image" r:id="rId9" imgW="373320" imgH="365760" progId="Paint.Picture">
                        <p:embed/>
                        <p:pic>
                          <p:nvPicPr>
                            <p:cNvPr id="93" name="Object 92">
                              <a:extLst>
                                <a:ext uri="{FF2B5EF4-FFF2-40B4-BE49-F238E27FC236}">
                                  <a16:creationId xmlns:a16="http://schemas.microsoft.com/office/drawing/2014/main" id="{30A1BABA-7571-4DF0-A766-5A1DDB5CB5D4}"/>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94" name="Object 93">
                  <a:extLst>
                    <a:ext uri="{FF2B5EF4-FFF2-40B4-BE49-F238E27FC236}">
                      <a16:creationId xmlns:a16="http://schemas.microsoft.com/office/drawing/2014/main" id="{C87FFD05-334E-4536-B2E0-FD5DE8EC9F19}"/>
                    </a:ext>
                  </a:extLst>
                </p:cNvPr>
                <p:cNvGraphicFramePr>
                  <a:graphicFrameLocks noChangeAspect="1"/>
                </p:cNvGraphicFramePr>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6198" name="Bitmap Image" r:id="rId11" imgW="358200" imgH="350640" progId="Paint.Picture">
                        <p:embed/>
                      </p:oleObj>
                    </mc:Choice>
                    <mc:Fallback>
                      <p:oleObj name="Bitmap Image" r:id="rId11" imgW="358200" imgH="350640" progId="Paint.Picture">
                        <p:embed/>
                        <p:pic>
                          <p:nvPicPr>
                            <p:cNvPr id="94" name="Object 93">
                              <a:extLst>
                                <a:ext uri="{FF2B5EF4-FFF2-40B4-BE49-F238E27FC236}">
                                  <a16:creationId xmlns:a16="http://schemas.microsoft.com/office/drawing/2014/main" id="{C87FFD05-334E-4536-B2E0-FD5DE8EC9F19}"/>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95" name="Object 94">
                  <a:extLst>
                    <a:ext uri="{FF2B5EF4-FFF2-40B4-BE49-F238E27FC236}">
                      <a16:creationId xmlns:a16="http://schemas.microsoft.com/office/drawing/2014/main" id="{A667D85E-7255-498E-B452-4798AC38E944}"/>
                    </a:ext>
                  </a:extLst>
                </p:cNvPr>
                <p:cNvGraphicFramePr>
                  <a:graphicFrameLocks noChangeAspect="1"/>
                </p:cNvGraphicFramePr>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6199" name="Bitmap Image" r:id="rId13" imgW="358200" imgH="350640" progId="Paint.Picture">
                        <p:embed/>
                      </p:oleObj>
                    </mc:Choice>
                    <mc:Fallback>
                      <p:oleObj name="Bitmap Image" r:id="rId13" imgW="358200" imgH="350640" progId="Paint.Picture">
                        <p:embed/>
                        <p:pic>
                          <p:nvPicPr>
                            <p:cNvPr id="95" name="Object 94">
                              <a:extLst>
                                <a:ext uri="{FF2B5EF4-FFF2-40B4-BE49-F238E27FC236}">
                                  <a16:creationId xmlns:a16="http://schemas.microsoft.com/office/drawing/2014/main" id="{A667D85E-7255-498E-B452-4798AC38E944}"/>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96" name="Object 95">
                  <a:extLst>
                    <a:ext uri="{FF2B5EF4-FFF2-40B4-BE49-F238E27FC236}">
                      <a16:creationId xmlns:a16="http://schemas.microsoft.com/office/drawing/2014/main" id="{4ED9AC2D-4E7D-4E51-8641-2FDDB427DA08}"/>
                    </a:ext>
                  </a:extLst>
                </p:cNvPr>
                <p:cNvGraphicFramePr>
                  <a:graphicFrameLocks noChangeAspect="1"/>
                </p:cNvGraphicFramePr>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6200" name="Bitmap Image" r:id="rId15" imgW="358200" imgH="350640" progId="Paint.Picture">
                        <p:embed/>
                      </p:oleObj>
                    </mc:Choice>
                    <mc:Fallback>
                      <p:oleObj name="Bitmap Image" r:id="rId15" imgW="358200" imgH="350640" progId="Paint.Picture">
                        <p:embed/>
                        <p:pic>
                          <p:nvPicPr>
                            <p:cNvPr id="96" name="Object 95">
                              <a:extLst>
                                <a:ext uri="{FF2B5EF4-FFF2-40B4-BE49-F238E27FC236}">
                                  <a16:creationId xmlns:a16="http://schemas.microsoft.com/office/drawing/2014/main" id="{4ED9AC2D-4E7D-4E51-8641-2FDDB427DA08}"/>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82" name="Group 81">
              <a:extLst>
                <a:ext uri="{FF2B5EF4-FFF2-40B4-BE49-F238E27FC236}">
                  <a16:creationId xmlns:a16="http://schemas.microsoft.com/office/drawing/2014/main" id="{BA16AF03-8734-4929-8506-0062809EA7B4}"/>
                </a:ext>
              </a:extLst>
            </p:cNvPr>
            <p:cNvGrpSpPr/>
            <p:nvPr/>
          </p:nvGrpSpPr>
          <p:grpSpPr>
            <a:xfrm>
              <a:off x="9018111" y="5808279"/>
              <a:ext cx="2141331" cy="630264"/>
              <a:chOff x="8209747" y="4162233"/>
              <a:chExt cx="2141331" cy="630264"/>
            </a:xfrm>
          </p:grpSpPr>
          <p:sp>
            <p:nvSpPr>
              <p:cNvPr id="83" name="Rectangle 82">
                <a:extLst>
                  <a:ext uri="{FF2B5EF4-FFF2-40B4-BE49-F238E27FC236}">
                    <a16:creationId xmlns:a16="http://schemas.microsoft.com/office/drawing/2014/main" id="{CA232731-3202-4B80-ADDC-E0892B68EBC7}"/>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N Tenant</a:t>
                </a:r>
              </a:p>
            </p:txBody>
          </p:sp>
          <p:grpSp>
            <p:nvGrpSpPr>
              <p:cNvPr id="84" name="Group 83">
                <a:extLst>
                  <a:ext uri="{FF2B5EF4-FFF2-40B4-BE49-F238E27FC236}">
                    <a16:creationId xmlns:a16="http://schemas.microsoft.com/office/drawing/2014/main" id="{BFABB52B-AC99-4C13-9889-3D23D32F080B}"/>
                  </a:ext>
                </a:extLst>
              </p:cNvPr>
              <p:cNvGrpSpPr/>
              <p:nvPr/>
            </p:nvGrpSpPr>
            <p:grpSpPr>
              <a:xfrm>
                <a:off x="8362252" y="4367197"/>
                <a:ext cx="1874011" cy="373552"/>
                <a:chOff x="8489236" y="3139978"/>
                <a:chExt cx="1429269" cy="296761"/>
              </a:xfrm>
            </p:grpSpPr>
            <p:graphicFrame>
              <p:nvGraphicFramePr>
                <p:cNvPr id="85" name="Object 84">
                  <a:extLst>
                    <a:ext uri="{FF2B5EF4-FFF2-40B4-BE49-F238E27FC236}">
                      <a16:creationId xmlns:a16="http://schemas.microsoft.com/office/drawing/2014/main" id="{335A0A49-9434-4C9B-B8AF-7B11CFE17450}"/>
                    </a:ext>
                  </a:extLst>
                </p:cNvPr>
                <p:cNvGraphicFramePr>
                  <a:graphicFrameLocks noChangeAspect="1"/>
                </p:cNvGraphicFramePr>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6201" name="Bitmap Image" r:id="rId7" imgW="380880" imgH="343080" progId="Paint.Picture">
                        <p:embed/>
                      </p:oleObj>
                    </mc:Choice>
                    <mc:Fallback>
                      <p:oleObj name="Bitmap Image" r:id="rId7" imgW="380880" imgH="343080" progId="Paint.Picture">
                        <p:embed/>
                        <p:pic>
                          <p:nvPicPr>
                            <p:cNvPr id="85" name="Object 84">
                              <a:extLst>
                                <a:ext uri="{FF2B5EF4-FFF2-40B4-BE49-F238E27FC236}">
                                  <a16:creationId xmlns:a16="http://schemas.microsoft.com/office/drawing/2014/main" id="{335A0A49-9434-4C9B-B8AF-7B11CFE17450}"/>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86" name="Object 85">
                  <a:extLst>
                    <a:ext uri="{FF2B5EF4-FFF2-40B4-BE49-F238E27FC236}">
                      <a16:creationId xmlns:a16="http://schemas.microsoft.com/office/drawing/2014/main" id="{EFEDDC7B-E4F3-41BD-BAF5-D3C319EBE615}"/>
                    </a:ext>
                  </a:extLst>
                </p:cNvPr>
                <p:cNvGraphicFramePr>
                  <a:graphicFrameLocks noChangeAspect="1"/>
                </p:cNvGraphicFramePr>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6202" name="Bitmap Image" r:id="rId9" imgW="373320" imgH="365760" progId="Paint.Picture">
                        <p:embed/>
                      </p:oleObj>
                    </mc:Choice>
                    <mc:Fallback>
                      <p:oleObj name="Bitmap Image" r:id="rId9" imgW="373320" imgH="365760" progId="Paint.Picture">
                        <p:embed/>
                        <p:pic>
                          <p:nvPicPr>
                            <p:cNvPr id="86" name="Object 85">
                              <a:extLst>
                                <a:ext uri="{FF2B5EF4-FFF2-40B4-BE49-F238E27FC236}">
                                  <a16:creationId xmlns:a16="http://schemas.microsoft.com/office/drawing/2014/main" id="{EFEDDC7B-E4F3-41BD-BAF5-D3C319EBE615}"/>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87" name="Object 86">
                  <a:extLst>
                    <a:ext uri="{FF2B5EF4-FFF2-40B4-BE49-F238E27FC236}">
                      <a16:creationId xmlns:a16="http://schemas.microsoft.com/office/drawing/2014/main" id="{A34178CB-2BA7-4C49-9674-011FECA09619}"/>
                    </a:ext>
                  </a:extLst>
                </p:cNvPr>
                <p:cNvGraphicFramePr>
                  <a:graphicFrameLocks noChangeAspect="1"/>
                </p:cNvGraphicFramePr>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6203" name="Bitmap Image" r:id="rId11" imgW="358200" imgH="350640" progId="Paint.Picture">
                        <p:embed/>
                      </p:oleObj>
                    </mc:Choice>
                    <mc:Fallback>
                      <p:oleObj name="Bitmap Image" r:id="rId11" imgW="358200" imgH="350640" progId="Paint.Picture">
                        <p:embed/>
                        <p:pic>
                          <p:nvPicPr>
                            <p:cNvPr id="87" name="Object 86">
                              <a:extLst>
                                <a:ext uri="{FF2B5EF4-FFF2-40B4-BE49-F238E27FC236}">
                                  <a16:creationId xmlns:a16="http://schemas.microsoft.com/office/drawing/2014/main" id="{A34178CB-2BA7-4C49-9674-011FECA09619}"/>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88" name="Object 87">
                  <a:extLst>
                    <a:ext uri="{FF2B5EF4-FFF2-40B4-BE49-F238E27FC236}">
                      <a16:creationId xmlns:a16="http://schemas.microsoft.com/office/drawing/2014/main" id="{DAE795F9-C7AE-40B5-8603-6B5147B02873}"/>
                    </a:ext>
                  </a:extLst>
                </p:cNvPr>
                <p:cNvGraphicFramePr>
                  <a:graphicFrameLocks noChangeAspect="1"/>
                </p:cNvGraphicFramePr>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6204" name="Bitmap Image" r:id="rId13" imgW="358200" imgH="350640" progId="Paint.Picture">
                        <p:embed/>
                      </p:oleObj>
                    </mc:Choice>
                    <mc:Fallback>
                      <p:oleObj name="Bitmap Image" r:id="rId13" imgW="358200" imgH="350640" progId="Paint.Picture">
                        <p:embed/>
                        <p:pic>
                          <p:nvPicPr>
                            <p:cNvPr id="88" name="Object 87">
                              <a:extLst>
                                <a:ext uri="{FF2B5EF4-FFF2-40B4-BE49-F238E27FC236}">
                                  <a16:creationId xmlns:a16="http://schemas.microsoft.com/office/drawing/2014/main" id="{DAE795F9-C7AE-40B5-8603-6B5147B02873}"/>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89" name="Object 88">
                  <a:extLst>
                    <a:ext uri="{FF2B5EF4-FFF2-40B4-BE49-F238E27FC236}">
                      <a16:creationId xmlns:a16="http://schemas.microsoft.com/office/drawing/2014/main" id="{1CBAAF66-7774-4810-AF23-576E8A9BF182}"/>
                    </a:ext>
                  </a:extLst>
                </p:cNvPr>
                <p:cNvGraphicFramePr>
                  <a:graphicFrameLocks noChangeAspect="1"/>
                </p:cNvGraphicFramePr>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6205" name="Bitmap Image" r:id="rId15" imgW="358200" imgH="350640" progId="Paint.Picture">
                        <p:embed/>
                      </p:oleObj>
                    </mc:Choice>
                    <mc:Fallback>
                      <p:oleObj name="Bitmap Image" r:id="rId15" imgW="358200" imgH="350640" progId="Paint.Picture">
                        <p:embed/>
                        <p:pic>
                          <p:nvPicPr>
                            <p:cNvPr id="89" name="Object 88">
                              <a:extLst>
                                <a:ext uri="{FF2B5EF4-FFF2-40B4-BE49-F238E27FC236}">
                                  <a16:creationId xmlns:a16="http://schemas.microsoft.com/office/drawing/2014/main" id="{1CBAAF66-7774-4810-AF23-576E8A9BF182}"/>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grpSp>
        <p:nvGrpSpPr>
          <p:cNvPr id="111" name="Group 110">
            <a:extLst>
              <a:ext uri="{FF2B5EF4-FFF2-40B4-BE49-F238E27FC236}">
                <a16:creationId xmlns:a16="http://schemas.microsoft.com/office/drawing/2014/main" id="{938CD7AD-4BAD-4022-8B8A-602B8A3F3F35}"/>
              </a:ext>
            </a:extLst>
          </p:cNvPr>
          <p:cNvGrpSpPr/>
          <p:nvPr/>
        </p:nvGrpSpPr>
        <p:grpSpPr>
          <a:xfrm>
            <a:off x="1262433" y="4332563"/>
            <a:ext cx="1235526" cy="614903"/>
            <a:chOff x="-393444" y="1578748"/>
            <a:chExt cx="1520149" cy="1005451"/>
          </a:xfrm>
          <a:solidFill>
            <a:schemeClr val="accent4">
              <a:lumMod val="20000"/>
              <a:lumOff val="80000"/>
            </a:schemeClr>
          </a:solidFill>
        </p:grpSpPr>
        <p:sp>
          <p:nvSpPr>
            <p:cNvPr id="112" name="Rectangle 111">
              <a:extLst>
                <a:ext uri="{FF2B5EF4-FFF2-40B4-BE49-F238E27FC236}">
                  <a16:creationId xmlns:a16="http://schemas.microsoft.com/office/drawing/2014/main" id="{0BF945DA-8126-4562-98BB-766CC427294F}"/>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2</a:t>
              </a:r>
            </a:p>
          </p:txBody>
        </p:sp>
        <p:pic>
          <p:nvPicPr>
            <p:cNvPr id="113" name="Graphic 112" descr="Users outline">
              <a:extLst>
                <a:ext uri="{FF2B5EF4-FFF2-40B4-BE49-F238E27FC236}">
                  <a16:creationId xmlns:a16="http://schemas.microsoft.com/office/drawing/2014/main" id="{4D33B72F-F24C-4395-BF8E-F4A4522CFC64}"/>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114" name="Group 113">
            <a:extLst>
              <a:ext uri="{FF2B5EF4-FFF2-40B4-BE49-F238E27FC236}">
                <a16:creationId xmlns:a16="http://schemas.microsoft.com/office/drawing/2014/main" id="{87B1A3D5-0263-4DA0-8975-472E1C86B704}"/>
              </a:ext>
            </a:extLst>
          </p:cNvPr>
          <p:cNvGrpSpPr/>
          <p:nvPr/>
        </p:nvGrpSpPr>
        <p:grpSpPr>
          <a:xfrm>
            <a:off x="1262431" y="5094567"/>
            <a:ext cx="1235526" cy="614903"/>
            <a:chOff x="-393444" y="1578748"/>
            <a:chExt cx="1520149" cy="1005451"/>
          </a:xfrm>
          <a:solidFill>
            <a:schemeClr val="accent4">
              <a:lumMod val="20000"/>
              <a:lumOff val="80000"/>
            </a:schemeClr>
          </a:solidFill>
        </p:grpSpPr>
        <p:sp>
          <p:nvSpPr>
            <p:cNvPr id="115" name="Rectangle 114">
              <a:extLst>
                <a:ext uri="{FF2B5EF4-FFF2-40B4-BE49-F238E27FC236}">
                  <a16:creationId xmlns:a16="http://schemas.microsoft.com/office/drawing/2014/main" id="{71DF8356-7B2F-4513-ADD0-2C1BB9276D89}"/>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3</a:t>
              </a:r>
            </a:p>
          </p:txBody>
        </p:sp>
        <p:pic>
          <p:nvPicPr>
            <p:cNvPr id="116" name="Graphic 115" descr="Users outline">
              <a:extLst>
                <a:ext uri="{FF2B5EF4-FFF2-40B4-BE49-F238E27FC236}">
                  <a16:creationId xmlns:a16="http://schemas.microsoft.com/office/drawing/2014/main" id="{5F8CDC0F-EA89-44B1-A5C5-D3D2648E6BA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117" name="Group 116">
            <a:extLst>
              <a:ext uri="{FF2B5EF4-FFF2-40B4-BE49-F238E27FC236}">
                <a16:creationId xmlns:a16="http://schemas.microsoft.com/office/drawing/2014/main" id="{BB1BC9FE-BAB9-49ED-8161-6CCF08B3BB09}"/>
              </a:ext>
            </a:extLst>
          </p:cNvPr>
          <p:cNvGrpSpPr/>
          <p:nvPr/>
        </p:nvGrpSpPr>
        <p:grpSpPr>
          <a:xfrm>
            <a:off x="1251538" y="5856572"/>
            <a:ext cx="1235526" cy="614903"/>
            <a:chOff x="-393444" y="1578748"/>
            <a:chExt cx="1520149" cy="1005451"/>
          </a:xfrm>
          <a:solidFill>
            <a:schemeClr val="accent4">
              <a:lumMod val="20000"/>
              <a:lumOff val="80000"/>
            </a:schemeClr>
          </a:solidFill>
        </p:grpSpPr>
        <p:sp>
          <p:nvSpPr>
            <p:cNvPr id="118" name="Rectangle 117">
              <a:extLst>
                <a:ext uri="{FF2B5EF4-FFF2-40B4-BE49-F238E27FC236}">
                  <a16:creationId xmlns:a16="http://schemas.microsoft.com/office/drawing/2014/main" id="{F158A48D-C94E-478B-A12E-E055202E6AB7}"/>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N</a:t>
              </a:r>
            </a:p>
          </p:txBody>
        </p:sp>
        <p:pic>
          <p:nvPicPr>
            <p:cNvPr id="119" name="Graphic 118" descr="Users outline">
              <a:extLst>
                <a:ext uri="{FF2B5EF4-FFF2-40B4-BE49-F238E27FC236}">
                  <a16:creationId xmlns:a16="http://schemas.microsoft.com/office/drawing/2014/main" id="{15CDA73C-8E64-4271-BA60-E08B7FBAAC05}"/>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sp>
        <p:nvSpPr>
          <p:cNvPr id="4" name="Rectangle: Rounded Corners 3">
            <a:extLst>
              <a:ext uri="{FF2B5EF4-FFF2-40B4-BE49-F238E27FC236}">
                <a16:creationId xmlns:a16="http://schemas.microsoft.com/office/drawing/2014/main" id="{2102821B-A1E4-4D7C-9AA0-6E83BCA126D5}"/>
              </a:ext>
            </a:extLst>
          </p:cNvPr>
          <p:cNvSpPr/>
          <p:nvPr/>
        </p:nvSpPr>
        <p:spPr bwMode="auto">
          <a:xfrm>
            <a:off x="5254265" y="4191540"/>
            <a:ext cx="499924"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a:t>
            </a:r>
          </a:p>
        </p:txBody>
      </p:sp>
      <p:sp>
        <p:nvSpPr>
          <p:cNvPr id="5" name="Rectangle: Rounded Corners 4">
            <a:extLst>
              <a:ext uri="{FF2B5EF4-FFF2-40B4-BE49-F238E27FC236}">
                <a16:creationId xmlns:a16="http://schemas.microsoft.com/office/drawing/2014/main" id="{7B3BC0B2-4FA1-45ED-8300-0DFD52FAEC77}"/>
              </a:ext>
            </a:extLst>
          </p:cNvPr>
          <p:cNvSpPr/>
          <p:nvPr/>
        </p:nvSpPr>
        <p:spPr bwMode="auto">
          <a:xfrm>
            <a:off x="5256583" y="4608052"/>
            <a:ext cx="499924"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a:t>
            </a:r>
          </a:p>
        </p:txBody>
      </p:sp>
      <p:sp>
        <p:nvSpPr>
          <p:cNvPr id="6" name="Rectangle: Rounded Corners 5">
            <a:extLst>
              <a:ext uri="{FF2B5EF4-FFF2-40B4-BE49-F238E27FC236}">
                <a16:creationId xmlns:a16="http://schemas.microsoft.com/office/drawing/2014/main" id="{D66D20AA-9004-4B81-B67B-24EF4C1571A4}"/>
              </a:ext>
            </a:extLst>
          </p:cNvPr>
          <p:cNvSpPr/>
          <p:nvPr/>
        </p:nvSpPr>
        <p:spPr bwMode="auto">
          <a:xfrm>
            <a:off x="5269827" y="5005873"/>
            <a:ext cx="499924"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a:t>
            </a:r>
          </a:p>
        </p:txBody>
      </p:sp>
      <p:sp>
        <p:nvSpPr>
          <p:cNvPr id="7" name="Rectangle: Rounded Corners 6">
            <a:extLst>
              <a:ext uri="{FF2B5EF4-FFF2-40B4-BE49-F238E27FC236}">
                <a16:creationId xmlns:a16="http://schemas.microsoft.com/office/drawing/2014/main" id="{3D3F5AC1-6ACD-40B6-AE0E-29C31BC0FF81}"/>
              </a:ext>
            </a:extLst>
          </p:cNvPr>
          <p:cNvSpPr/>
          <p:nvPr/>
        </p:nvSpPr>
        <p:spPr bwMode="auto">
          <a:xfrm>
            <a:off x="5286922" y="5418229"/>
            <a:ext cx="499924" cy="312172"/>
          </a:xfrm>
          <a:prstGeom prst="roundRect">
            <a:avLst/>
          </a:prstGeom>
          <a:solidFill>
            <a:schemeClr val="accent1">
              <a:lumMod val="60000"/>
              <a:lumOff val="4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800" dirty="0">
                <a:solidFill>
                  <a:schemeClr val="tx1"/>
                </a:solidFill>
                <a:latin typeface="Arial Black" panose="020B0A04020102020204" pitchFamily="34" charset="0"/>
                <a:ea typeface="Segoe UI" pitchFamily="34" charset="0"/>
                <a:cs typeface="Segoe UI" pitchFamily="34" charset="0"/>
              </a:rPr>
              <a:t>profile</a:t>
            </a:r>
          </a:p>
        </p:txBody>
      </p:sp>
    </p:spTree>
    <p:extLst>
      <p:ext uri="{BB962C8B-B14F-4D97-AF65-F5344CB8AC3E}">
        <p14:creationId xmlns:p14="http://schemas.microsoft.com/office/powerpoint/2010/main" val="39616308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0C5434-B7DF-408E-8122-7A77FBE37D36}"/>
              </a:ext>
            </a:extLst>
          </p:cNvPr>
          <p:cNvSpPr/>
          <p:nvPr/>
        </p:nvSpPr>
        <p:spPr>
          <a:xfrm>
            <a:off x="4758014" y="675923"/>
            <a:ext cx="7298263" cy="112083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67301332-7035-45F5-8024-7D4A66AE5625}"/>
              </a:ext>
            </a:extLst>
          </p:cNvPr>
          <p:cNvSpPr/>
          <p:nvPr/>
        </p:nvSpPr>
        <p:spPr>
          <a:xfrm>
            <a:off x="4758014" y="367687"/>
            <a:ext cx="1326177" cy="308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a:latin typeface="Segoe UI" panose="020B0502040204020203" pitchFamily="34" charset="0"/>
                <a:cs typeface="Segoe UI" panose="020B0502040204020203" pitchFamily="34" charset="0"/>
              </a:rPr>
              <a:t>AAD</a:t>
            </a:r>
          </a:p>
        </p:txBody>
      </p:sp>
      <p:sp>
        <p:nvSpPr>
          <p:cNvPr id="8" name="Rectangle 7">
            <a:extLst>
              <a:ext uri="{FF2B5EF4-FFF2-40B4-BE49-F238E27FC236}">
                <a16:creationId xmlns:a16="http://schemas.microsoft.com/office/drawing/2014/main" id="{DC768531-82A4-4577-9475-768F8A62ADA8}"/>
              </a:ext>
            </a:extLst>
          </p:cNvPr>
          <p:cNvSpPr/>
          <p:nvPr/>
        </p:nvSpPr>
        <p:spPr>
          <a:xfrm>
            <a:off x="4758014" y="2444874"/>
            <a:ext cx="7298263" cy="3732552"/>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04C50B16-4629-4EF2-9BE8-70AEC7BF5D97}"/>
              </a:ext>
            </a:extLst>
          </p:cNvPr>
          <p:cNvSpPr/>
          <p:nvPr/>
        </p:nvSpPr>
        <p:spPr>
          <a:xfrm>
            <a:off x="4758014" y="2136638"/>
            <a:ext cx="1326178" cy="308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a:latin typeface="Segoe UI" panose="020B0502040204020203" pitchFamily="34" charset="0"/>
                <a:cs typeface="Segoe UI" panose="020B0502040204020203" pitchFamily="34" charset="0"/>
              </a:rPr>
              <a:t>Power BI</a:t>
            </a:r>
          </a:p>
        </p:txBody>
      </p:sp>
      <p:sp>
        <p:nvSpPr>
          <p:cNvPr id="12" name="Rectangle 11">
            <a:extLst>
              <a:ext uri="{FF2B5EF4-FFF2-40B4-BE49-F238E27FC236}">
                <a16:creationId xmlns:a16="http://schemas.microsoft.com/office/drawing/2014/main" id="{28ADA354-5B9D-4B2A-9B6A-F87D75B011D9}"/>
              </a:ext>
            </a:extLst>
          </p:cNvPr>
          <p:cNvSpPr/>
          <p:nvPr/>
        </p:nvSpPr>
        <p:spPr>
          <a:xfrm>
            <a:off x="190540" y="675923"/>
            <a:ext cx="4199567" cy="5501503"/>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F791E096-8F10-4537-BD6A-E723974629C2}"/>
              </a:ext>
            </a:extLst>
          </p:cNvPr>
          <p:cNvSpPr/>
          <p:nvPr/>
        </p:nvSpPr>
        <p:spPr>
          <a:xfrm>
            <a:off x="190539" y="367688"/>
            <a:ext cx="1326178" cy="308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a:latin typeface="Segoe UI" panose="020B0502040204020203" pitchFamily="34" charset="0"/>
                <a:cs typeface="Segoe UI" panose="020B0502040204020203" pitchFamily="34" charset="0"/>
              </a:rPr>
              <a:t>ISV App</a:t>
            </a:r>
          </a:p>
        </p:txBody>
      </p:sp>
      <p:pic>
        <p:nvPicPr>
          <p:cNvPr id="18" name="Graphic 17" descr="City outline">
            <a:extLst>
              <a:ext uri="{FF2B5EF4-FFF2-40B4-BE49-F238E27FC236}">
                <a16:creationId xmlns:a16="http://schemas.microsoft.com/office/drawing/2014/main" id="{9731B0A2-D8E8-4F1D-94B1-3571A7A2DD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0743" y="1122522"/>
            <a:ext cx="932603" cy="932603"/>
          </a:xfrm>
          <a:prstGeom prst="rect">
            <a:avLst/>
          </a:prstGeom>
        </p:spPr>
      </p:pic>
      <p:pic>
        <p:nvPicPr>
          <p:cNvPr id="20" name="Graphic 19" descr="Bar chart with solid fill">
            <a:extLst>
              <a:ext uri="{FF2B5EF4-FFF2-40B4-BE49-F238E27FC236}">
                <a16:creationId xmlns:a16="http://schemas.microsoft.com/office/drawing/2014/main" id="{832991AF-CA9B-43FD-A984-2FECE9268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18604" y="4108864"/>
            <a:ext cx="599812" cy="599812"/>
          </a:xfrm>
          <a:prstGeom prst="rect">
            <a:avLst/>
          </a:prstGeom>
        </p:spPr>
      </p:pic>
      <p:pic>
        <p:nvPicPr>
          <p:cNvPr id="22" name="Graphic 21" descr="Table with solid fill">
            <a:extLst>
              <a:ext uri="{FF2B5EF4-FFF2-40B4-BE49-F238E27FC236}">
                <a16:creationId xmlns:a16="http://schemas.microsoft.com/office/drawing/2014/main" id="{DA1981E7-0340-403B-8CE1-079EE78B5A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9251" y="5026919"/>
            <a:ext cx="932603" cy="932603"/>
          </a:xfrm>
          <a:prstGeom prst="rect">
            <a:avLst/>
          </a:prstGeom>
        </p:spPr>
      </p:pic>
      <p:pic>
        <p:nvPicPr>
          <p:cNvPr id="24" name="Graphic 23" descr="Database outline">
            <a:extLst>
              <a:ext uri="{FF2B5EF4-FFF2-40B4-BE49-F238E27FC236}">
                <a16:creationId xmlns:a16="http://schemas.microsoft.com/office/drawing/2014/main" id="{F6889E2F-BD20-4767-9E76-F55EA71868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77210" y="4714868"/>
            <a:ext cx="641206" cy="641206"/>
          </a:xfrm>
          <a:prstGeom prst="rect">
            <a:avLst/>
          </a:prstGeom>
        </p:spPr>
      </p:pic>
      <p:pic>
        <p:nvPicPr>
          <p:cNvPr id="26" name="Graphic 25" descr="User with solid fill">
            <a:extLst>
              <a:ext uri="{FF2B5EF4-FFF2-40B4-BE49-F238E27FC236}">
                <a16:creationId xmlns:a16="http://schemas.microsoft.com/office/drawing/2014/main" id="{C7F577F8-685D-4068-B9CD-A10933B588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68193" y="1142503"/>
            <a:ext cx="471579" cy="471579"/>
          </a:xfrm>
          <a:prstGeom prst="rect">
            <a:avLst/>
          </a:prstGeom>
        </p:spPr>
      </p:pic>
      <p:pic>
        <p:nvPicPr>
          <p:cNvPr id="30" name="Graphic 29" descr="User outline">
            <a:extLst>
              <a:ext uri="{FF2B5EF4-FFF2-40B4-BE49-F238E27FC236}">
                <a16:creationId xmlns:a16="http://schemas.microsoft.com/office/drawing/2014/main" id="{C517815E-5138-44F7-8F8F-67968EC7FBF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43807" y="2603193"/>
            <a:ext cx="474810" cy="474810"/>
          </a:xfrm>
          <a:prstGeom prst="rect">
            <a:avLst/>
          </a:prstGeom>
        </p:spPr>
      </p:pic>
      <p:pic>
        <p:nvPicPr>
          <p:cNvPr id="32" name="Graphic 31" descr="Users outline">
            <a:extLst>
              <a:ext uri="{FF2B5EF4-FFF2-40B4-BE49-F238E27FC236}">
                <a16:creationId xmlns:a16="http://schemas.microsoft.com/office/drawing/2014/main" id="{97EB2700-BD88-40FE-9BDC-29CA25FF8B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9947" y="1122522"/>
            <a:ext cx="932603" cy="932603"/>
          </a:xfrm>
          <a:prstGeom prst="rect">
            <a:avLst/>
          </a:prstGeom>
        </p:spPr>
      </p:pic>
      <p:pic>
        <p:nvPicPr>
          <p:cNvPr id="34" name="Graphic 33" descr="User outline">
            <a:extLst>
              <a:ext uri="{FF2B5EF4-FFF2-40B4-BE49-F238E27FC236}">
                <a16:creationId xmlns:a16="http://schemas.microsoft.com/office/drawing/2014/main" id="{D577B59B-F605-45D5-B5CE-6308A28427F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44036" y="2698414"/>
            <a:ext cx="474810" cy="474810"/>
          </a:xfrm>
          <a:prstGeom prst="rect">
            <a:avLst/>
          </a:prstGeom>
        </p:spPr>
      </p:pic>
      <p:pic>
        <p:nvPicPr>
          <p:cNvPr id="36" name="Graphic 35" descr="User outline">
            <a:extLst>
              <a:ext uri="{FF2B5EF4-FFF2-40B4-BE49-F238E27FC236}">
                <a16:creationId xmlns:a16="http://schemas.microsoft.com/office/drawing/2014/main" id="{D7CBB84A-1563-4B36-A021-4372B83D5A0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56715" y="2603193"/>
            <a:ext cx="474810" cy="474810"/>
          </a:xfrm>
          <a:prstGeom prst="rect">
            <a:avLst/>
          </a:prstGeom>
        </p:spPr>
      </p:pic>
      <p:cxnSp>
        <p:nvCxnSpPr>
          <p:cNvPr id="38" name="Straight Connector 37">
            <a:extLst>
              <a:ext uri="{FF2B5EF4-FFF2-40B4-BE49-F238E27FC236}">
                <a16:creationId xmlns:a16="http://schemas.microsoft.com/office/drawing/2014/main" id="{CB31BB92-573A-4973-A463-1780BBD03008}"/>
              </a:ext>
            </a:extLst>
          </p:cNvPr>
          <p:cNvCxnSpPr>
            <a:stCxn id="26" idx="2"/>
            <a:endCxn id="30" idx="0"/>
          </p:cNvCxnSpPr>
          <p:nvPr/>
        </p:nvCxnSpPr>
        <p:spPr>
          <a:xfrm flipH="1">
            <a:off x="6981212" y="1614082"/>
            <a:ext cx="2122770" cy="9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75929CE-87BB-4A29-AA91-9A80B3DFBCFC}"/>
              </a:ext>
            </a:extLst>
          </p:cNvPr>
          <p:cNvCxnSpPr>
            <a:cxnSpLocks/>
            <a:stCxn id="26" idx="2"/>
            <a:endCxn id="34" idx="0"/>
          </p:cNvCxnSpPr>
          <p:nvPr/>
        </p:nvCxnSpPr>
        <p:spPr>
          <a:xfrm>
            <a:off x="9103983" y="1614081"/>
            <a:ext cx="1477458" cy="1084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F0A57A4-FEAF-410F-AA40-03C97EA56FD7}"/>
              </a:ext>
            </a:extLst>
          </p:cNvPr>
          <p:cNvCxnSpPr>
            <a:cxnSpLocks/>
            <a:endCxn id="36" idx="0"/>
          </p:cNvCxnSpPr>
          <p:nvPr/>
        </p:nvCxnSpPr>
        <p:spPr>
          <a:xfrm flipH="1">
            <a:off x="9094120" y="1638450"/>
            <a:ext cx="4803" cy="9647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Frame 44">
            <a:extLst>
              <a:ext uri="{FF2B5EF4-FFF2-40B4-BE49-F238E27FC236}">
                <a16:creationId xmlns:a16="http://schemas.microsoft.com/office/drawing/2014/main" id="{2FC24C8F-4132-4ECF-B444-D5F3378504E6}"/>
              </a:ext>
            </a:extLst>
          </p:cNvPr>
          <p:cNvSpPr/>
          <p:nvPr/>
        </p:nvSpPr>
        <p:spPr>
          <a:xfrm>
            <a:off x="5842907" y="3797400"/>
            <a:ext cx="2277540" cy="2137309"/>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36">
              <a:solidFill>
                <a:schemeClr val="tx1"/>
              </a:solidFill>
              <a:latin typeface="Segoe UI" panose="020B0502040204020203" pitchFamily="34" charset="0"/>
              <a:cs typeface="Segoe UI" panose="020B0502040204020203" pitchFamily="34" charset="0"/>
            </a:endParaRPr>
          </a:p>
        </p:txBody>
      </p:sp>
      <p:pic>
        <p:nvPicPr>
          <p:cNvPr id="46" name="Graphic 45" descr="Bar chart with solid fill">
            <a:extLst>
              <a:ext uri="{FF2B5EF4-FFF2-40B4-BE49-F238E27FC236}">
                <a16:creationId xmlns:a16="http://schemas.microsoft.com/office/drawing/2014/main" id="{4CA7ABFC-3232-48E0-9AA7-3D8DD364BB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74716" y="4140961"/>
            <a:ext cx="599812" cy="599812"/>
          </a:xfrm>
          <a:prstGeom prst="rect">
            <a:avLst/>
          </a:prstGeom>
        </p:spPr>
      </p:pic>
      <p:pic>
        <p:nvPicPr>
          <p:cNvPr id="47" name="Graphic 46" descr="Database outline">
            <a:extLst>
              <a:ext uri="{FF2B5EF4-FFF2-40B4-BE49-F238E27FC236}">
                <a16:creationId xmlns:a16="http://schemas.microsoft.com/office/drawing/2014/main" id="{EC11FB92-F557-4540-BC90-6524C33935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33322" y="4746966"/>
            <a:ext cx="641206" cy="641206"/>
          </a:xfrm>
          <a:prstGeom prst="rect">
            <a:avLst/>
          </a:prstGeom>
        </p:spPr>
      </p:pic>
      <p:sp>
        <p:nvSpPr>
          <p:cNvPr id="48" name="Frame 47">
            <a:extLst>
              <a:ext uri="{FF2B5EF4-FFF2-40B4-BE49-F238E27FC236}">
                <a16:creationId xmlns:a16="http://schemas.microsoft.com/office/drawing/2014/main" id="{CD49DAAB-ADC4-422F-9DFA-A26B91D3229F}"/>
              </a:ext>
            </a:extLst>
          </p:cNvPr>
          <p:cNvSpPr/>
          <p:nvPr/>
        </p:nvSpPr>
        <p:spPr>
          <a:xfrm>
            <a:off x="8392528" y="3798861"/>
            <a:ext cx="1403184" cy="2111102"/>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36">
              <a:solidFill>
                <a:schemeClr val="tx1"/>
              </a:solidFill>
              <a:latin typeface="Segoe UI" panose="020B0502040204020203" pitchFamily="34" charset="0"/>
              <a:cs typeface="Segoe UI" panose="020B0502040204020203" pitchFamily="34" charset="0"/>
            </a:endParaRPr>
          </a:p>
        </p:txBody>
      </p:sp>
      <p:pic>
        <p:nvPicPr>
          <p:cNvPr id="49" name="Graphic 48" descr="Bar chart with solid fill">
            <a:extLst>
              <a:ext uri="{FF2B5EF4-FFF2-40B4-BE49-F238E27FC236}">
                <a16:creationId xmlns:a16="http://schemas.microsoft.com/office/drawing/2014/main" id="{8227959C-493D-473A-9CC0-B857176E27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2734" y="4140961"/>
            <a:ext cx="599812" cy="599812"/>
          </a:xfrm>
          <a:prstGeom prst="rect">
            <a:avLst/>
          </a:prstGeom>
        </p:spPr>
      </p:pic>
      <p:pic>
        <p:nvPicPr>
          <p:cNvPr id="50" name="Graphic 49" descr="Database outline">
            <a:extLst>
              <a:ext uri="{FF2B5EF4-FFF2-40B4-BE49-F238E27FC236}">
                <a16:creationId xmlns:a16="http://schemas.microsoft.com/office/drawing/2014/main" id="{4FDDC34E-339C-4F70-B86F-984511AE55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41340" y="4746966"/>
            <a:ext cx="641206" cy="641206"/>
          </a:xfrm>
          <a:prstGeom prst="rect">
            <a:avLst/>
          </a:prstGeom>
        </p:spPr>
      </p:pic>
      <p:sp>
        <p:nvSpPr>
          <p:cNvPr id="51" name="Frame 50">
            <a:extLst>
              <a:ext uri="{FF2B5EF4-FFF2-40B4-BE49-F238E27FC236}">
                <a16:creationId xmlns:a16="http://schemas.microsoft.com/office/drawing/2014/main" id="{0ED5D383-ADF6-4C54-B651-D0E256DEE65A}"/>
              </a:ext>
            </a:extLst>
          </p:cNvPr>
          <p:cNvSpPr/>
          <p:nvPr/>
        </p:nvSpPr>
        <p:spPr>
          <a:xfrm>
            <a:off x="9900546" y="3798860"/>
            <a:ext cx="1403184" cy="2111102"/>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36">
              <a:solidFill>
                <a:schemeClr val="tx1"/>
              </a:solidFill>
              <a:latin typeface="Segoe UI" panose="020B0502040204020203" pitchFamily="34" charset="0"/>
              <a:cs typeface="Segoe UI" panose="020B0502040204020203" pitchFamily="34" charset="0"/>
            </a:endParaRPr>
          </a:p>
        </p:txBody>
      </p:sp>
      <p:cxnSp>
        <p:nvCxnSpPr>
          <p:cNvPr id="52" name="Straight Connector 51">
            <a:extLst>
              <a:ext uri="{FF2B5EF4-FFF2-40B4-BE49-F238E27FC236}">
                <a16:creationId xmlns:a16="http://schemas.microsoft.com/office/drawing/2014/main" id="{A8518F80-4F04-4CBB-907A-EA2B60778A01}"/>
              </a:ext>
            </a:extLst>
          </p:cNvPr>
          <p:cNvCxnSpPr>
            <a:cxnSpLocks/>
          </p:cNvCxnSpPr>
          <p:nvPr/>
        </p:nvCxnSpPr>
        <p:spPr>
          <a:xfrm>
            <a:off x="6974713" y="3353665"/>
            <a:ext cx="0" cy="45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EAB197-21BC-4088-93C0-62F049D78577}"/>
              </a:ext>
            </a:extLst>
          </p:cNvPr>
          <p:cNvCxnSpPr>
            <a:cxnSpLocks/>
            <a:endCxn id="48" idx="0"/>
          </p:cNvCxnSpPr>
          <p:nvPr/>
        </p:nvCxnSpPr>
        <p:spPr>
          <a:xfrm>
            <a:off x="9094119" y="3353665"/>
            <a:ext cx="1" cy="445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0A0DEDC-ECC0-4C5F-A211-BFFAA5BD0C06}"/>
              </a:ext>
            </a:extLst>
          </p:cNvPr>
          <p:cNvCxnSpPr>
            <a:cxnSpLocks/>
            <a:stCxn id="9" idx="2"/>
            <a:endCxn id="51" idx="0"/>
          </p:cNvCxnSpPr>
          <p:nvPr/>
        </p:nvCxnSpPr>
        <p:spPr>
          <a:xfrm flipH="1">
            <a:off x="10602138" y="3376881"/>
            <a:ext cx="1267" cy="421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5FD811-402D-421C-AC48-AEDD521DFCC4}"/>
              </a:ext>
            </a:extLst>
          </p:cNvPr>
          <p:cNvCxnSpPr>
            <a:stCxn id="32" idx="3"/>
            <a:endCxn id="18" idx="1"/>
          </p:cNvCxnSpPr>
          <p:nvPr/>
        </p:nvCxnSpPr>
        <p:spPr>
          <a:xfrm>
            <a:off x="1692550" y="1588823"/>
            <a:ext cx="798193" cy="0"/>
          </a:xfrm>
          <a:prstGeom prst="line">
            <a:avLst/>
          </a:prstGeom>
        </p:spPr>
        <p:style>
          <a:lnRef idx="1">
            <a:schemeClr val="accent1"/>
          </a:lnRef>
          <a:fillRef idx="0">
            <a:schemeClr val="accent1"/>
          </a:fillRef>
          <a:effectRef idx="0">
            <a:schemeClr val="accent1"/>
          </a:effectRef>
          <a:fontRef idx="minor">
            <a:schemeClr val="tx1"/>
          </a:fontRef>
        </p:style>
      </p:cxnSp>
      <p:pic>
        <p:nvPicPr>
          <p:cNvPr id="82" name="Graphic 81" descr="City outline">
            <a:extLst>
              <a:ext uri="{FF2B5EF4-FFF2-40B4-BE49-F238E27FC236}">
                <a16:creationId xmlns:a16="http://schemas.microsoft.com/office/drawing/2014/main" id="{5C75F9CD-E27A-4CD0-9CCF-E9FF6A0CA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0743" y="2343448"/>
            <a:ext cx="932603" cy="932603"/>
          </a:xfrm>
          <a:prstGeom prst="rect">
            <a:avLst/>
          </a:prstGeom>
        </p:spPr>
      </p:pic>
      <p:pic>
        <p:nvPicPr>
          <p:cNvPr id="84" name="Graphic 83" descr="Users outline">
            <a:extLst>
              <a:ext uri="{FF2B5EF4-FFF2-40B4-BE49-F238E27FC236}">
                <a16:creationId xmlns:a16="http://schemas.microsoft.com/office/drawing/2014/main" id="{0ED9419D-0137-4A4A-B146-F6DA5165FD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9947" y="2343448"/>
            <a:ext cx="932603" cy="932603"/>
          </a:xfrm>
          <a:prstGeom prst="rect">
            <a:avLst/>
          </a:prstGeom>
        </p:spPr>
      </p:pic>
      <p:cxnSp>
        <p:nvCxnSpPr>
          <p:cNvPr id="86" name="Straight Connector 85">
            <a:extLst>
              <a:ext uri="{FF2B5EF4-FFF2-40B4-BE49-F238E27FC236}">
                <a16:creationId xmlns:a16="http://schemas.microsoft.com/office/drawing/2014/main" id="{AEFDF893-FA7C-4D47-AA83-9B8D10E531DB}"/>
              </a:ext>
            </a:extLst>
          </p:cNvPr>
          <p:cNvCxnSpPr>
            <a:cxnSpLocks/>
            <a:stCxn id="84" idx="3"/>
            <a:endCxn id="82" idx="1"/>
          </p:cNvCxnSpPr>
          <p:nvPr/>
        </p:nvCxnSpPr>
        <p:spPr>
          <a:xfrm>
            <a:off x="1692550" y="2809750"/>
            <a:ext cx="798193" cy="0"/>
          </a:xfrm>
          <a:prstGeom prst="line">
            <a:avLst/>
          </a:prstGeom>
        </p:spPr>
        <p:style>
          <a:lnRef idx="1">
            <a:schemeClr val="accent1"/>
          </a:lnRef>
          <a:fillRef idx="0">
            <a:schemeClr val="accent1"/>
          </a:fillRef>
          <a:effectRef idx="0">
            <a:schemeClr val="accent1"/>
          </a:effectRef>
          <a:fontRef idx="minor">
            <a:schemeClr val="tx1"/>
          </a:fontRef>
        </p:style>
      </p:cxnSp>
      <p:pic>
        <p:nvPicPr>
          <p:cNvPr id="87" name="Graphic 86" descr="City outline">
            <a:extLst>
              <a:ext uri="{FF2B5EF4-FFF2-40B4-BE49-F238E27FC236}">
                <a16:creationId xmlns:a16="http://schemas.microsoft.com/office/drawing/2014/main" id="{34E9B481-FEB1-4C78-BA3C-F17221B5C4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0743" y="3541022"/>
            <a:ext cx="932603" cy="932603"/>
          </a:xfrm>
          <a:prstGeom prst="rect">
            <a:avLst/>
          </a:prstGeom>
        </p:spPr>
      </p:pic>
      <p:pic>
        <p:nvPicPr>
          <p:cNvPr id="88" name="Graphic 87" descr="Users outline">
            <a:extLst>
              <a:ext uri="{FF2B5EF4-FFF2-40B4-BE49-F238E27FC236}">
                <a16:creationId xmlns:a16="http://schemas.microsoft.com/office/drawing/2014/main" id="{199FD8DC-3E8F-4765-AE05-4F9F5DFE850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362" y="3541022"/>
            <a:ext cx="932603" cy="932603"/>
          </a:xfrm>
          <a:prstGeom prst="rect">
            <a:avLst/>
          </a:prstGeom>
        </p:spPr>
      </p:pic>
      <p:cxnSp>
        <p:nvCxnSpPr>
          <p:cNvPr id="89" name="Straight Connector 88">
            <a:extLst>
              <a:ext uri="{FF2B5EF4-FFF2-40B4-BE49-F238E27FC236}">
                <a16:creationId xmlns:a16="http://schemas.microsoft.com/office/drawing/2014/main" id="{C4DE26AF-D544-43A8-B431-DB3C90954E6A}"/>
              </a:ext>
            </a:extLst>
          </p:cNvPr>
          <p:cNvCxnSpPr>
            <a:cxnSpLocks/>
            <a:stCxn id="88" idx="3"/>
            <a:endCxn id="87" idx="1"/>
          </p:cNvCxnSpPr>
          <p:nvPr/>
        </p:nvCxnSpPr>
        <p:spPr>
          <a:xfrm>
            <a:off x="1524965" y="4007324"/>
            <a:ext cx="965778"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50B73206-9137-4926-B5E2-263C71FCAD5D}"/>
              </a:ext>
            </a:extLst>
          </p:cNvPr>
          <p:cNvSpPr/>
          <p:nvPr/>
        </p:nvSpPr>
        <p:spPr>
          <a:xfrm>
            <a:off x="7427172" y="4384024"/>
            <a:ext cx="69161" cy="6916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97" name="Oval 96">
            <a:extLst>
              <a:ext uri="{FF2B5EF4-FFF2-40B4-BE49-F238E27FC236}">
                <a16:creationId xmlns:a16="http://schemas.microsoft.com/office/drawing/2014/main" id="{E7595E06-CA6B-4F99-B97B-809915531CB7}"/>
              </a:ext>
            </a:extLst>
          </p:cNvPr>
          <p:cNvSpPr/>
          <p:nvPr/>
        </p:nvSpPr>
        <p:spPr>
          <a:xfrm>
            <a:off x="7428598" y="5044262"/>
            <a:ext cx="69161" cy="691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01" name="Oval 100">
            <a:extLst>
              <a:ext uri="{FF2B5EF4-FFF2-40B4-BE49-F238E27FC236}">
                <a16:creationId xmlns:a16="http://schemas.microsoft.com/office/drawing/2014/main" id="{D848BB05-87B5-46D0-979B-94AA8C0A8FF3}"/>
              </a:ext>
            </a:extLst>
          </p:cNvPr>
          <p:cNvSpPr/>
          <p:nvPr/>
        </p:nvSpPr>
        <p:spPr>
          <a:xfrm>
            <a:off x="1018160" y="5303180"/>
            <a:ext cx="69161" cy="6916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03" name="Oval 102">
            <a:extLst>
              <a:ext uri="{FF2B5EF4-FFF2-40B4-BE49-F238E27FC236}">
                <a16:creationId xmlns:a16="http://schemas.microsoft.com/office/drawing/2014/main" id="{14831E3B-0EDA-4FFE-9226-CB3674C6313C}"/>
              </a:ext>
            </a:extLst>
          </p:cNvPr>
          <p:cNvSpPr/>
          <p:nvPr/>
        </p:nvSpPr>
        <p:spPr>
          <a:xfrm>
            <a:off x="2918133" y="1951385"/>
            <a:ext cx="69161" cy="6916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pic>
        <p:nvPicPr>
          <p:cNvPr id="104" name="Graphic 103" descr="Table with solid fill">
            <a:extLst>
              <a:ext uri="{FF2B5EF4-FFF2-40B4-BE49-F238E27FC236}">
                <a16:creationId xmlns:a16="http://schemas.microsoft.com/office/drawing/2014/main" id="{0D816F21-9C5C-4EAE-A40E-0B75BDC00B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6367" y="5026919"/>
            <a:ext cx="932603" cy="932603"/>
          </a:xfrm>
          <a:prstGeom prst="rect">
            <a:avLst/>
          </a:prstGeom>
        </p:spPr>
      </p:pic>
      <p:sp>
        <p:nvSpPr>
          <p:cNvPr id="105" name="Oval 104">
            <a:extLst>
              <a:ext uri="{FF2B5EF4-FFF2-40B4-BE49-F238E27FC236}">
                <a16:creationId xmlns:a16="http://schemas.microsoft.com/office/drawing/2014/main" id="{467EA1C8-E394-4AAC-A3AE-DDC134D7C241}"/>
              </a:ext>
            </a:extLst>
          </p:cNvPr>
          <p:cNvSpPr/>
          <p:nvPr/>
        </p:nvSpPr>
        <p:spPr>
          <a:xfrm>
            <a:off x="1480115" y="5309423"/>
            <a:ext cx="69161" cy="6916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07" name="Oval 106">
            <a:extLst>
              <a:ext uri="{FF2B5EF4-FFF2-40B4-BE49-F238E27FC236}">
                <a16:creationId xmlns:a16="http://schemas.microsoft.com/office/drawing/2014/main" id="{2836A67E-0387-4A25-9F73-F71EE0344E0D}"/>
              </a:ext>
            </a:extLst>
          </p:cNvPr>
          <p:cNvSpPr/>
          <p:nvPr/>
        </p:nvSpPr>
        <p:spPr>
          <a:xfrm>
            <a:off x="1750103" y="5303179"/>
            <a:ext cx="69161" cy="691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13" name="TextBox 112">
            <a:extLst>
              <a:ext uri="{FF2B5EF4-FFF2-40B4-BE49-F238E27FC236}">
                <a16:creationId xmlns:a16="http://schemas.microsoft.com/office/drawing/2014/main" id="{EB99CE4A-3E82-4274-890C-8A90F61E909B}"/>
              </a:ext>
            </a:extLst>
          </p:cNvPr>
          <p:cNvSpPr txBox="1"/>
          <p:nvPr/>
        </p:nvSpPr>
        <p:spPr>
          <a:xfrm>
            <a:off x="6509584" y="5379970"/>
            <a:ext cx="1667571" cy="350330"/>
          </a:xfrm>
          <a:prstGeom prst="rect">
            <a:avLst/>
          </a:prstGeom>
          <a:noFill/>
        </p:spPr>
        <p:txBody>
          <a:bodyPr wrap="square" rtlCol="0">
            <a:spAutoFit/>
          </a:bodyPr>
          <a:lstStyle/>
          <a:p>
            <a:r>
              <a:rPr lang="en-US" sz="1632">
                <a:latin typeface="Segoe UI" panose="020B0502040204020203" pitchFamily="34" charset="0"/>
                <a:cs typeface="Segoe UI" panose="020B0502040204020203" pitchFamily="34" charset="0"/>
              </a:rPr>
              <a:t>&lt;params1&gt;</a:t>
            </a:r>
          </a:p>
        </p:txBody>
      </p:sp>
      <p:sp>
        <p:nvSpPr>
          <p:cNvPr id="117" name="TextBox 116">
            <a:extLst>
              <a:ext uri="{FF2B5EF4-FFF2-40B4-BE49-F238E27FC236}">
                <a16:creationId xmlns:a16="http://schemas.microsoft.com/office/drawing/2014/main" id="{0EE48A10-900E-41B3-B683-47D18AC89AF2}"/>
              </a:ext>
            </a:extLst>
          </p:cNvPr>
          <p:cNvSpPr txBox="1"/>
          <p:nvPr/>
        </p:nvSpPr>
        <p:spPr>
          <a:xfrm>
            <a:off x="8455904" y="5379970"/>
            <a:ext cx="1667571" cy="350330"/>
          </a:xfrm>
          <a:prstGeom prst="rect">
            <a:avLst/>
          </a:prstGeom>
          <a:noFill/>
        </p:spPr>
        <p:txBody>
          <a:bodyPr wrap="square" rtlCol="0">
            <a:spAutoFit/>
          </a:bodyPr>
          <a:lstStyle/>
          <a:p>
            <a:r>
              <a:rPr lang="en-US" sz="1632">
                <a:latin typeface="Segoe UI" panose="020B0502040204020203" pitchFamily="34" charset="0"/>
                <a:cs typeface="Segoe UI" panose="020B0502040204020203" pitchFamily="34" charset="0"/>
              </a:rPr>
              <a:t>&lt;params2&gt;</a:t>
            </a:r>
          </a:p>
        </p:txBody>
      </p:sp>
      <p:sp>
        <p:nvSpPr>
          <p:cNvPr id="119" name="TextBox 118">
            <a:extLst>
              <a:ext uri="{FF2B5EF4-FFF2-40B4-BE49-F238E27FC236}">
                <a16:creationId xmlns:a16="http://schemas.microsoft.com/office/drawing/2014/main" id="{C823FCE7-682F-40B4-BBD0-3FD64DB45A49}"/>
              </a:ext>
            </a:extLst>
          </p:cNvPr>
          <p:cNvSpPr txBox="1"/>
          <p:nvPr/>
        </p:nvSpPr>
        <p:spPr>
          <a:xfrm>
            <a:off x="9975881" y="5358300"/>
            <a:ext cx="1667571" cy="350330"/>
          </a:xfrm>
          <a:prstGeom prst="rect">
            <a:avLst/>
          </a:prstGeom>
          <a:noFill/>
        </p:spPr>
        <p:txBody>
          <a:bodyPr wrap="square" rtlCol="0">
            <a:spAutoFit/>
          </a:bodyPr>
          <a:lstStyle/>
          <a:p>
            <a:r>
              <a:rPr lang="en-US" sz="1632">
                <a:latin typeface="Segoe UI" panose="020B0502040204020203" pitchFamily="34" charset="0"/>
                <a:cs typeface="Segoe UI" panose="020B0502040204020203" pitchFamily="34" charset="0"/>
              </a:rPr>
              <a:t>&lt;params3&gt;</a:t>
            </a:r>
          </a:p>
        </p:txBody>
      </p:sp>
      <p:sp>
        <p:nvSpPr>
          <p:cNvPr id="123" name="Oval 122">
            <a:extLst>
              <a:ext uri="{FF2B5EF4-FFF2-40B4-BE49-F238E27FC236}">
                <a16:creationId xmlns:a16="http://schemas.microsoft.com/office/drawing/2014/main" id="{2AAB6756-3773-4027-BB14-6BE2762A1A60}"/>
              </a:ext>
            </a:extLst>
          </p:cNvPr>
          <p:cNvSpPr/>
          <p:nvPr/>
        </p:nvSpPr>
        <p:spPr>
          <a:xfrm>
            <a:off x="7658840" y="5531539"/>
            <a:ext cx="69161" cy="69161"/>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24" name="Oval 123">
            <a:extLst>
              <a:ext uri="{FF2B5EF4-FFF2-40B4-BE49-F238E27FC236}">
                <a16:creationId xmlns:a16="http://schemas.microsoft.com/office/drawing/2014/main" id="{A9B31570-4942-4F78-A38E-0ED955BE1A83}"/>
              </a:ext>
            </a:extLst>
          </p:cNvPr>
          <p:cNvSpPr/>
          <p:nvPr/>
        </p:nvSpPr>
        <p:spPr>
          <a:xfrm>
            <a:off x="1971739" y="5309692"/>
            <a:ext cx="69161" cy="69161"/>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125" name="TextBox 124">
            <a:extLst>
              <a:ext uri="{FF2B5EF4-FFF2-40B4-BE49-F238E27FC236}">
                <a16:creationId xmlns:a16="http://schemas.microsoft.com/office/drawing/2014/main" id="{DCAFF858-282D-4C35-BC45-2797504A55E5}"/>
              </a:ext>
            </a:extLst>
          </p:cNvPr>
          <p:cNvSpPr txBox="1"/>
          <p:nvPr/>
        </p:nvSpPr>
        <p:spPr>
          <a:xfrm>
            <a:off x="9157152" y="1015085"/>
            <a:ext cx="1084189" cy="606488"/>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Service principal</a:t>
            </a:r>
          </a:p>
        </p:txBody>
      </p:sp>
      <p:sp>
        <p:nvSpPr>
          <p:cNvPr id="126" name="TextBox 125">
            <a:extLst>
              <a:ext uri="{FF2B5EF4-FFF2-40B4-BE49-F238E27FC236}">
                <a16:creationId xmlns:a16="http://schemas.microsoft.com/office/drawing/2014/main" id="{98C3681D-DAB3-4A4E-A813-F6E6E2B29481}"/>
              </a:ext>
            </a:extLst>
          </p:cNvPr>
          <p:cNvSpPr txBox="1"/>
          <p:nvPr/>
        </p:nvSpPr>
        <p:spPr>
          <a:xfrm>
            <a:off x="4500331" y="2631227"/>
            <a:ext cx="198409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Profiles</a:t>
            </a:r>
          </a:p>
        </p:txBody>
      </p:sp>
      <p:sp>
        <p:nvSpPr>
          <p:cNvPr id="127" name="TextBox 126">
            <a:extLst>
              <a:ext uri="{FF2B5EF4-FFF2-40B4-BE49-F238E27FC236}">
                <a16:creationId xmlns:a16="http://schemas.microsoft.com/office/drawing/2014/main" id="{FB1B11DA-BCAD-4C73-A154-2331FE641CC0}"/>
              </a:ext>
            </a:extLst>
          </p:cNvPr>
          <p:cNvSpPr txBox="1"/>
          <p:nvPr/>
        </p:nvSpPr>
        <p:spPr>
          <a:xfrm>
            <a:off x="1969839" y="763768"/>
            <a:ext cx="198409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tenants</a:t>
            </a:r>
          </a:p>
        </p:txBody>
      </p:sp>
      <p:sp>
        <p:nvSpPr>
          <p:cNvPr id="128" name="TextBox 127">
            <a:extLst>
              <a:ext uri="{FF2B5EF4-FFF2-40B4-BE49-F238E27FC236}">
                <a16:creationId xmlns:a16="http://schemas.microsoft.com/office/drawing/2014/main" id="{186C3214-38F1-43D8-B629-5F63A045A65C}"/>
              </a:ext>
            </a:extLst>
          </p:cNvPr>
          <p:cNvSpPr txBox="1"/>
          <p:nvPr/>
        </p:nvSpPr>
        <p:spPr>
          <a:xfrm>
            <a:off x="240450" y="763767"/>
            <a:ext cx="198409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users</a:t>
            </a:r>
          </a:p>
        </p:txBody>
      </p:sp>
      <p:sp>
        <p:nvSpPr>
          <p:cNvPr id="131" name="TextBox 130">
            <a:extLst>
              <a:ext uri="{FF2B5EF4-FFF2-40B4-BE49-F238E27FC236}">
                <a16:creationId xmlns:a16="http://schemas.microsoft.com/office/drawing/2014/main" id="{4BEDEDD8-0FA2-4FFC-9117-F8BA6C880063}"/>
              </a:ext>
            </a:extLst>
          </p:cNvPr>
          <p:cNvSpPr txBox="1"/>
          <p:nvPr/>
        </p:nvSpPr>
        <p:spPr>
          <a:xfrm>
            <a:off x="5994958" y="4236123"/>
            <a:ext cx="93685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report</a:t>
            </a:r>
          </a:p>
        </p:txBody>
      </p:sp>
      <p:sp>
        <p:nvSpPr>
          <p:cNvPr id="132" name="TextBox 131">
            <a:extLst>
              <a:ext uri="{FF2B5EF4-FFF2-40B4-BE49-F238E27FC236}">
                <a16:creationId xmlns:a16="http://schemas.microsoft.com/office/drawing/2014/main" id="{898D8A55-92DD-4E94-9F81-7FF841FB067C}"/>
              </a:ext>
            </a:extLst>
          </p:cNvPr>
          <p:cNvSpPr txBox="1"/>
          <p:nvPr/>
        </p:nvSpPr>
        <p:spPr>
          <a:xfrm>
            <a:off x="6008966" y="4842127"/>
            <a:ext cx="93685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dataset</a:t>
            </a:r>
          </a:p>
        </p:txBody>
      </p:sp>
      <p:cxnSp>
        <p:nvCxnSpPr>
          <p:cNvPr id="137" name="Connector: Elbow 136">
            <a:extLst>
              <a:ext uri="{FF2B5EF4-FFF2-40B4-BE49-F238E27FC236}">
                <a16:creationId xmlns:a16="http://schemas.microsoft.com/office/drawing/2014/main" id="{7B5C8E82-60AF-4309-8FA7-FA663B971A73}"/>
              </a:ext>
            </a:extLst>
          </p:cNvPr>
          <p:cNvCxnSpPr>
            <a:cxnSpLocks/>
            <a:stCxn id="18" idx="3"/>
            <a:endCxn id="26" idx="0"/>
          </p:cNvCxnSpPr>
          <p:nvPr/>
        </p:nvCxnSpPr>
        <p:spPr>
          <a:xfrm flipV="1">
            <a:off x="3423347" y="1142503"/>
            <a:ext cx="5680636" cy="446321"/>
          </a:xfrm>
          <a:prstGeom prst="bentConnector4">
            <a:avLst>
              <a:gd name="adj1" fmla="val 20168"/>
              <a:gd name="adj2" fmla="val 1567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01598585-A1C7-4F56-B27E-631612E7EC44}"/>
              </a:ext>
            </a:extLst>
          </p:cNvPr>
          <p:cNvCxnSpPr>
            <a:cxnSpLocks/>
            <a:stCxn id="82" idx="3"/>
          </p:cNvCxnSpPr>
          <p:nvPr/>
        </p:nvCxnSpPr>
        <p:spPr>
          <a:xfrm flipV="1">
            <a:off x="3423346" y="1166872"/>
            <a:ext cx="5675577" cy="1642878"/>
          </a:xfrm>
          <a:prstGeom prst="bentConnector4">
            <a:avLst>
              <a:gd name="adj1" fmla="val 20185"/>
              <a:gd name="adj2" fmla="val 1162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AA28A0B0-F749-4D3A-A567-56ACA3B46A71}"/>
              </a:ext>
            </a:extLst>
          </p:cNvPr>
          <p:cNvCxnSpPr>
            <a:cxnSpLocks/>
            <a:stCxn id="87" idx="3"/>
            <a:endCxn id="26" idx="0"/>
          </p:cNvCxnSpPr>
          <p:nvPr/>
        </p:nvCxnSpPr>
        <p:spPr>
          <a:xfrm flipV="1">
            <a:off x="3423347" y="1142503"/>
            <a:ext cx="5680636" cy="2864821"/>
          </a:xfrm>
          <a:prstGeom prst="bentConnector4">
            <a:avLst>
              <a:gd name="adj1" fmla="val 19999"/>
              <a:gd name="adj2" fmla="val 108138"/>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2B8DC835-12E7-4167-93D5-E7DD9F0840E1}"/>
              </a:ext>
            </a:extLst>
          </p:cNvPr>
          <p:cNvSpPr txBox="1"/>
          <p:nvPr/>
        </p:nvSpPr>
        <p:spPr>
          <a:xfrm>
            <a:off x="542436" y="4809016"/>
            <a:ext cx="1984094" cy="350330"/>
          </a:xfrm>
          <a:prstGeom prst="rect">
            <a:avLst/>
          </a:prstGeom>
          <a:noFill/>
        </p:spPr>
        <p:txBody>
          <a:bodyPr wrap="square" rtlCol="0">
            <a:spAutoFit/>
          </a:bodyPr>
          <a:lstStyle/>
          <a:p>
            <a:r>
              <a:rPr lang="en-US" sz="1632">
                <a:latin typeface="Segoe UI" panose="020B0502040204020203" pitchFamily="34" charset="0"/>
                <a:cs typeface="Segoe UI" panose="020B0502040204020203" pitchFamily="34" charset="0"/>
              </a:rPr>
              <a:t>Mapping in ISV DB</a:t>
            </a:r>
          </a:p>
        </p:txBody>
      </p:sp>
      <p:sp>
        <p:nvSpPr>
          <p:cNvPr id="2" name="TextBox 1">
            <a:extLst>
              <a:ext uri="{FF2B5EF4-FFF2-40B4-BE49-F238E27FC236}">
                <a16:creationId xmlns:a16="http://schemas.microsoft.com/office/drawing/2014/main" id="{3AE4E583-66BE-4FDE-B5F0-694995FFBCAC}"/>
              </a:ext>
            </a:extLst>
          </p:cNvPr>
          <p:cNvSpPr txBox="1"/>
          <p:nvPr/>
        </p:nvSpPr>
        <p:spPr>
          <a:xfrm>
            <a:off x="5989165" y="2996423"/>
            <a:ext cx="198409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Main</a:t>
            </a:r>
          </a:p>
        </p:txBody>
      </p:sp>
      <p:sp>
        <p:nvSpPr>
          <p:cNvPr id="63" name="TextBox 62">
            <a:extLst>
              <a:ext uri="{FF2B5EF4-FFF2-40B4-BE49-F238E27FC236}">
                <a16:creationId xmlns:a16="http://schemas.microsoft.com/office/drawing/2014/main" id="{129C6B4C-9475-4275-980A-A1BECD42F917}"/>
              </a:ext>
            </a:extLst>
          </p:cNvPr>
          <p:cNvSpPr txBox="1"/>
          <p:nvPr/>
        </p:nvSpPr>
        <p:spPr>
          <a:xfrm>
            <a:off x="8102072" y="3008370"/>
            <a:ext cx="198409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Contoso1</a:t>
            </a:r>
          </a:p>
        </p:txBody>
      </p:sp>
      <p:sp>
        <p:nvSpPr>
          <p:cNvPr id="9" name="TextBox 8">
            <a:extLst>
              <a:ext uri="{FF2B5EF4-FFF2-40B4-BE49-F238E27FC236}">
                <a16:creationId xmlns:a16="http://schemas.microsoft.com/office/drawing/2014/main" id="{06794788-A778-4187-8763-C6238D33A8FB}"/>
              </a:ext>
            </a:extLst>
          </p:cNvPr>
          <p:cNvSpPr txBox="1"/>
          <p:nvPr/>
        </p:nvSpPr>
        <p:spPr>
          <a:xfrm>
            <a:off x="9611357" y="3026551"/>
            <a:ext cx="1984094" cy="350330"/>
          </a:xfrm>
          <a:prstGeom prst="rect">
            <a:avLst/>
          </a:prstGeom>
          <a:noFill/>
        </p:spPr>
        <p:txBody>
          <a:bodyPr wrap="square" rtlCol="0">
            <a:spAutoFit/>
          </a:bodyPr>
          <a:lstStyle/>
          <a:p>
            <a:pPr algn="ctr"/>
            <a:r>
              <a:rPr lang="en-US" sz="1632">
                <a:latin typeface="Segoe UI" panose="020B0502040204020203" pitchFamily="34" charset="0"/>
                <a:cs typeface="Segoe UI" panose="020B0502040204020203" pitchFamily="34" charset="0"/>
              </a:rPr>
              <a:t>Contoso2</a:t>
            </a:r>
          </a:p>
        </p:txBody>
      </p:sp>
    </p:spTree>
    <p:extLst>
      <p:ext uri="{BB962C8B-B14F-4D97-AF65-F5344CB8AC3E}">
        <p14:creationId xmlns:p14="http://schemas.microsoft.com/office/powerpoint/2010/main" val="356630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2069797"/>
          </a:xfrm>
        </p:spPr>
        <p:txBody>
          <a:bodyPr/>
          <a:lstStyle/>
          <a:p>
            <a:pPr>
              <a:buFont typeface="Wingdings" panose="05000000000000000000" pitchFamily="2" charset="2"/>
              <a:buChar char="ü"/>
            </a:pPr>
            <a:r>
              <a:rPr lang="en-US" dirty="0"/>
              <a:t>Introduction to Service Principal Profiles</a:t>
            </a:r>
          </a:p>
          <a:p>
            <a:pPr>
              <a:buFont typeface="Wingdings" panose="05000000000000000000" pitchFamily="2" charset="2"/>
              <a:buChar char="Ø"/>
            </a:pPr>
            <a:r>
              <a:rPr lang="en-US" dirty="0"/>
              <a:t>Creating and Managing Service Principal Profiles</a:t>
            </a:r>
          </a:p>
          <a:p>
            <a:r>
              <a:rPr lang="en-US" dirty="0"/>
              <a:t>Calling the Power BI REST API as a Service Principal Profile</a:t>
            </a:r>
          </a:p>
          <a:p>
            <a:r>
              <a:rPr lang="en-US" dirty="0"/>
              <a:t>Designing Multi-tenant Applications using Service Principal Profiles</a:t>
            </a:r>
          </a:p>
        </p:txBody>
      </p:sp>
    </p:spTree>
    <p:extLst>
      <p:ext uri="{BB962C8B-B14F-4D97-AF65-F5344CB8AC3E}">
        <p14:creationId xmlns:p14="http://schemas.microsoft.com/office/powerpoint/2010/main" val="2304946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text, application, email&#10;&#10;Description automatically generated">
            <a:extLst>
              <a:ext uri="{FF2B5EF4-FFF2-40B4-BE49-F238E27FC236}">
                <a16:creationId xmlns:a16="http://schemas.microsoft.com/office/drawing/2014/main" id="{308C84D3-7963-4ECF-8999-E4C17D14F459}"/>
              </a:ext>
            </a:extLst>
          </p:cNvPr>
          <p:cNvPicPr>
            <a:picLocks noChangeAspect="1"/>
          </p:cNvPicPr>
          <p:nvPr/>
        </p:nvPicPr>
        <p:blipFill>
          <a:blip r:embed="rId2"/>
          <a:stretch>
            <a:fillRect/>
          </a:stretch>
        </p:blipFill>
        <p:spPr>
          <a:xfrm>
            <a:off x="883" y="1340185"/>
            <a:ext cx="6984810" cy="4546441"/>
          </a:xfrm>
          <a:prstGeom prst="rect">
            <a:avLst/>
          </a:prstGeom>
        </p:spPr>
      </p:pic>
    </p:spTree>
    <p:extLst>
      <p:ext uri="{BB962C8B-B14F-4D97-AF65-F5344CB8AC3E}">
        <p14:creationId xmlns:p14="http://schemas.microsoft.com/office/powerpoint/2010/main" val="417182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A2A5EB4E-5907-43AC-852E-978F9514B47F}"/>
              </a:ext>
            </a:extLst>
          </p:cNvPr>
          <p:cNvPicPr>
            <a:picLocks noChangeAspect="1"/>
          </p:cNvPicPr>
          <p:nvPr/>
        </p:nvPicPr>
        <p:blipFill>
          <a:blip r:embed="rId2"/>
          <a:stretch>
            <a:fillRect/>
          </a:stretch>
        </p:blipFill>
        <p:spPr>
          <a:xfrm>
            <a:off x="881" y="1384775"/>
            <a:ext cx="8170719" cy="2961239"/>
          </a:xfrm>
          <a:prstGeom prst="rect">
            <a:avLst/>
          </a:prstGeom>
        </p:spPr>
      </p:pic>
      <p:pic>
        <p:nvPicPr>
          <p:cNvPr id="15" name="Picture 14">
            <a:extLst>
              <a:ext uri="{FF2B5EF4-FFF2-40B4-BE49-F238E27FC236}">
                <a16:creationId xmlns:a16="http://schemas.microsoft.com/office/drawing/2014/main" id="{D177C1D4-813E-464A-88E7-B751BEF459EF}"/>
              </a:ext>
            </a:extLst>
          </p:cNvPr>
          <p:cNvPicPr>
            <a:picLocks noChangeAspect="1"/>
          </p:cNvPicPr>
          <p:nvPr/>
        </p:nvPicPr>
        <p:blipFill>
          <a:blip r:embed="rId3"/>
          <a:stretch>
            <a:fillRect/>
          </a:stretch>
        </p:blipFill>
        <p:spPr>
          <a:xfrm>
            <a:off x="881" y="4706001"/>
            <a:ext cx="8647777" cy="626358"/>
          </a:xfrm>
          <a:prstGeom prst="rect">
            <a:avLst/>
          </a:prstGeom>
        </p:spPr>
      </p:pic>
      <p:grpSp>
        <p:nvGrpSpPr>
          <p:cNvPr id="8" name="Group 7">
            <a:extLst>
              <a:ext uri="{FF2B5EF4-FFF2-40B4-BE49-F238E27FC236}">
                <a16:creationId xmlns:a16="http://schemas.microsoft.com/office/drawing/2014/main" id="{B7665C8D-6D9F-4F7F-83B7-D66EA7C7F268}"/>
              </a:ext>
            </a:extLst>
          </p:cNvPr>
          <p:cNvGrpSpPr/>
          <p:nvPr/>
        </p:nvGrpSpPr>
        <p:grpSpPr>
          <a:xfrm>
            <a:off x="8253263" y="1412410"/>
            <a:ext cx="4113249" cy="3840876"/>
            <a:chOff x="8091304" y="1384841"/>
            <a:chExt cx="4032963" cy="3765907"/>
          </a:xfrm>
        </p:grpSpPr>
        <p:pic>
          <p:nvPicPr>
            <p:cNvPr id="2" name="Picture 1" descr="Graphical user interface, application&#10;&#10;Description automatically generated">
              <a:extLst>
                <a:ext uri="{FF2B5EF4-FFF2-40B4-BE49-F238E27FC236}">
                  <a16:creationId xmlns:a16="http://schemas.microsoft.com/office/drawing/2014/main" id="{660B8712-5238-45B9-A8F2-9466CB8FF2F2}"/>
                </a:ext>
              </a:extLst>
            </p:cNvPr>
            <p:cNvPicPr/>
            <p:nvPr/>
          </p:nvPicPr>
          <p:blipFill>
            <a:blip r:embed="rId4">
              <a:extLst>
                <a:ext uri="{28A0092B-C50C-407E-A947-70E740481C1C}">
                  <a14:useLocalDpi xmlns:a14="http://schemas.microsoft.com/office/drawing/2010/main" val="0"/>
                </a:ext>
              </a:extLst>
            </a:blip>
            <a:stretch>
              <a:fillRect/>
            </a:stretch>
          </p:blipFill>
          <p:spPr>
            <a:xfrm>
              <a:off x="8091304" y="1384841"/>
              <a:ext cx="4032963" cy="3765907"/>
            </a:xfrm>
            <a:prstGeom prst="rect">
              <a:avLst/>
            </a:prstGeom>
          </p:spPr>
        </p:pic>
        <p:sp>
          <p:nvSpPr>
            <p:cNvPr id="3" name="Rectangle 2">
              <a:extLst>
                <a:ext uri="{FF2B5EF4-FFF2-40B4-BE49-F238E27FC236}">
                  <a16:creationId xmlns:a16="http://schemas.microsoft.com/office/drawing/2014/main" id="{AA7CB6AB-BD4D-45BA-BB88-27C895382753}"/>
                </a:ext>
              </a:extLst>
            </p:cNvPr>
            <p:cNvSpPr/>
            <p:nvPr/>
          </p:nvSpPr>
          <p:spPr>
            <a:xfrm>
              <a:off x="8243147" y="4781975"/>
              <a:ext cx="1510453" cy="1896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 name="TextBox 3">
              <a:extLst>
                <a:ext uri="{FF2B5EF4-FFF2-40B4-BE49-F238E27FC236}">
                  <a16:creationId xmlns:a16="http://schemas.microsoft.com/office/drawing/2014/main" id="{A33D489F-0B52-42C0-B789-960A7D3AC22B}"/>
                </a:ext>
              </a:extLst>
            </p:cNvPr>
            <p:cNvSpPr txBox="1"/>
            <p:nvPr/>
          </p:nvSpPr>
          <p:spPr>
            <a:xfrm>
              <a:off x="8182187" y="4745996"/>
              <a:ext cx="1510453" cy="265009"/>
            </a:xfrm>
            <a:prstGeom prst="rect">
              <a:avLst/>
            </a:prstGeom>
            <a:noFill/>
          </p:spPr>
          <p:txBody>
            <a:bodyPr wrap="square" rtlCol="0">
              <a:spAutoFit/>
            </a:bodyPr>
            <a:lstStyle/>
            <a:p>
              <a:r>
                <a:rPr lang="en-US" sz="1122"/>
                <a:t>Profile-ABC</a:t>
              </a:r>
            </a:p>
          </p:txBody>
        </p:sp>
      </p:grpSp>
    </p:spTree>
    <p:extLst>
      <p:ext uri="{BB962C8B-B14F-4D97-AF65-F5344CB8AC3E}">
        <p14:creationId xmlns:p14="http://schemas.microsoft.com/office/powerpoint/2010/main" val="259111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a:spLocks noGrp="1"/>
          </p:cNvSpPr>
          <p:nvPr>
            <p:ph type="title"/>
          </p:nvPr>
        </p:nvSpPr>
        <p:spPr>
          <a:xfrm>
            <a:off x="474162" y="2235025"/>
            <a:ext cx="11053773" cy="1661993"/>
          </a:xfrm>
        </p:spPr>
        <p:txBody>
          <a:bodyPr/>
          <a:lstStyle/>
          <a:p>
            <a:pPr>
              <a:lnSpc>
                <a:spcPct val="100000"/>
              </a:lnSpc>
            </a:pPr>
            <a:r>
              <a:rPr lang="en-US" dirty="0">
                <a:solidFill>
                  <a:srgbClr val="000000"/>
                </a:solidFill>
              </a:rPr>
              <a:t>Scaling Multi-tenant Solutions using Service Principal Profiles</a:t>
            </a:r>
          </a:p>
        </p:txBody>
      </p:sp>
      <p:sp>
        <p:nvSpPr>
          <p:cNvPr id="5" name="Text Placeholder 8">
            <a:extLst>
              <a:ext uri="{FF2B5EF4-FFF2-40B4-BE49-F238E27FC236}">
                <a16:creationId xmlns:a16="http://schemas.microsoft.com/office/drawing/2014/main" id="{56201C99-63BD-452F-AC83-D3D858EE0DD8}"/>
              </a:ext>
            </a:extLst>
          </p:cNvPr>
          <p:cNvSpPr txBox="1">
            <a:spLocks/>
          </p:cNvSpPr>
          <p:nvPr/>
        </p:nvSpPr>
        <p:spPr>
          <a:xfrm>
            <a:off x="474162" y="4916245"/>
            <a:ext cx="4670594" cy="98488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50" baseline="0">
                <a:solidFill>
                  <a:schemeClr val="tx1"/>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5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800" dirty="0">
                <a:solidFill>
                  <a:srgbClr val="000000"/>
                </a:solidFill>
              </a:rPr>
              <a:t>Ted Pattison</a:t>
            </a:r>
          </a:p>
          <a:p>
            <a:pPr lvl="1"/>
            <a:r>
              <a:rPr lang="en-US" dirty="0">
                <a:solidFill>
                  <a:srgbClr val="000000"/>
                </a:solidFill>
              </a:rPr>
              <a:t>Principal Program Manager</a:t>
            </a:r>
          </a:p>
          <a:p>
            <a:pPr lvl="1"/>
            <a:r>
              <a:rPr lang="en-US" dirty="0">
                <a:solidFill>
                  <a:srgbClr val="000000"/>
                </a:solidFill>
              </a:rPr>
              <a:t>Power BI Customer Advisory Team (PBICAT)</a:t>
            </a:r>
          </a:p>
        </p:txBody>
      </p:sp>
      <p:sp>
        <p:nvSpPr>
          <p:cNvPr id="3" name="Text Placeholder 2">
            <a:extLst>
              <a:ext uri="{FF2B5EF4-FFF2-40B4-BE49-F238E27FC236}">
                <a16:creationId xmlns:a16="http://schemas.microsoft.com/office/drawing/2014/main" id="{4787CDAD-9BDC-4710-BAF2-25E3A7C92E06}"/>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507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2069797"/>
          </a:xfrm>
        </p:spPr>
        <p:txBody>
          <a:bodyPr/>
          <a:lstStyle/>
          <a:p>
            <a:pPr>
              <a:buFont typeface="Wingdings" panose="05000000000000000000" pitchFamily="2" charset="2"/>
              <a:buChar char="ü"/>
            </a:pPr>
            <a:r>
              <a:rPr lang="en-US" dirty="0"/>
              <a:t>Introduction to Service Principal Profiles</a:t>
            </a:r>
          </a:p>
          <a:p>
            <a:pPr>
              <a:buFont typeface="Wingdings" panose="05000000000000000000" pitchFamily="2" charset="2"/>
              <a:buChar char="ü"/>
            </a:pPr>
            <a:r>
              <a:rPr lang="en-US" dirty="0"/>
              <a:t>Creating and Managing Service Principal Profiles</a:t>
            </a:r>
          </a:p>
          <a:p>
            <a:pPr>
              <a:buFont typeface="Wingdings" panose="05000000000000000000" pitchFamily="2" charset="2"/>
              <a:buChar char="Ø"/>
            </a:pPr>
            <a:r>
              <a:rPr lang="en-US" dirty="0"/>
              <a:t>Calling the Power BI REST API as a Service Principal Profile</a:t>
            </a:r>
          </a:p>
          <a:p>
            <a:r>
              <a:rPr lang="en-US" dirty="0"/>
              <a:t>Designing Multi-tenant Applications using Service Principal Profiles</a:t>
            </a:r>
          </a:p>
        </p:txBody>
      </p:sp>
    </p:spTree>
    <p:extLst>
      <p:ext uri="{BB962C8B-B14F-4D97-AF65-F5344CB8AC3E}">
        <p14:creationId xmlns:p14="http://schemas.microsoft.com/office/powerpoint/2010/main" val="591689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2069797"/>
          </a:xfrm>
        </p:spPr>
        <p:txBody>
          <a:bodyPr/>
          <a:lstStyle/>
          <a:p>
            <a:pPr>
              <a:buFont typeface="Wingdings" panose="05000000000000000000" pitchFamily="2" charset="2"/>
              <a:buChar char="ü"/>
            </a:pPr>
            <a:r>
              <a:rPr lang="en-US" dirty="0"/>
              <a:t>Introduction to Service Principal Profiles</a:t>
            </a:r>
          </a:p>
          <a:p>
            <a:pPr>
              <a:buFont typeface="Wingdings" panose="05000000000000000000" pitchFamily="2" charset="2"/>
              <a:buChar char="ü"/>
            </a:pPr>
            <a:r>
              <a:rPr lang="en-US" dirty="0"/>
              <a:t>Creating and Managing Service Principal Profiles</a:t>
            </a:r>
          </a:p>
          <a:p>
            <a:pPr>
              <a:buFont typeface="Wingdings" panose="05000000000000000000" pitchFamily="2" charset="2"/>
              <a:buChar char="ü"/>
            </a:pPr>
            <a:r>
              <a:rPr lang="en-US" dirty="0"/>
              <a:t>Calling the Power BI REST API as a Service Principal Profile</a:t>
            </a:r>
          </a:p>
          <a:p>
            <a:pPr>
              <a:buFont typeface="Wingdings" panose="05000000000000000000" pitchFamily="2" charset="2"/>
              <a:buChar char="Ø"/>
            </a:pPr>
            <a:r>
              <a:rPr lang="en-US" dirty="0"/>
              <a:t>Designing Multi-tenant Applications using Service Principal Profiles</a:t>
            </a:r>
          </a:p>
        </p:txBody>
      </p:sp>
    </p:spTree>
    <p:extLst>
      <p:ext uri="{BB962C8B-B14F-4D97-AF65-F5344CB8AC3E}">
        <p14:creationId xmlns:p14="http://schemas.microsoft.com/office/powerpoint/2010/main" val="2317836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Summary</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2069797"/>
          </a:xfrm>
        </p:spPr>
        <p:txBody>
          <a:bodyPr/>
          <a:lstStyle/>
          <a:p>
            <a:pPr>
              <a:buFont typeface="Wingdings" panose="05000000000000000000" pitchFamily="2" charset="2"/>
              <a:buChar char="ü"/>
            </a:pPr>
            <a:r>
              <a:rPr lang="en-US" dirty="0"/>
              <a:t>Introduction to Service Principal Profiles</a:t>
            </a:r>
          </a:p>
          <a:p>
            <a:pPr>
              <a:buFont typeface="Wingdings" panose="05000000000000000000" pitchFamily="2" charset="2"/>
              <a:buChar char="ü"/>
            </a:pPr>
            <a:r>
              <a:rPr lang="en-US" dirty="0"/>
              <a:t>Creating and Managing Service Principal Profiles</a:t>
            </a:r>
          </a:p>
          <a:p>
            <a:pPr>
              <a:buFont typeface="Wingdings" panose="05000000000000000000" pitchFamily="2" charset="2"/>
              <a:buChar char="ü"/>
            </a:pPr>
            <a:r>
              <a:rPr lang="en-US" dirty="0"/>
              <a:t>Calling the Power BI REST API as a Service Principal Profile</a:t>
            </a:r>
          </a:p>
          <a:p>
            <a:pPr>
              <a:buFont typeface="Wingdings" panose="05000000000000000000" pitchFamily="2" charset="2"/>
              <a:buChar char="ü"/>
            </a:pPr>
            <a:r>
              <a:rPr lang="en-US" dirty="0"/>
              <a:t>Designing Multi-tenant Applications using Service Principal Profiles</a:t>
            </a:r>
          </a:p>
        </p:txBody>
      </p:sp>
    </p:spTree>
    <p:extLst>
      <p:ext uri="{BB962C8B-B14F-4D97-AF65-F5344CB8AC3E}">
        <p14:creationId xmlns:p14="http://schemas.microsoft.com/office/powerpoint/2010/main" val="2175521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6"/>
          <p:cNvSpPr>
            <a:spLocks noGrp="1"/>
          </p:cNvSpPr>
          <p:nvPr>
            <p:ph type="title"/>
          </p:nvPr>
        </p:nvSpPr>
        <p:spPr>
          <a:xfrm>
            <a:off x="539110" y="2947346"/>
            <a:ext cx="11358253" cy="1099832"/>
          </a:xfrm>
        </p:spPr>
        <p:txBody>
          <a:bodyPr/>
          <a:lstStyle/>
          <a:p>
            <a:pPr algn="ctr"/>
            <a:r>
              <a:rPr lang="en-US" dirty="0">
                <a:solidFill>
                  <a:srgbClr val="000000"/>
                </a:solidFill>
              </a:rPr>
              <a:t>Microsoft Power BI</a:t>
            </a:r>
          </a:p>
        </p:txBody>
      </p:sp>
      <p:sp>
        <p:nvSpPr>
          <p:cNvPr id="3" name="Rectangle 2">
            <a:extLst>
              <a:ext uri="{FF2B5EF4-FFF2-40B4-BE49-F238E27FC236}">
                <a16:creationId xmlns:a16="http://schemas.microsoft.com/office/drawing/2014/main" id="{7B28934F-40B7-490C-B8F2-500FD2E2CE25}"/>
              </a:ext>
            </a:extLst>
          </p:cNvPr>
          <p:cNvSpPr/>
          <p:nvPr/>
        </p:nvSpPr>
        <p:spPr bwMode="auto">
          <a:xfrm>
            <a:off x="169682" y="6268825"/>
            <a:ext cx="2215299" cy="650449"/>
          </a:xfrm>
          <a:prstGeom prst="rect">
            <a:avLst/>
          </a:prstGeom>
          <a:solidFill>
            <a:srgbClr val="F2C8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CE3A2DB9-0465-4D60-93C6-AF065EEF2E0D}"/>
              </a:ext>
            </a:extLst>
          </p:cNvPr>
          <p:cNvSpPr txBox="1"/>
          <p:nvPr/>
        </p:nvSpPr>
        <p:spPr>
          <a:xfrm>
            <a:off x="727580" y="739966"/>
            <a:ext cx="10437615" cy="1514261"/>
          </a:xfrm>
          <a:prstGeom prst="rect">
            <a:avLst/>
          </a:prstGeom>
          <a:noFill/>
        </p:spPr>
        <p:txBody>
          <a:bodyPr wrap="square" lIns="182880" tIns="146304" rIns="182880" bIns="146304" rtlCol="0">
            <a:spAutoFit/>
          </a:bodyPr>
          <a:lstStyle/>
          <a:p>
            <a:pPr algn="ctr">
              <a:lnSpc>
                <a:spcPct val="90000"/>
              </a:lnSpc>
              <a:spcAft>
                <a:spcPts val="600"/>
              </a:spcAft>
            </a:pPr>
            <a:r>
              <a:rPr lang="en-US" sz="88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44732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Graphical user interface, text&#10;&#10;Description automatically generated">
            <a:extLst>
              <a:ext uri="{FF2B5EF4-FFF2-40B4-BE49-F238E27FC236}">
                <a16:creationId xmlns:a16="http://schemas.microsoft.com/office/drawing/2014/main" id="{B03360D7-46AC-4152-949B-0E7D8C85AF47}"/>
              </a:ext>
            </a:extLst>
          </p:cNvPr>
          <p:cNvPicPr>
            <a:picLocks noChangeAspect="1"/>
          </p:cNvPicPr>
          <p:nvPr/>
        </p:nvPicPr>
        <p:blipFill>
          <a:blip r:embed="rId2"/>
          <a:stretch>
            <a:fillRect/>
          </a:stretch>
        </p:blipFill>
        <p:spPr>
          <a:xfrm>
            <a:off x="205772" y="452171"/>
            <a:ext cx="7965987" cy="1661200"/>
          </a:xfrm>
          <a:prstGeom prst="rect">
            <a:avLst/>
          </a:prstGeom>
        </p:spPr>
      </p:pic>
      <p:sp>
        <p:nvSpPr>
          <p:cNvPr id="2" name="Speech Bubble: Oval 1">
            <a:extLst>
              <a:ext uri="{FF2B5EF4-FFF2-40B4-BE49-F238E27FC236}">
                <a16:creationId xmlns:a16="http://schemas.microsoft.com/office/drawing/2014/main" id="{E97F1911-26DE-4FE1-AD9B-E9054A51F8FA}"/>
              </a:ext>
            </a:extLst>
          </p:cNvPr>
          <p:cNvSpPr/>
          <p:nvPr/>
        </p:nvSpPr>
        <p:spPr>
          <a:xfrm>
            <a:off x="6085472" y="2629423"/>
            <a:ext cx="4584147" cy="3626791"/>
          </a:xfrm>
          <a:prstGeom prst="wedgeEllipseCallout">
            <a:avLst>
              <a:gd name="adj1" fmla="val -50852"/>
              <a:gd name="adj2" fmla="val -57139"/>
            </a:avLst>
          </a:prstGeom>
          <a:solidFill>
            <a:srgbClr val="00B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a:t>Power BI will authorize the token and check the profile permissions.</a:t>
            </a:r>
          </a:p>
        </p:txBody>
      </p:sp>
    </p:spTree>
    <p:extLst>
      <p:ext uri="{BB962C8B-B14F-4D97-AF65-F5344CB8AC3E}">
        <p14:creationId xmlns:p14="http://schemas.microsoft.com/office/powerpoint/2010/main" val="3362160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F1D29E-B285-47B7-9F19-C7CF09627609}"/>
              </a:ext>
            </a:extLst>
          </p:cNvPr>
          <p:cNvSpPr/>
          <p:nvPr/>
        </p:nvSpPr>
        <p:spPr>
          <a:xfrm>
            <a:off x="612858" y="2503899"/>
            <a:ext cx="7334138" cy="2926267"/>
          </a:xfrm>
          <a:prstGeom prst="rect">
            <a:avLst/>
          </a:prstGeom>
          <a:solidFill>
            <a:schemeClr val="bg1"/>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428" u="sng">
                <a:solidFill>
                  <a:sysClr val="windowText" lastClr="000000"/>
                </a:solidFill>
              </a:rPr>
              <a:t>Add a new profile</a:t>
            </a:r>
          </a:p>
          <a:p>
            <a:r>
              <a:rPr lang="en-US" sz="1428" b="1">
                <a:solidFill>
                  <a:sysClr val="windowText" lastClr="000000"/>
                </a:solidFill>
              </a:rPr>
              <a:t>POST /v1.0/myorg/profiles</a:t>
            </a:r>
          </a:p>
          <a:p>
            <a:r>
              <a:rPr lang="en-US" sz="1428">
                <a:solidFill>
                  <a:srgbClr val="00B050"/>
                </a:solidFill>
              </a:rPr>
              <a:t>Authorization: </a:t>
            </a:r>
            <a:r>
              <a:rPr lang="en-US" sz="1428">
                <a:solidFill>
                  <a:sysClr val="windowText" lastClr="000000"/>
                </a:solidFill>
              </a:rPr>
              <a:t>Bearer &lt;application-service-principal-token&gt;</a:t>
            </a:r>
          </a:p>
          <a:p>
            <a:endParaRPr lang="en-US" sz="1428">
              <a:solidFill>
                <a:sysClr val="windowText" lastClr="000000"/>
              </a:solidFill>
            </a:endParaRPr>
          </a:p>
          <a:p>
            <a:r>
              <a:rPr lang="en-US" sz="1428" u="sng">
                <a:solidFill>
                  <a:sysClr val="windowText" lastClr="000000"/>
                </a:solidFill>
              </a:rPr>
              <a:t>Add a user to a workspace (called by someone who has access).</a:t>
            </a:r>
          </a:p>
          <a:p>
            <a:r>
              <a:rPr lang="en-US" sz="1428" b="1">
                <a:solidFill>
                  <a:sysClr val="windowText" lastClr="000000"/>
                </a:solidFill>
              </a:rPr>
              <a:t>POST /v1.0/myorg/groups/225ae9c6-4847-4b7e-a0e6-a7625b2846d9/users</a:t>
            </a:r>
          </a:p>
          <a:p>
            <a:r>
              <a:rPr lang="en-US" sz="1428">
                <a:solidFill>
                  <a:srgbClr val="00B050"/>
                </a:solidFill>
              </a:rPr>
              <a:t>Authorization: </a:t>
            </a:r>
            <a:r>
              <a:rPr lang="en-US" sz="1428">
                <a:solidFill>
                  <a:sysClr val="windowText" lastClr="000000"/>
                </a:solidFill>
              </a:rPr>
              <a:t>Bearer &lt;application-service-principal-token&gt;</a:t>
            </a:r>
          </a:p>
          <a:p>
            <a:endParaRPr lang="en-US" sz="1428">
              <a:solidFill>
                <a:sysClr val="windowText" lastClr="000000"/>
              </a:solidFill>
            </a:endParaRPr>
          </a:p>
          <a:p>
            <a:r>
              <a:rPr lang="en-US" sz="1428" u="sng">
                <a:solidFill>
                  <a:sysClr val="windowText" lastClr="000000"/>
                </a:solidFill>
              </a:rPr>
              <a:t>Make an API request with using the Local User</a:t>
            </a:r>
          </a:p>
          <a:p>
            <a:r>
              <a:rPr lang="en-US" sz="1428" b="1">
                <a:solidFill>
                  <a:sysClr val="windowText" lastClr="000000"/>
                </a:solidFill>
              </a:rPr>
              <a:t>GET /v1.0/myorg/groups/225ae9c6-4847-4b7e-a0e6-a7625b2846d9/reports</a:t>
            </a:r>
          </a:p>
          <a:p>
            <a:r>
              <a:rPr lang="en-US" sz="1428">
                <a:solidFill>
                  <a:srgbClr val="00B050"/>
                </a:solidFill>
              </a:rPr>
              <a:t>Authorization:</a:t>
            </a:r>
            <a:r>
              <a:rPr lang="en-US" sz="1428">
                <a:solidFill>
                  <a:sysClr val="windowText" lastClr="000000"/>
                </a:solidFill>
              </a:rPr>
              <a:t> Bearer &lt;application-service-principal-token&gt;</a:t>
            </a:r>
          </a:p>
          <a:p>
            <a:r>
              <a:rPr lang="en-US" sz="1428">
                <a:solidFill>
                  <a:srgbClr val="0070C0"/>
                </a:solidFill>
              </a:rPr>
              <a:t>X-PowerBI-Profile-Id:</a:t>
            </a:r>
            <a:r>
              <a:rPr lang="en-US" sz="1428">
                <a:solidFill>
                  <a:sysClr val="windowText" lastClr="000000"/>
                </a:solidFill>
              </a:rPr>
              <a:t> 112-2222-3333-4444</a:t>
            </a:r>
          </a:p>
          <a:p>
            <a:endParaRPr lang="en-US" sz="1428">
              <a:solidFill>
                <a:sysClr val="windowText" lastClr="000000"/>
              </a:solidFill>
            </a:endParaRPr>
          </a:p>
        </p:txBody>
      </p:sp>
      <p:sp>
        <p:nvSpPr>
          <p:cNvPr id="11" name="Rectangle 10">
            <a:extLst>
              <a:ext uri="{FF2B5EF4-FFF2-40B4-BE49-F238E27FC236}">
                <a16:creationId xmlns:a16="http://schemas.microsoft.com/office/drawing/2014/main" id="{636507FE-A740-4EAC-92DD-AD9573384F3B}"/>
              </a:ext>
            </a:extLst>
          </p:cNvPr>
          <p:cNvSpPr/>
          <p:nvPr/>
        </p:nvSpPr>
        <p:spPr>
          <a:xfrm>
            <a:off x="508430" y="164731"/>
            <a:ext cx="11761366" cy="1665934"/>
          </a:xfrm>
          <a:prstGeom prst="rect">
            <a:avLst/>
          </a:prstGeom>
          <a:solidFill>
            <a:schemeClr val="bg1"/>
          </a:solidFill>
          <a:ln/>
        </p:spPr>
        <p:style>
          <a:lnRef idx="0">
            <a:schemeClr val="accent4"/>
          </a:lnRef>
          <a:fillRef idx="3">
            <a:schemeClr val="accent4"/>
          </a:fillRef>
          <a:effectRef idx="3">
            <a:schemeClr val="accent4"/>
          </a:effectRef>
          <a:fontRef idx="minor">
            <a:schemeClr val="lt1"/>
          </a:fontRef>
        </p:style>
        <p:txBody>
          <a:bodyPr rtlCol="0" anchor="ctr"/>
          <a:lstStyle/>
          <a:p>
            <a:pPr marL="291436" indent="-291436">
              <a:buFontTx/>
              <a:buChar char="-"/>
            </a:pPr>
            <a:r>
              <a:rPr lang="en-US" sz="1428" dirty="0">
                <a:solidFill>
                  <a:sysClr val="windowText" lastClr="000000"/>
                </a:solidFill>
              </a:rPr>
              <a:t>Profiles are not standalone themselves; they are tied to a service principal. it's basically, a restriction of what SPN can do.</a:t>
            </a:r>
          </a:p>
          <a:p>
            <a:pPr marL="291436" indent="-291436">
              <a:buFontTx/>
              <a:buChar char="-"/>
            </a:pPr>
            <a:r>
              <a:rPr lang="en-US" sz="1428" dirty="0">
                <a:solidFill>
                  <a:sysClr val="windowText" lastClr="000000"/>
                </a:solidFill>
              </a:rPr>
              <a:t>Turned on by tenant admin FS. Default: false.</a:t>
            </a:r>
          </a:p>
          <a:p>
            <a:pPr marL="291436" indent="-291436">
              <a:buFontTx/>
              <a:buChar char="-"/>
            </a:pPr>
            <a:r>
              <a:rPr lang="en-US" sz="1428" dirty="0">
                <a:solidFill>
                  <a:sysClr val="windowText" lastClr="000000"/>
                </a:solidFill>
              </a:rPr>
              <a:t>A profile can be created and used by service principals only.</a:t>
            </a:r>
          </a:p>
          <a:p>
            <a:pPr marL="291436" indent="-291436">
              <a:buFontTx/>
              <a:buChar char="-"/>
            </a:pPr>
            <a:r>
              <a:rPr lang="en-US" sz="1428" dirty="0">
                <a:solidFill>
                  <a:sysClr val="windowText" lastClr="000000"/>
                </a:solidFill>
              </a:rPr>
              <a:t>A profile cannot be shared between principals.</a:t>
            </a:r>
          </a:p>
          <a:p>
            <a:pPr marL="291436" indent="-291436">
              <a:buFontTx/>
              <a:buChar char="-"/>
            </a:pPr>
            <a:r>
              <a:rPr lang="en-US" sz="1428" dirty="0">
                <a:solidFill>
                  <a:sysClr val="windowText" lastClr="000000"/>
                </a:solidFill>
              </a:rPr>
              <a:t>Only public APIs area allowed to be used by profiles.</a:t>
            </a:r>
          </a:p>
          <a:p>
            <a:pPr marL="291436" indent="-291436">
              <a:buFontTx/>
              <a:buChar char="-"/>
            </a:pPr>
            <a:r>
              <a:rPr lang="en-US" sz="1428" dirty="0">
                <a:solidFill>
                  <a:sysClr val="windowText" lastClr="000000"/>
                </a:solidFill>
              </a:rPr>
              <a:t>Profiles can generate Embed Token that can be used later</a:t>
            </a:r>
          </a:p>
        </p:txBody>
      </p:sp>
      <p:pic>
        <p:nvPicPr>
          <p:cNvPr id="5" name="Picture 4" descr="Graphical user interface, application&#10;&#10;Description automatically generated">
            <a:extLst>
              <a:ext uri="{FF2B5EF4-FFF2-40B4-BE49-F238E27FC236}">
                <a16:creationId xmlns:a16="http://schemas.microsoft.com/office/drawing/2014/main" id="{0FFBA03A-8E41-4B77-9FFF-00BCAC9B0BE1}"/>
              </a:ext>
            </a:extLst>
          </p:cNvPr>
          <p:cNvPicPr/>
          <p:nvPr/>
        </p:nvPicPr>
        <p:blipFill>
          <a:blip r:embed="rId2">
            <a:extLst>
              <a:ext uri="{28A0092B-C50C-407E-A947-70E740481C1C}">
                <a14:useLocalDpi xmlns:a14="http://schemas.microsoft.com/office/drawing/2010/main" val="0"/>
              </a:ext>
            </a:extLst>
          </a:blip>
          <a:stretch>
            <a:fillRect/>
          </a:stretch>
        </p:blipFill>
        <p:spPr>
          <a:xfrm>
            <a:off x="8156548" y="2503899"/>
            <a:ext cx="4113249" cy="3840876"/>
          </a:xfrm>
          <a:prstGeom prst="rect">
            <a:avLst/>
          </a:prstGeom>
        </p:spPr>
      </p:pic>
      <p:sp>
        <p:nvSpPr>
          <p:cNvPr id="10" name="Rectangle 9">
            <a:extLst>
              <a:ext uri="{FF2B5EF4-FFF2-40B4-BE49-F238E27FC236}">
                <a16:creationId xmlns:a16="http://schemas.microsoft.com/office/drawing/2014/main" id="{51A48BB6-EBEB-4AC9-B867-4E821E17B11B}"/>
              </a:ext>
            </a:extLst>
          </p:cNvPr>
          <p:cNvSpPr/>
          <p:nvPr/>
        </p:nvSpPr>
        <p:spPr>
          <a:xfrm>
            <a:off x="8311414" y="5968662"/>
            <a:ext cx="1540522" cy="1934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TextBox 13">
            <a:extLst>
              <a:ext uri="{FF2B5EF4-FFF2-40B4-BE49-F238E27FC236}">
                <a16:creationId xmlns:a16="http://schemas.microsoft.com/office/drawing/2014/main" id="{06F16E7A-90D9-4CE3-ADCE-BCBCE0EA0B9D}"/>
              </a:ext>
            </a:extLst>
          </p:cNvPr>
          <p:cNvSpPr txBox="1"/>
          <p:nvPr/>
        </p:nvSpPr>
        <p:spPr>
          <a:xfrm>
            <a:off x="8249240" y="5931966"/>
            <a:ext cx="1540522" cy="270285"/>
          </a:xfrm>
          <a:prstGeom prst="rect">
            <a:avLst/>
          </a:prstGeom>
          <a:noFill/>
        </p:spPr>
        <p:txBody>
          <a:bodyPr wrap="square" rtlCol="0">
            <a:spAutoFit/>
          </a:bodyPr>
          <a:lstStyle/>
          <a:p>
            <a:r>
              <a:rPr lang="en-US" sz="1122"/>
              <a:t>Profile-ABC</a:t>
            </a:r>
          </a:p>
        </p:txBody>
      </p:sp>
    </p:spTree>
    <p:extLst>
      <p:ext uri="{BB962C8B-B14F-4D97-AF65-F5344CB8AC3E}">
        <p14:creationId xmlns:p14="http://schemas.microsoft.com/office/powerpoint/2010/main" val="2521726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52A5-5302-4C2E-B33E-511408B2B51A}"/>
              </a:ext>
            </a:extLst>
          </p:cNvPr>
          <p:cNvSpPr>
            <a:spLocks noGrp="1"/>
          </p:cNvSpPr>
          <p:nvPr>
            <p:ph type="title"/>
          </p:nvPr>
        </p:nvSpPr>
        <p:spPr/>
        <p:txBody>
          <a:bodyPr/>
          <a:lstStyle/>
          <a:p>
            <a:r>
              <a:rPr lang="en-US"/>
              <a:t>A local user per customer</a:t>
            </a:r>
          </a:p>
        </p:txBody>
      </p:sp>
      <p:sp>
        <p:nvSpPr>
          <p:cNvPr id="3" name="Text Placeholder 2">
            <a:extLst>
              <a:ext uri="{FF2B5EF4-FFF2-40B4-BE49-F238E27FC236}">
                <a16:creationId xmlns:a16="http://schemas.microsoft.com/office/drawing/2014/main" id="{8C1378A5-92D7-451A-91E9-0620B1150178}"/>
              </a:ext>
            </a:extLst>
          </p:cNvPr>
          <p:cNvSpPr>
            <a:spLocks noGrp="1"/>
          </p:cNvSpPr>
          <p:nvPr>
            <p:ph type="body" idx="1"/>
          </p:nvPr>
        </p:nvSpPr>
        <p:spPr/>
        <p:txBody>
          <a:bodyPr/>
          <a:lstStyle/>
          <a:p>
            <a:r>
              <a:rPr lang="en-US"/>
              <a:t>ISV application maintains one service principal in AAD.</a:t>
            </a:r>
          </a:p>
        </p:txBody>
      </p:sp>
    </p:spTree>
    <p:extLst>
      <p:ext uri="{BB962C8B-B14F-4D97-AF65-F5344CB8AC3E}">
        <p14:creationId xmlns:p14="http://schemas.microsoft.com/office/powerpoint/2010/main" val="76370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637E307-2719-44B5-99B0-896FFADED7FE}"/>
              </a:ext>
            </a:extLst>
          </p:cNvPr>
          <p:cNvGrpSpPr/>
          <p:nvPr/>
        </p:nvGrpSpPr>
        <p:grpSpPr>
          <a:xfrm>
            <a:off x="612082" y="241987"/>
            <a:ext cx="3334917" cy="3255275"/>
            <a:chOff x="425099" y="335236"/>
            <a:chExt cx="3269823" cy="3191736"/>
          </a:xfrm>
        </p:grpSpPr>
        <p:pic>
          <p:nvPicPr>
            <p:cNvPr id="3" name="Picture 2">
              <a:extLst>
                <a:ext uri="{FF2B5EF4-FFF2-40B4-BE49-F238E27FC236}">
                  <a16:creationId xmlns:a16="http://schemas.microsoft.com/office/drawing/2014/main" id="{196ED435-8357-402F-B479-199388D680E0}"/>
                </a:ext>
              </a:extLst>
            </p:cNvPr>
            <p:cNvPicPr>
              <a:picLocks noChangeAspect="1"/>
            </p:cNvPicPr>
            <p:nvPr/>
          </p:nvPicPr>
          <p:blipFill rotWithShape="1">
            <a:blip r:embed="rId2"/>
            <a:srcRect l="1" r="670" b="2180"/>
            <a:stretch/>
          </p:blipFill>
          <p:spPr>
            <a:xfrm>
              <a:off x="425099" y="335236"/>
              <a:ext cx="3269823" cy="3191736"/>
            </a:xfrm>
            <a:prstGeom prst="rect">
              <a:avLst/>
            </a:prstGeom>
          </p:spPr>
        </p:pic>
        <p:sp>
          <p:nvSpPr>
            <p:cNvPr id="4" name="TextBox 3">
              <a:extLst>
                <a:ext uri="{FF2B5EF4-FFF2-40B4-BE49-F238E27FC236}">
                  <a16:creationId xmlns:a16="http://schemas.microsoft.com/office/drawing/2014/main" id="{4F0D31D4-EEBC-47FC-BE26-23FD0B29A7AB}"/>
                </a:ext>
              </a:extLst>
            </p:cNvPr>
            <p:cNvSpPr txBox="1"/>
            <p:nvPr/>
          </p:nvSpPr>
          <p:spPr>
            <a:xfrm>
              <a:off x="1002508" y="478971"/>
              <a:ext cx="2138021" cy="374846"/>
            </a:xfrm>
            <a:prstGeom prst="rect">
              <a:avLst/>
            </a:prstGeom>
            <a:noFill/>
          </p:spPr>
          <p:txBody>
            <a:bodyPr wrap="none" rtlCol="0">
              <a:spAutoFit/>
            </a:bodyPr>
            <a:lstStyle/>
            <a:p>
              <a:r>
                <a:rPr lang="en-US" sz="1836"/>
                <a:t>Golden Workspace</a:t>
              </a:r>
            </a:p>
          </p:txBody>
        </p:sp>
        <p:pic>
          <p:nvPicPr>
            <p:cNvPr id="7" name="Picture 6">
              <a:extLst>
                <a:ext uri="{FF2B5EF4-FFF2-40B4-BE49-F238E27FC236}">
                  <a16:creationId xmlns:a16="http://schemas.microsoft.com/office/drawing/2014/main" id="{F72DDCA2-41BB-4D24-B07F-C79BD5595261}"/>
                </a:ext>
              </a:extLst>
            </p:cNvPr>
            <p:cNvPicPr>
              <a:picLocks noChangeAspect="1"/>
            </p:cNvPicPr>
            <p:nvPr/>
          </p:nvPicPr>
          <p:blipFill>
            <a:blip r:embed="rId3"/>
            <a:stretch>
              <a:fillRect/>
            </a:stretch>
          </p:blipFill>
          <p:spPr>
            <a:xfrm>
              <a:off x="663068" y="1792714"/>
              <a:ext cx="2476500" cy="495300"/>
            </a:xfrm>
            <a:prstGeom prst="rect">
              <a:avLst/>
            </a:prstGeom>
          </p:spPr>
        </p:pic>
        <p:pic>
          <p:nvPicPr>
            <p:cNvPr id="8" name="Picture 7">
              <a:extLst>
                <a:ext uri="{FF2B5EF4-FFF2-40B4-BE49-F238E27FC236}">
                  <a16:creationId xmlns:a16="http://schemas.microsoft.com/office/drawing/2014/main" id="{E81A83C9-1C9C-44B6-9766-19766EE090DB}"/>
                </a:ext>
              </a:extLst>
            </p:cNvPr>
            <p:cNvPicPr>
              <a:picLocks noChangeAspect="1"/>
            </p:cNvPicPr>
            <p:nvPr/>
          </p:nvPicPr>
          <p:blipFill rotWithShape="1">
            <a:blip r:embed="rId4"/>
            <a:srcRect r="12752"/>
            <a:stretch/>
          </p:blipFill>
          <p:spPr>
            <a:xfrm>
              <a:off x="663068" y="1223666"/>
              <a:ext cx="2476500" cy="476250"/>
            </a:xfrm>
            <a:prstGeom prst="rect">
              <a:avLst/>
            </a:prstGeom>
          </p:spPr>
        </p:pic>
        <p:pic>
          <p:nvPicPr>
            <p:cNvPr id="9" name="Picture 8">
              <a:extLst>
                <a:ext uri="{FF2B5EF4-FFF2-40B4-BE49-F238E27FC236}">
                  <a16:creationId xmlns:a16="http://schemas.microsoft.com/office/drawing/2014/main" id="{5ABEC238-D3EE-4771-A31C-78B2C3F370ED}"/>
                </a:ext>
              </a:extLst>
            </p:cNvPr>
            <p:cNvPicPr>
              <a:picLocks noChangeAspect="1"/>
            </p:cNvPicPr>
            <p:nvPr/>
          </p:nvPicPr>
          <p:blipFill>
            <a:blip r:embed="rId3"/>
            <a:stretch>
              <a:fillRect/>
            </a:stretch>
          </p:blipFill>
          <p:spPr>
            <a:xfrm>
              <a:off x="663068" y="2380812"/>
              <a:ext cx="2476500" cy="495300"/>
            </a:xfrm>
            <a:prstGeom prst="rect">
              <a:avLst/>
            </a:prstGeom>
          </p:spPr>
        </p:pic>
        <p:pic>
          <p:nvPicPr>
            <p:cNvPr id="10" name="Picture 9">
              <a:extLst>
                <a:ext uri="{FF2B5EF4-FFF2-40B4-BE49-F238E27FC236}">
                  <a16:creationId xmlns:a16="http://schemas.microsoft.com/office/drawing/2014/main" id="{CDA29714-A303-4E7C-BD76-4F336DBF58C5}"/>
                </a:ext>
              </a:extLst>
            </p:cNvPr>
            <p:cNvPicPr>
              <a:picLocks noChangeAspect="1"/>
            </p:cNvPicPr>
            <p:nvPr/>
          </p:nvPicPr>
          <p:blipFill>
            <a:blip r:embed="rId3"/>
            <a:stretch>
              <a:fillRect/>
            </a:stretch>
          </p:blipFill>
          <p:spPr>
            <a:xfrm>
              <a:off x="663068" y="2933700"/>
              <a:ext cx="2476500" cy="495300"/>
            </a:xfrm>
            <a:prstGeom prst="rect">
              <a:avLst/>
            </a:prstGeom>
          </p:spPr>
        </p:pic>
        <p:sp>
          <p:nvSpPr>
            <p:cNvPr id="11" name="TextBox 10">
              <a:extLst>
                <a:ext uri="{FF2B5EF4-FFF2-40B4-BE49-F238E27FC236}">
                  <a16:creationId xmlns:a16="http://schemas.microsoft.com/office/drawing/2014/main" id="{7E2453E4-22EC-4EB4-8806-369D58A4DF52}"/>
                </a:ext>
              </a:extLst>
            </p:cNvPr>
            <p:cNvSpPr txBox="1"/>
            <p:nvPr/>
          </p:nvSpPr>
          <p:spPr>
            <a:xfrm>
              <a:off x="954986" y="1277125"/>
              <a:ext cx="2184582" cy="657359"/>
            </a:xfrm>
            <a:prstGeom prst="rect">
              <a:avLst/>
            </a:prstGeom>
            <a:noFill/>
          </p:spPr>
          <p:txBody>
            <a:bodyPr wrap="square" rtlCol="0">
              <a:spAutoFit/>
            </a:bodyPr>
            <a:lstStyle/>
            <a:p>
              <a:r>
                <a:rPr lang="en-US" sz="1836" i="1">
                  <a:solidFill>
                    <a:schemeClr val="bg1">
                      <a:lumMod val="75000"/>
                    </a:schemeClr>
                  </a:solidFill>
                </a:rPr>
                <a:t>Sample Data</a:t>
              </a:r>
              <a:r>
                <a:rPr lang="en-US" sz="1836"/>
                <a:t> Dataset</a:t>
              </a:r>
            </a:p>
          </p:txBody>
        </p:sp>
        <p:sp>
          <p:nvSpPr>
            <p:cNvPr id="12" name="TextBox 11">
              <a:extLst>
                <a:ext uri="{FF2B5EF4-FFF2-40B4-BE49-F238E27FC236}">
                  <a16:creationId xmlns:a16="http://schemas.microsoft.com/office/drawing/2014/main" id="{62CEE752-9F04-4141-AB50-7B45992BFBD5}"/>
                </a:ext>
              </a:extLst>
            </p:cNvPr>
            <p:cNvSpPr txBox="1"/>
            <p:nvPr/>
          </p:nvSpPr>
          <p:spPr>
            <a:xfrm>
              <a:off x="954986" y="1855698"/>
              <a:ext cx="2184582" cy="374846"/>
            </a:xfrm>
            <a:prstGeom prst="rect">
              <a:avLst/>
            </a:prstGeom>
            <a:noFill/>
          </p:spPr>
          <p:txBody>
            <a:bodyPr wrap="square" rtlCol="0">
              <a:spAutoFit/>
            </a:bodyPr>
            <a:lstStyle/>
            <a:p>
              <a:r>
                <a:rPr lang="en-US" sz="1836"/>
                <a:t>Report 1</a:t>
              </a:r>
            </a:p>
          </p:txBody>
        </p:sp>
        <p:sp>
          <p:nvSpPr>
            <p:cNvPr id="13" name="TextBox 12">
              <a:extLst>
                <a:ext uri="{FF2B5EF4-FFF2-40B4-BE49-F238E27FC236}">
                  <a16:creationId xmlns:a16="http://schemas.microsoft.com/office/drawing/2014/main" id="{32418A30-A365-4D38-A9C7-FA83DB8D7EAD}"/>
                </a:ext>
              </a:extLst>
            </p:cNvPr>
            <p:cNvSpPr txBox="1"/>
            <p:nvPr/>
          </p:nvSpPr>
          <p:spPr>
            <a:xfrm>
              <a:off x="954986" y="2443796"/>
              <a:ext cx="2184582" cy="374846"/>
            </a:xfrm>
            <a:prstGeom prst="rect">
              <a:avLst/>
            </a:prstGeom>
            <a:noFill/>
          </p:spPr>
          <p:txBody>
            <a:bodyPr wrap="square" rtlCol="0">
              <a:spAutoFit/>
            </a:bodyPr>
            <a:lstStyle/>
            <a:p>
              <a:r>
                <a:rPr lang="en-US" sz="1836"/>
                <a:t>Report 2</a:t>
              </a:r>
            </a:p>
          </p:txBody>
        </p:sp>
        <p:sp>
          <p:nvSpPr>
            <p:cNvPr id="14" name="TextBox 13">
              <a:extLst>
                <a:ext uri="{FF2B5EF4-FFF2-40B4-BE49-F238E27FC236}">
                  <a16:creationId xmlns:a16="http://schemas.microsoft.com/office/drawing/2014/main" id="{B06EB99B-1DBA-4DE9-802A-A6C56F182F60}"/>
                </a:ext>
              </a:extLst>
            </p:cNvPr>
            <p:cNvSpPr txBox="1"/>
            <p:nvPr/>
          </p:nvSpPr>
          <p:spPr>
            <a:xfrm>
              <a:off x="1002508" y="2999704"/>
              <a:ext cx="2184582" cy="374846"/>
            </a:xfrm>
            <a:prstGeom prst="rect">
              <a:avLst/>
            </a:prstGeom>
            <a:noFill/>
          </p:spPr>
          <p:txBody>
            <a:bodyPr wrap="square" rtlCol="0">
              <a:spAutoFit/>
            </a:bodyPr>
            <a:lstStyle/>
            <a:p>
              <a:r>
                <a:rPr lang="en-US" sz="1836"/>
                <a:t>Report 3</a:t>
              </a:r>
            </a:p>
          </p:txBody>
        </p:sp>
      </p:grpSp>
      <p:sp>
        <p:nvSpPr>
          <p:cNvPr id="21" name="TextBox 20">
            <a:extLst>
              <a:ext uri="{FF2B5EF4-FFF2-40B4-BE49-F238E27FC236}">
                <a16:creationId xmlns:a16="http://schemas.microsoft.com/office/drawing/2014/main" id="{028550F1-3F2C-46EB-83D5-742D2DDC8971}"/>
              </a:ext>
            </a:extLst>
          </p:cNvPr>
          <p:cNvSpPr txBox="1"/>
          <p:nvPr/>
        </p:nvSpPr>
        <p:spPr>
          <a:xfrm>
            <a:off x="1573470" y="4816465"/>
            <a:ext cx="1221244" cy="958583"/>
          </a:xfrm>
          <a:prstGeom prst="rect">
            <a:avLst/>
          </a:prstGeom>
          <a:noFill/>
        </p:spPr>
        <p:txBody>
          <a:bodyPr wrap="square" rtlCol="0">
            <a:spAutoFit/>
          </a:bodyPr>
          <a:lstStyle/>
          <a:p>
            <a:pPr algn="ctr"/>
            <a:r>
              <a:rPr lang="en-US" sz="1836"/>
              <a:t>Content publishers</a:t>
            </a:r>
          </a:p>
        </p:txBody>
      </p:sp>
      <p:sp>
        <p:nvSpPr>
          <p:cNvPr id="22" name="Oval 21">
            <a:extLst>
              <a:ext uri="{FF2B5EF4-FFF2-40B4-BE49-F238E27FC236}">
                <a16:creationId xmlns:a16="http://schemas.microsoft.com/office/drawing/2014/main" id="{ECAAD108-C417-444F-B204-C35F1259CA8C}"/>
              </a:ext>
            </a:extLst>
          </p:cNvPr>
          <p:cNvSpPr/>
          <p:nvPr/>
        </p:nvSpPr>
        <p:spPr>
          <a:xfrm>
            <a:off x="2127789" y="3495773"/>
            <a:ext cx="112610" cy="1126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24" name="Straight Connector 23">
            <a:extLst>
              <a:ext uri="{FF2B5EF4-FFF2-40B4-BE49-F238E27FC236}">
                <a16:creationId xmlns:a16="http://schemas.microsoft.com/office/drawing/2014/main" id="{C858ABE9-30B4-4856-82D9-F7F0A50DCFC6}"/>
              </a:ext>
            </a:extLst>
          </p:cNvPr>
          <p:cNvCxnSpPr>
            <a:cxnSpLocks/>
            <a:stCxn id="22" idx="4"/>
          </p:cNvCxnSpPr>
          <p:nvPr/>
        </p:nvCxnSpPr>
        <p:spPr>
          <a:xfrm>
            <a:off x="2184094" y="3608383"/>
            <a:ext cx="0" cy="45313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1E5075-2DE1-4311-AFE8-367EAF2312FD}"/>
              </a:ext>
            </a:extLst>
          </p:cNvPr>
          <p:cNvSpPr txBox="1"/>
          <p:nvPr/>
        </p:nvSpPr>
        <p:spPr>
          <a:xfrm>
            <a:off x="1624150" y="3720992"/>
            <a:ext cx="652658" cy="286306"/>
          </a:xfrm>
          <a:prstGeom prst="rect">
            <a:avLst/>
          </a:prstGeom>
          <a:noFill/>
        </p:spPr>
        <p:txBody>
          <a:bodyPr wrap="none" rtlCol="0">
            <a:spAutoFit/>
          </a:bodyPr>
          <a:lstStyle/>
          <a:p>
            <a:r>
              <a:rPr lang="en-US" sz="1224">
                <a:solidFill>
                  <a:schemeClr val="accent1"/>
                </a:solidFill>
              </a:rPr>
              <a:t>Admin</a:t>
            </a:r>
          </a:p>
        </p:txBody>
      </p:sp>
      <p:pic>
        <p:nvPicPr>
          <p:cNvPr id="114" name="Graphic 113" descr="Group brainstorm">
            <a:extLst>
              <a:ext uri="{FF2B5EF4-FFF2-40B4-BE49-F238E27FC236}">
                <a16:creationId xmlns:a16="http://schemas.microsoft.com/office/drawing/2014/main" id="{177D2688-BCD3-46BA-B0E0-78EF8E168F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7791" y="4020161"/>
            <a:ext cx="932603" cy="932603"/>
          </a:xfrm>
          <a:prstGeom prst="rect">
            <a:avLst/>
          </a:prstGeom>
        </p:spPr>
      </p:pic>
      <p:sp>
        <p:nvSpPr>
          <p:cNvPr id="5" name="Speech Bubble: Oval 4">
            <a:extLst>
              <a:ext uri="{FF2B5EF4-FFF2-40B4-BE49-F238E27FC236}">
                <a16:creationId xmlns:a16="http://schemas.microsoft.com/office/drawing/2014/main" id="{62A926B3-F615-48FB-9527-E6A0AB9741E5}"/>
              </a:ext>
            </a:extLst>
          </p:cNvPr>
          <p:cNvSpPr/>
          <p:nvPr/>
        </p:nvSpPr>
        <p:spPr>
          <a:xfrm>
            <a:off x="5349077" y="40546"/>
            <a:ext cx="5475860" cy="3359859"/>
          </a:xfrm>
          <a:prstGeom prst="wedgeEllipseCallout">
            <a:avLst>
              <a:gd name="adj1" fmla="val -73962"/>
              <a:gd name="adj2" fmla="val -2697"/>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3264">
                <a:solidFill>
                  <a:srgbClr val="00B050"/>
                </a:solidFill>
              </a:rPr>
              <a:t>First you build your content and publish it to golden workspace.</a:t>
            </a:r>
          </a:p>
        </p:txBody>
      </p:sp>
      <p:sp>
        <p:nvSpPr>
          <p:cNvPr id="62" name="Speech Bubble: Oval 61">
            <a:extLst>
              <a:ext uri="{FF2B5EF4-FFF2-40B4-BE49-F238E27FC236}">
                <a16:creationId xmlns:a16="http://schemas.microsoft.com/office/drawing/2014/main" id="{45FA6F3D-7846-4BD8-8DAB-6DA7F393E7E9}"/>
              </a:ext>
            </a:extLst>
          </p:cNvPr>
          <p:cNvSpPr/>
          <p:nvPr/>
        </p:nvSpPr>
        <p:spPr>
          <a:xfrm>
            <a:off x="2775622" y="4351345"/>
            <a:ext cx="4955633" cy="2773321"/>
          </a:xfrm>
          <a:prstGeom prst="wedgeEllipseCallout">
            <a:avLst>
              <a:gd name="adj1" fmla="val -51543"/>
              <a:gd name="adj2" fmla="val -43927"/>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3264">
                <a:solidFill>
                  <a:srgbClr val="00B050"/>
                </a:solidFill>
              </a:rPr>
              <a:t>Content publishers have admin access</a:t>
            </a:r>
          </a:p>
        </p:txBody>
      </p:sp>
    </p:spTree>
    <p:extLst>
      <p:ext uri="{BB962C8B-B14F-4D97-AF65-F5344CB8AC3E}">
        <p14:creationId xmlns:p14="http://schemas.microsoft.com/office/powerpoint/2010/main" val="3281199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9F805FC-1051-44B8-8872-09AEEE5FE829}"/>
              </a:ext>
            </a:extLst>
          </p:cNvPr>
          <p:cNvSpPr/>
          <p:nvPr/>
        </p:nvSpPr>
        <p:spPr>
          <a:xfrm>
            <a:off x="8960305" y="126886"/>
            <a:ext cx="3431692" cy="552090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sz="1836"/>
          </a:p>
        </p:txBody>
      </p:sp>
      <p:grpSp>
        <p:nvGrpSpPr>
          <p:cNvPr id="15" name="Group 14">
            <a:extLst>
              <a:ext uri="{FF2B5EF4-FFF2-40B4-BE49-F238E27FC236}">
                <a16:creationId xmlns:a16="http://schemas.microsoft.com/office/drawing/2014/main" id="{A637E307-2719-44B5-99B0-896FFADED7FE}"/>
              </a:ext>
            </a:extLst>
          </p:cNvPr>
          <p:cNvGrpSpPr/>
          <p:nvPr/>
        </p:nvGrpSpPr>
        <p:grpSpPr>
          <a:xfrm>
            <a:off x="612082" y="241987"/>
            <a:ext cx="3334917" cy="3255275"/>
            <a:chOff x="425099" y="335236"/>
            <a:chExt cx="3269823" cy="3191736"/>
          </a:xfrm>
        </p:grpSpPr>
        <p:pic>
          <p:nvPicPr>
            <p:cNvPr id="3" name="Picture 2">
              <a:extLst>
                <a:ext uri="{FF2B5EF4-FFF2-40B4-BE49-F238E27FC236}">
                  <a16:creationId xmlns:a16="http://schemas.microsoft.com/office/drawing/2014/main" id="{196ED435-8357-402F-B479-199388D680E0}"/>
                </a:ext>
              </a:extLst>
            </p:cNvPr>
            <p:cNvPicPr>
              <a:picLocks noChangeAspect="1"/>
            </p:cNvPicPr>
            <p:nvPr/>
          </p:nvPicPr>
          <p:blipFill rotWithShape="1">
            <a:blip r:embed="rId2"/>
            <a:srcRect l="1" r="670" b="2180"/>
            <a:stretch/>
          </p:blipFill>
          <p:spPr>
            <a:xfrm>
              <a:off x="425099" y="335236"/>
              <a:ext cx="3269823" cy="3191736"/>
            </a:xfrm>
            <a:prstGeom prst="rect">
              <a:avLst/>
            </a:prstGeom>
          </p:spPr>
        </p:pic>
        <p:sp>
          <p:nvSpPr>
            <p:cNvPr id="4" name="TextBox 3">
              <a:extLst>
                <a:ext uri="{FF2B5EF4-FFF2-40B4-BE49-F238E27FC236}">
                  <a16:creationId xmlns:a16="http://schemas.microsoft.com/office/drawing/2014/main" id="{4F0D31D4-EEBC-47FC-BE26-23FD0B29A7AB}"/>
                </a:ext>
              </a:extLst>
            </p:cNvPr>
            <p:cNvSpPr txBox="1"/>
            <p:nvPr/>
          </p:nvSpPr>
          <p:spPr>
            <a:xfrm>
              <a:off x="1002508" y="478971"/>
              <a:ext cx="2138021" cy="374846"/>
            </a:xfrm>
            <a:prstGeom prst="rect">
              <a:avLst/>
            </a:prstGeom>
            <a:noFill/>
          </p:spPr>
          <p:txBody>
            <a:bodyPr wrap="none" rtlCol="0">
              <a:spAutoFit/>
            </a:bodyPr>
            <a:lstStyle/>
            <a:p>
              <a:r>
                <a:rPr lang="en-US" sz="1836"/>
                <a:t>Golden Workspace</a:t>
              </a:r>
            </a:p>
          </p:txBody>
        </p:sp>
        <p:pic>
          <p:nvPicPr>
            <p:cNvPr id="7" name="Picture 6">
              <a:extLst>
                <a:ext uri="{FF2B5EF4-FFF2-40B4-BE49-F238E27FC236}">
                  <a16:creationId xmlns:a16="http://schemas.microsoft.com/office/drawing/2014/main" id="{F72DDCA2-41BB-4D24-B07F-C79BD5595261}"/>
                </a:ext>
              </a:extLst>
            </p:cNvPr>
            <p:cNvPicPr>
              <a:picLocks noChangeAspect="1"/>
            </p:cNvPicPr>
            <p:nvPr/>
          </p:nvPicPr>
          <p:blipFill>
            <a:blip r:embed="rId3"/>
            <a:stretch>
              <a:fillRect/>
            </a:stretch>
          </p:blipFill>
          <p:spPr>
            <a:xfrm>
              <a:off x="663068" y="1792714"/>
              <a:ext cx="2476500" cy="495300"/>
            </a:xfrm>
            <a:prstGeom prst="rect">
              <a:avLst/>
            </a:prstGeom>
          </p:spPr>
        </p:pic>
        <p:pic>
          <p:nvPicPr>
            <p:cNvPr id="8" name="Picture 7">
              <a:extLst>
                <a:ext uri="{FF2B5EF4-FFF2-40B4-BE49-F238E27FC236}">
                  <a16:creationId xmlns:a16="http://schemas.microsoft.com/office/drawing/2014/main" id="{E81A83C9-1C9C-44B6-9766-19766EE090DB}"/>
                </a:ext>
              </a:extLst>
            </p:cNvPr>
            <p:cNvPicPr>
              <a:picLocks noChangeAspect="1"/>
            </p:cNvPicPr>
            <p:nvPr/>
          </p:nvPicPr>
          <p:blipFill rotWithShape="1">
            <a:blip r:embed="rId4"/>
            <a:srcRect r="12752"/>
            <a:stretch/>
          </p:blipFill>
          <p:spPr>
            <a:xfrm>
              <a:off x="663068" y="1223666"/>
              <a:ext cx="2476500" cy="476250"/>
            </a:xfrm>
            <a:prstGeom prst="rect">
              <a:avLst/>
            </a:prstGeom>
          </p:spPr>
        </p:pic>
        <p:pic>
          <p:nvPicPr>
            <p:cNvPr id="9" name="Picture 8">
              <a:extLst>
                <a:ext uri="{FF2B5EF4-FFF2-40B4-BE49-F238E27FC236}">
                  <a16:creationId xmlns:a16="http://schemas.microsoft.com/office/drawing/2014/main" id="{5ABEC238-D3EE-4771-A31C-78B2C3F370ED}"/>
                </a:ext>
              </a:extLst>
            </p:cNvPr>
            <p:cNvPicPr>
              <a:picLocks noChangeAspect="1"/>
            </p:cNvPicPr>
            <p:nvPr/>
          </p:nvPicPr>
          <p:blipFill>
            <a:blip r:embed="rId3"/>
            <a:stretch>
              <a:fillRect/>
            </a:stretch>
          </p:blipFill>
          <p:spPr>
            <a:xfrm>
              <a:off x="663068" y="2380812"/>
              <a:ext cx="2476500" cy="495300"/>
            </a:xfrm>
            <a:prstGeom prst="rect">
              <a:avLst/>
            </a:prstGeom>
          </p:spPr>
        </p:pic>
        <p:pic>
          <p:nvPicPr>
            <p:cNvPr id="10" name="Picture 9">
              <a:extLst>
                <a:ext uri="{FF2B5EF4-FFF2-40B4-BE49-F238E27FC236}">
                  <a16:creationId xmlns:a16="http://schemas.microsoft.com/office/drawing/2014/main" id="{CDA29714-A303-4E7C-BD76-4F336DBF58C5}"/>
                </a:ext>
              </a:extLst>
            </p:cNvPr>
            <p:cNvPicPr>
              <a:picLocks noChangeAspect="1"/>
            </p:cNvPicPr>
            <p:nvPr/>
          </p:nvPicPr>
          <p:blipFill>
            <a:blip r:embed="rId3"/>
            <a:stretch>
              <a:fillRect/>
            </a:stretch>
          </p:blipFill>
          <p:spPr>
            <a:xfrm>
              <a:off x="663068" y="2933700"/>
              <a:ext cx="2476500" cy="495300"/>
            </a:xfrm>
            <a:prstGeom prst="rect">
              <a:avLst/>
            </a:prstGeom>
          </p:spPr>
        </p:pic>
        <p:sp>
          <p:nvSpPr>
            <p:cNvPr id="11" name="TextBox 10">
              <a:extLst>
                <a:ext uri="{FF2B5EF4-FFF2-40B4-BE49-F238E27FC236}">
                  <a16:creationId xmlns:a16="http://schemas.microsoft.com/office/drawing/2014/main" id="{7E2453E4-22EC-4EB4-8806-369D58A4DF52}"/>
                </a:ext>
              </a:extLst>
            </p:cNvPr>
            <p:cNvSpPr txBox="1"/>
            <p:nvPr/>
          </p:nvSpPr>
          <p:spPr>
            <a:xfrm>
              <a:off x="954986" y="1277125"/>
              <a:ext cx="2184582" cy="374846"/>
            </a:xfrm>
            <a:prstGeom prst="rect">
              <a:avLst/>
            </a:prstGeom>
            <a:noFill/>
          </p:spPr>
          <p:txBody>
            <a:bodyPr wrap="square" rtlCol="0">
              <a:spAutoFit/>
            </a:bodyPr>
            <a:lstStyle/>
            <a:p>
              <a:r>
                <a:rPr lang="en-US" sz="1836" i="1">
                  <a:solidFill>
                    <a:schemeClr val="bg1">
                      <a:lumMod val="75000"/>
                    </a:schemeClr>
                  </a:solidFill>
                </a:rPr>
                <a:t>Test</a:t>
              </a:r>
              <a:r>
                <a:rPr lang="en-US" sz="1836"/>
                <a:t> Dataset</a:t>
              </a:r>
            </a:p>
          </p:txBody>
        </p:sp>
        <p:sp>
          <p:nvSpPr>
            <p:cNvPr id="12" name="TextBox 11">
              <a:extLst>
                <a:ext uri="{FF2B5EF4-FFF2-40B4-BE49-F238E27FC236}">
                  <a16:creationId xmlns:a16="http://schemas.microsoft.com/office/drawing/2014/main" id="{62CEE752-9F04-4141-AB50-7B45992BFBD5}"/>
                </a:ext>
              </a:extLst>
            </p:cNvPr>
            <p:cNvSpPr txBox="1"/>
            <p:nvPr/>
          </p:nvSpPr>
          <p:spPr>
            <a:xfrm>
              <a:off x="954986" y="1855698"/>
              <a:ext cx="2184582" cy="374846"/>
            </a:xfrm>
            <a:prstGeom prst="rect">
              <a:avLst/>
            </a:prstGeom>
            <a:noFill/>
          </p:spPr>
          <p:txBody>
            <a:bodyPr wrap="square" rtlCol="0">
              <a:spAutoFit/>
            </a:bodyPr>
            <a:lstStyle/>
            <a:p>
              <a:r>
                <a:rPr lang="en-US" sz="1836"/>
                <a:t>Report 1</a:t>
              </a:r>
            </a:p>
          </p:txBody>
        </p:sp>
        <p:sp>
          <p:nvSpPr>
            <p:cNvPr id="13" name="TextBox 12">
              <a:extLst>
                <a:ext uri="{FF2B5EF4-FFF2-40B4-BE49-F238E27FC236}">
                  <a16:creationId xmlns:a16="http://schemas.microsoft.com/office/drawing/2014/main" id="{32418A30-A365-4D38-A9C7-FA83DB8D7EAD}"/>
                </a:ext>
              </a:extLst>
            </p:cNvPr>
            <p:cNvSpPr txBox="1"/>
            <p:nvPr/>
          </p:nvSpPr>
          <p:spPr>
            <a:xfrm>
              <a:off x="954986" y="2443796"/>
              <a:ext cx="2184582" cy="374846"/>
            </a:xfrm>
            <a:prstGeom prst="rect">
              <a:avLst/>
            </a:prstGeom>
            <a:noFill/>
          </p:spPr>
          <p:txBody>
            <a:bodyPr wrap="square" rtlCol="0">
              <a:spAutoFit/>
            </a:bodyPr>
            <a:lstStyle/>
            <a:p>
              <a:r>
                <a:rPr lang="en-US" sz="1836"/>
                <a:t>Report 2</a:t>
              </a:r>
            </a:p>
          </p:txBody>
        </p:sp>
        <p:sp>
          <p:nvSpPr>
            <p:cNvPr id="14" name="TextBox 13">
              <a:extLst>
                <a:ext uri="{FF2B5EF4-FFF2-40B4-BE49-F238E27FC236}">
                  <a16:creationId xmlns:a16="http://schemas.microsoft.com/office/drawing/2014/main" id="{B06EB99B-1DBA-4DE9-802A-A6C56F182F60}"/>
                </a:ext>
              </a:extLst>
            </p:cNvPr>
            <p:cNvSpPr txBox="1"/>
            <p:nvPr/>
          </p:nvSpPr>
          <p:spPr>
            <a:xfrm>
              <a:off x="1002508" y="2999704"/>
              <a:ext cx="2184582" cy="374846"/>
            </a:xfrm>
            <a:prstGeom prst="rect">
              <a:avLst/>
            </a:prstGeom>
            <a:noFill/>
          </p:spPr>
          <p:txBody>
            <a:bodyPr wrap="square" rtlCol="0">
              <a:spAutoFit/>
            </a:bodyPr>
            <a:lstStyle/>
            <a:p>
              <a:r>
                <a:rPr lang="en-US" sz="1836"/>
                <a:t>Report 3</a:t>
              </a:r>
            </a:p>
          </p:txBody>
        </p:sp>
      </p:grpSp>
      <p:sp>
        <p:nvSpPr>
          <p:cNvPr id="21" name="TextBox 20">
            <a:extLst>
              <a:ext uri="{FF2B5EF4-FFF2-40B4-BE49-F238E27FC236}">
                <a16:creationId xmlns:a16="http://schemas.microsoft.com/office/drawing/2014/main" id="{028550F1-3F2C-46EB-83D5-742D2DDC8971}"/>
              </a:ext>
            </a:extLst>
          </p:cNvPr>
          <p:cNvSpPr txBox="1"/>
          <p:nvPr/>
        </p:nvSpPr>
        <p:spPr>
          <a:xfrm>
            <a:off x="1573470" y="4816465"/>
            <a:ext cx="1221244" cy="958583"/>
          </a:xfrm>
          <a:prstGeom prst="rect">
            <a:avLst/>
          </a:prstGeom>
          <a:noFill/>
        </p:spPr>
        <p:txBody>
          <a:bodyPr wrap="square" rtlCol="0">
            <a:spAutoFit/>
          </a:bodyPr>
          <a:lstStyle/>
          <a:p>
            <a:pPr algn="ctr"/>
            <a:r>
              <a:rPr lang="en-US" sz="1836"/>
              <a:t>Content publishers</a:t>
            </a:r>
          </a:p>
        </p:txBody>
      </p:sp>
      <p:sp>
        <p:nvSpPr>
          <p:cNvPr id="22" name="Oval 21">
            <a:extLst>
              <a:ext uri="{FF2B5EF4-FFF2-40B4-BE49-F238E27FC236}">
                <a16:creationId xmlns:a16="http://schemas.microsoft.com/office/drawing/2014/main" id="{ECAAD108-C417-444F-B204-C35F1259CA8C}"/>
              </a:ext>
            </a:extLst>
          </p:cNvPr>
          <p:cNvSpPr/>
          <p:nvPr/>
        </p:nvSpPr>
        <p:spPr>
          <a:xfrm>
            <a:off x="2127789" y="3495773"/>
            <a:ext cx="112610" cy="1126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24" name="Straight Connector 23">
            <a:extLst>
              <a:ext uri="{FF2B5EF4-FFF2-40B4-BE49-F238E27FC236}">
                <a16:creationId xmlns:a16="http://schemas.microsoft.com/office/drawing/2014/main" id="{C858ABE9-30B4-4856-82D9-F7F0A50DCFC6}"/>
              </a:ext>
            </a:extLst>
          </p:cNvPr>
          <p:cNvCxnSpPr>
            <a:cxnSpLocks/>
            <a:stCxn id="22" idx="4"/>
          </p:cNvCxnSpPr>
          <p:nvPr/>
        </p:nvCxnSpPr>
        <p:spPr>
          <a:xfrm>
            <a:off x="2184094" y="3608383"/>
            <a:ext cx="0" cy="45313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1E5075-2DE1-4311-AFE8-367EAF2312FD}"/>
              </a:ext>
            </a:extLst>
          </p:cNvPr>
          <p:cNvSpPr txBox="1"/>
          <p:nvPr/>
        </p:nvSpPr>
        <p:spPr>
          <a:xfrm>
            <a:off x="1624150" y="3720992"/>
            <a:ext cx="652658" cy="286306"/>
          </a:xfrm>
          <a:prstGeom prst="rect">
            <a:avLst/>
          </a:prstGeom>
          <a:noFill/>
        </p:spPr>
        <p:txBody>
          <a:bodyPr wrap="none" rtlCol="0">
            <a:spAutoFit/>
          </a:bodyPr>
          <a:lstStyle/>
          <a:p>
            <a:r>
              <a:rPr lang="en-US" sz="1224">
                <a:solidFill>
                  <a:schemeClr val="accent1"/>
                </a:solidFill>
              </a:rPr>
              <a:t>Admin</a:t>
            </a:r>
          </a:p>
        </p:txBody>
      </p:sp>
      <p:grpSp>
        <p:nvGrpSpPr>
          <p:cNvPr id="20" name="Group 19">
            <a:extLst>
              <a:ext uri="{FF2B5EF4-FFF2-40B4-BE49-F238E27FC236}">
                <a16:creationId xmlns:a16="http://schemas.microsoft.com/office/drawing/2014/main" id="{F309B90E-09E0-441A-AD53-144418AA0426}"/>
              </a:ext>
            </a:extLst>
          </p:cNvPr>
          <p:cNvGrpSpPr/>
          <p:nvPr/>
        </p:nvGrpSpPr>
        <p:grpSpPr>
          <a:xfrm>
            <a:off x="4923052" y="2392523"/>
            <a:ext cx="3334917" cy="3255275"/>
            <a:chOff x="4826095" y="2345824"/>
            <a:chExt cx="3269823" cy="3191736"/>
          </a:xfrm>
        </p:grpSpPr>
        <p:pic>
          <p:nvPicPr>
            <p:cNvPr id="27" name="Picture 26">
              <a:extLst>
                <a:ext uri="{FF2B5EF4-FFF2-40B4-BE49-F238E27FC236}">
                  <a16:creationId xmlns:a16="http://schemas.microsoft.com/office/drawing/2014/main" id="{7A445DF9-43BE-4A1C-885F-96BC3E9CB33B}"/>
                </a:ext>
              </a:extLst>
            </p:cNvPr>
            <p:cNvPicPr>
              <a:picLocks noChangeAspect="1"/>
            </p:cNvPicPr>
            <p:nvPr/>
          </p:nvPicPr>
          <p:blipFill rotWithShape="1">
            <a:blip r:embed="rId2"/>
            <a:srcRect l="1" r="670" b="2180"/>
            <a:stretch/>
          </p:blipFill>
          <p:spPr>
            <a:xfrm>
              <a:off x="4826095" y="2345824"/>
              <a:ext cx="3269823" cy="3191736"/>
            </a:xfrm>
            <a:prstGeom prst="rect">
              <a:avLst/>
            </a:prstGeom>
          </p:spPr>
        </p:pic>
        <p:sp>
          <p:nvSpPr>
            <p:cNvPr id="28" name="TextBox 27">
              <a:extLst>
                <a:ext uri="{FF2B5EF4-FFF2-40B4-BE49-F238E27FC236}">
                  <a16:creationId xmlns:a16="http://schemas.microsoft.com/office/drawing/2014/main" id="{8606B4BF-9D5E-4A83-9385-AEA63B8C4EAE}"/>
                </a:ext>
              </a:extLst>
            </p:cNvPr>
            <p:cNvSpPr txBox="1"/>
            <p:nvPr/>
          </p:nvSpPr>
          <p:spPr>
            <a:xfrm>
              <a:off x="5403504" y="2489559"/>
              <a:ext cx="2266070" cy="374846"/>
            </a:xfrm>
            <a:prstGeom prst="rect">
              <a:avLst/>
            </a:prstGeom>
            <a:noFill/>
          </p:spPr>
          <p:txBody>
            <a:bodyPr wrap="none" rtlCol="0">
              <a:spAutoFit/>
            </a:bodyPr>
            <a:lstStyle/>
            <a:p>
              <a:r>
                <a:rPr lang="en-US" sz="1836">
                  <a:solidFill>
                    <a:srgbClr val="FF0000"/>
                  </a:solidFill>
                </a:rPr>
                <a:t>Tenant 1 </a:t>
              </a:r>
              <a:r>
                <a:rPr lang="en-US" sz="1836"/>
                <a:t>Workspace</a:t>
              </a:r>
            </a:p>
          </p:txBody>
        </p:sp>
      </p:grpSp>
      <p:grpSp>
        <p:nvGrpSpPr>
          <p:cNvPr id="19" name="Group 18">
            <a:extLst>
              <a:ext uri="{FF2B5EF4-FFF2-40B4-BE49-F238E27FC236}">
                <a16:creationId xmlns:a16="http://schemas.microsoft.com/office/drawing/2014/main" id="{E2370D65-F73D-4441-A08B-FF892EB48166}"/>
              </a:ext>
            </a:extLst>
          </p:cNvPr>
          <p:cNvGrpSpPr/>
          <p:nvPr/>
        </p:nvGrpSpPr>
        <p:grpSpPr>
          <a:xfrm>
            <a:off x="5165758" y="3298639"/>
            <a:ext cx="2574269" cy="2249236"/>
            <a:chOff x="5064064" y="3234254"/>
            <a:chExt cx="2524022" cy="2205334"/>
          </a:xfrm>
        </p:grpSpPr>
        <p:pic>
          <p:nvPicPr>
            <p:cNvPr id="29" name="Picture 28">
              <a:extLst>
                <a:ext uri="{FF2B5EF4-FFF2-40B4-BE49-F238E27FC236}">
                  <a16:creationId xmlns:a16="http://schemas.microsoft.com/office/drawing/2014/main" id="{467F9936-2108-46C5-B06F-F55F4F523CFE}"/>
                </a:ext>
              </a:extLst>
            </p:cNvPr>
            <p:cNvPicPr>
              <a:picLocks noChangeAspect="1"/>
            </p:cNvPicPr>
            <p:nvPr/>
          </p:nvPicPr>
          <p:blipFill>
            <a:blip r:embed="rId3"/>
            <a:stretch>
              <a:fillRect/>
            </a:stretch>
          </p:blipFill>
          <p:spPr>
            <a:xfrm>
              <a:off x="5064064" y="3803302"/>
              <a:ext cx="2476500" cy="495300"/>
            </a:xfrm>
            <a:prstGeom prst="rect">
              <a:avLst/>
            </a:prstGeom>
          </p:spPr>
        </p:pic>
        <p:pic>
          <p:nvPicPr>
            <p:cNvPr id="30" name="Picture 29">
              <a:extLst>
                <a:ext uri="{FF2B5EF4-FFF2-40B4-BE49-F238E27FC236}">
                  <a16:creationId xmlns:a16="http://schemas.microsoft.com/office/drawing/2014/main" id="{F58FE4E1-3EE4-49A8-897E-5CD1CF5BF30E}"/>
                </a:ext>
              </a:extLst>
            </p:cNvPr>
            <p:cNvPicPr>
              <a:picLocks noChangeAspect="1"/>
            </p:cNvPicPr>
            <p:nvPr/>
          </p:nvPicPr>
          <p:blipFill rotWithShape="1">
            <a:blip r:embed="rId4"/>
            <a:srcRect r="12752"/>
            <a:stretch/>
          </p:blipFill>
          <p:spPr>
            <a:xfrm>
              <a:off x="5064064" y="3234254"/>
              <a:ext cx="2476500" cy="476250"/>
            </a:xfrm>
            <a:prstGeom prst="rect">
              <a:avLst/>
            </a:prstGeom>
          </p:spPr>
        </p:pic>
        <p:pic>
          <p:nvPicPr>
            <p:cNvPr id="31" name="Picture 30">
              <a:extLst>
                <a:ext uri="{FF2B5EF4-FFF2-40B4-BE49-F238E27FC236}">
                  <a16:creationId xmlns:a16="http://schemas.microsoft.com/office/drawing/2014/main" id="{D1458466-48F2-4F47-A5FF-C3F61003BCD9}"/>
                </a:ext>
              </a:extLst>
            </p:cNvPr>
            <p:cNvPicPr>
              <a:picLocks noChangeAspect="1"/>
            </p:cNvPicPr>
            <p:nvPr/>
          </p:nvPicPr>
          <p:blipFill>
            <a:blip r:embed="rId3"/>
            <a:stretch>
              <a:fillRect/>
            </a:stretch>
          </p:blipFill>
          <p:spPr>
            <a:xfrm>
              <a:off x="5064064" y="4391400"/>
              <a:ext cx="2476500" cy="495300"/>
            </a:xfrm>
            <a:prstGeom prst="rect">
              <a:avLst/>
            </a:prstGeom>
          </p:spPr>
        </p:pic>
        <p:pic>
          <p:nvPicPr>
            <p:cNvPr id="32" name="Picture 31">
              <a:extLst>
                <a:ext uri="{FF2B5EF4-FFF2-40B4-BE49-F238E27FC236}">
                  <a16:creationId xmlns:a16="http://schemas.microsoft.com/office/drawing/2014/main" id="{5209DEF3-CDC9-4E89-BFD8-0D72DD58830A}"/>
                </a:ext>
              </a:extLst>
            </p:cNvPr>
            <p:cNvPicPr>
              <a:picLocks noChangeAspect="1"/>
            </p:cNvPicPr>
            <p:nvPr/>
          </p:nvPicPr>
          <p:blipFill>
            <a:blip r:embed="rId3"/>
            <a:stretch>
              <a:fillRect/>
            </a:stretch>
          </p:blipFill>
          <p:spPr>
            <a:xfrm>
              <a:off x="5064064" y="4944288"/>
              <a:ext cx="2476500" cy="495300"/>
            </a:xfrm>
            <a:prstGeom prst="rect">
              <a:avLst/>
            </a:prstGeom>
          </p:spPr>
        </p:pic>
        <p:sp>
          <p:nvSpPr>
            <p:cNvPr id="33" name="TextBox 32">
              <a:extLst>
                <a:ext uri="{FF2B5EF4-FFF2-40B4-BE49-F238E27FC236}">
                  <a16:creationId xmlns:a16="http://schemas.microsoft.com/office/drawing/2014/main" id="{EC1FD57B-B308-4261-BDC5-A5D5B97B7DEA}"/>
                </a:ext>
              </a:extLst>
            </p:cNvPr>
            <p:cNvSpPr txBox="1"/>
            <p:nvPr/>
          </p:nvSpPr>
          <p:spPr>
            <a:xfrm>
              <a:off x="5355982" y="3287713"/>
              <a:ext cx="2232104" cy="374846"/>
            </a:xfrm>
            <a:prstGeom prst="rect">
              <a:avLst/>
            </a:prstGeom>
            <a:noFill/>
          </p:spPr>
          <p:txBody>
            <a:bodyPr wrap="square" rtlCol="0">
              <a:spAutoFit/>
            </a:bodyPr>
            <a:lstStyle/>
            <a:p>
              <a:r>
                <a:rPr lang="en-US" sz="1836" i="1">
                  <a:solidFill>
                    <a:schemeClr val="bg1">
                      <a:lumMod val="75000"/>
                    </a:schemeClr>
                  </a:solidFill>
                </a:rPr>
                <a:t>Test</a:t>
              </a:r>
              <a:r>
                <a:rPr lang="en-US" sz="1836" i="1">
                  <a:solidFill>
                    <a:srgbClr val="FF0000"/>
                  </a:solidFill>
                </a:rPr>
                <a:t> </a:t>
              </a:r>
              <a:r>
                <a:rPr lang="en-US" sz="1836"/>
                <a:t>Dataset</a:t>
              </a:r>
            </a:p>
          </p:txBody>
        </p:sp>
        <p:sp>
          <p:nvSpPr>
            <p:cNvPr id="34" name="TextBox 33">
              <a:extLst>
                <a:ext uri="{FF2B5EF4-FFF2-40B4-BE49-F238E27FC236}">
                  <a16:creationId xmlns:a16="http://schemas.microsoft.com/office/drawing/2014/main" id="{2F838209-37C7-4642-A109-6C7D937B84DC}"/>
                </a:ext>
              </a:extLst>
            </p:cNvPr>
            <p:cNvSpPr txBox="1"/>
            <p:nvPr/>
          </p:nvSpPr>
          <p:spPr>
            <a:xfrm>
              <a:off x="5355982" y="3866286"/>
              <a:ext cx="2184582" cy="374846"/>
            </a:xfrm>
            <a:prstGeom prst="rect">
              <a:avLst/>
            </a:prstGeom>
            <a:noFill/>
          </p:spPr>
          <p:txBody>
            <a:bodyPr wrap="square" rtlCol="0">
              <a:spAutoFit/>
            </a:bodyPr>
            <a:lstStyle/>
            <a:p>
              <a:r>
                <a:rPr lang="en-US" sz="1836"/>
                <a:t>Report 1</a:t>
              </a:r>
            </a:p>
          </p:txBody>
        </p:sp>
        <p:sp>
          <p:nvSpPr>
            <p:cNvPr id="35" name="TextBox 34">
              <a:extLst>
                <a:ext uri="{FF2B5EF4-FFF2-40B4-BE49-F238E27FC236}">
                  <a16:creationId xmlns:a16="http://schemas.microsoft.com/office/drawing/2014/main" id="{1BCFD1DA-7AD6-49D1-BC8E-980B4FBE43B6}"/>
                </a:ext>
              </a:extLst>
            </p:cNvPr>
            <p:cNvSpPr txBox="1"/>
            <p:nvPr/>
          </p:nvSpPr>
          <p:spPr>
            <a:xfrm>
              <a:off x="5355982" y="4454384"/>
              <a:ext cx="2184582" cy="374846"/>
            </a:xfrm>
            <a:prstGeom prst="rect">
              <a:avLst/>
            </a:prstGeom>
            <a:noFill/>
          </p:spPr>
          <p:txBody>
            <a:bodyPr wrap="square" rtlCol="0">
              <a:spAutoFit/>
            </a:bodyPr>
            <a:lstStyle/>
            <a:p>
              <a:r>
                <a:rPr lang="en-US" sz="1836"/>
                <a:t>Report 2</a:t>
              </a:r>
            </a:p>
          </p:txBody>
        </p:sp>
        <p:sp>
          <p:nvSpPr>
            <p:cNvPr id="36" name="TextBox 35">
              <a:extLst>
                <a:ext uri="{FF2B5EF4-FFF2-40B4-BE49-F238E27FC236}">
                  <a16:creationId xmlns:a16="http://schemas.microsoft.com/office/drawing/2014/main" id="{8C5D6A68-2445-4EB1-B8D8-92333E278A44}"/>
                </a:ext>
              </a:extLst>
            </p:cNvPr>
            <p:cNvSpPr txBox="1"/>
            <p:nvPr/>
          </p:nvSpPr>
          <p:spPr>
            <a:xfrm>
              <a:off x="5403504" y="5010292"/>
              <a:ext cx="2184582" cy="374846"/>
            </a:xfrm>
            <a:prstGeom prst="rect">
              <a:avLst/>
            </a:prstGeom>
            <a:noFill/>
          </p:spPr>
          <p:txBody>
            <a:bodyPr wrap="square" rtlCol="0">
              <a:spAutoFit/>
            </a:bodyPr>
            <a:lstStyle/>
            <a:p>
              <a:r>
                <a:rPr lang="en-US" sz="1836"/>
                <a:t>Report 3</a:t>
              </a:r>
            </a:p>
          </p:txBody>
        </p:sp>
      </p:grpSp>
      <p:grpSp>
        <p:nvGrpSpPr>
          <p:cNvPr id="75" name="Group 74">
            <a:extLst>
              <a:ext uri="{FF2B5EF4-FFF2-40B4-BE49-F238E27FC236}">
                <a16:creationId xmlns:a16="http://schemas.microsoft.com/office/drawing/2014/main" id="{003E6C61-2E81-46BA-91EA-7507890EADBB}"/>
              </a:ext>
            </a:extLst>
          </p:cNvPr>
          <p:cNvGrpSpPr/>
          <p:nvPr/>
        </p:nvGrpSpPr>
        <p:grpSpPr>
          <a:xfrm>
            <a:off x="5463487" y="1208409"/>
            <a:ext cx="2622119" cy="405680"/>
            <a:chOff x="5362202" y="781391"/>
            <a:chExt cx="2570938" cy="397762"/>
          </a:xfrm>
        </p:grpSpPr>
        <p:sp>
          <p:nvSpPr>
            <p:cNvPr id="74" name="Rectangle 73">
              <a:extLst>
                <a:ext uri="{FF2B5EF4-FFF2-40B4-BE49-F238E27FC236}">
                  <a16:creationId xmlns:a16="http://schemas.microsoft.com/office/drawing/2014/main" id="{F5088DB1-A459-47EA-8A11-6CF419B209DF}"/>
                </a:ext>
              </a:extLst>
            </p:cNvPr>
            <p:cNvSpPr/>
            <p:nvPr/>
          </p:nvSpPr>
          <p:spPr>
            <a:xfrm>
              <a:off x="5362202" y="781391"/>
              <a:ext cx="2126168" cy="39776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36"/>
            </a:p>
          </p:txBody>
        </p:sp>
        <p:sp>
          <p:nvSpPr>
            <p:cNvPr id="71" name="TextBox 70">
              <a:extLst>
                <a:ext uri="{FF2B5EF4-FFF2-40B4-BE49-F238E27FC236}">
                  <a16:creationId xmlns:a16="http://schemas.microsoft.com/office/drawing/2014/main" id="{F19F2907-F530-495F-A1FA-3A8A5A1CC574}"/>
                </a:ext>
              </a:extLst>
            </p:cNvPr>
            <p:cNvSpPr txBox="1"/>
            <p:nvPr/>
          </p:nvSpPr>
          <p:spPr>
            <a:xfrm>
              <a:off x="5636164" y="798884"/>
              <a:ext cx="2296976" cy="374846"/>
            </a:xfrm>
            <a:prstGeom prst="rect">
              <a:avLst/>
            </a:prstGeom>
            <a:noFill/>
          </p:spPr>
          <p:txBody>
            <a:bodyPr wrap="square" rtlCol="0">
              <a:spAutoFit/>
            </a:bodyPr>
            <a:lstStyle/>
            <a:p>
              <a:r>
                <a:rPr lang="en-US" sz="1836" u="sng">
                  <a:solidFill>
                    <a:srgbClr val="FF0000"/>
                  </a:solidFill>
                </a:rPr>
                <a:t>Profile </a:t>
              </a:r>
              <a:r>
                <a:rPr lang="en-US" sz="1836">
                  <a:solidFill>
                    <a:srgbClr val="FF0000"/>
                  </a:solidFill>
                </a:rPr>
                <a:t>1</a:t>
              </a:r>
            </a:p>
          </p:txBody>
        </p:sp>
        <p:pic>
          <p:nvPicPr>
            <p:cNvPr id="72" name="Picture 71">
              <a:extLst>
                <a:ext uri="{FF2B5EF4-FFF2-40B4-BE49-F238E27FC236}">
                  <a16:creationId xmlns:a16="http://schemas.microsoft.com/office/drawing/2014/main" id="{BF80B5BE-EF8A-4E0C-BC6A-92B819E87CC1}"/>
                </a:ext>
              </a:extLst>
            </p:cNvPr>
            <p:cNvPicPr>
              <a:picLocks noChangeAspect="1"/>
            </p:cNvPicPr>
            <p:nvPr/>
          </p:nvPicPr>
          <p:blipFill>
            <a:blip r:embed="rId5"/>
            <a:stretch>
              <a:fillRect/>
            </a:stretch>
          </p:blipFill>
          <p:spPr>
            <a:xfrm>
              <a:off x="5380020" y="808569"/>
              <a:ext cx="315454" cy="336484"/>
            </a:xfrm>
            <a:prstGeom prst="rect">
              <a:avLst/>
            </a:prstGeom>
          </p:spPr>
        </p:pic>
      </p:grpSp>
      <p:grpSp>
        <p:nvGrpSpPr>
          <p:cNvPr id="18" name="Group 17">
            <a:extLst>
              <a:ext uri="{FF2B5EF4-FFF2-40B4-BE49-F238E27FC236}">
                <a16:creationId xmlns:a16="http://schemas.microsoft.com/office/drawing/2014/main" id="{21B42E06-2323-449C-94B9-4C858A7CC8E0}"/>
              </a:ext>
            </a:extLst>
          </p:cNvPr>
          <p:cNvGrpSpPr/>
          <p:nvPr/>
        </p:nvGrpSpPr>
        <p:grpSpPr>
          <a:xfrm>
            <a:off x="6497214" y="1614090"/>
            <a:ext cx="727413" cy="779608"/>
            <a:chOff x="6369531" y="1582585"/>
            <a:chExt cx="713215" cy="764391"/>
          </a:xfrm>
        </p:grpSpPr>
        <p:sp>
          <p:nvSpPr>
            <p:cNvPr id="81" name="Oval 80">
              <a:extLst>
                <a:ext uri="{FF2B5EF4-FFF2-40B4-BE49-F238E27FC236}">
                  <a16:creationId xmlns:a16="http://schemas.microsoft.com/office/drawing/2014/main" id="{B61721ED-9497-4808-A558-8884693C1160}"/>
                </a:ext>
              </a:extLst>
            </p:cNvPr>
            <p:cNvSpPr/>
            <p:nvPr/>
          </p:nvSpPr>
          <p:spPr>
            <a:xfrm>
              <a:off x="6369531" y="2236564"/>
              <a:ext cx="110412" cy="1104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83" name="Straight Connector 82">
              <a:extLst>
                <a:ext uri="{FF2B5EF4-FFF2-40B4-BE49-F238E27FC236}">
                  <a16:creationId xmlns:a16="http://schemas.microsoft.com/office/drawing/2014/main" id="{61E2C4B6-61FA-4ACA-98B8-36DCEF8D218C}"/>
                </a:ext>
              </a:extLst>
            </p:cNvPr>
            <p:cNvCxnSpPr>
              <a:cxnSpLocks/>
              <a:stCxn id="74" idx="2"/>
              <a:endCxn id="81" idx="0"/>
            </p:cNvCxnSpPr>
            <p:nvPr/>
          </p:nvCxnSpPr>
          <p:spPr>
            <a:xfrm>
              <a:off x="6419066" y="1582585"/>
              <a:ext cx="5671" cy="653979"/>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E6ADCAAC-B672-4A9A-9FF2-DC21291D2AB4}"/>
                </a:ext>
              </a:extLst>
            </p:cNvPr>
            <p:cNvSpPr txBox="1"/>
            <p:nvPr/>
          </p:nvSpPr>
          <p:spPr>
            <a:xfrm>
              <a:off x="6442827" y="1778988"/>
              <a:ext cx="639919" cy="280718"/>
            </a:xfrm>
            <a:prstGeom prst="rect">
              <a:avLst/>
            </a:prstGeom>
            <a:noFill/>
          </p:spPr>
          <p:txBody>
            <a:bodyPr wrap="none" rtlCol="0">
              <a:spAutoFit/>
            </a:bodyPr>
            <a:lstStyle/>
            <a:p>
              <a:r>
                <a:rPr lang="en-US" sz="1224">
                  <a:solidFill>
                    <a:schemeClr val="accent1"/>
                  </a:solidFill>
                </a:rPr>
                <a:t>Admin</a:t>
              </a:r>
            </a:p>
          </p:txBody>
        </p:sp>
      </p:grpSp>
      <p:grpSp>
        <p:nvGrpSpPr>
          <p:cNvPr id="17" name="Group 16">
            <a:extLst>
              <a:ext uri="{FF2B5EF4-FFF2-40B4-BE49-F238E27FC236}">
                <a16:creationId xmlns:a16="http://schemas.microsoft.com/office/drawing/2014/main" id="{140BFF97-8F44-4838-AC23-DD52AB4DF140}"/>
              </a:ext>
            </a:extLst>
          </p:cNvPr>
          <p:cNvGrpSpPr/>
          <p:nvPr/>
        </p:nvGrpSpPr>
        <p:grpSpPr>
          <a:xfrm>
            <a:off x="3952541" y="240896"/>
            <a:ext cx="2595193" cy="961730"/>
            <a:chOff x="3874528" y="236195"/>
            <a:chExt cx="2544538" cy="942958"/>
          </a:xfrm>
        </p:grpSpPr>
        <p:sp>
          <p:nvSpPr>
            <p:cNvPr id="96" name="Oval 95">
              <a:extLst>
                <a:ext uri="{FF2B5EF4-FFF2-40B4-BE49-F238E27FC236}">
                  <a16:creationId xmlns:a16="http://schemas.microsoft.com/office/drawing/2014/main" id="{3A5EFC68-A4F7-406F-8169-9D8BD43B1A98}"/>
                </a:ext>
              </a:extLst>
            </p:cNvPr>
            <p:cNvSpPr/>
            <p:nvPr/>
          </p:nvSpPr>
          <p:spPr>
            <a:xfrm>
              <a:off x="3874528" y="454145"/>
              <a:ext cx="110412" cy="1104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98" name="Straight Connector 97">
              <a:extLst>
                <a:ext uri="{FF2B5EF4-FFF2-40B4-BE49-F238E27FC236}">
                  <a16:creationId xmlns:a16="http://schemas.microsoft.com/office/drawing/2014/main" id="{7D346DCA-C187-4E68-8BC7-69CFE67E9CB3}"/>
                </a:ext>
              </a:extLst>
            </p:cNvPr>
            <p:cNvCxnSpPr>
              <a:cxnSpLocks/>
              <a:stCxn id="96" idx="6"/>
            </p:cNvCxnSpPr>
            <p:nvPr/>
          </p:nvCxnSpPr>
          <p:spPr>
            <a:xfrm>
              <a:off x="3984940" y="509351"/>
              <a:ext cx="24341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0110293-2F28-46B9-8BEF-138DD85AF169}"/>
                </a:ext>
              </a:extLst>
            </p:cNvPr>
            <p:cNvCxnSpPr/>
            <p:nvPr/>
          </p:nvCxnSpPr>
          <p:spPr>
            <a:xfrm flipV="1">
              <a:off x="6419066" y="509351"/>
              <a:ext cx="0" cy="669802"/>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5D88F6-DE88-4A51-9D61-FA5ED3614F73}"/>
                </a:ext>
              </a:extLst>
            </p:cNvPr>
            <p:cNvSpPr txBox="1"/>
            <p:nvPr/>
          </p:nvSpPr>
          <p:spPr>
            <a:xfrm>
              <a:off x="4608571" y="236195"/>
              <a:ext cx="1052276" cy="280718"/>
            </a:xfrm>
            <a:prstGeom prst="rect">
              <a:avLst/>
            </a:prstGeom>
            <a:noFill/>
          </p:spPr>
          <p:txBody>
            <a:bodyPr wrap="none" rtlCol="0">
              <a:spAutoFit/>
            </a:bodyPr>
            <a:lstStyle/>
            <a:p>
              <a:r>
                <a:rPr lang="en-US" sz="1224">
                  <a:solidFill>
                    <a:schemeClr val="accent1"/>
                  </a:solidFill>
                </a:rPr>
                <a:t>Contributor*</a:t>
              </a:r>
            </a:p>
          </p:txBody>
        </p:sp>
      </p:grpSp>
      <p:pic>
        <p:nvPicPr>
          <p:cNvPr id="114" name="Graphic 113" descr="Group brainstorm">
            <a:extLst>
              <a:ext uri="{FF2B5EF4-FFF2-40B4-BE49-F238E27FC236}">
                <a16:creationId xmlns:a16="http://schemas.microsoft.com/office/drawing/2014/main" id="{177D2688-BCD3-46BA-B0E0-78EF8E168F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7791" y="4020161"/>
            <a:ext cx="932603" cy="932603"/>
          </a:xfrm>
          <a:prstGeom prst="rect">
            <a:avLst/>
          </a:prstGeom>
        </p:spPr>
      </p:pic>
      <p:sp>
        <p:nvSpPr>
          <p:cNvPr id="16" name="Rectangle 15">
            <a:extLst>
              <a:ext uri="{FF2B5EF4-FFF2-40B4-BE49-F238E27FC236}">
                <a16:creationId xmlns:a16="http://schemas.microsoft.com/office/drawing/2014/main" id="{0D222437-3894-48A2-8B37-4F0DC87F364A}"/>
              </a:ext>
            </a:extLst>
          </p:cNvPr>
          <p:cNvSpPr/>
          <p:nvPr/>
        </p:nvSpPr>
        <p:spPr>
          <a:xfrm>
            <a:off x="9451066" y="195273"/>
            <a:ext cx="2374223" cy="382308"/>
          </a:xfrm>
          <a:prstGeom prst="rect">
            <a:avLst/>
          </a:prstGeom>
        </p:spPr>
        <p:txBody>
          <a:bodyPr wrap="none">
            <a:spAutoFit/>
          </a:bodyPr>
          <a:lstStyle/>
          <a:p>
            <a:r>
              <a:rPr lang="en-US" sz="1836">
                <a:solidFill>
                  <a:srgbClr val="00B050"/>
                </a:solidFill>
              </a:rPr>
              <a:t>Onboard new tenant</a:t>
            </a:r>
          </a:p>
        </p:txBody>
      </p:sp>
      <p:grpSp>
        <p:nvGrpSpPr>
          <p:cNvPr id="39" name="Group 38">
            <a:extLst>
              <a:ext uri="{FF2B5EF4-FFF2-40B4-BE49-F238E27FC236}">
                <a16:creationId xmlns:a16="http://schemas.microsoft.com/office/drawing/2014/main" id="{04B559F5-AA91-4B43-B909-CECBA619808A}"/>
              </a:ext>
            </a:extLst>
          </p:cNvPr>
          <p:cNvGrpSpPr/>
          <p:nvPr/>
        </p:nvGrpSpPr>
        <p:grpSpPr>
          <a:xfrm>
            <a:off x="9030319" y="710744"/>
            <a:ext cx="2231547" cy="437359"/>
            <a:chOff x="8969040" y="696872"/>
            <a:chExt cx="2187990" cy="428822"/>
          </a:xfrm>
        </p:grpSpPr>
        <p:sp>
          <p:nvSpPr>
            <p:cNvPr id="68" name="Rectangle 67">
              <a:extLst>
                <a:ext uri="{FF2B5EF4-FFF2-40B4-BE49-F238E27FC236}">
                  <a16:creationId xmlns:a16="http://schemas.microsoft.com/office/drawing/2014/main" id="{18B5121F-D044-49A5-81FE-9C5E0EEA2330}"/>
                </a:ext>
              </a:extLst>
            </p:cNvPr>
            <p:cNvSpPr/>
            <p:nvPr/>
          </p:nvSpPr>
          <p:spPr>
            <a:xfrm>
              <a:off x="9397638" y="720670"/>
              <a:ext cx="1759392" cy="374846"/>
            </a:xfrm>
            <a:prstGeom prst="rect">
              <a:avLst/>
            </a:prstGeom>
          </p:spPr>
          <p:txBody>
            <a:bodyPr wrap="none">
              <a:spAutoFit/>
            </a:bodyPr>
            <a:lstStyle/>
            <a:p>
              <a:r>
                <a:rPr lang="en-US" sz="1836">
                  <a:solidFill>
                    <a:schemeClr val="bg2">
                      <a:lumMod val="25000"/>
                    </a:schemeClr>
                  </a:solidFill>
                </a:rPr>
                <a:t>Create a </a:t>
              </a:r>
              <a:r>
                <a:rPr lang="en-US" sz="1836">
                  <a:solidFill>
                    <a:srgbClr val="FF0000"/>
                  </a:solidFill>
                </a:rPr>
                <a:t>Profile</a:t>
              </a:r>
            </a:p>
          </p:txBody>
        </p:sp>
        <p:pic>
          <p:nvPicPr>
            <p:cNvPr id="37" name="Graphic 36" descr="Robot">
              <a:extLst>
                <a:ext uri="{FF2B5EF4-FFF2-40B4-BE49-F238E27FC236}">
                  <a16:creationId xmlns:a16="http://schemas.microsoft.com/office/drawing/2014/main" id="{CD777556-4DE1-40E6-9356-7ED19467CB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pic>
        <p:nvPicPr>
          <p:cNvPr id="73" name="Graphic 72" descr="Robot">
            <a:extLst>
              <a:ext uri="{FF2B5EF4-FFF2-40B4-BE49-F238E27FC236}">
                <a16:creationId xmlns:a16="http://schemas.microsoft.com/office/drawing/2014/main" id="{BD01D81B-C31B-4AF4-AD33-A28218C905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9642" y="6557166"/>
            <a:ext cx="437359" cy="437359"/>
          </a:xfrm>
          <a:prstGeom prst="rect">
            <a:avLst/>
          </a:prstGeom>
        </p:spPr>
      </p:pic>
      <p:sp>
        <p:nvSpPr>
          <p:cNvPr id="80" name="TextBox 79">
            <a:extLst>
              <a:ext uri="{FF2B5EF4-FFF2-40B4-BE49-F238E27FC236}">
                <a16:creationId xmlns:a16="http://schemas.microsoft.com/office/drawing/2014/main" id="{A5D7535D-2787-4290-8CE3-E53469068DB8}"/>
              </a:ext>
            </a:extLst>
          </p:cNvPr>
          <p:cNvSpPr txBox="1"/>
          <p:nvPr/>
        </p:nvSpPr>
        <p:spPr>
          <a:xfrm>
            <a:off x="491194" y="6587504"/>
            <a:ext cx="2417133" cy="670445"/>
          </a:xfrm>
          <a:prstGeom prst="rect">
            <a:avLst/>
          </a:prstGeom>
          <a:noFill/>
        </p:spPr>
        <p:txBody>
          <a:bodyPr wrap="square" rtlCol="0">
            <a:spAutoFit/>
          </a:bodyPr>
          <a:lstStyle/>
          <a:p>
            <a:r>
              <a:rPr lang="en-US" sz="1836">
                <a:solidFill>
                  <a:schemeClr val="accent1"/>
                </a:solidFill>
              </a:rPr>
              <a:t>Step can be automated</a:t>
            </a:r>
          </a:p>
        </p:txBody>
      </p:sp>
      <p:grpSp>
        <p:nvGrpSpPr>
          <p:cNvPr id="84" name="Group 83">
            <a:extLst>
              <a:ext uri="{FF2B5EF4-FFF2-40B4-BE49-F238E27FC236}">
                <a16:creationId xmlns:a16="http://schemas.microsoft.com/office/drawing/2014/main" id="{FD7FDAA5-DBCB-427C-859A-F7D2A1FD8C7E}"/>
              </a:ext>
            </a:extLst>
          </p:cNvPr>
          <p:cNvGrpSpPr/>
          <p:nvPr/>
        </p:nvGrpSpPr>
        <p:grpSpPr>
          <a:xfrm>
            <a:off x="9030319" y="1208410"/>
            <a:ext cx="3817285" cy="670445"/>
            <a:chOff x="8969040" y="615539"/>
            <a:chExt cx="3742776" cy="657359"/>
          </a:xfrm>
        </p:grpSpPr>
        <p:sp>
          <p:nvSpPr>
            <p:cNvPr id="85" name="Rectangle 84">
              <a:extLst>
                <a:ext uri="{FF2B5EF4-FFF2-40B4-BE49-F238E27FC236}">
                  <a16:creationId xmlns:a16="http://schemas.microsoft.com/office/drawing/2014/main" id="{54BDE121-356D-4AEC-A8A0-F74E935315A3}"/>
                </a:ext>
              </a:extLst>
            </p:cNvPr>
            <p:cNvSpPr/>
            <p:nvPr/>
          </p:nvSpPr>
          <p:spPr>
            <a:xfrm>
              <a:off x="9397639" y="615539"/>
              <a:ext cx="3314177" cy="657359"/>
            </a:xfrm>
            <a:prstGeom prst="rect">
              <a:avLst/>
            </a:prstGeom>
          </p:spPr>
          <p:txBody>
            <a:bodyPr wrap="none">
              <a:spAutoFit/>
            </a:bodyPr>
            <a:lstStyle/>
            <a:p>
              <a:r>
                <a:rPr lang="en-US" sz="1836">
                  <a:solidFill>
                    <a:schemeClr val="bg2">
                      <a:lumMod val="25000"/>
                    </a:schemeClr>
                  </a:solidFill>
                </a:rPr>
                <a:t>Add the </a:t>
              </a:r>
              <a:r>
                <a:rPr lang="en-US" sz="1836">
                  <a:solidFill>
                    <a:srgbClr val="FF0000"/>
                  </a:solidFill>
                </a:rPr>
                <a:t>Profile </a:t>
              </a:r>
              <a:r>
                <a:rPr lang="en-US" sz="1836">
                  <a:solidFill>
                    <a:schemeClr val="bg2">
                      <a:lumMod val="25000"/>
                    </a:schemeClr>
                  </a:solidFill>
                </a:rPr>
                <a:t>as contributor </a:t>
              </a:r>
            </a:p>
            <a:p>
              <a:r>
                <a:rPr lang="en-US" sz="1836">
                  <a:solidFill>
                    <a:schemeClr val="bg2">
                      <a:lumMod val="25000"/>
                    </a:schemeClr>
                  </a:solidFill>
                </a:rPr>
                <a:t>to the golden workspace.</a:t>
              </a:r>
            </a:p>
          </p:txBody>
        </p:sp>
        <p:pic>
          <p:nvPicPr>
            <p:cNvPr id="86" name="Graphic 85" descr="Robot">
              <a:extLst>
                <a:ext uri="{FF2B5EF4-FFF2-40B4-BE49-F238E27FC236}">
                  <a16:creationId xmlns:a16="http://schemas.microsoft.com/office/drawing/2014/main" id="{ED06484D-B447-497B-A2D3-1B014B4819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grpSp>
        <p:nvGrpSpPr>
          <p:cNvPr id="88" name="Group 87">
            <a:extLst>
              <a:ext uri="{FF2B5EF4-FFF2-40B4-BE49-F238E27FC236}">
                <a16:creationId xmlns:a16="http://schemas.microsoft.com/office/drawing/2014/main" id="{6E931370-F1DA-445E-9DFD-49526D27A9A6}"/>
              </a:ext>
            </a:extLst>
          </p:cNvPr>
          <p:cNvGrpSpPr/>
          <p:nvPr/>
        </p:nvGrpSpPr>
        <p:grpSpPr>
          <a:xfrm>
            <a:off x="9143270" y="2687998"/>
            <a:ext cx="3536031" cy="670445"/>
            <a:chOff x="8969040" y="588460"/>
            <a:chExt cx="3467012" cy="657359"/>
          </a:xfrm>
        </p:grpSpPr>
        <p:sp>
          <p:nvSpPr>
            <p:cNvPr id="89" name="Rectangle 88">
              <a:extLst>
                <a:ext uri="{FF2B5EF4-FFF2-40B4-BE49-F238E27FC236}">
                  <a16:creationId xmlns:a16="http://schemas.microsoft.com/office/drawing/2014/main" id="{93CB1D3E-31DC-4D56-8AC7-678172E54394}"/>
                </a:ext>
              </a:extLst>
            </p:cNvPr>
            <p:cNvSpPr/>
            <p:nvPr/>
          </p:nvSpPr>
          <p:spPr>
            <a:xfrm>
              <a:off x="9392334" y="588460"/>
              <a:ext cx="3043718" cy="657359"/>
            </a:xfrm>
            <a:prstGeom prst="rect">
              <a:avLst/>
            </a:prstGeom>
          </p:spPr>
          <p:txBody>
            <a:bodyPr wrap="none">
              <a:spAutoFit/>
            </a:bodyPr>
            <a:lstStyle/>
            <a:p>
              <a:r>
                <a:rPr lang="en-US" sz="1836">
                  <a:solidFill>
                    <a:schemeClr val="bg2">
                      <a:lumMod val="25000"/>
                    </a:schemeClr>
                  </a:solidFill>
                </a:rPr>
                <a:t>Create a new workspace for</a:t>
              </a:r>
            </a:p>
            <a:p>
              <a:r>
                <a:rPr lang="en-US" sz="1836">
                  <a:solidFill>
                    <a:schemeClr val="bg2">
                      <a:lumMod val="25000"/>
                    </a:schemeClr>
                  </a:solidFill>
                </a:rPr>
                <a:t>the new tenant.</a:t>
              </a:r>
            </a:p>
          </p:txBody>
        </p:sp>
        <p:pic>
          <p:nvPicPr>
            <p:cNvPr id="90" name="Graphic 89" descr="Robot">
              <a:extLst>
                <a:ext uri="{FF2B5EF4-FFF2-40B4-BE49-F238E27FC236}">
                  <a16:creationId xmlns:a16="http://schemas.microsoft.com/office/drawing/2014/main" id="{32D3A570-468C-4AF2-ADAE-791B371C9E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grpSp>
        <p:nvGrpSpPr>
          <p:cNvPr id="91" name="Group 90">
            <a:extLst>
              <a:ext uri="{FF2B5EF4-FFF2-40B4-BE49-F238E27FC236}">
                <a16:creationId xmlns:a16="http://schemas.microsoft.com/office/drawing/2014/main" id="{45D4C052-88BE-43AF-AFA5-B294EB548839}"/>
              </a:ext>
            </a:extLst>
          </p:cNvPr>
          <p:cNvGrpSpPr/>
          <p:nvPr/>
        </p:nvGrpSpPr>
        <p:grpSpPr>
          <a:xfrm>
            <a:off x="9153226" y="3429000"/>
            <a:ext cx="3563039" cy="958583"/>
            <a:chOff x="8969040" y="588460"/>
            <a:chExt cx="3493493" cy="939873"/>
          </a:xfrm>
        </p:grpSpPr>
        <p:sp>
          <p:nvSpPr>
            <p:cNvPr id="92" name="Rectangle 91">
              <a:extLst>
                <a:ext uri="{FF2B5EF4-FFF2-40B4-BE49-F238E27FC236}">
                  <a16:creationId xmlns:a16="http://schemas.microsoft.com/office/drawing/2014/main" id="{D10F70D8-76C5-4A49-B8CB-9D3529F71F1E}"/>
                </a:ext>
              </a:extLst>
            </p:cNvPr>
            <p:cNvSpPr/>
            <p:nvPr/>
          </p:nvSpPr>
          <p:spPr>
            <a:xfrm>
              <a:off x="9392334" y="588460"/>
              <a:ext cx="3070199" cy="939873"/>
            </a:xfrm>
            <a:prstGeom prst="rect">
              <a:avLst/>
            </a:prstGeom>
          </p:spPr>
          <p:txBody>
            <a:bodyPr wrap="none">
              <a:spAutoFit/>
            </a:bodyPr>
            <a:lstStyle/>
            <a:p>
              <a:r>
                <a:rPr lang="en-US" sz="1836">
                  <a:solidFill>
                    <a:schemeClr val="bg2">
                      <a:lumMod val="25000"/>
                    </a:schemeClr>
                  </a:solidFill>
                </a:rPr>
                <a:t>Publish the golden content</a:t>
              </a:r>
            </a:p>
            <a:p>
              <a:r>
                <a:rPr lang="en-US" sz="1836">
                  <a:solidFill>
                    <a:schemeClr val="bg2">
                      <a:lumMod val="25000"/>
                    </a:schemeClr>
                  </a:solidFill>
                </a:rPr>
                <a:t>into the new workspace.</a:t>
              </a:r>
            </a:p>
            <a:p>
              <a:r>
                <a:rPr lang="en-US" sz="1836">
                  <a:solidFill>
                    <a:schemeClr val="bg2">
                      <a:lumMod val="25000"/>
                    </a:schemeClr>
                  </a:solidFill>
                </a:rPr>
                <a:t>(Import API for automation)</a:t>
              </a:r>
            </a:p>
          </p:txBody>
        </p:sp>
        <p:pic>
          <p:nvPicPr>
            <p:cNvPr id="95" name="Graphic 94" descr="Robot">
              <a:extLst>
                <a:ext uri="{FF2B5EF4-FFF2-40B4-BE49-F238E27FC236}">
                  <a16:creationId xmlns:a16="http://schemas.microsoft.com/office/drawing/2014/main" id="{1BAD00D8-5E53-4ECB-9460-7165CBE6CA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sp>
        <p:nvSpPr>
          <p:cNvPr id="40" name="Rectangle 39">
            <a:extLst>
              <a:ext uri="{FF2B5EF4-FFF2-40B4-BE49-F238E27FC236}">
                <a16:creationId xmlns:a16="http://schemas.microsoft.com/office/drawing/2014/main" id="{DBA42FA1-2ACF-4725-8D95-71B3299C7CCB}"/>
              </a:ext>
            </a:extLst>
          </p:cNvPr>
          <p:cNvSpPr/>
          <p:nvPr/>
        </p:nvSpPr>
        <p:spPr>
          <a:xfrm>
            <a:off x="9098771" y="2204181"/>
            <a:ext cx="1771660" cy="382308"/>
          </a:xfrm>
          <a:prstGeom prst="rect">
            <a:avLst/>
          </a:prstGeom>
        </p:spPr>
        <p:txBody>
          <a:bodyPr wrap="none">
            <a:spAutoFit/>
          </a:bodyPr>
          <a:lstStyle/>
          <a:p>
            <a:r>
              <a:rPr lang="en-US" sz="1836" u="sng">
                <a:solidFill>
                  <a:schemeClr val="bg2">
                    <a:lumMod val="25000"/>
                  </a:schemeClr>
                </a:solidFill>
              </a:rPr>
              <a:t>Using </a:t>
            </a:r>
            <a:r>
              <a:rPr lang="en-US" sz="1836" u="sng">
                <a:solidFill>
                  <a:srgbClr val="FF0000"/>
                </a:solidFill>
              </a:rPr>
              <a:t>Profile 1:</a:t>
            </a:r>
            <a:endParaRPr lang="en-US" sz="1836" u="sng">
              <a:solidFill>
                <a:schemeClr val="bg2">
                  <a:lumMod val="25000"/>
                </a:schemeClr>
              </a:solidFill>
            </a:endParaRPr>
          </a:p>
        </p:txBody>
      </p:sp>
      <p:sp>
        <p:nvSpPr>
          <p:cNvPr id="2" name="Rectangle 1">
            <a:extLst>
              <a:ext uri="{FF2B5EF4-FFF2-40B4-BE49-F238E27FC236}">
                <a16:creationId xmlns:a16="http://schemas.microsoft.com/office/drawing/2014/main" id="{46C72B4C-BF95-4A69-BCA2-B79EBACF9F5E}"/>
              </a:ext>
            </a:extLst>
          </p:cNvPr>
          <p:cNvSpPr/>
          <p:nvPr/>
        </p:nvSpPr>
        <p:spPr>
          <a:xfrm>
            <a:off x="119643" y="5908307"/>
            <a:ext cx="12166733" cy="606488"/>
          </a:xfrm>
          <a:prstGeom prst="rect">
            <a:avLst/>
          </a:prstGeom>
        </p:spPr>
        <p:txBody>
          <a:bodyPr wrap="square">
            <a:spAutoFit/>
          </a:bodyPr>
          <a:lstStyle/>
          <a:p>
            <a:r>
              <a:rPr lang="en-US" sz="1632">
                <a:solidFill>
                  <a:schemeClr val="accent1"/>
                </a:solidFill>
              </a:rPr>
              <a:t>Contributor*: Note that you do not necessarily need this access if you use service principal to import directly from local files. You will need contributor access only if you are creating dashboards in golden workspace, and you want to clone them for all tenants</a:t>
            </a:r>
            <a:endParaRPr lang="en-US" sz="1632"/>
          </a:p>
        </p:txBody>
      </p:sp>
      <p:cxnSp>
        <p:nvCxnSpPr>
          <p:cNvPr id="6" name="Straight Connector 5">
            <a:extLst>
              <a:ext uri="{FF2B5EF4-FFF2-40B4-BE49-F238E27FC236}">
                <a16:creationId xmlns:a16="http://schemas.microsoft.com/office/drawing/2014/main" id="{E0E1011D-30A8-4ADA-8571-14B99B8BC3F6}"/>
              </a:ext>
            </a:extLst>
          </p:cNvPr>
          <p:cNvCxnSpPr/>
          <p:nvPr/>
        </p:nvCxnSpPr>
        <p:spPr>
          <a:xfrm>
            <a:off x="119643" y="5819444"/>
            <a:ext cx="121667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9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9F805FC-1051-44B8-8872-09AEEE5FE829}"/>
              </a:ext>
            </a:extLst>
          </p:cNvPr>
          <p:cNvSpPr/>
          <p:nvPr/>
        </p:nvSpPr>
        <p:spPr>
          <a:xfrm>
            <a:off x="8960305" y="126885"/>
            <a:ext cx="3431692" cy="681172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sz="1836"/>
          </a:p>
        </p:txBody>
      </p:sp>
      <p:grpSp>
        <p:nvGrpSpPr>
          <p:cNvPr id="15" name="Group 14">
            <a:extLst>
              <a:ext uri="{FF2B5EF4-FFF2-40B4-BE49-F238E27FC236}">
                <a16:creationId xmlns:a16="http://schemas.microsoft.com/office/drawing/2014/main" id="{A637E307-2719-44B5-99B0-896FFADED7FE}"/>
              </a:ext>
            </a:extLst>
          </p:cNvPr>
          <p:cNvGrpSpPr/>
          <p:nvPr/>
        </p:nvGrpSpPr>
        <p:grpSpPr>
          <a:xfrm>
            <a:off x="612082" y="241987"/>
            <a:ext cx="3334917" cy="3255275"/>
            <a:chOff x="425099" y="335236"/>
            <a:chExt cx="3269823" cy="3191736"/>
          </a:xfrm>
        </p:grpSpPr>
        <p:pic>
          <p:nvPicPr>
            <p:cNvPr id="3" name="Picture 2">
              <a:extLst>
                <a:ext uri="{FF2B5EF4-FFF2-40B4-BE49-F238E27FC236}">
                  <a16:creationId xmlns:a16="http://schemas.microsoft.com/office/drawing/2014/main" id="{196ED435-8357-402F-B479-199388D680E0}"/>
                </a:ext>
              </a:extLst>
            </p:cNvPr>
            <p:cNvPicPr>
              <a:picLocks noChangeAspect="1"/>
            </p:cNvPicPr>
            <p:nvPr/>
          </p:nvPicPr>
          <p:blipFill rotWithShape="1">
            <a:blip r:embed="rId2"/>
            <a:srcRect l="1" r="670" b="2180"/>
            <a:stretch/>
          </p:blipFill>
          <p:spPr>
            <a:xfrm>
              <a:off x="425099" y="335236"/>
              <a:ext cx="3269823" cy="3191736"/>
            </a:xfrm>
            <a:prstGeom prst="rect">
              <a:avLst/>
            </a:prstGeom>
          </p:spPr>
        </p:pic>
        <p:sp>
          <p:nvSpPr>
            <p:cNvPr id="4" name="TextBox 3">
              <a:extLst>
                <a:ext uri="{FF2B5EF4-FFF2-40B4-BE49-F238E27FC236}">
                  <a16:creationId xmlns:a16="http://schemas.microsoft.com/office/drawing/2014/main" id="{4F0D31D4-EEBC-47FC-BE26-23FD0B29A7AB}"/>
                </a:ext>
              </a:extLst>
            </p:cNvPr>
            <p:cNvSpPr txBox="1"/>
            <p:nvPr/>
          </p:nvSpPr>
          <p:spPr>
            <a:xfrm>
              <a:off x="1002508" y="478971"/>
              <a:ext cx="2138021" cy="374846"/>
            </a:xfrm>
            <a:prstGeom prst="rect">
              <a:avLst/>
            </a:prstGeom>
            <a:noFill/>
          </p:spPr>
          <p:txBody>
            <a:bodyPr wrap="none" rtlCol="0">
              <a:spAutoFit/>
            </a:bodyPr>
            <a:lstStyle/>
            <a:p>
              <a:r>
                <a:rPr lang="en-US" sz="1836"/>
                <a:t>Golden Workspace</a:t>
              </a:r>
            </a:p>
          </p:txBody>
        </p:sp>
        <p:pic>
          <p:nvPicPr>
            <p:cNvPr id="7" name="Picture 6">
              <a:extLst>
                <a:ext uri="{FF2B5EF4-FFF2-40B4-BE49-F238E27FC236}">
                  <a16:creationId xmlns:a16="http://schemas.microsoft.com/office/drawing/2014/main" id="{F72DDCA2-41BB-4D24-B07F-C79BD5595261}"/>
                </a:ext>
              </a:extLst>
            </p:cNvPr>
            <p:cNvPicPr>
              <a:picLocks noChangeAspect="1"/>
            </p:cNvPicPr>
            <p:nvPr/>
          </p:nvPicPr>
          <p:blipFill>
            <a:blip r:embed="rId3"/>
            <a:stretch>
              <a:fillRect/>
            </a:stretch>
          </p:blipFill>
          <p:spPr>
            <a:xfrm>
              <a:off x="663068" y="1792714"/>
              <a:ext cx="2476500" cy="495300"/>
            </a:xfrm>
            <a:prstGeom prst="rect">
              <a:avLst/>
            </a:prstGeom>
          </p:spPr>
        </p:pic>
        <p:pic>
          <p:nvPicPr>
            <p:cNvPr id="8" name="Picture 7">
              <a:extLst>
                <a:ext uri="{FF2B5EF4-FFF2-40B4-BE49-F238E27FC236}">
                  <a16:creationId xmlns:a16="http://schemas.microsoft.com/office/drawing/2014/main" id="{E81A83C9-1C9C-44B6-9766-19766EE090DB}"/>
                </a:ext>
              </a:extLst>
            </p:cNvPr>
            <p:cNvPicPr>
              <a:picLocks noChangeAspect="1"/>
            </p:cNvPicPr>
            <p:nvPr/>
          </p:nvPicPr>
          <p:blipFill rotWithShape="1">
            <a:blip r:embed="rId4"/>
            <a:srcRect r="12752"/>
            <a:stretch/>
          </p:blipFill>
          <p:spPr>
            <a:xfrm>
              <a:off x="663068" y="1223666"/>
              <a:ext cx="2476500" cy="476250"/>
            </a:xfrm>
            <a:prstGeom prst="rect">
              <a:avLst/>
            </a:prstGeom>
          </p:spPr>
        </p:pic>
        <p:pic>
          <p:nvPicPr>
            <p:cNvPr id="9" name="Picture 8">
              <a:extLst>
                <a:ext uri="{FF2B5EF4-FFF2-40B4-BE49-F238E27FC236}">
                  <a16:creationId xmlns:a16="http://schemas.microsoft.com/office/drawing/2014/main" id="{5ABEC238-D3EE-4771-A31C-78B2C3F370ED}"/>
                </a:ext>
              </a:extLst>
            </p:cNvPr>
            <p:cNvPicPr>
              <a:picLocks noChangeAspect="1"/>
            </p:cNvPicPr>
            <p:nvPr/>
          </p:nvPicPr>
          <p:blipFill>
            <a:blip r:embed="rId3"/>
            <a:stretch>
              <a:fillRect/>
            </a:stretch>
          </p:blipFill>
          <p:spPr>
            <a:xfrm>
              <a:off x="663068" y="2380812"/>
              <a:ext cx="2476500" cy="495300"/>
            </a:xfrm>
            <a:prstGeom prst="rect">
              <a:avLst/>
            </a:prstGeom>
          </p:spPr>
        </p:pic>
        <p:pic>
          <p:nvPicPr>
            <p:cNvPr id="10" name="Picture 9">
              <a:extLst>
                <a:ext uri="{FF2B5EF4-FFF2-40B4-BE49-F238E27FC236}">
                  <a16:creationId xmlns:a16="http://schemas.microsoft.com/office/drawing/2014/main" id="{CDA29714-A303-4E7C-BD76-4F336DBF58C5}"/>
                </a:ext>
              </a:extLst>
            </p:cNvPr>
            <p:cNvPicPr>
              <a:picLocks noChangeAspect="1"/>
            </p:cNvPicPr>
            <p:nvPr/>
          </p:nvPicPr>
          <p:blipFill>
            <a:blip r:embed="rId3"/>
            <a:stretch>
              <a:fillRect/>
            </a:stretch>
          </p:blipFill>
          <p:spPr>
            <a:xfrm>
              <a:off x="663068" y="2933700"/>
              <a:ext cx="2476500" cy="495300"/>
            </a:xfrm>
            <a:prstGeom prst="rect">
              <a:avLst/>
            </a:prstGeom>
          </p:spPr>
        </p:pic>
        <p:sp>
          <p:nvSpPr>
            <p:cNvPr id="11" name="TextBox 10">
              <a:extLst>
                <a:ext uri="{FF2B5EF4-FFF2-40B4-BE49-F238E27FC236}">
                  <a16:creationId xmlns:a16="http://schemas.microsoft.com/office/drawing/2014/main" id="{7E2453E4-22EC-4EB4-8806-369D58A4DF52}"/>
                </a:ext>
              </a:extLst>
            </p:cNvPr>
            <p:cNvSpPr txBox="1"/>
            <p:nvPr/>
          </p:nvSpPr>
          <p:spPr>
            <a:xfrm>
              <a:off x="954986" y="1277125"/>
              <a:ext cx="2184582" cy="374846"/>
            </a:xfrm>
            <a:prstGeom prst="rect">
              <a:avLst/>
            </a:prstGeom>
            <a:noFill/>
          </p:spPr>
          <p:txBody>
            <a:bodyPr wrap="square" rtlCol="0">
              <a:spAutoFit/>
            </a:bodyPr>
            <a:lstStyle/>
            <a:p>
              <a:r>
                <a:rPr lang="en-US" sz="1836" i="1">
                  <a:solidFill>
                    <a:schemeClr val="bg1">
                      <a:lumMod val="75000"/>
                    </a:schemeClr>
                  </a:solidFill>
                </a:rPr>
                <a:t>Test</a:t>
              </a:r>
              <a:r>
                <a:rPr lang="en-US" sz="1836"/>
                <a:t> Dataset</a:t>
              </a:r>
            </a:p>
          </p:txBody>
        </p:sp>
        <p:sp>
          <p:nvSpPr>
            <p:cNvPr id="12" name="TextBox 11">
              <a:extLst>
                <a:ext uri="{FF2B5EF4-FFF2-40B4-BE49-F238E27FC236}">
                  <a16:creationId xmlns:a16="http://schemas.microsoft.com/office/drawing/2014/main" id="{62CEE752-9F04-4141-AB50-7B45992BFBD5}"/>
                </a:ext>
              </a:extLst>
            </p:cNvPr>
            <p:cNvSpPr txBox="1"/>
            <p:nvPr/>
          </p:nvSpPr>
          <p:spPr>
            <a:xfrm>
              <a:off x="954986" y="1855698"/>
              <a:ext cx="2184582" cy="374846"/>
            </a:xfrm>
            <a:prstGeom prst="rect">
              <a:avLst/>
            </a:prstGeom>
            <a:noFill/>
          </p:spPr>
          <p:txBody>
            <a:bodyPr wrap="square" rtlCol="0">
              <a:spAutoFit/>
            </a:bodyPr>
            <a:lstStyle/>
            <a:p>
              <a:r>
                <a:rPr lang="en-US" sz="1836"/>
                <a:t>Report 1</a:t>
              </a:r>
            </a:p>
          </p:txBody>
        </p:sp>
        <p:sp>
          <p:nvSpPr>
            <p:cNvPr id="13" name="TextBox 12">
              <a:extLst>
                <a:ext uri="{FF2B5EF4-FFF2-40B4-BE49-F238E27FC236}">
                  <a16:creationId xmlns:a16="http://schemas.microsoft.com/office/drawing/2014/main" id="{32418A30-A365-4D38-A9C7-FA83DB8D7EAD}"/>
                </a:ext>
              </a:extLst>
            </p:cNvPr>
            <p:cNvSpPr txBox="1"/>
            <p:nvPr/>
          </p:nvSpPr>
          <p:spPr>
            <a:xfrm>
              <a:off x="954986" y="2443796"/>
              <a:ext cx="2184582" cy="374846"/>
            </a:xfrm>
            <a:prstGeom prst="rect">
              <a:avLst/>
            </a:prstGeom>
            <a:noFill/>
          </p:spPr>
          <p:txBody>
            <a:bodyPr wrap="square" rtlCol="0">
              <a:spAutoFit/>
            </a:bodyPr>
            <a:lstStyle/>
            <a:p>
              <a:r>
                <a:rPr lang="en-US" sz="1836"/>
                <a:t>Report 2</a:t>
              </a:r>
            </a:p>
          </p:txBody>
        </p:sp>
        <p:sp>
          <p:nvSpPr>
            <p:cNvPr id="14" name="TextBox 13">
              <a:extLst>
                <a:ext uri="{FF2B5EF4-FFF2-40B4-BE49-F238E27FC236}">
                  <a16:creationId xmlns:a16="http://schemas.microsoft.com/office/drawing/2014/main" id="{B06EB99B-1DBA-4DE9-802A-A6C56F182F60}"/>
                </a:ext>
              </a:extLst>
            </p:cNvPr>
            <p:cNvSpPr txBox="1"/>
            <p:nvPr/>
          </p:nvSpPr>
          <p:spPr>
            <a:xfrm>
              <a:off x="1002508" y="2999704"/>
              <a:ext cx="2184582" cy="374846"/>
            </a:xfrm>
            <a:prstGeom prst="rect">
              <a:avLst/>
            </a:prstGeom>
            <a:noFill/>
          </p:spPr>
          <p:txBody>
            <a:bodyPr wrap="square" rtlCol="0">
              <a:spAutoFit/>
            </a:bodyPr>
            <a:lstStyle/>
            <a:p>
              <a:r>
                <a:rPr lang="en-US" sz="1836"/>
                <a:t>Report 3</a:t>
              </a:r>
            </a:p>
          </p:txBody>
        </p:sp>
      </p:grpSp>
      <p:sp>
        <p:nvSpPr>
          <p:cNvPr id="21" name="TextBox 20">
            <a:extLst>
              <a:ext uri="{FF2B5EF4-FFF2-40B4-BE49-F238E27FC236}">
                <a16:creationId xmlns:a16="http://schemas.microsoft.com/office/drawing/2014/main" id="{028550F1-3F2C-46EB-83D5-742D2DDC8971}"/>
              </a:ext>
            </a:extLst>
          </p:cNvPr>
          <p:cNvSpPr txBox="1"/>
          <p:nvPr/>
        </p:nvSpPr>
        <p:spPr>
          <a:xfrm>
            <a:off x="1573470" y="4816465"/>
            <a:ext cx="1221244" cy="958583"/>
          </a:xfrm>
          <a:prstGeom prst="rect">
            <a:avLst/>
          </a:prstGeom>
          <a:noFill/>
        </p:spPr>
        <p:txBody>
          <a:bodyPr wrap="square" rtlCol="0">
            <a:spAutoFit/>
          </a:bodyPr>
          <a:lstStyle/>
          <a:p>
            <a:pPr algn="ctr"/>
            <a:r>
              <a:rPr lang="en-US" sz="1836"/>
              <a:t>Content publishers</a:t>
            </a:r>
          </a:p>
        </p:txBody>
      </p:sp>
      <p:sp>
        <p:nvSpPr>
          <p:cNvPr id="22" name="Oval 21">
            <a:extLst>
              <a:ext uri="{FF2B5EF4-FFF2-40B4-BE49-F238E27FC236}">
                <a16:creationId xmlns:a16="http://schemas.microsoft.com/office/drawing/2014/main" id="{ECAAD108-C417-444F-B204-C35F1259CA8C}"/>
              </a:ext>
            </a:extLst>
          </p:cNvPr>
          <p:cNvSpPr/>
          <p:nvPr/>
        </p:nvSpPr>
        <p:spPr>
          <a:xfrm>
            <a:off x="2127789" y="3495773"/>
            <a:ext cx="112610" cy="1126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24" name="Straight Connector 23">
            <a:extLst>
              <a:ext uri="{FF2B5EF4-FFF2-40B4-BE49-F238E27FC236}">
                <a16:creationId xmlns:a16="http://schemas.microsoft.com/office/drawing/2014/main" id="{C858ABE9-30B4-4856-82D9-F7F0A50DCFC6}"/>
              </a:ext>
            </a:extLst>
          </p:cNvPr>
          <p:cNvCxnSpPr>
            <a:cxnSpLocks/>
            <a:stCxn id="22" idx="4"/>
          </p:cNvCxnSpPr>
          <p:nvPr/>
        </p:nvCxnSpPr>
        <p:spPr>
          <a:xfrm>
            <a:off x="2184094" y="3608383"/>
            <a:ext cx="0" cy="45313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1E5075-2DE1-4311-AFE8-367EAF2312FD}"/>
              </a:ext>
            </a:extLst>
          </p:cNvPr>
          <p:cNvSpPr txBox="1"/>
          <p:nvPr/>
        </p:nvSpPr>
        <p:spPr>
          <a:xfrm>
            <a:off x="1624150" y="3720992"/>
            <a:ext cx="652658" cy="286306"/>
          </a:xfrm>
          <a:prstGeom prst="rect">
            <a:avLst/>
          </a:prstGeom>
          <a:noFill/>
        </p:spPr>
        <p:txBody>
          <a:bodyPr wrap="none" rtlCol="0">
            <a:spAutoFit/>
          </a:bodyPr>
          <a:lstStyle/>
          <a:p>
            <a:r>
              <a:rPr lang="en-US" sz="1224">
                <a:solidFill>
                  <a:schemeClr val="accent1"/>
                </a:solidFill>
              </a:rPr>
              <a:t>Admin</a:t>
            </a:r>
          </a:p>
        </p:txBody>
      </p:sp>
      <p:grpSp>
        <p:nvGrpSpPr>
          <p:cNvPr id="20" name="Group 19">
            <a:extLst>
              <a:ext uri="{FF2B5EF4-FFF2-40B4-BE49-F238E27FC236}">
                <a16:creationId xmlns:a16="http://schemas.microsoft.com/office/drawing/2014/main" id="{F309B90E-09E0-441A-AD53-144418AA0426}"/>
              </a:ext>
            </a:extLst>
          </p:cNvPr>
          <p:cNvGrpSpPr/>
          <p:nvPr/>
        </p:nvGrpSpPr>
        <p:grpSpPr>
          <a:xfrm>
            <a:off x="4923052" y="2392523"/>
            <a:ext cx="3334917" cy="3255275"/>
            <a:chOff x="4826095" y="2345824"/>
            <a:chExt cx="3269823" cy="3191736"/>
          </a:xfrm>
        </p:grpSpPr>
        <p:pic>
          <p:nvPicPr>
            <p:cNvPr id="27" name="Picture 26">
              <a:extLst>
                <a:ext uri="{FF2B5EF4-FFF2-40B4-BE49-F238E27FC236}">
                  <a16:creationId xmlns:a16="http://schemas.microsoft.com/office/drawing/2014/main" id="{7A445DF9-43BE-4A1C-885F-96BC3E9CB33B}"/>
                </a:ext>
              </a:extLst>
            </p:cNvPr>
            <p:cNvPicPr>
              <a:picLocks noChangeAspect="1"/>
            </p:cNvPicPr>
            <p:nvPr/>
          </p:nvPicPr>
          <p:blipFill rotWithShape="1">
            <a:blip r:embed="rId2"/>
            <a:srcRect l="1" r="670" b="2180"/>
            <a:stretch/>
          </p:blipFill>
          <p:spPr>
            <a:xfrm>
              <a:off x="4826095" y="2345824"/>
              <a:ext cx="3269823" cy="3191736"/>
            </a:xfrm>
            <a:prstGeom prst="rect">
              <a:avLst/>
            </a:prstGeom>
          </p:spPr>
        </p:pic>
        <p:sp>
          <p:nvSpPr>
            <p:cNvPr id="28" name="TextBox 27">
              <a:extLst>
                <a:ext uri="{FF2B5EF4-FFF2-40B4-BE49-F238E27FC236}">
                  <a16:creationId xmlns:a16="http://schemas.microsoft.com/office/drawing/2014/main" id="{8606B4BF-9D5E-4A83-9385-AEA63B8C4EAE}"/>
                </a:ext>
              </a:extLst>
            </p:cNvPr>
            <p:cNvSpPr txBox="1"/>
            <p:nvPr/>
          </p:nvSpPr>
          <p:spPr>
            <a:xfrm>
              <a:off x="5403504" y="2489559"/>
              <a:ext cx="2266070" cy="374846"/>
            </a:xfrm>
            <a:prstGeom prst="rect">
              <a:avLst/>
            </a:prstGeom>
            <a:noFill/>
          </p:spPr>
          <p:txBody>
            <a:bodyPr wrap="none" rtlCol="0">
              <a:spAutoFit/>
            </a:bodyPr>
            <a:lstStyle/>
            <a:p>
              <a:r>
                <a:rPr lang="en-US" sz="1836">
                  <a:solidFill>
                    <a:srgbClr val="FF0000"/>
                  </a:solidFill>
                </a:rPr>
                <a:t>Tenant 1 </a:t>
              </a:r>
              <a:r>
                <a:rPr lang="en-US" sz="1836"/>
                <a:t>Workspace</a:t>
              </a:r>
            </a:p>
          </p:txBody>
        </p:sp>
      </p:grpSp>
      <p:grpSp>
        <p:nvGrpSpPr>
          <p:cNvPr id="19" name="Group 18">
            <a:extLst>
              <a:ext uri="{FF2B5EF4-FFF2-40B4-BE49-F238E27FC236}">
                <a16:creationId xmlns:a16="http://schemas.microsoft.com/office/drawing/2014/main" id="{E2370D65-F73D-4441-A08B-FF892EB48166}"/>
              </a:ext>
            </a:extLst>
          </p:cNvPr>
          <p:cNvGrpSpPr/>
          <p:nvPr/>
        </p:nvGrpSpPr>
        <p:grpSpPr>
          <a:xfrm>
            <a:off x="5165758" y="3298639"/>
            <a:ext cx="2574269" cy="2249236"/>
            <a:chOff x="5064064" y="3234254"/>
            <a:chExt cx="2524022" cy="2205334"/>
          </a:xfrm>
        </p:grpSpPr>
        <p:pic>
          <p:nvPicPr>
            <p:cNvPr id="29" name="Picture 28">
              <a:extLst>
                <a:ext uri="{FF2B5EF4-FFF2-40B4-BE49-F238E27FC236}">
                  <a16:creationId xmlns:a16="http://schemas.microsoft.com/office/drawing/2014/main" id="{467F9936-2108-46C5-B06F-F55F4F523CFE}"/>
                </a:ext>
              </a:extLst>
            </p:cNvPr>
            <p:cNvPicPr>
              <a:picLocks noChangeAspect="1"/>
            </p:cNvPicPr>
            <p:nvPr/>
          </p:nvPicPr>
          <p:blipFill>
            <a:blip r:embed="rId3"/>
            <a:stretch>
              <a:fillRect/>
            </a:stretch>
          </p:blipFill>
          <p:spPr>
            <a:xfrm>
              <a:off x="5064064" y="3803302"/>
              <a:ext cx="2476500" cy="495300"/>
            </a:xfrm>
            <a:prstGeom prst="rect">
              <a:avLst/>
            </a:prstGeom>
          </p:spPr>
        </p:pic>
        <p:pic>
          <p:nvPicPr>
            <p:cNvPr id="30" name="Picture 29">
              <a:extLst>
                <a:ext uri="{FF2B5EF4-FFF2-40B4-BE49-F238E27FC236}">
                  <a16:creationId xmlns:a16="http://schemas.microsoft.com/office/drawing/2014/main" id="{F58FE4E1-3EE4-49A8-897E-5CD1CF5BF30E}"/>
                </a:ext>
              </a:extLst>
            </p:cNvPr>
            <p:cNvPicPr>
              <a:picLocks noChangeAspect="1"/>
            </p:cNvPicPr>
            <p:nvPr/>
          </p:nvPicPr>
          <p:blipFill rotWithShape="1">
            <a:blip r:embed="rId4"/>
            <a:srcRect r="12752"/>
            <a:stretch/>
          </p:blipFill>
          <p:spPr>
            <a:xfrm>
              <a:off x="5064064" y="3234254"/>
              <a:ext cx="2476500" cy="476250"/>
            </a:xfrm>
            <a:prstGeom prst="rect">
              <a:avLst/>
            </a:prstGeom>
          </p:spPr>
        </p:pic>
        <p:pic>
          <p:nvPicPr>
            <p:cNvPr id="31" name="Picture 30">
              <a:extLst>
                <a:ext uri="{FF2B5EF4-FFF2-40B4-BE49-F238E27FC236}">
                  <a16:creationId xmlns:a16="http://schemas.microsoft.com/office/drawing/2014/main" id="{D1458466-48F2-4F47-A5FF-C3F61003BCD9}"/>
                </a:ext>
              </a:extLst>
            </p:cNvPr>
            <p:cNvPicPr>
              <a:picLocks noChangeAspect="1"/>
            </p:cNvPicPr>
            <p:nvPr/>
          </p:nvPicPr>
          <p:blipFill>
            <a:blip r:embed="rId3"/>
            <a:stretch>
              <a:fillRect/>
            </a:stretch>
          </p:blipFill>
          <p:spPr>
            <a:xfrm>
              <a:off x="5064064" y="4391400"/>
              <a:ext cx="2476500" cy="495300"/>
            </a:xfrm>
            <a:prstGeom prst="rect">
              <a:avLst/>
            </a:prstGeom>
          </p:spPr>
        </p:pic>
        <p:pic>
          <p:nvPicPr>
            <p:cNvPr id="32" name="Picture 31">
              <a:extLst>
                <a:ext uri="{FF2B5EF4-FFF2-40B4-BE49-F238E27FC236}">
                  <a16:creationId xmlns:a16="http://schemas.microsoft.com/office/drawing/2014/main" id="{5209DEF3-CDC9-4E89-BFD8-0D72DD58830A}"/>
                </a:ext>
              </a:extLst>
            </p:cNvPr>
            <p:cNvPicPr>
              <a:picLocks noChangeAspect="1"/>
            </p:cNvPicPr>
            <p:nvPr/>
          </p:nvPicPr>
          <p:blipFill>
            <a:blip r:embed="rId3"/>
            <a:stretch>
              <a:fillRect/>
            </a:stretch>
          </p:blipFill>
          <p:spPr>
            <a:xfrm>
              <a:off x="5064064" y="4944288"/>
              <a:ext cx="2476500" cy="495300"/>
            </a:xfrm>
            <a:prstGeom prst="rect">
              <a:avLst/>
            </a:prstGeom>
          </p:spPr>
        </p:pic>
        <p:sp>
          <p:nvSpPr>
            <p:cNvPr id="33" name="TextBox 32">
              <a:extLst>
                <a:ext uri="{FF2B5EF4-FFF2-40B4-BE49-F238E27FC236}">
                  <a16:creationId xmlns:a16="http://schemas.microsoft.com/office/drawing/2014/main" id="{EC1FD57B-B308-4261-BDC5-A5D5B97B7DEA}"/>
                </a:ext>
              </a:extLst>
            </p:cNvPr>
            <p:cNvSpPr txBox="1"/>
            <p:nvPr/>
          </p:nvSpPr>
          <p:spPr>
            <a:xfrm>
              <a:off x="5355982" y="3287713"/>
              <a:ext cx="2232104" cy="374846"/>
            </a:xfrm>
            <a:prstGeom prst="rect">
              <a:avLst/>
            </a:prstGeom>
            <a:noFill/>
          </p:spPr>
          <p:txBody>
            <a:bodyPr wrap="square" rtlCol="0">
              <a:spAutoFit/>
            </a:bodyPr>
            <a:lstStyle/>
            <a:p>
              <a:r>
                <a:rPr lang="en-US" sz="1836">
                  <a:solidFill>
                    <a:srgbClr val="FF0000"/>
                  </a:solidFill>
                </a:rPr>
                <a:t>Tenant 1</a:t>
              </a:r>
              <a:r>
                <a:rPr lang="en-US" sz="1836" i="1">
                  <a:solidFill>
                    <a:srgbClr val="FF0000"/>
                  </a:solidFill>
                </a:rPr>
                <a:t> </a:t>
              </a:r>
              <a:r>
                <a:rPr lang="en-US" sz="1836"/>
                <a:t>Dataset</a:t>
              </a:r>
            </a:p>
          </p:txBody>
        </p:sp>
        <p:sp>
          <p:nvSpPr>
            <p:cNvPr id="34" name="TextBox 33">
              <a:extLst>
                <a:ext uri="{FF2B5EF4-FFF2-40B4-BE49-F238E27FC236}">
                  <a16:creationId xmlns:a16="http://schemas.microsoft.com/office/drawing/2014/main" id="{2F838209-37C7-4642-A109-6C7D937B84DC}"/>
                </a:ext>
              </a:extLst>
            </p:cNvPr>
            <p:cNvSpPr txBox="1"/>
            <p:nvPr/>
          </p:nvSpPr>
          <p:spPr>
            <a:xfrm>
              <a:off x="5355982" y="3866286"/>
              <a:ext cx="2184582" cy="374846"/>
            </a:xfrm>
            <a:prstGeom prst="rect">
              <a:avLst/>
            </a:prstGeom>
            <a:noFill/>
          </p:spPr>
          <p:txBody>
            <a:bodyPr wrap="square" rtlCol="0">
              <a:spAutoFit/>
            </a:bodyPr>
            <a:lstStyle/>
            <a:p>
              <a:r>
                <a:rPr lang="en-US" sz="1836"/>
                <a:t>Report 1</a:t>
              </a:r>
            </a:p>
          </p:txBody>
        </p:sp>
        <p:sp>
          <p:nvSpPr>
            <p:cNvPr id="35" name="TextBox 34">
              <a:extLst>
                <a:ext uri="{FF2B5EF4-FFF2-40B4-BE49-F238E27FC236}">
                  <a16:creationId xmlns:a16="http://schemas.microsoft.com/office/drawing/2014/main" id="{1BCFD1DA-7AD6-49D1-BC8E-980B4FBE43B6}"/>
                </a:ext>
              </a:extLst>
            </p:cNvPr>
            <p:cNvSpPr txBox="1"/>
            <p:nvPr/>
          </p:nvSpPr>
          <p:spPr>
            <a:xfrm>
              <a:off x="5355982" y="4454384"/>
              <a:ext cx="2184582" cy="374846"/>
            </a:xfrm>
            <a:prstGeom prst="rect">
              <a:avLst/>
            </a:prstGeom>
            <a:noFill/>
          </p:spPr>
          <p:txBody>
            <a:bodyPr wrap="square" rtlCol="0">
              <a:spAutoFit/>
            </a:bodyPr>
            <a:lstStyle/>
            <a:p>
              <a:r>
                <a:rPr lang="en-US" sz="1836"/>
                <a:t>Report 2</a:t>
              </a:r>
            </a:p>
          </p:txBody>
        </p:sp>
        <p:sp>
          <p:nvSpPr>
            <p:cNvPr id="36" name="TextBox 35">
              <a:extLst>
                <a:ext uri="{FF2B5EF4-FFF2-40B4-BE49-F238E27FC236}">
                  <a16:creationId xmlns:a16="http://schemas.microsoft.com/office/drawing/2014/main" id="{8C5D6A68-2445-4EB1-B8D8-92333E278A44}"/>
                </a:ext>
              </a:extLst>
            </p:cNvPr>
            <p:cNvSpPr txBox="1"/>
            <p:nvPr/>
          </p:nvSpPr>
          <p:spPr>
            <a:xfrm>
              <a:off x="5403504" y="5010292"/>
              <a:ext cx="2184582" cy="374846"/>
            </a:xfrm>
            <a:prstGeom prst="rect">
              <a:avLst/>
            </a:prstGeom>
            <a:noFill/>
          </p:spPr>
          <p:txBody>
            <a:bodyPr wrap="square" rtlCol="0">
              <a:spAutoFit/>
            </a:bodyPr>
            <a:lstStyle/>
            <a:p>
              <a:r>
                <a:rPr lang="en-US" sz="1836"/>
                <a:t>Report 3</a:t>
              </a:r>
            </a:p>
          </p:txBody>
        </p:sp>
      </p:grpSp>
      <p:grpSp>
        <p:nvGrpSpPr>
          <p:cNvPr id="75" name="Group 74">
            <a:extLst>
              <a:ext uri="{FF2B5EF4-FFF2-40B4-BE49-F238E27FC236}">
                <a16:creationId xmlns:a16="http://schemas.microsoft.com/office/drawing/2014/main" id="{003E6C61-2E81-46BA-91EA-7507890EADBB}"/>
              </a:ext>
            </a:extLst>
          </p:cNvPr>
          <p:cNvGrpSpPr/>
          <p:nvPr/>
        </p:nvGrpSpPr>
        <p:grpSpPr>
          <a:xfrm>
            <a:off x="5463487" y="1208409"/>
            <a:ext cx="2622119" cy="405680"/>
            <a:chOff x="5362202" y="781391"/>
            <a:chExt cx="2570938" cy="397762"/>
          </a:xfrm>
        </p:grpSpPr>
        <p:sp>
          <p:nvSpPr>
            <p:cNvPr id="74" name="Rectangle 73">
              <a:extLst>
                <a:ext uri="{FF2B5EF4-FFF2-40B4-BE49-F238E27FC236}">
                  <a16:creationId xmlns:a16="http://schemas.microsoft.com/office/drawing/2014/main" id="{F5088DB1-A459-47EA-8A11-6CF419B209DF}"/>
                </a:ext>
              </a:extLst>
            </p:cNvPr>
            <p:cNvSpPr/>
            <p:nvPr/>
          </p:nvSpPr>
          <p:spPr>
            <a:xfrm>
              <a:off x="5362202" y="781391"/>
              <a:ext cx="2126168" cy="39776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36"/>
            </a:p>
          </p:txBody>
        </p:sp>
        <p:sp>
          <p:nvSpPr>
            <p:cNvPr id="71" name="TextBox 70">
              <a:extLst>
                <a:ext uri="{FF2B5EF4-FFF2-40B4-BE49-F238E27FC236}">
                  <a16:creationId xmlns:a16="http://schemas.microsoft.com/office/drawing/2014/main" id="{F19F2907-F530-495F-A1FA-3A8A5A1CC574}"/>
                </a:ext>
              </a:extLst>
            </p:cNvPr>
            <p:cNvSpPr txBox="1"/>
            <p:nvPr/>
          </p:nvSpPr>
          <p:spPr>
            <a:xfrm>
              <a:off x="5636164" y="798884"/>
              <a:ext cx="2296976" cy="374846"/>
            </a:xfrm>
            <a:prstGeom prst="rect">
              <a:avLst/>
            </a:prstGeom>
            <a:noFill/>
          </p:spPr>
          <p:txBody>
            <a:bodyPr wrap="square" rtlCol="0">
              <a:spAutoFit/>
            </a:bodyPr>
            <a:lstStyle/>
            <a:p>
              <a:r>
                <a:rPr lang="en-US" sz="1836" u="sng">
                  <a:solidFill>
                    <a:srgbClr val="FF0000"/>
                  </a:solidFill>
                </a:rPr>
                <a:t>Profile </a:t>
              </a:r>
              <a:r>
                <a:rPr lang="en-US" sz="1836">
                  <a:solidFill>
                    <a:srgbClr val="FF0000"/>
                  </a:solidFill>
                </a:rPr>
                <a:t>1</a:t>
              </a:r>
            </a:p>
          </p:txBody>
        </p:sp>
        <p:pic>
          <p:nvPicPr>
            <p:cNvPr id="72" name="Picture 71">
              <a:extLst>
                <a:ext uri="{FF2B5EF4-FFF2-40B4-BE49-F238E27FC236}">
                  <a16:creationId xmlns:a16="http://schemas.microsoft.com/office/drawing/2014/main" id="{BF80B5BE-EF8A-4E0C-BC6A-92B819E87CC1}"/>
                </a:ext>
              </a:extLst>
            </p:cNvPr>
            <p:cNvPicPr>
              <a:picLocks noChangeAspect="1"/>
            </p:cNvPicPr>
            <p:nvPr/>
          </p:nvPicPr>
          <p:blipFill>
            <a:blip r:embed="rId5"/>
            <a:stretch>
              <a:fillRect/>
            </a:stretch>
          </p:blipFill>
          <p:spPr>
            <a:xfrm>
              <a:off x="5380020" y="808569"/>
              <a:ext cx="315454" cy="336484"/>
            </a:xfrm>
            <a:prstGeom prst="rect">
              <a:avLst/>
            </a:prstGeom>
          </p:spPr>
        </p:pic>
      </p:grpSp>
      <p:grpSp>
        <p:nvGrpSpPr>
          <p:cNvPr id="18" name="Group 17">
            <a:extLst>
              <a:ext uri="{FF2B5EF4-FFF2-40B4-BE49-F238E27FC236}">
                <a16:creationId xmlns:a16="http://schemas.microsoft.com/office/drawing/2014/main" id="{21B42E06-2323-449C-94B9-4C858A7CC8E0}"/>
              </a:ext>
            </a:extLst>
          </p:cNvPr>
          <p:cNvGrpSpPr/>
          <p:nvPr/>
        </p:nvGrpSpPr>
        <p:grpSpPr>
          <a:xfrm>
            <a:off x="6497214" y="1614090"/>
            <a:ext cx="727413" cy="779608"/>
            <a:chOff x="6369531" y="1582585"/>
            <a:chExt cx="713215" cy="764391"/>
          </a:xfrm>
        </p:grpSpPr>
        <p:sp>
          <p:nvSpPr>
            <p:cNvPr id="81" name="Oval 80">
              <a:extLst>
                <a:ext uri="{FF2B5EF4-FFF2-40B4-BE49-F238E27FC236}">
                  <a16:creationId xmlns:a16="http://schemas.microsoft.com/office/drawing/2014/main" id="{B61721ED-9497-4808-A558-8884693C1160}"/>
                </a:ext>
              </a:extLst>
            </p:cNvPr>
            <p:cNvSpPr/>
            <p:nvPr/>
          </p:nvSpPr>
          <p:spPr>
            <a:xfrm>
              <a:off x="6369531" y="2236564"/>
              <a:ext cx="110412" cy="1104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83" name="Straight Connector 82">
              <a:extLst>
                <a:ext uri="{FF2B5EF4-FFF2-40B4-BE49-F238E27FC236}">
                  <a16:creationId xmlns:a16="http://schemas.microsoft.com/office/drawing/2014/main" id="{61E2C4B6-61FA-4ACA-98B8-36DCEF8D218C}"/>
                </a:ext>
              </a:extLst>
            </p:cNvPr>
            <p:cNvCxnSpPr>
              <a:cxnSpLocks/>
              <a:stCxn id="74" idx="2"/>
              <a:endCxn id="81" idx="0"/>
            </p:cNvCxnSpPr>
            <p:nvPr/>
          </p:nvCxnSpPr>
          <p:spPr>
            <a:xfrm>
              <a:off x="6419066" y="1582585"/>
              <a:ext cx="5671" cy="653979"/>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E6ADCAAC-B672-4A9A-9FF2-DC21291D2AB4}"/>
                </a:ext>
              </a:extLst>
            </p:cNvPr>
            <p:cNvSpPr txBox="1"/>
            <p:nvPr/>
          </p:nvSpPr>
          <p:spPr>
            <a:xfrm>
              <a:off x="6442827" y="1778988"/>
              <a:ext cx="639919" cy="280718"/>
            </a:xfrm>
            <a:prstGeom prst="rect">
              <a:avLst/>
            </a:prstGeom>
            <a:noFill/>
          </p:spPr>
          <p:txBody>
            <a:bodyPr wrap="none" rtlCol="0">
              <a:spAutoFit/>
            </a:bodyPr>
            <a:lstStyle/>
            <a:p>
              <a:r>
                <a:rPr lang="en-US" sz="1224">
                  <a:solidFill>
                    <a:schemeClr val="accent1"/>
                  </a:solidFill>
                </a:rPr>
                <a:t>Admin</a:t>
              </a:r>
            </a:p>
          </p:txBody>
        </p:sp>
      </p:grpSp>
      <p:grpSp>
        <p:nvGrpSpPr>
          <p:cNvPr id="17" name="Group 16">
            <a:extLst>
              <a:ext uri="{FF2B5EF4-FFF2-40B4-BE49-F238E27FC236}">
                <a16:creationId xmlns:a16="http://schemas.microsoft.com/office/drawing/2014/main" id="{140BFF97-8F44-4838-AC23-DD52AB4DF140}"/>
              </a:ext>
            </a:extLst>
          </p:cNvPr>
          <p:cNvGrpSpPr/>
          <p:nvPr/>
        </p:nvGrpSpPr>
        <p:grpSpPr>
          <a:xfrm>
            <a:off x="3952541" y="240896"/>
            <a:ext cx="2595193" cy="961730"/>
            <a:chOff x="3874528" y="236195"/>
            <a:chExt cx="2544538" cy="942958"/>
          </a:xfrm>
        </p:grpSpPr>
        <p:sp>
          <p:nvSpPr>
            <p:cNvPr id="96" name="Oval 95">
              <a:extLst>
                <a:ext uri="{FF2B5EF4-FFF2-40B4-BE49-F238E27FC236}">
                  <a16:creationId xmlns:a16="http://schemas.microsoft.com/office/drawing/2014/main" id="{3A5EFC68-A4F7-406F-8169-9D8BD43B1A98}"/>
                </a:ext>
              </a:extLst>
            </p:cNvPr>
            <p:cNvSpPr/>
            <p:nvPr/>
          </p:nvSpPr>
          <p:spPr>
            <a:xfrm>
              <a:off x="3874528" y="454145"/>
              <a:ext cx="110412" cy="1104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98" name="Straight Connector 97">
              <a:extLst>
                <a:ext uri="{FF2B5EF4-FFF2-40B4-BE49-F238E27FC236}">
                  <a16:creationId xmlns:a16="http://schemas.microsoft.com/office/drawing/2014/main" id="{7D346DCA-C187-4E68-8BC7-69CFE67E9CB3}"/>
                </a:ext>
              </a:extLst>
            </p:cNvPr>
            <p:cNvCxnSpPr>
              <a:cxnSpLocks/>
              <a:stCxn id="96" idx="6"/>
            </p:cNvCxnSpPr>
            <p:nvPr/>
          </p:nvCxnSpPr>
          <p:spPr>
            <a:xfrm>
              <a:off x="3984940" y="509351"/>
              <a:ext cx="24341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0110293-2F28-46B9-8BEF-138DD85AF169}"/>
                </a:ext>
              </a:extLst>
            </p:cNvPr>
            <p:cNvCxnSpPr/>
            <p:nvPr/>
          </p:nvCxnSpPr>
          <p:spPr>
            <a:xfrm flipV="1">
              <a:off x="6419066" y="509351"/>
              <a:ext cx="0" cy="669802"/>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5D88F6-DE88-4A51-9D61-FA5ED3614F73}"/>
                </a:ext>
              </a:extLst>
            </p:cNvPr>
            <p:cNvSpPr txBox="1"/>
            <p:nvPr/>
          </p:nvSpPr>
          <p:spPr>
            <a:xfrm>
              <a:off x="4608571" y="236195"/>
              <a:ext cx="1052276" cy="280718"/>
            </a:xfrm>
            <a:prstGeom prst="rect">
              <a:avLst/>
            </a:prstGeom>
            <a:noFill/>
          </p:spPr>
          <p:txBody>
            <a:bodyPr wrap="none" rtlCol="0">
              <a:spAutoFit/>
            </a:bodyPr>
            <a:lstStyle/>
            <a:p>
              <a:r>
                <a:rPr lang="en-US" sz="1224">
                  <a:solidFill>
                    <a:schemeClr val="accent1"/>
                  </a:solidFill>
                </a:rPr>
                <a:t>Contributor*</a:t>
              </a:r>
            </a:p>
          </p:txBody>
        </p:sp>
      </p:grpSp>
      <p:pic>
        <p:nvPicPr>
          <p:cNvPr id="114" name="Graphic 113" descr="Group brainstorm">
            <a:extLst>
              <a:ext uri="{FF2B5EF4-FFF2-40B4-BE49-F238E27FC236}">
                <a16:creationId xmlns:a16="http://schemas.microsoft.com/office/drawing/2014/main" id="{177D2688-BCD3-46BA-B0E0-78EF8E168F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7791" y="4020161"/>
            <a:ext cx="932603" cy="932603"/>
          </a:xfrm>
          <a:prstGeom prst="rect">
            <a:avLst/>
          </a:prstGeom>
        </p:spPr>
      </p:pic>
      <p:pic>
        <p:nvPicPr>
          <p:cNvPr id="73" name="Graphic 72" descr="Robot">
            <a:extLst>
              <a:ext uri="{FF2B5EF4-FFF2-40B4-BE49-F238E27FC236}">
                <a16:creationId xmlns:a16="http://schemas.microsoft.com/office/drawing/2014/main" id="{BD01D81B-C31B-4AF4-AD33-A28218C905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28" y="6531584"/>
            <a:ext cx="437359" cy="437359"/>
          </a:xfrm>
          <a:prstGeom prst="rect">
            <a:avLst/>
          </a:prstGeom>
        </p:spPr>
      </p:pic>
      <p:sp>
        <p:nvSpPr>
          <p:cNvPr id="80" name="TextBox 79">
            <a:extLst>
              <a:ext uri="{FF2B5EF4-FFF2-40B4-BE49-F238E27FC236}">
                <a16:creationId xmlns:a16="http://schemas.microsoft.com/office/drawing/2014/main" id="{A5D7535D-2787-4290-8CE3-E53469068DB8}"/>
              </a:ext>
            </a:extLst>
          </p:cNvPr>
          <p:cNvSpPr txBox="1"/>
          <p:nvPr/>
        </p:nvSpPr>
        <p:spPr>
          <a:xfrm>
            <a:off x="377579" y="6561922"/>
            <a:ext cx="2417133" cy="670445"/>
          </a:xfrm>
          <a:prstGeom prst="rect">
            <a:avLst/>
          </a:prstGeom>
          <a:noFill/>
        </p:spPr>
        <p:txBody>
          <a:bodyPr wrap="square" rtlCol="0">
            <a:spAutoFit/>
          </a:bodyPr>
          <a:lstStyle/>
          <a:p>
            <a:r>
              <a:rPr lang="en-US" sz="1836"/>
              <a:t>Step can be automated</a:t>
            </a:r>
          </a:p>
        </p:txBody>
      </p:sp>
      <p:grpSp>
        <p:nvGrpSpPr>
          <p:cNvPr id="97" name="Group 96">
            <a:extLst>
              <a:ext uri="{FF2B5EF4-FFF2-40B4-BE49-F238E27FC236}">
                <a16:creationId xmlns:a16="http://schemas.microsoft.com/office/drawing/2014/main" id="{A31E5A00-4DC7-442E-AB8D-E6EED82837F9}"/>
              </a:ext>
            </a:extLst>
          </p:cNvPr>
          <p:cNvGrpSpPr/>
          <p:nvPr/>
        </p:nvGrpSpPr>
        <p:grpSpPr>
          <a:xfrm>
            <a:off x="9165078" y="6181578"/>
            <a:ext cx="3279219" cy="670445"/>
            <a:chOff x="8969040" y="588460"/>
            <a:chExt cx="3215212" cy="657359"/>
          </a:xfrm>
        </p:grpSpPr>
        <p:sp>
          <p:nvSpPr>
            <p:cNvPr id="99" name="Rectangle 98">
              <a:extLst>
                <a:ext uri="{FF2B5EF4-FFF2-40B4-BE49-F238E27FC236}">
                  <a16:creationId xmlns:a16="http://schemas.microsoft.com/office/drawing/2014/main" id="{29E471BF-BBD2-49F3-A076-F5ABA7B85CB8}"/>
                </a:ext>
              </a:extLst>
            </p:cNvPr>
            <p:cNvSpPr/>
            <p:nvPr/>
          </p:nvSpPr>
          <p:spPr>
            <a:xfrm>
              <a:off x="9392334" y="588460"/>
              <a:ext cx="2791918" cy="657359"/>
            </a:xfrm>
            <a:prstGeom prst="rect">
              <a:avLst/>
            </a:prstGeom>
          </p:spPr>
          <p:txBody>
            <a:bodyPr wrap="none">
              <a:spAutoFit/>
            </a:bodyPr>
            <a:lstStyle/>
            <a:p>
              <a:r>
                <a:rPr lang="en-US" sz="1836">
                  <a:solidFill>
                    <a:schemeClr val="bg2">
                      <a:lumMod val="25000"/>
                    </a:schemeClr>
                  </a:solidFill>
                </a:rPr>
                <a:t>Assign new workspace to</a:t>
              </a:r>
            </a:p>
            <a:p>
              <a:r>
                <a:rPr lang="en-US" sz="1836">
                  <a:solidFill>
                    <a:schemeClr val="bg2">
                      <a:lumMod val="25000"/>
                    </a:schemeClr>
                  </a:solidFill>
                </a:rPr>
                <a:t>capacity</a:t>
              </a:r>
            </a:p>
          </p:txBody>
        </p:sp>
        <p:pic>
          <p:nvPicPr>
            <p:cNvPr id="100" name="Graphic 99" descr="Robot">
              <a:extLst>
                <a:ext uri="{FF2B5EF4-FFF2-40B4-BE49-F238E27FC236}">
                  <a16:creationId xmlns:a16="http://schemas.microsoft.com/office/drawing/2014/main" id="{A89D045E-CDF5-43F9-A898-169EC5C50C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grpSp>
        <p:nvGrpSpPr>
          <p:cNvPr id="103" name="Group 102">
            <a:extLst>
              <a:ext uri="{FF2B5EF4-FFF2-40B4-BE49-F238E27FC236}">
                <a16:creationId xmlns:a16="http://schemas.microsoft.com/office/drawing/2014/main" id="{26CDCF90-0CE5-4265-BA62-B75337987C43}"/>
              </a:ext>
            </a:extLst>
          </p:cNvPr>
          <p:cNvGrpSpPr/>
          <p:nvPr/>
        </p:nvGrpSpPr>
        <p:grpSpPr>
          <a:xfrm>
            <a:off x="9157153" y="4563086"/>
            <a:ext cx="3224352" cy="1534858"/>
            <a:chOff x="8969040" y="588460"/>
            <a:chExt cx="3161416" cy="1504899"/>
          </a:xfrm>
        </p:grpSpPr>
        <p:sp>
          <p:nvSpPr>
            <p:cNvPr id="105" name="Rectangle 104">
              <a:extLst>
                <a:ext uri="{FF2B5EF4-FFF2-40B4-BE49-F238E27FC236}">
                  <a16:creationId xmlns:a16="http://schemas.microsoft.com/office/drawing/2014/main" id="{E82DD68E-DDB5-4820-95EF-0423FAD33481}"/>
                </a:ext>
              </a:extLst>
            </p:cNvPr>
            <p:cNvSpPr/>
            <p:nvPr/>
          </p:nvSpPr>
          <p:spPr>
            <a:xfrm>
              <a:off x="9392334" y="588460"/>
              <a:ext cx="2738122" cy="1504899"/>
            </a:xfrm>
            <a:prstGeom prst="rect">
              <a:avLst/>
            </a:prstGeom>
          </p:spPr>
          <p:txBody>
            <a:bodyPr wrap="none">
              <a:spAutoFit/>
            </a:bodyPr>
            <a:lstStyle/>
            <a:p>
              <a:r>
                <a:rPr lang="en-US" sz="1836">
                  <a:solidFill>
                    <a:schemeClr val="bg2">
                      <a:lumMod val="25000"/>
                    </a:schemeClr>
                  </a:solidFill>
                </a:rPr>
                <a:t>Update the dataset</a:t>
              </a:r>
            </a:p>
            <a:p>
              <a:r>
                <a:rPr lang="en-US" sz="1836">
                  <a:solidFill>
                    <a:schemeClr val="bg2">
                      <a:lumMod val="25000"/>
                    </a:schemeClr>
                  </a:solidFill>
                </a:rPr>
                <a:t>to connect to the real </a:t>
              </a:r>
            </a:p>
            <a:p>
              <a:r>
                <a:rPr lang="en-US" sz="1836">
                  <a:solidFill>
                    <a:schemeClr val="bg2">
                      <a:lumMod val="25000"/>
                    </a:schemeClr>
                  </a:solidFill>
                </a:rPr>
                <a:t>Tenant data</a:t>
              </a:r>
            </a:p>
            <a:p>
              <a:r>
                <a:rPr lang="en-US" sz="1836">
                  <a:solidFill>
                    <a:schemeClr val="bg2">
                      <a:lumMod val="25000"/>
                    </a:schemeClr>
                  </a:solidFill>
                </a:rPr>
                <a:t>(Update datasource and </a:t>
              </a:r>
            </a:p>
            <a:p>
              <a:r>
                <a:rPr lang="en-US" sz="1836">
                  <a:solidFill>
                    <a:schemeClr val="bg2">
                      <a:lumMod val="25000"/>
                    </a:schemeClr>
                  </a:solidFill>
                </a:rPr>
                <a:t>credentials)</a:t>
              </a:r>
            </a:p>
          </p:txBody>
        </p:sp>
        <p:pic>
          <p:nvPicPr>
            <p:cNvPr id="107" name="Graphic 106" descr="Robot">
              <a:extLst>
                <a:ext uri="{FF2B5EF4-FFF2-40B4-BE49-F238E27FC236}">
                  <a16:creationId xmlns:a16="http://schemas.microsoft.com/office/drawing/2014/main" id="{50255732-3942-4FC1-A3DC-FAEDC70BC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grpSp>
        <p:nvGrpSpPr>
          <p:cNvPr id="60" name="Group 59">
            <a:extLst>
              <a:ext uri="{FF2B5EF4-FFF2-40B4-BE49-F238E27FC236}">
                <a16:creationId xmlns:a16="http://schemas.microsoft.com/office/drawing/2014/main" id="{DEE70D76-F4C7-4031-8CEA-7CE44A0DE62D}"/>
              </a:ext>
            </a:extLst>
          </p:cNvPr>
          <p:cNvGrpSpPr/>
          <p:nvPr/>
        </p:nvGrpSpPr>
        <p:grpSpPr>
          <a:xfrm>
            <a:off x="4923052" y="5596105"/>
            <a:ext cx="3334917" cy="382308"/>
            <a:chOff x="4826095" y="5486876"/>
            <a:chExt cx="3269823" cy="374846"/>
          </a:xfrm>
        </p:grpSpPr>
        <p:pic>
          <p:nvPicPr>
            <p:cNvPr id="42" name="Picture 41">
              <a:extLst>
                <a:ext uri="{FF2B5EF4-FFF2-40B4-BE49-F238E27FC236}">
                  <a16:creationId xmlns:a16="http://schemas.microsoft.com/office/drawing/2014/main" id="{76F4B546-CA9C-41FB-BEFB-68D2D2745341}"/>
                </a:ext>
              </a:extLst>
            </p:cNvPr>
            <p:cNvPicPr>
              <a:picLocks noChangeAspect="1"/>
            </p:cNvPicPr>
            <p:nvPr/>
          </p:nvPicPr>
          <p:blipFill>
            <a:blip r:embed="rId10"/>
            <a:stretch>
              <a:fillRect/>
            </a:stretch>
          </p:blipFill>
          <p:spPr>
            <a:xfrm>
              <a:off x="4826095" y="5508693"/>
              <a:ext cx="3269823" cy="342900"/>
            </a:xfrm>
            <a:prstGeom prst="rect">
              <a:avLst/>
            </a:prstGeom>
          </p:spPr>
        </p:pic>
        <p:grpSp>
          <p:nvGrpSpPr>
            <p:cNvPr id="48" name="Group 47">
              <a:extLst>
                <a:ext uri="{FF2B5EF4-FFF2-40B4-BE49-F238E27FC236}">
                  <a16:creationId xmlns:a16="http://schemas.microsoft.com/office/drawing/2014/main" id="{D0CE45D3-C4E9-472F-ABF0-4B76D0A29179}"/>
                </a:ext>
              </a:extLst>
            </p:cNvPr>
            <p:cNvGrpSpPr/>
            <p:nvPr/>
          </p:nvGrpSpPr>
          <p:grpSpPr>
            <a:xfrm>
              <a:off x="5009850" y="5486876"/>
              <a:ext cx="2411993" cy="374846"/>
              <a:chOff x="5009850" y="5486876"/>
              <a:chExt cx="2411993" cy="374846"/>
            </a:xfrm>
          </p:grpSpPr>
          <p:pic>
            <p:nvPicPr>
              <p:cNvPr id="46" name="Graphic 45" descr="Gauge">
                <a:extLst>
                  <a:ext uri="{FF2B5EF4-FFF2-40B4-BE49-F238E27FC236}">
                    <a16:creationId xmlns:a16="http://schemas.microsoft.com/office/drawing/2014/main" id="{87C76623-B6A9-4C00-B7F7-35FFE63C0DB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09850" y="5493803"/>
                <a:ext cx="346132" cy="346132"/>
              </a:xfrm>
              <a:prstGeom prst="rect">
                <a:avLst/>
              </a:prstGeom>
            </p:spPr>
          </p:pic>
          <p:sp>
            <p:nvSpPr>
              <p:cNvPr id="47" name="Rectangle 46">
                <a:extLst>
                  <a:ext uri="{FF2B5EF4-FFF2-40B4-BE49-F238E27FC236}">
                    <a16:creationId xmlns:a16="http://schemas.microsoft.com/office/drawing/2014/main" id="{860C2098-1CE7-4784-B4C5-82CA46469B01}"/>
                  </a:ext>
                </a:extLst>
              </p:cNvPr>
              <p:cNvSpPr/>
              <p:nvPr/>
            </p:nvSpPr>
            <p:spPr>
              <a:xfrm>
                <a:off x="5350314" y="5486876"/>
                <a:ext cx="2071529" cy="374846"/>
              </a:xfrm>
              <a:prstGeom prst="rect">
                <a:avLst/>
              </a:prstGeom>
            </p:spPr>
            <p:txBody>
              <a:bodyPr wrap="none">
                <a:spAutoFit/>
              </a:bodyPr>
              <a:lstStyle/>
              <a:p>
                <a:r>
                  <a:rPr lang="en-US" sz="1836">
                    <a:solidFill>
                      <a:schemeClr val="accent4">
                        <a:lumMod val="60000"/>
                        <a:lumOff val="40000"/>
                      </a:schemeClr>
                    </a:solidFill>
                  </a:rPr>
                  <a:t>Capacity Assigned</a:t>
                </a:r>
              </a:p>
            </p:txBody>
          </p:sp>
        </p:grpSp>
      </p:grpSp>
      <p:sp>
        <p:nvSpPr>
          <p:cNvPr id="76" name="Rectangle 75">
            <a:extLst>
              <a:ext uri="{FF2B5EF4-FFF2-40B4-BE49-F238E27FC236}">
                <a16:creationId xmlns:a16="http://schemas.microsoft.com/office/drawing/2014/main" id="{C88C01D0-0FB5-462C-B51D-1693B0431B85}"/>
              </a:ext>
            </a:extLst>
          </p:cNvPr>
          <p:cNvSpPr/>
          <p:nvPr/>
        </p:nvSpPr>
        <p:spPr>
          <a:xfrm>
            <a:off x="9451066" y="195273"/>
            <a:ext cx="2374223" cy="382308"/>
          </a:xfrm>
          <a:prstGeom prst="rect">
            <a:avLst/>
          </a:prstGeom>
        </p:spPr>
        <p:txBody>
          <a:bodyPr wrap="none">
            <a:spAutoFit/>
          </a:bodyPr>
          <a:lstStyle/>
          <a:p>
            <a:r>
              <a:rPr lang="en-US" sz="1836">
                <a:solidFill>
                  <a:srgbClr val="00B050"/>
                </a:solidFill>
              </a:rPr>
              <a:t>Onboard new tenant</a:t>
            </a:r>
          </a:p>
        </p:txBody>
      </p:sp>
      <p:grpSp>
        <p:nvGrpSpPr>
          <p:cNvPr id="77" name="Group 76">
            <a:extLst>
              <a:ext uri="{FF2B5EF4-FFF2-40B4-BE49-F238E27FC236}">
                <a16:creationId xmlns:a16="http://schemas.microsoft.com/office/drawing/2014/main" id="{CFCE97AF-BDC2-4A05-B2CA-5BFE20CFBD43}"/>
              </a:ext>
            </a:extLst>
          </p:cNvPr>
          <p:cNvGrpSpPr/>
          <p:nvPr/>
        </p:nvGrpSpPr>
        <p:grpSpPr>
          <a:xfrm>
            <a:off x="8973231" y="692073"/>
            <a:ext cx="2231547" cy="437359"/>
            <a:chOff x="8969040" y="696872"/>
            <a:chExt cx="2187990" cy="428822"/>
          </a:xfrm>
        </p:grpSpPr>
        <p:sp>
          <p:nvSpPr>
            <p:cNvPr id="78" name="Rectangle 77">
              <a:extLst>
                <a:ext uri="{FF2B5EF4-FFF2-40B4-BE49-F238E27FC236}">
                  <a16:creationId xmlns:a16="http://schemas.microsoft.com/office/drawing/2014/main" id="{42308AB6-F02C-4703-A7C9-C240148B66F5}"/>
                </a:ext>
              </a:extLst>
            </p:cNvPr>
            <p:cNvSpPr/>
            <p:nvPr/>
          </p:nvSpPr>
          <p:spPr>
            <a:xfrm>
              <a:off x="9397638" y="720670"/>
              <a:ext cx="1759392" cy="374846"/>
            </a:xfrm>
            <a:prstGeom prst="rect">
              <a:avLst/>
            </a:prstGeom>
          </p:spPr>
          <p:txBody>
            <a:bodyPr wrap="none">
              <a:spAutoFit/>
            </a:bodyPr>
            <a:lstStyle/>
            <a:p>
              <a:r>
                <a:rPr lang="en-US" sz="1836">
                  <a:solidFill>
                    <a:schemeClr val="bg2">
                      <a:lumMod val="25000"/>
                    </a:schemeClr>
                  </a:solidFill>
                </a:rPr>
                <a:t>Create a </a:t>
              </a:r>
              <a:r>
                <a:rPr lang="en-US" sz="1836">
                  <a:solidFill>
                    <a:srgbClr val="FF0000"/>
                  </a:solidFill>
                </a:rPr>
                <a:t>Profile</a:t>
              </a:r>
            </a:p>
          </p:txBody>
        </p:sp>
        <p:pic>
          <p:nvPicPr>
            <p:cNvPr id="79" name="Graphic 78" descr="Robot">
              <a:extLst>
                <a:ext uri="{FF2B5EF4-FFF2-40B4-BE49-F238E27FC236}">
                  <a16:creationId xmlns:a16="http://schemas.microsoft.com/office/drawing/2014/main" id="{D938B2F6-064A-4522-B368-ADC87AB5F2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grpSp>
        <p:nvGrpSpPr>
          <p:cNvPr id="82" name="Group 81">
            <a:extLst>
              <a:ext uri="{FF2B5EF4-FFF2-40B4-BE49-F238E27FC236}">
                <a16:creationId xmlns:a16="http://schemas.microsoft.com/office/drawing/2014/main" id="{F70B4CCB-E41F-4EA7-9247-95015F161C4A}"/>
              </a:ext>
            </a:extLst>
          </p:cNvPr>
          <p:cNvGrpSpPr/>
          <p:nvPr/>
        </p:nvGrpSpPr>
        <p:grpSpPr>
          <a:xfrm>
            <a:off x="8973231" y="1211237"/>
            <a:ext cx="3817285" cy="670445"/>
            <a:chOff x="8969040" y="615539"/>
            <a:chExt cx="3742776" cy="657359"/>
          </a:xfrm>
        </p:grpSpPr>
        <p:sp>
          <p:nvSpPr>
            <p:cNvPr id="87" name="Rectangle 86">
              <a:extLst>
                <a:ext uri="{FF2B5EF4-FFF2-40B4-BE49-F238E27FC236}">
                  <a16:creationId xmlns:a16="http://schemas.microsoft.com/office/drawing/2014/main" id="{F12406F6-4CFB-461D-9AED-F176655310AF}"/>
                </a:ext>
              </a:extLst>
            </p:cNvPr>
            <p:cNvSpPr/>
            <p:nvPr/>
          </p:nvSpPr>
          <p:spPr>
            <a:xfrm>
              <a:off x="9397639" y="615539"/>
              <a:ext cx="3314177" cy="657359"/>
            </a:xfrm>
            <a:prstGeom prst="rect">
              <a:avLst/>
            </a:prstGeom>
          </p:spPr>
          <p:txBody>
            <a:bodyPr wrap="none">
              <a:spAutoFit/>
            </a:bodyPr>
            <a:lstStyle/>
            <a:p>
              <a:r>
                <a:rPr lang="en-US" sz="1836">
                  <a:solidFill>
                    <a:schemeClr val="bg2">
                      <a:lumMod val="25000"/>
                    </a:schemeClr>
                  </a:solidFill>
                </a:rPr>
                <a:t>Add the </a:t>
              </a:r>
              <a:r>
                <a:rPr lang="en-US" sz="1836">
                  <a:solidFill>
                    <a:srgbClr val="FF0000"/>
                  </a:solidFill>
                </a:rPr>
                <a:t>Profile </a:t>
              </a:r>
              <a:r>
                <a:rPr lang="en-US" sz="1836">
                  <a:solidFill>
                    <a:schemeClr val="bg2">
                      <a:lumMod val="25000"/>
                    </a:schemeClr>
                  </a:solidFill>
                </a:rPr>
                <a:t>as contributor </a:t>
              </a:r>
            </a:p>
            <a:p>
              <a:r>
                <a:rPr lang="en-US" sz="1836">
                  <a:solidFill>
                    <a:schemeClr val="bg2">
                      <a:lumMod val="25000"/>
                    </a:schemeClr>
                  </a:solidFill>
                </a:rPr>
                <a:t>to the golden workspace.</a:t>
              </a:r>
            </a:p>
          </p:txBody>
        </p:sp>
        <p:pic>
          <p:nvPicPr>
            <p:cNvPr id="94" name="Graphic 93" descr="Robot">
              <a:extLst>
                <a:ext uri="{FF2B5EF4-FFF2-40B4-BE49-F238E27FC236}">
                  <a16:creationId xmlns:a16="http://schemas.microsoft.com/office/drawing/2014/main" id="{4C9D6ECB-ADD8-4486-803E-583E120DB4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grpSp>
        <p:nvGrpSpPr>
          <p:cNvPr id="102" name="Group 101">
            <a:extLst>
              <a:ext uri="{FF2B5EF4-FFF2-40B4-BE49-F238E27FC236}">
                <a16:creationId xmlns:a16="http://schemas.microsoft.com/office/drawing/2014/main" id="{2F9E3225-F376-49C9-815F-2076897EE648}"/>
              </a:ext>
            </a:extLst>
          </p:cNvPr>
          <p:cNvGrpSpPr/>
          <p:nvPr/>
        </p:nvGrpSpPr>
        <p:grpSpPr>
          <a:xfrm>
            <a:off x="9143270" y="2687998"/>
            <a:ext cx="3536031" cy="670445"/>
            <a:chOff x="8969040" y="588460"/>
            <a:chExt cx="3467012" cy="657359"/>
          </a:xfrm>
        </p:grpSpPr>
        <p:sp>
          <p:nvSpPr>
            <p:cNvPr id="106" name="Rectangle 105">
              <a:extLst>
                <a:ext uri="{FF2B5EF4-FFF2-40B4-BE49-F238E27FC236}">
                  <a16:creationId xmlns:a16="http://schemas.microsoft.com/office/drawing/2014/main" id="{3E0508DD-E2E4-4F12-AC70-72B07F0D97DA}"/>
                </a:ext>
              </a:extLst>
            </p:cNvPr>
            <p:cNvSpPr/>
            <p:nvPr/>
          </p:nvSpPr>
          <p:spPr>
            <a:xfrm>
              <a:off x="9392334" y="588460"/>
              <a:ext cx="3043718" cy="657359"/>
            </a:xfrm>
            <a:prstGeom prst="rect">
              <a:avLst/>
            </a:prstGeom>
          </p:spPr>
          <p:txBody>
            <a:bodyPr wrap="none">
              <a:spAutoFit/>
            </a:bodyPr>
            <a:lstStyle/>
            <a:p>
              <a:r>
                <a:rPr lang="en-US" sz="1836">
                  <a:solidFill>
                    <a:schemeClr val="bg2">
                      <a:lumMod val="25000"/>
                    </a:schemeClr>
                  </a:solidFill>
                </a:rPr>
                <a:t>Create a new workspace for</a:t>
              </a:r>
            </a:p>
            <a:p>
              <a:r>
                <a:rPr lang="en-US" sz="1836">
                  <a:solidFill>
                    <a:schemeClr val="bg2">
                      <a:lumMod val="25000"/>
                    </a:schemeClr>
                  </a:solidFill>
                </a:rPr>
                <a:t>the new tenant.</a:t>
              </a:r>
            </a:p>
          </p:txBody>
        </p:sp>
        <p:pic>
          <p:nvPicPr>
            <p:cNvPr id="108" name="Graphic 107" descr="Robot">
              <a:extLst>
                <a:ext uri="{FF2B5EF4-FFF2-40B4-BE49-F238E27FC236}">
                  <a16:creationId xmlns:a16="http://schemas.microsoft.com/office/drawing/2014/main" id="{E79D15FB-6E68-4CAF-AA8D-C49FCF1B11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grpSp>
        <p:nvGrpSpPr>
          <p:cNvPr id="109" name="Group 108">
            <a:extLst>
              <a:ext uri="{FF2B5EF4-FFF2-40B4-BE49-F238E27FC236}">
                <a16:creationId xmlns:a16="http://schemas.microsoft.com/office/drawing/2014/main" id="{59F4BB86-05B6-4909-BFC5-B95DC120E025}"/>
              </a:ext>
            </a:extLst>
          </p:cNvPr>
          <p:cNvGrpSpPr/>
          <p:nvPr/>
        </p:nvGrpSpPr>
        <p:grpSpPr>
          <a:xfrm>
            <a:off x="9153226" y="3429000"/>
            <a:ext cx="3563039" cy="958583"/>
            <a:chOff x="8969040" y="588460"/>
            <a:chExt cx="3493493" cy="939873"/>
          </a:xfrm>
        </p:grpSpPr>
        <p:sp>
          <p:nvSpPr>
            <p:cNvPr id="110" name="Rectangle 109">
              <a:extLst>
                <a:ext uri="{FF2B5EF4-FFF2-40B4-BE49-F238E27FC236}">
                  <a16:creationId xmlns:a16="http://schemas.microsoft.com/office/drawing/2014/main" id="{4ADEE488-890B-45B3-AF06-4AD7FB095D61}"/>
                </a:ext>
              </a:extLst>
            </p:cNvPr>
            <p:cNvSpPr/>
            <p:nvPr/>
          </p:nvSpPr>
          <p:spPr>
            <a:xfrm>
              <a:off x="9392334" y="588460"/>
              <a:ext cx="3070199" cy="939873"/>
            </a:xfrm>
            <a:prstGeom prst="rect">
              <a:avLst/>
            </a:prstGeom>
          </p:spPr>
          <p:txBody>
            <a:bodyPr wrap="none">
              <a:spAutoFit/>
            </a:bodyPr>
            <a:lstStyle/>
            <a:p>
              <a:r>
                <a:rPr lang="en-US" sz="1836">
                  <a:solidFill>
                    <a:schemeClr val="bg2">
                      <a:lumMod val="25000"/>
                    </a:schemeClr>
                  </a:solidFill>
                </a:rPr>
                <a:t>Publish the golden content</a:t>
              </a:r>
            </a:p>
            <a:p>
              <a:r>
                <a:rPr lang="en-US" sz="1836">
                  <a:solidFill>
                    <a:schemeClr val="bg2">
                      <a:lumMod val="25000"/>
                    </a:schemeClr>
                  </a:solidFill>
                </a:rPr>
                <a:t>into the new workspace.</a:t>
              </a:r>
            </a:p>
            <a:p>
              <a:r>
                <a:rPr lang="en-US" sz="1836">
                  <a:solidFill>
                    <a:schemeClr val="bg2">
                      <a:lumMod val="25000"/>
                    </a:schemeClr>
                  </a:solidFill>
                </a:rPr>
                <a:t>(Import API for automation)</a:t>
              </a:r>
            </a:p>
          </p:txBody>
        </p:sp>
        <p:pic>
          <p:nvPicPr>
            <p:cNvPr id="111" name="Graphic 110" descr="Robot">
              <a:extLst>
                <a:ext uri="{FF2B5EF4-FFF2-40B4-BE49-F238E27FC236}">
                  <a16:creationId xmlns:a16="http://schemas.microsoft.com/office/drawing/2014/main" id="{B0DDBF83-A554-4579-B8D0-7A585CC5FE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9040" y="696872"/>
              <a:ext cx="428822" cy="428822"/>
            </a:xfrm>
            <a:prstGeom prst="rect">
              <a:avLst/>
            </a:prstGeom>
          </p:spPr>
        </p:pic>
      </p:grpSp>
      <p:sp>
        <p:nvSpPr>
          <p:cNvPr id="112" name="Rectangle 111">
            <a:extLst>
              <a:ext uri="{FF2B5EF4-FFF2-40B4-BE49-F238E27FC236}">
                <a16:creationId xmlns:a16="http://schemas.microsoft.com/office/drawing/2014/main" id="{95D8A1F1-0A9C-4816-AD06-83041F729425}"/>
              </a:ext>
            </a:extLst>
          </p:cNvPr>
          <p:cNvSpPr/>
          <p:nvPr/>
        </p:nvSpPr>
        <p:spPr>
          <a:xfrm>
            <a:off x="9098771" y="2204181"/>
            <a:ext cx="1771660" cy="382308"/>
          </a:xfrm>
          <a:prstGeom prst="rect">
            <a:avLst/>
          </a:prstGeom>
        </p:spPr>
        <p:txBody>
          <a:bodyPr wrap="none">
            <a:spAutoFit/>
          </a:bodyPr>
          <a:lstStyle/>
          <a:p>
            <a:r>
              <a:rPr lang="en-US" sz="1836" u="sng">
                <a:solidFill>
                  <a:schemeClr val="bg2">
                    <a:lumMod val="25000"/>
                  </a:schemeClr>
                </a:solidFill>
              </a:rPr>
              <a:t>Using </a:t>
            </a:r>
            <a:r>
              <a:rPr lang="en-US" sz="1836" u="sng">
                <a:solidFill>
                  <a:srgbClr val="FF0000"/>
                </a:solidFill>
              </a:rPr>
              <a:t>Profile 1:</a:t>
            </a:r>
            <a:endParaRPr lang="en-US" sz="1836" u="sng">
              <a:solidFill>
                <a:schemeClr val="bg2">
                  <a:lumMod val="25000"/>
                </a:schemeClr>
              </a:solidFill>
            </a:endParaRPr>
          </a:p>
        </p:txBody>
      </p:sp>
    </p:spTree>
    <p:extLst>
      <p:ext uri="{BB962C8B-B14F-4D97-AF65-F5344CB8AC3E}">
        <p14:creationId xmlns:p14="http://schemas.microsoft.com/office/powerpoint/2010/main" val="29489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F895-0FB1-4BE2-995F-1CAC4B7DE93C}"/>
              </a:ext>
            </a:extLst>
          </p:cNvPr>
          <p:cNvSpPr>
            <a:spLocks noGrp="1"/>
          </p:cNvSpPr>
          <p:nvPr>
            <p:ph type="title"/>
          </p:nvPr>
        </p:nvSpPr>
        <p:spPr/>
        <p:txBody>
          <a:bodyPr/>
          <a:lstStyle/>
          <a:p>
            <a:r>
              <a:rPr lang="en-US" dirty="0"/>
              <a:t>Welcome to Power BI Dev Camp</a:t>
            </a:r>
          </a:p>
        </p:txBody>
      </p:sp>
      <p:sp>
        <p:nvSpPr>
          <p:cNvPr id="14" name="Text Placeholder 13">
            <a:extLst>
              <a:ext uri="{FF2B5EF4-FFF2-40B4-BE49-F238E27FC236}">
                <a16:creationId xmlns:a16="http://schemas.microsoft.com/office/drawing/2014/main" id="{D27F8620-5147-4FFF-A1D6-B0C7C2A20495}"/>
              </a:ext>
            </a:extLst>
          </p:cNvPr>
          <p:cNvSpPr>
            <a:spLocks noGrp="1"/>
          </p:cNvSpPr>
          <p:nvPr>
            <p:ph type="body" sz="quarter" idx="10"/>
          </p:nvPr>
        </p:nvSpPr>
        <p:spPr/>
        <p:txBody>
          <a:bodyPr/>
          <a:lstStyle/>
          <a:p>
            <a:r>
              <a:rPr lang="en-US" dirty="0"/>
              <a:t>Power BI Dev Camp Portal - </a:t>
            </a:r>
            <a:r>
              <a:rPr lang="en-US" dirty="0">
                <a:hlinkClick r:id="rId2"/>
              </a:rPr>
              <a:t>https://powerbidevcamp.net</a:t>
            </a:r>
            <a:endParaRPr lang="en-US" dirty="0"/>
          </a:p>
        </p:txBody>
      </p:sp>
      <p:pic>
        <p:nvPicPr>
          <p:cNvPr id="3" name="Picture 2">
            <a:extLst>
              <a:ext uri="{FF2B5EF4-FFF2-40B4-BE49-F238E27FC236}">
                <a16:creationId xmlns:a16="http://schemas.microsoft.com/office/drawing/2014/main" id="{B513F42C-BE05-4FED-B98F-1343DAA064DC}"/>
              </a:ext>
            </a:extLst>
          </p:cNvPr>
          <p:cNvPicPr>
            <a:picLocks noChangeAspect="1"/>
          </p:cNvPicPr>
          <p:nvPr/>
        </p:nvPicPr>
        <p:blipFill>
          <a:blip r:embed="rId3"/>
          <a:stretch>
            <a:fillRect/>
          </a:stretch>
        </p:blipFill>
        <p:spPr>
          <a:xfrm>
            <a:off x="914398" y="1744020"/>
            <a:ext cx="7709225" cy="5060005"/>
          </a:xfrm>
          <a:prstGeom prst="rect">
            <a:avLst/>
          </a:prstGeom>
          <a:ln>
            <a:solidFill>
              <a:schemeClr val="tx1"/>
            </a:solidFill>
          </a:ln>
        </p:spPr>
      </p:pic>
    </p:spTree>
    <p:extLst>
      <p:ext uri="{BB962C8B-B14F-4D97-AF65-F5344CB8AC3E}">
        <p14:creationId xmlns:p14="http://schemas.microsoft.com/office/powerpoint/2010/main" val="15248330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637E307-2719-44B5-99B0-896FFADED7FE}"/>
              </a:ext>
            </a:extLst>
          </p:cNvPr>
          <p:cNvGrpSpPr/>
          <p:nvPr/>
        </p:nvGrpSpPr>
        <p:grpSpPr>
          <a:xfrm>
            <a:off x="612082" y="241987"/>
            <a:ext cx="3334917" cy="3255275"/>
            <a:chOff x="425099" y="335236"/>
            <a:chExt cx="3269823" cy="3191736"/>
          </a:xfrm>
        </p:grpSpPr>
        <p:pic>
          <p:nvPicPr>
            <p:cNvPr id="3" name="Picture 2">
              <a:extLst>
                <a:ext uri="{FF2B5EF4-FFF2-40B4-BE49-F238E27FC236}">
                  <a16:creationId xmlns:a16="http://schemas.microsoft.com/office/drawing/2014/main" id="{196ED435-8357-402F-B479-199388D680E0}"/>
                </a:ext>
              </a:extLst>
            </p:cNvPr>
            <p:cNvPicPr>
              <a:picLocks noChangeAspect="1"/>
            </p:cNvPicPr>
            <p:nvPr/>
          </p:nvPicPr>
          <p:blipFill rotWithShape="1">
            <a:blip r:embed="rId2"/>
            <a:srcRect l="1" r="670" b="2180"/>
            <a:stretch/>
          </p:blipFill>
          <p:spPr>
            <a:xfrm>
              <a:off x="425099" y="335236"/>
              <a:ext cx="3269823" cy="3191736"/>
            </a:xfrm>
            <a:prstGeom prst="rect">
              <a:avLst/>
            </a:prstGeom>
          </p:spPr>
        </p:pic>
        <p:sp>
          <p:nvSpPr>
            <p:cNvPr id="4" name="TextBox 3">
              <a:extLst>
                <a:ext uri="{FF2B5EF4-FFF2-40B4-BE49-F238E27FC236}">
                  <a16:creationId xmlns:a16="http://schemas.microsoft.com/office/drawing/2014/main" id="{4F0D31D4-EEBC-47FC-BE26-23FD0B29A7AB}"/>
                </a:ext>
              </a:extLst>
            </p:cNvPr>
            <p:cNvSpPr txBox="1"/>
            <p:nvPr/>
          </p:nvSpPr>
          <p:spPr>
            <a:xfrm>
              <a:off x="1002508" y="478971"/>
              <a:ext cx="2138021" cy="374846"/>
            </a:xfrm>
            <a:prstGeom prst="rect">
              <a:avLst/>
            </a:prstGeom>
            <a:noFill/>
          </p:spPr>
          <p:txBody>
            <a:bodyPr wrap="none" rtlCol="0">
              <a:spAutoFit/>
            </a:bodyPr>
            <a:lstStyle/>
            <a:p>
              <a:r>
                <a:rPr lang="en-US" sz="1836"/>
                <a:t>Golden Workspace</a:t>
              </a:r>
            </a:p>
          </p:txBody>
        </p:sp>
        <p:pic>
          <p:nvPicPr>
            <p:cNvPr id="7" name="Picture 6">
              <a:extLst>
                <a:ext uri="{FF2B5EF4-FFF2-40B4-BE49-F238E27FC236}">
                  <a16:creationId xmlns:a16="http://schemas.microsoft.com/office/drawing/2014/main" id="{F72DDCA2-41BB-4D24-B07F-C79BD5595261}"/>
                </a:ext>
              </a:extLst>
            </p:cNvPr>
            <p:cNvPicPr>
              <a:picLocks noChangeAspect="1"/>
            </p:cNvPicPr>
            <p:nvPr/>
          </p:nvPicPr>
          <p:blipFill>
            <a:blip r:embed="rId3"/>
            <a:stretch>
              <a:fillRect/>
            </a:stretch>
          </p:blipFill>
          <p:spPr>
            <a:xfrm>
              <a:off x="663068" y="1792714"/>
              <a:ext cx="2476500" cy="495300"/>
            </a:xfrm>
            <a:prstGeom prst="rect">
              <a:avLst/>
            </a:prstGeom>
          </p:spPr>
        </p:pic>
        <p:pic>
          <p:nvPicPr>
            <p:cNvPr id="8" name="Picture 7">
              <a:extLst>
                <a:ext uri="{FF2B5EF4-FFF2-40B4-BE49-F238E27FC236}">
                  <a16:creationId xmlns:a16="http://schemas.microsoft.com/office/drawing/2014/main" id="{E81A83C9-1C9C-44B6-9766-19766EE090DB}"/>
                </a:ext>
              </a:extLst>
            </p:cNvPr>
            <p:cNvPicPr>
              <a:picLocks noChangeAspect="1"/>
            </p:cNvPicPr>
            <p:nvPr/>
          </p:nvPicPr>
          <p:blipFill rotWithShape="1">
            <a:blip r:embed="rId4"/>
            <a:srcRect r="12752"/>
            <a:stretch/>
          </p:blipFill>
          <p:spPr>
            <a:xfrm>
              <a:off x="663068" y="1223666"/>
              <a:ext cx="2476500" cy="476250"/>
            </a:xfrm>
            <a:prstGeom prst="rect">
              <a:avLst/>
            </a:prstGeom>
          </p:spPr>
        </p:pic>
        <p:pic>
          <p:nvPicPr>
            <p:cNvPr id="9" name="Picture 8">
              <a:extLst>
                <a:ext uri="{FF2B5EF4-FFF2-40B4-BE49-F238E27FC236}">
                  <a16:creationId xmlns:a16="http://schemas.microsoft.com/office/drawing/2014/main" id="{5ABEC238-D3EE-4771-A31C-78B2C3F370ED}"/>
                </a:ext>
              </a:extLst>
            </p:cNvPr>
            <p:cNvPicPr>
              <a:picLocks noChangeAspect="1"/>
            </p:cNvPicPr>
            <p:nvPr/>
          </p:nvPicPr>
          <p:blipFill>
            <a:blip r:embed="rId3"/>
            <a:stretch>
              <a:fillRect/>
            </a:stretch>
          </p:blipFill>
          <p:spPr>
            <a:xfrm>
              <a:off x="663068" y="2380812"/>
              <a:ext cx="2476500" cy="495300"/>
            </a:xfrm>
            <a:prstGeom prst="rect">
              <a:avLst/>
            </a:prstGeom>
          </p:spPr>
        </p:pic>
        <p:pic>
          <p:nvPicPr>
            <p:cNvPr id="10" name="Picture 9">
              <a:extLst>
                <a:ext uri="{FF2B5EF4-FFF2-40B4-BE49-F238E27FC236}">
                  <a16:creationId xmlns:a16="http://schemas.microsoft.com/office/drawing/2014/main" id="{CDA29714-A303-4E7C-BD76-4F336DBF58C5}"/>
                </a:ext>
              </a:extLst>
            </p:cNvPr>
            <p:cNvPicPr>
              <a:picLocks noChangeAspect="1"/>
            </p:cNvPicPr>
            <p:nvPr/>
          </p:nvPicPr>
          <p:blipFill>
            <a:blip r:embed="rId3"/>
            <a:stretch>
              <a:fillRect/>
            </a:stretch>
          </p:blipFill>
          <p:spPr>
            <a:xfrm>
              <a:off x="663068" y="2933700"/>
              <a:ext cx="2476500" cy="495300"/>
            </a:xfrm>
            <a:prstGeom prst="rect">
              <a:avLst/>
            </a:prstGeom>
          </p:spPr>
        </p:pic>
        <p:sp>
          <p:nvSpPr>
            <p:cNvPr id="11" name="TextBox 10">
              <a:extLst>
                <a:ext uri="{FF2B5EF4-FFF2-40B4-BE49-F238E27FC236}">
                  <a16:creationId xmlns:a16="http://schemas.microsoft.com/office/drawing/2014/main" id="{7E2453E4-22EC-4EB4-8806-369D58A4DF52}"/>
                </a:ext>
              </a:extLst>
            </p:cNvPr>
            <p:cNvSpPr txBox="1"/>
            <p:nvPr/>
          </p:nvSpPr>
          <p:spPr>
            <a:xfrm>
              <a:off x="954986" y="1277125"/>
              <a:ext cx="2184582" cy="374846"/>
            </a:xfrm>
            <a:prstGeom prst="rect">
              <a:avLst/>
            </a:prstGeom>
            <a:noFill/>
          </p:spPr>
          <p:txBody>
            <a:bodyPr wrap="square" rtlCol="0">
              <a:spAutoFit/>
            </a:bodyPr>
            <a:lstStyle/>
            <a:p>
              <a:r>
                <a:rPr lang="en-US" sz="1836" i="1">
                  <a:solidFill>
                    <a:schemeClr val="bg1">
                      <a:lumMod val="75000"/>
                    </a:schemeClr>
                  </a:solidFill>
                </a:rPr>
                <a:t>Test</a:t>
              </a:r>
              <a:r>
                <a:rPr lang="en-US" sz="1836"/>
                <a:t> Dataset</a:t>
              </a:r>
            </a:p>
          </p:txBody>
        </p:sp>
        <p:sp>
          <p:nvSpPr>
            <p:cNvPr id="12" name="TextBox 11">
              <a:extLst>
                <a:ext uri="{FF2B5EF4-FFF2-40B4-BE49-F238E27FC236}">
                  <a16:creationId xmlns:a16="http://schemas.microsoft.com/office/drawing/2014/main" id="{62CEE752-9F04-4141-AB50-7B45992BFBD5}"/>
                </a:ext>
              </a:extLst>
            </p:cNvPr>
            <p:cNvSpPr txBox="1"/>
            <p:nvPr/>
          </p:nvSpPr>
          <p:spPr>
            <a:xfrm>
              <a:off x="954986" y="1855698"/>
              <a:ext cx="2184582" cy="374846"/>
            </a:xfrm>
            <a:prstGeom prst="rect">
              <a:avLst/>
            </a:prstGeom>
            <a:noFill/>
          </p:spPr>
          <p:txBody>
            <a:bodyPr wrap="square" rtlCol="0">
              <a:spAutoFit/>
            </a:bodyPr>
            <a:lstStyle/>
            <a:p>
              <a:r>
                <a:rPr lang="en-US" sz="1836"/>
                <a:t>Report 1</a:t>
              </a:r>
            </a:p>
          </p:txBody>
        </p:sp>
        <p:sp>
          <p:nvSpPr>
            <p:cNvPr id="13" name="TextBox 12">
              <a:extLst>
                <a:ext uri="{FF2B5EF4-FFF2-40B4-BE49-F238E27FC236}">
                  <a16:creationId xmlns:a16="http://schemas.microsoft.com/office/drawing/2014/main" id="{32418A30-A365-4D38-A9C7-FA83DB8D7EAD}"/>
                </a:ext>
              </a:extLst>
            </p:cNvPr>
            <p:cNvSpPr txBox="1"/>
            <p:nvPr/>
          </p:nvSpPr>
          <p:spPr>
            <a:xfrm>
              <a:off x="954986" y="2443796"/>
              <a:ext cx="2184582" cy="374846"/>
            </a:xfrm>
            <a:prstGeom prst="rect">
              <a:avLst/>
            </a:prstGeom>
            <a:noFill/>
          </p:spPr>
          <p:txBody>
            <a:bodyPr wrap="square" rtlCol="0">
              <a:spAutoFit/>
            </a:bodyPr>
            <a:lstStyle/>
            <a:p>
              <a:r>
                <a:rPr lang="en-US" sz="1836"/>
                <a:t>Report 2</a:t>
              </a:r>
            </a:p>
          </p:txBody>
        </p:sp>
        <p:sp>
          <p:nvSpPr>
            <p:cNvPr id="14" name="TextBox 13">
              <a:extLst>
                <a:ext uri="{FF2B5EF4-FFF2-40B4-BE49-F238E27FC236}">
                  <a16:creationId xmlns:a16="http://schemas.microsoft.com/office/drawing/2014/main" id="{B06EB99B-1DBA-4DE9-802A-A6C56F182F60}"/>
                </a:ext>
              </a:extLst>
            </p:cNvPr>
            <p:cNvSpPr txBox="1"/>
            <p:nvPr/>
          </p:nvSpPr>
          <p:spPr>
            <a:xfrm>
              <a:off x="1002508" y="2999704"/>
              <a:ext cx="2184582" cy="374846"/>
            </a:xfrm>
            <a:prstGeom prst="rect">
              <a:avLst/>
            </a:prstGeom>
            <a:noFill/>
          </p:spPr>
          <p:txBody>
            <a:bodyPr wrap="square" rtlCol="0">
              <a:spAutoFit/>
            </a:bodyPr>
            <a:lstStyle/>
            <a:p>
              <a:r>
                <a:rPr lang="en-US" sz="1836"/>
                <a:t>Report 3</a:t>
              </a:r>
            </a:p>
          </p:txBody>
        </p:sp>
      </p:grpSp>
      <p:sp>
        <p:nvSpPr>
          <p:cNvPr id="21" name="TextBox 20">
            <a:extLst>
              <a:ext uri="{FF2B5EF4-FFF2-40B4-BE49-F238E27FC236}">
                <a16:creationId xmlns:a16="http://schemas.microsoft.com/office/drawing/2014/main" id="{028550F1-3F2C-46EB-83D5-742D2DDC8971}"/>
              </a:ext>
            </a:extLst>
          </p:cNvPr>
          <p:cNvSpPr txBox="1"/>
          <p:nvPr/>
        </p:nvSpPr>
        <p:spPr>
          <a:xfrm>
            <a:off x="1573470" y="4816465"/>
            <a:ext cx="1221244" cy="958583"/>
          </a:xfrm>
          <a:prstGeom prst="rect">
            <a:avLst/>
          </a:prstGeom>
          <a:noFill/>
        </p:spPr>
        <p:txBody>
          <a:bodyPr wrap="square" rtlCol="0">
            <a:spAutoFit/>
          </a:bodyPr>
          <a:lstStyle/>
          <a:p>
            <a:pPr algn="ctr"/>
            <a:r>
              <a:rPr lang="en-US" sz="1836"/>
              <a:t>Content publishers</a:t>
            </a:r>
          </a:p>
        </p:txBody>
      </p:sp>
      <p:sp>
        <p:nvSpPr>
          <p:cNvPr id="22" name="Oval 21">
            <a:extLst>
              <a:ext uri="{FF2B5EF4-FFF2-40B4-BE49-F238E27FC236}">
                <a16:creationId xmlns:a16="http://schemas.microsoft.com/office/drawing/2014/main" id="{ECAAD108-C417-444F-B204-C35F1259CA8C}"/>
              </a:ext>
            </a:extLst>
          </p:cNvPr>
          <p:cNvSpPr/>
          <p:nvPr/>
        </p:nvSpPr>
        <p:spPr>
          <a:xfrm>
            <a:off x="2127789" y="3495773"/>
            <a:ext cx="112610" cy="1126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24" name="Straight Connector 23">
            <a:extLst>
              <a:ext uri="{FF2B5EF4-FFF2-40B4-BE49-F238E27FC236}">
                <a16:creationId xmlns:a16="http://schemas.microsoft.com/office/drawing/2014/main" id="{C858ABE9-30B4-4856-82D9-F7F0A50DCFC6}"/>
              </a:ext>
            </a:extLst>
          </p:cNvPr>
          <p:cNvCxnSpPr>
            <a:cxnSpLocks/>
            <a:stCxn id="22" idx="4"/>
          </p:cNvCxnSpPr>
          <p:nvPr/>
        </p:nvCxnSpPr>
        <p:spPr>
          <a:xfrm>
            <a:off x="2184094" y="3608383"/>
            <a:ext cx="0" cy="45313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1E5075-2DE1-4311-AFE8-367EAF2312FD}"/>
              </a:ext>
            </a:extLst>
          </p:cNvPr>
          <p:cNvSpPr txBox="1"/>
          <p:nvPr/>
        </p:nvSpPr>
        <p:spPr>
          <a:xfrm>
            <a:off x="1624150" y="3720992"/>
            <a:ext cx="652658" cy="286306"/>
          </a:xfrm>
          <a:prstGeom prst="rect">
            <a:avLst/>
          </a:prstGeom>
          <a:noFill/>
        </p:spPr>
        <p:txBody>
          <a:bodyPr wrap="none" rtlCol="0">
            <a:spAutoFit/>
          </a:bodyPr>
          <a:lstStyle/>
          <a:p>
            <a:r>
              <a:rPr lang="en-US" sz="1224">
                <a:solidFill>
                  <a:schemeClr val="accent1"/>
                </a:solidFill>
              </a:rPr>
              <a:t>Admin</a:t>
            </a:r>
          </a:p>
        </p:txBody>
      </p:sp>
      <p:grpSp>
        <p:nvGrpSpPr>
          <p:cNvPr id="26" name="Group 25">
            <a:extLst>
              <a:ext uri="{FF2B5EF4-FFF2-40B4-BE49-F238E27FC236}">
                <a16:creationId xmlns:a16="http://schemas.microsoft.com/office/drawing/2014/main" id="{B7B9E28E-B6F9-463C-9D35-3768437F91DC}"/>
              </a:ext>
            </a:extLst>
          </p:cNvPr>
          <p:cNvGrpSpPr/>
          <p:nvPr/>
        </p:nvGrpSpPr>
        <p:grpSpPr>
          <a:xfrm>
            <a:off x="4923052" y="2392523"/>
            <a:ext cx="3334917" cy="3255275"/>
            <a:chOff x="425099" y="335236"/>
            <a:chExt cx="3269823" cy="3191736"/>
          </a:xfrm>
        </p:grpSpPr>
        <p:pic>
          <p:nvPicPr>
            <p:cNvPr id="27" name="Picture 26">
              <a:extLst>
                <a:ext uri="{FF2B5EF4-FFF2-40B4-BE49-F238E27FC236}">
                  <a16:creationId xmlns:a16="http://schemas.microsoft.com/office/drawing/2014/main" id="{7A445DF9-43BE-4A1C-885F-96BC3E9CB33B}"/>
                </a:ext>
              </a:extLst>
            </p:cNvPr>
            <p:cNvPicPr>
              <a:picLocks noChangeAspect="1"/>
            </p:cNvPicPr>
            <p:nvPr/>
          </p:nvPicPr>
          <p:blipFill rotWithShape="1">
            <a:blip r:embed="rId2"/>
            <a:srcRect l="1" r="670" b="2180"/>
            <a:stretch/>
          </p:blipFill>
          <p:spPr>
            <a:xfrm>
              <a:off x="425099" y="335236"/>
              <a:ext cx="3269823" cy="3191736"/>
            </a:xfrm>
            <a:prstGeom prst="rect">
              <a:avLst/>
            </a:prstGeom>
          </p:spPr>
        </p:pic>
        <p:sp>
          <p:nvSpPr>
            <p:cNvPr id="28" name="TextBox 27">
              <a:extLst>
                <a:ext uri="{FF2B5EF4-FFF2-40B4-BE49-F238E27FC236}">
                  <a16:creationId xmlns:a16="http://schemas.microsoft.com/office/drawing/2014/main" id="{8606B4BF-9D5E-4A83-9385-AEA63B8C4EAE}"/>
                </a:ext>
              </a:extLst>
            </p:cNvPr>
            <p:cNvSpPr txBox="1"/>
            <p:nvPr/>
          </p:nvSpPr>
          <p:spPr>
            <a:xfrm>
              <a:off x="1002508" y="478971"/>
              <a:ext cx="2266070" cy="374846"/>
            </a:xfrm>
            <a:prstGeom prst="rect">
              <a:avLst/>
            </a:prstGeom>
            <a:noFill/>
          </p:spPr>
          <p:txBody>
            <a:bodyPr wrap="none" rtlCol="0">
              <a:spAutoFit/>
            </a:bodyPr>
            <a:lstStyle/>
            <a:p>
              <a:r>
                <a:rPr lang="en-US" sz="1836">
                  <a:solidFill>
                    <a:srgbClr val="FF0000"/>
                  </a:solidFill>
                </a:rPr>
                <a:t>Tenant 1 </a:t>
              </a:r>
              <a:r>
                <a:rPr lang="en-US" sz="1836"/>
                <a:t>Workspace</a:t>
              </a:r>
            </a:p>
          </p:txBody>
        </p:sp>
        <p:pic>
          <p:nvPicPr>
            <p:cNvPr id="29" name="Picture 28">
              <a:extLst>
                <a:ext uri="{FF2B5EF4-FFF2-40B4-BE49-F238E27FC236}">
                  <a16:creationId xmlns:a16="http://schemas.microsoft.com/office/drawing/2014/main" id="{467F9936-2108-46C5-B06F-F55F4F523CFE}"/>
                </a:ext>
              </a:extLst>
            </p:cNvPr>
            <p:cNvPicPr>
              <a:picLocks noChangeAspect="1"/>
            </p:cNvPicPr>
            <p:nvPr/>
          </p:nvPicPr>
          <p:blipFill>
            <a:blip r:embed="rId3"/>
            <a:stretch>
              <a:fillRect/>
            </a:stretch>
          </p:blipFill>
          <p:spPr>
            <a:xfrm>
              <a:off x="663068" y="1792714"/>
              <a:ext cx="2476500" cy="495300"/>
            </a:xfrm>
            <a:prstGeom prst="rect">
              <a:avLst/>
            </a:prstGeom>
          </p:spPr>
        </p:pic>
        <p:pic>
          <p:nvPicPr>
            <p:cNvPr id="30" name="Picture 29">
              <a:extLst>
                <a:ext uri="{FF2B5EF4-FFF2-40B4-BE49-F238E27FC236}">
                  <a16:creationId xmlns:a16="http://schemas.microsoft.com/office/drawing/2014/main" id="{F58FE4E1-3EE4-49A8-897E-5CD1CF5BF30E}"/>
                </a:ext>
              </a:extLst>
            </p:cNvPr>
            <p:cNvPicPr>
              <a:picLocks noChangeAspect="1"/>
            </p:cNvPicPr>
            <p:nvPr/>
          </p:nvPicPr>
          <p:blipFill rotWithShape="1">
            <a:blip r:embed="rId4"/>
            <a:srcRect r="12752"/>
            <a:stretch/>
          </p:blipFill>
          <p:spPr>
            <a:xfrm>
              <a:off x="663068" y="1223666"/>
              <a:ext cx="2476500" cy="476250"/>
            </a:xfrm>
            <a:prstGeom prst="rect">
              <a:avLst/>
            </a:prstGeom>
          </p:spPr>
        </p:pic>
        <p:pic>
          <p:nvPicPr>
            <p:cNvPr id="31" name="Picture 30">
              <a:extLst>
                <a:ext uri="{FF2B5EF4-FFF2-40B4-BE49-F238E27FC236}">
                  <a16:creationId xmlns:a16="http://schemas.microsoft.com/office/drawing/2014/main" id="{D1458466-48F2-4F47-A5FF-C3F61003BCD9}"/>
                </a:ext>
              </a:extLst>
            </p:cNvPr>
            <p:cNvPicPr>
              <a:picLocks noChangeAspect="1"/>
            </p:cNvPicPr>
            <p:nvPr/>
          </p:nvPicPr>
          <p:blipFill>
            <a:blip r:embed="rId3"/>
            <a:stretch>
              <a:fillRect/>
            </a:stretch>
          </p:blipFill>
          <p:spPr>
            <a:xfrm>
              <a:off x="663068" y="2380812"/>
              <a:ext cx="2476500" cy="495300"/>
            </a:xfrm>
            <a:prstGeom prst="rect">
              <a:avLst/>
            </a:prstGeom>
          </p:spPr>
        </p:pic>
        <p:pic>
          <p:nvPicPr>
            <p:cNvPr id="32" name="Picture 31">
              <a:extLst>
                <a:ext uri="{FF2B5EF4-FFF2-40B4-BE49-F238E27FC236}">
                  <a16:creationId xmlns:a16="http://schemas.microsoft.com/office/drawing/2014/main" id="{5209DEF3-CDC9-4E89-BFD8-0D72DD58830A}"/>
                </a:ext>
              </a:extLst>
            </p:cNvPr>
            <p:cNvPicPr>
              <a:picLocks noChangeAspect="1"/>
            </p:cNvPicPr>
            <p:nvPr/>
          </p:nvPicPr>
          <p:blipFill>
            <a:blip r:embed="rId3"/>
            <a:stretch>
              <a:fillRect/>
            </a:stretch>
          </p:blipFill>
          <p:spPr>
            <a:xfrm>
              <a:off x="663068" y="2933700"/>
              <a:ext cx="2476500" cy="495300"/>
            </a:xfrm>
            <a:prstGeom prst="rect">
              <a:avLst/>
            </a:prstGeom>
          </p:spPr>
        </p:pic>
        <p:sp>
          <p:nvSpPr>
            <p:cNvPr id="33" name="TextBox 32">
              <a:extLst>
                <a:ext uri="{FF2B5EF4-FFF2-40B4-BE49-F238E27FC236}">
                  <a16:creationId xmlns:a16="http://schemas.microsoft.com/office/drawing/2014/main" id="{EC1FD57B-B308-4261-BDC5-A5D5B97B7DEA}"/>
                </a:ext>
              </a:extLst>
            </p:cNvPr>
            <p:cNvSpPr txBox="1"/>
            <p:nvPr/>
          </p:nvSpPr>
          <p:spPr>
            <a:xfrm>
              <a:off x="954986" y="1277125"/>
              <a:ext cx="2232104" cy="374846"/>
            </a:xfrm>
            <a:prstGeom prst="rect">
              <a:avLst/>
            </a:prstGeom>
            <a:noFill/>
          </p:spPr>
          <p:txBody>
            <a:bodyPr wrap="square" rtlCol="0">
              <a:spAutoFit/>
            </a:bodyPr>
            <a:lstStyle/>
            <a:p>
              <a:r>
                <a:rPr lang="en-US" sz="1836" i="1">
                  <a:solidFill>
                    <a:srgbClr val="FF0000"/>
                  </a:solidFill>
                </a:rPr>
                <a:t>Tenant 1 </a:t>
              </a:r>
              <a:r>
                <a:rPr lang="en-US" sz="1836"/>
                <a:t>Dataset</a:t>
              </a:r>
            </a:p>
          </p:txBody>
        </p:sp>
        <p:sp>
          <p:nvSpPr>
            <p:cNvPr id="34" name="TextBox 33">
              <a:extLst>
                <a:ext uri="{FF2B5EF4-FFF2-40B4-BE49-F238E27FC236}">
                  <a16:creationId xmlns:a16="http://schemas.microsoft.com/office/drawing/2014/main" id="{2F838209-37C7-4642-A109-6C7D937B84DC}"/>
                </a:ext>
              </a:extLst>
            </p:cNvPr>
            <p:cNvSpPr txBox="1"/>
            <p:nvPr/>
          </p:nvSpPr>
          <p:spPr>
            <a:xfrm>
              <a:off x="954986" y="1855698"/>
              <a:ext cx="2184582" cy="374846"/>
            </a:xfrm>
            <a:prstGeom prst="rect">
              <a:avLst/>
            </a:prstGeom>
            <a:noFill/>
          </p:spPr>
          <p:txBody>
            <a:bodyPr wrap="square" rtlCol="0">
              <a:spAutoFit/>
            </a:bodyPr>
            <a:lstStyle/>
            <a:p>
              <a:r>
                <a:rPr lang="en-US" sz="1836"/>
                <a:t>Report 1</a:t>
              </a:r>
            </a:p>
          </p:txBody>
        </p:sp>
        <p:sp>
          <p:nvSpPr>
            <p:cNvPr id="35" name="TextBox 34">
              <a:extLst>
                <a:ext uri="{FF2B5EF4-FFF2-40B4-BE49-F238E27FC236}">
                  <a16:creationId xmlns:a16="http://schemas.microsoft.com/office/drawing/2014/main" id="{1BCFD1DA-7AD6-49D1-BC8E-980B4FBE43B6}"/>
                </a:ext>
              </a:extLst>
            </p:cNvPr>
            <p:cNvSpPr txBox="1"/>
            <p:nvPr/>
          </p:nvSpPr>
          <p:spPr>
            <a:xfrm>
              <a:off x="954986" y="2443796"/>
              <a:ext cx="2184582" cy="374846"/>
            </a:xfrm>
            <a:prstGeom prst="rect">
              <a:avLst/>
            </a:prstGeom>
            <a:noFill/>
          </p:spPr>
          <p:txBody>
            <a:bodyPr wrap="square" rtlCol="0">
              <a:spAutoFit/>
            </a:bodyPr>
            <a:lstStyle/>
            <a:p>
              <a:r>
                <a:rPr lang="en-US" sz="1836"/>
                <a:t>Report 2</a:t>
              </a:r>
            </a:p>
          </p:txBody>
        </p:sp>
        <p:sp>
          <p:nvSpPr>
            <p:cNvPr id="36" name="TextBox 35">
              <a:extLst>
                <a:ext uri="{FF2B5EF4-FFF2-40B4-BE49-F238E27FC236}">
                  <a16:creationId xmlns:a16="http://schemas.microsoft.com/office/drawing/2014/main" id="{8C5D6A68-2445-4EB1-B8D8-92333E278A44}"/>
                </a:ext>
              </a:extLst>
            </p:cNvPr>
            <p:cNvSpPr txBox="1"/>
            <p:nvPr/>
          </p:nvSpPr>
          <p:spPr>
            <a:xfrm>
              <a:off x="1002508" y="2999704"/>
              <a:ext cx="2184582" cy="374846"/>
            </a:xfrm>
            <a:prstGeom prst="rect">
              <a:avLst/>
            </a:prstGeom>
            <a:noFill/>
          </p:spPr>
          <p:txBody>
            <a:bodyPr wrap="square" rtlCol="0">
              <a:spAutoFit/>
            </a:bodyPr>
            <a:lstStyle/>
            <a:p>
              <a:r>
                <a:rPr lang="en-US" sz="1836"/>
                <a:t>Report 3</a:t>
              </a:r>
            </a:p>
          </p:txBody>
        </p:sp>
      </p:grpSp>
      <p:grpSp>
        <p:nvGrpSpPr>
          <p:cNvPr id="49" name="Group 48">
            <a:extLst>
              <a:ext uri="{FF2B5EF4-FFF2-40B4-BE49-F238E27FC236}">
                <a16:creationId xmlns:a16="http://schemas.microsoft.com/office/drawing/2014/main" id="{8BA428EC-4B31-4023-97E4-1C2FE71CEF6A}"/>
              </a:ext>
            </a:extLst>
          </p:cNvPr>
          <p:cNvGrpSpPr/>
          <p:nvPr/>
        </p:nvGrpSpPr>
        <p:grpSpPr>
          <a:xfrm>
            <a:off x="8604166" y="2392523"/>
            <a:ext cx="3334917" cy="3255275"/>
            <a:chOff x="425099" y="335236"/>
            <a:chExt cx="3269823" cy="3191736"/>
          </a:xfrm>
        </p:grpSpPr>
        <p:pic>
          <p:nvPicPr>
            <p:cNvPr id="50" name="Picture 49">
              <a:extLst>
                <a:ext uri="{FF2B5EF4-FFF2-40B4-BE49-F238E27FC236}">
                  <a16:creationId xmlns:a16="http://schemas.microsoft.com/office/drawing/2014/main" id="{6A8F4562-D36C-4CED-A3EF-3E0F8270E652}"/>
                </a:ext>
              </a:extLst>
            </p:cNvPr>
            <p:cNvPicPr>
              <a:picLocks noChangeAspect="1"/>
            </p:cNvPicPr>
            <p:nvPr/>
          </p:nvPicPr>
          <p:blipFill rotWithShape="1">
            <a:blip r:embed="rId2"/>
            <a:srcRect l="1" r="670" b="2180"/>
            <a:stretch/>
          </p:blipFill>
          <p:spPr>
            <a:xfrm>
              <a:off x="425099" y="335236"/>
              <a:ext cx="3269823" cy="3191736"/>
            </a:xfrm>
            <a:prstGeom prst="rect">
              <a:avLst/>
            </a:prstGeom>
          </p:spPr>
        </p:pic>
        <p:sp>
          <p:nvSpPr>
            <p:cNvPr id="51" name="TextBox 50">
              <a:extLst>
                <a:ext uri="{FF2B5EF4-FFF2-40B4-BE49-F238E27FC236}">
                  <a16:creationId xmlns:a16="http://schemas.microsoft.com/office/drawing/2014/main" id="{785387D4-3B5D-49CC-8AD5-B58178B09535}"/>
                </a:ext>
              </a:extLst>
            </p:cNvPr>
            <p:cNvSpPr txBox="1"/>
            <p:nvPr/>
          </p:nvSpPr>
          <p:spPr>
            <a:xfrm>
              <a:off x="1002508" y="478971"/>
              <a:ext cx="2266070" cy="374846"/>
            </a:xfrm>
            <a:prstGeom prst="rect">
              <a:avLst/>
            </a:prstGeom>
            <a:noFill/>
          </p:spPr>
          <p:txBody>
            <a:bodyPr wrap="none" rtlCol="0">
              <a:spAutoFit/>
            </a:bodyPr>
            <a:lstStyle/>
            <a:p>
              <a:r>
                <a:rPr lang="en-US" sz="1836">
                  <a:solidFill>
                    <a:srgbClr val="FF0000"/>
                  </a:solidFill>
                </a:rPr>
                <a:t>Tenant 2 </a:t>
              </a:r>
              <a:r>
                <a:rPr lang="en-US" sz="1836"/>
                <a:t>Workspace</a:t>
              </a:r>
            </a:p>
          </p:txBody>
        </p:sp>
        <p:pic>
          <p:nvPicPr>
            <p:cNvPr id="52" name="Picture 51">
              <a:extLst>
                <a:ext uri="{FF2B5EF4-FFF2-40B4-BE49-F238E27FC236}">
                  <a16:creationId xmlns:a16="http://schemas.microsoft.com/office/drawing/2014/main" id="{3FD60A03-7FB2-4235-AAAB-68D991798AFA}"/>
                </a:ext>
              </a:extLst>
            </p:cNvPr>
            <p:cNvPicPr>
              <a:picLocks noChangeAspect="1"/>
            </p:cNvPicPr>
            <p:nvPr/>
          </p:nvPicPr>
          <p:blipFill>
            <a:blip r:embed="rId3"/>
            <a:stretch>
              <a:fillRect/>
            </a:stretch>
          </p:blipFill>
          <p:spPr>
            <a:xfrm>
              <a:off x="663068" y="1792714"/>
              <a:ext cx="2476500" cy="495300"/>
            </a:xfrm>
            <a:prstGeom prst="rect">
              <a:avLst/>
            </a:prstGeom>
          </p:spPr>
        </p:pic>
        <p:pic>
          <p:nvPicPr>
            <p:cNvPr id="53" name="Picture 52">
              <a:extLst>
                <a:ext uri="{FF2B5EF4-FFF2-40B4-BE49-F238E27FC236}">
                  <a16:creationId xmlns:a16="http://schemas.microsoft.com/office/drawing/2014/main" id="{A3D237E3-191C-4A1E-B851-2416E9DAF673}"/>
                </a:ext>
              </a:extLst>
            </p:cNvPr>
            <p:cNvPicPr>
              <a:picLocks noChangeAspect="1"/>
            </p:cNvPicPr>
            <p:nvPr/>
          </p:nvPicPr>
          <p:blipFill rotWithShape="1">
            <a:blip r:embed="rId4"/>
            <a:srcRect r="12752"/>
            <a:stretch/>
          </p:blipFill>
          <p:spPr>
            <a:xfrm>
              <a:off x="663068" y="1223666"/>
              <a:ext cx="2476500" cy="476250"/>
            </a:xfrm>
            <a:prstGeom prst="rect">
              <a:avLst/>
            </a:prstGeom>
          </p:spPr>
        </p:pic>
        <p:pic>
          <p:nvPicPr>
            <p:cNvPr id="54" name="Picture 53">
              <a:extLst>
                <a:ext uri="{FF2B5EF4-FFF2-40B4-BE49-F238E27FC236}">
                  <a16:creationId xmlns:a16="http://schemas.microsoft.com/office/drawing/2014/main" id="{8AC16C96-9799-4746-AEB4-60284786F302}"/>
                </a:ext>
              </a:extLst>
            </p:cNvPr>
            <p:cNvPicPr>
              <a:picLocks noChangeAspect="1"/>
            </p:cNvPicPr>
            <p:nvPr/>
          </p:nvPicPr>
          <p:blipFill>
            <a:blip r:embed="rId3"/>
            <a:stretch>
              <a:fillRect/>
            </a:stretch>
          </p:blipFill>
          <p:spPr>
            <a:xfrm>
              <a:off x="663068" y="2380812"/>
              <a:ext cx="2476500" cy="495300"/>
            </a:xfrm>
            <a:prstGeom prst="rect">
              <a:avLst/>
            </a:prstGeom>
          </p:spPr>
        </p:pic>
        <p:pic>
          <p:nvPicPr>
            <p:cNvPr id="55" name="Picture 54">
              <a:extLst>
                <a:ext uri="{FF2B5EF4-FFF2-40B4-BE49-F238E27FC236}">
                  <a16:creationId xmlns:a16="http://schemas.microsoft.com/office/drawing/2014/main" id="{BE81A659-22C5-47BE-AA42-9EC72819DF3D}"/>
                </a:ext>
              </a:extLst>
            </p:cNvPr>
            <p:cNvPicPr>
              <a:picLocks noChangeAspect="1"/>
            </p:cNvPicPr>
            <p:nvPr/>
          </p:nvPicPr>
          <p:blipFill>
            <a:blip r:embed="rId3"/>
            <a:stretch>
              <a:fillRect/>
            </a:stretch>
          </p:blipFill>
          <p:spPr>
            <a:xfrm>
              <a:off x="663068" y="2933700"/>
              <a:ext cx="2476500" cy="495300"/>
            </a:xfrm>
            <a:prstGeom prst="rect">
              <a:avLst/>
            </a:prstGeom>
          </p:spPr>
        </p:pic>
        <p:sp>
          <p:nvSpPr>
            <p:cNvPr id="56" name="TextBox 55">
              <a:extLst>
                <a:ext uri="{FF2B5EF4-FFF2-40B4-BE49-F238E27FC236}">
                  <a16:creationId xmlns:a16="http://schemas.microsoft.com/office/drawing/2014/main" id="{EA9677B7-800F-4A90-9CAE-DF9E8927C074}"/>
                </a:ext>
              </a:extLst>
            </p:cNvPr>
            <p:cNvSpPr txBox="1"/>
            <p:nvPr/>
          </p:nvSpPr>
          <p:spPr>
            <a:xfrm>
              <a:off x="954986" y="1277125"/>
              <a:ext cx="2232104" cy="374846"/>
            </a:xfrm>
            <a:prstGeom prst="rect">
              <a:avLst/>
            </a:prstGeom>
            <a:noFill/>
          </p:spPr>
          <p:txBody>
            <a:bodyPr wrap="square" rtlCol="0">
              <a:spAutoFit/>
            </a:bodyPr>
            <a:lstStyle/>
            <a:p>
              <a:r>
                <a:rPr lang="en-US" sz="1836" i="1">
                  <a:solidFill>
                    <a:srgbClr val="FF0000"/>
                  </a:solidFill>
                </a:rPr>
                <a:t>Tenant 2 </a:t>
              </a:r>
              <a:r>
                <a:rPr lang="en-US" sz="1836"/>
                <a:t>Dataset</a:t>
              </a:r>
            </a:p>
          </p:txBody>
        </p:sp>
        <p:sp>
          <p:nvSpPr>
            <p:cNvPr id="57" name="TextBox 56">
              <a:extLst>
                <a:ext uri="{FF2B5EF4-FFF2-40B4-BE49-F238E27FC236}">
                  <a16:creationId xmlns:a16="http://schemas.microsoft.com/office/drawing/2014/main" id="{50581314-91E2-4A47-A72B-E7BA6F761FB1}"/>
                </a:ext>
              </a:extLst>
            </p:cNvPr>
            <p:cNvSpPr txBox="1"/>
            <p:nvPr/>
          </p:nvSpPr>
          <p:spPr>
            <a:xfrm>
              <a:off x="954986" y="1855698"/>
              <a:ext cx="2184582" cy="374846"/>
            </a:xfrm>
            <a:prstGeom prst="rect">
              <a:avLst/>
            </a:prstGeom>
            <a:noFill/>
          </p:spPr>
          <p:txBody>
            <a:bodyPr wrap="square" rtlCol="0">
              <a:spAutoFit/>
            </a:bodyPr>
            <a:lstStyle/>
            <a:p>
              <a:r>
                <a:rPr lang="en-US" sz="1836"/>
                <a:t>Report 1</a:t>
              </a:r>
            </a:p>
          </p:txBody>
        </p:sp>
        <p:sp>
          <p:nvSpPr>
            <p:cNvPr id="58" name="TextBox 57">
              <a:extLst>
                <a:ext uri="{FF2B5EF4-FFF2-40B4-BE49-F238E27FC236}">
                  <a16:creationId xmlns:a16="http://schemas.microsoft.com/office/drawing/2014/main" id="{A3B50DB5-2D57-4DAD-8AC6-91D5E6346992}"/>
                </a:ext>
              </a:extLst>
            </p:cNvPr>
            <p:cNvSpPr txBox="1"/>
            <p:nvPr/>
          </p:nvSpPr>
          <p:spPr>
            <a:xfrm>
              <a:off x="954986" y="2443796"/>
              <a:ext cx="2184582" cy="374846"/>
            </a:xfrm>
            <a:prstGeom prst="rect">
              <a:avLst/>
            </a:prstGeom>
            <a:noFill/>
          </p:spPr>
          <p:txBody>
            <a:bodyPr wrap="square" rtlCol="0">
              <a:spAutoFit/>
            </a:bodyPr>
            <a:lstStyle/>
            <a:p>
              <a:r>
                <a:rPr lang="en-US" sz="1836"/>
                <a:t>Report 2</a:t>
              </a:r>
            </a:p>
          </p:txBody>
        </p:sp>
        <p:sp>
          <p:nvSpPr>
            <p:cNvPr id="59" name="TextBox 58">
              <a:extLst>
                <a:ext uri="{FF2B5EF4-FFF2-40B4-BE49-F238E27FC236}">
                  <a16:creationId xmlns:a16="http://schemas.microsoft.com/office/drawing/2014/main" id="{D3E77DDE-C2DA-42B6-9A51-7AC2DD051D44}"/>
                </a:ext>
              </a:extLst>
            </p:cNvPr>
            <p:cNvSpPr txBox="1"/>
            <p:nvPr/>
          </p:nvSpPr>
          <p:spPr>
            <a:xfrm>
              <a:off x="1002508" y="2999704"/>
              <a:ext cx="2184582" cy="374846"/>
            </a:xfrm>
            <a:prstGeom prst="rect">
              <a:avLst/>
            </a:prstGeom>
            <a:noFill/>
          </p:spPr>
          <p:txBody>
            <a:bodyPr wrap="square" rtlCol="0">
              <a:spAutoFit/>
            </a:bodyPr>
            <a:lstStyle/>
            <a:p>
              <a:r>
                <a:rPr lang="en-US" sz="1836"/>
                <a:t>Report 3</a:t>
              </a:r>
            </a:p>
          </p:txBody>
        </p:sp>
      </p:grpSp>
      <p:grpSp>
        <p:nvGrpSpPr>
          <p:cNvPr id="75" name="Group 74">
            <a:extLst>
              <a:ext uri="{FF2B5EF4-FFF2-40B4-BE49-F238E27FC236}">
                <a16:creationId xmlns:a16="http://schemas.microsoft.com/office/drawing/2014/main" id="{003E6C61-2E81-46BA-91EA-7507890EADBB}"/>
              </a:ext>
            </a:extLst>
          </p:cNvPr>
          <p:cNvGrpSpPr/>
          <p:nvPr/>
        </p:nvGrpSpPr>
        <p:grpSpPr>
          <a:xfrm>
            <a:off x="5463487" y="1208409"/>
            <a:ext cx="2622119" cy="405680"/>
            <a:chOff x="5362202" y="781391"/>
            <a:chExt cx="2570938" cy="397762"/>
          </a:xfrm>
        </p:grpSpPr>
        <p:sp>
          <p:nvSpPr>
            <p:cNvPr id="74" name="Rectangle 73">
              <a:extLst>
                <a:ext uri="{FF2B5EF4-FFF2-40B4-BE49-F238E27FC236}">
                  <a16:creationId xmlns:a16="http://schemas.microsoft.com/office/drawing/2014/main" id="{F5088DB1-A459-47EA-8A11-6CF419B209DF}"/>
                </a:ext>
              </a:extLst>
            </p:cNvPr>
            <p:cNvSpPr/>
            <p:nvPr/>
          </p:nvSpPr>
          <p:spPr>
            <a:xfrm>
              <a:off x="5362202" y="781391"/>
              <a:ext cx="2126168" cy="39776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36"/>
            </a:p>
          </p:txBody>
        </p:sp>
        <p:sp>
          <p:nvSpPr>
            <p:cNvPr id="71" name="TextBox 70">
              <a:extLst>
                <a:ext uri="{FF2B5EF4-FFF2-40B4-BE49-F238E27FC236}">
                  <a16:creationId xmlns:a16="http://schemas.microsoft.com/office/drawing/2014/main" id="{F19F2907-F530-495F-A1FA-3A8A5A1CC574}"/>
                </a:ext>
              </a:extLst>
            </p:cNvPr>
            <p:cNvSpPr txBox="1"/>
            <p:nvPr/>
          </p:nvSpPr>
          <p:spPr>
            <a:xfrm>
              <a:off x="5636164" y="798884"/>
              <a:ext cx="2296976" cy="374846"/>
            </a:xfrm>
            <a:prstGeom prst="rect">
              <a:avLst/>
            </a:prstGeom>
            <a:noFill/>
          </p:spPr>
          <p:txBody>
            <a:bodyPr wrap="square" rtlCol="0">
              <a:spAutoFit/>
            </a:bodyPr>
            <a:lstStyle/>
            <a:p>
              <a:r>
                <a:rPr lang="en-US" sz="1836"/>
                <a:t>Profile </a:t>
              </a:r>
              <a:r>
                <a:rPr lang="en-US" sz="1836">
                  <a:solidFill>
                    <a:srgbClr val="FF0000"/>
                  </a:solidFill>
                </a:rPr>
                <a:t>1</a:t>
              </a:r>
            </a:p>
          </p:txBody>
        </p:sp>
        <p:pic>
          <p:nvPicPr>
            <p:cNvPr id="72" name="Picture 71">
              <a:extLst>
                <a:ext uri="{FF2B5EF4-FFF2-40B4-BE49-F238E27FC236}">
                  <a16:creationId xmlns:a16="http://schemas.microsoft.com/office/drawing/2014/main" id="{BF80B5BE-EF8A-4E0C-BC6A-92B819E87CC1}"/>
                </a:ext>
              </a:extLst>
            </p:cNvPr>
            <p:cNvPicPr>
              <a:picLocks noChangeAspect="1"/>
            </p:cNvPicPr>
            <p:nvPr/>
          </p:nvPicPr>
          <p:blipFill>
            <a:blip r:embed="rId5"/>
            <a:stretch>
              <a:fillRect/>
            </a:stretch>
          </p:blipFill>
          <p:spPr>
            <a:xfrm>
              <a:off x="5380020" y="808569"/>
              <a:ext cx="315454" cy="336484"/>
            </a:xfrm>
            <a:prstGeom prst="rect">
              <a:avLst/>
            </a:prstGeom>
          </p:spPr>
        </p:pic>
      </p:grpSp>
      <p:grpSp>
        <p:nvGrpSpPr>
          <p:cNvPr id="76" name="Group 75">
            <a:extLst>
              <a:ext uri="{FF2B5EF4-FFF2-40B4-BE49-F238E27FC236}">
                <a16:creationId xmlns:a16="http://schemas.microsoft.com/office/drawing/2014/main" id="{DCB1CF73-5142-49A1-9515-9EC0526EAAA8}"/>
              </a:ext>
            </a:extLst>
          </p:cNvPr>
          <p:cNvGrpSpPr/>
          <p:nvPr/>
        </p:nvGrpSpPr>
        <p:grpSpPr>
          <a:xfrm>
            <a:off x="8971811" y="1204880"/>
            <a:ext cx="2622119" cy="405680"/>
            <a:chOff x="5362202" y="781391"/>
            <a:chExt cx="2570938" cy="397762"/>
          </a:xfrm>
        </p:grpSpPr>
        <p:sp>
          <p:nvSpPr>
            <p:cNvPr id="77" name="Rectangle 76">
              <a:extLst>
                <a:ext uri="{FF2B5EF4-FFF2-40B4-BE49-F238E27FC236}">
                  <a16:creationId xmlns:a16="http://schemas.microsoft.com/office/drawing/2014/main" id="{71FE6BC1-F237-45EC-A311-DB7A3A17B9F0}"/>
                </a:ext>
              </a:extLst>
            </p:cNvPr>
            <p:cNvSpPr/>
            <p:nvPr/>
          </p:nvSpPr>
          <p:spPr>
            <a:xfrm>
              <a:off x="5362202" y="781391"/>
              <a:ext cx="2126168" cy="39776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836"/>
            </a:p>
          </p:txBody>
        </p:sp>
        <p:sp>
          <p:nvSpPr>
            <p:cNvPr id="78" name="TextBox 77">
              <a:extLst>
                <a:ext uri="{FF2B5EF4-FFF2-40B4-BE49-F238E27FC236}">
                  <a16:creationId xmlns:a16="http://schemas.microsoft.com/office/drawing/2014/main" id="{E2BD0AD6-33A3-4BB2-A48C-36319E967FB5}"/>
                </a:ext>
              </a:extLst>
            </p:cNvPr>
            <p:cNvSpPr txBox="1"/>
            <p:nvPr/>
          </p:nvSpPr>
          <p:spPr>
            <a:xfrm>
              <a:off x="5636164" y="798884"/>
              <a:ext cx="2296976" cy="374846"/>
            </a:xfrm>
            <a:prstGeom prst="rect">
              <a:avLst/>
            </a:prstGeom>
            <a:noFill/>
          </p:spPr>
          <p:txBody>
            <a:bodyPr wrap="square" rtlCol="0">
              <a:spAutoFit/>
            </a:bodyPr>
            <a:lstStyle/>
            <a:p>
              <a:r>
                <a:rPr lang="en-US" sz="1836"/>
                <a:t>Profile </a:t>
              </a:r>
              <a:r>
                <a:rPr lang="en-US" sz="1836">
                  <a:solidFill>
                    <a:srgbClr val="FF0000"/>
                  </a:solidFill>
                </a:rPr>
                <a:t>2</a:t>
              </a:r>
            </a:p>
          </p:txBody>
        </p:sp>
        <p:pic>
          <p:nvPicPr>
            <p:cNvPr id="79" name="Picture 78">
              <a:extLst>
                <a:ext uri="{FF2B5EF4-FFF2-40B4-BE49-F238E27FC236}">
                  <a16:creationId xmlns:a16="http://schemas.microsoft.com/office/drawing/2014/main" id="{2C182A08-136D-4B06-9E4D-04F0111BC116}"/>
                </a:ext>
              </a:extLst>
            </p:cNvPr>
            <p:cNvPicPr>
              <a:picLocks noChangeAspect="1"/>
            </p:cNvPicPr>
            <p:nvPr/>
          </p:nvPicPr>
          <p:blipFill>
            <a:blip r:embed="rId5"/>
            <a:stretch>
              <a:fillRect/>
            </a:stretch>
          </p:blipFill>
          <p:spPr>
            <a:xfrm>
              <a:off x="5380020" y="808569"/>
              <a:ext cx="315454" cy="336484"/>
            </a:xfrm>
            <a:prstGeom prst="rect">
              <a:avLst/>
            </a:prstGeom>
          </p:spPr>
        </p:pic>
      </p:grpSp>
      <p:sp>
        <p:nvSpPr>
          <p:cNvPr id="81" name="Oval 80">
            <a:extLst>
              <a:ext uri="{FF2B5EF4-FFF2-40B4-BE49-F238E27FC236}">
                <a16:creationId xmlns:a16="http://schemas.microsoft.com/office/drawing/2014/main" id="{B61721ED-9497-4808-A558-8884693C1160}"/>
              </a:ext>
            </a:extLst>
          </p:cNvPr>
          <p:cNvSpPr/>
          <p:nvPr/>
        </p:nvSpPr>
        <p:spPr>
          <a:xfrm>
            <a:off x="6497213" y="2281088"/>
            <a:ext cx="112610" cy="1126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82" name="Oval 81">
            <a:extLst>
              <a:ext uri="{FF2B5EF4-FFF2-40B4-BE49-F238E27FC236}">
                <a16:creationId xmlns:a16="http://schemas.microsoft.com/office/drawing/2014/main" id="{F0E9FB42-8236-4D50-8EB3-1F5E0BF28A7E}"/>
              </a:ext>
            </a:extLst>
          </p:cNvPr>
          <p:cNvSpPr/>
          <p:nvPr/>
        </p:nvSpPr>
        <p:spPr>
          <a:xfrm>
            <a:off x="9999754" y="2300531"/>
            <a:ext cx="112610" cy="1126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83" name="Straight Connector 82">
            <a:extLst>
              <a:ext uri="{FF2B5EF4-FFF2-40B4-BE49-F238E27FC236}">
                <a16:creationId xmlns:a16="http://schemas.microsoft.com/office/drawing/2014/main" id="{61E2C4B6-61FA-4ACA-98B8-36DCEF8D218C}"/>
              </a:ext>
            </a:extLst>
          </p:cNvPr>
          <p:cNvCxnSpPr>
            <a:cxnSpLocks/>
            <a:stCxn id="74" idx="2"/>
            <a:endCxn id="81" idx="0"/>
          </p:cNvCxnSpPr>
          <p:nvPr/>
        </p:nvCxnSpPr>
        <p:spPr>
          <a:xfrm>
            <a:off x="6547735" y="1614090"/>
            <a:ext cx="5784" cy="666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B642F8F-FCBD-4DBF-B0A6-64D58F2BC0FC}"/>
              </a:ext>
            </a:extLst>
          </p:cNvPr>
          <p:cNvCxnSpPr>
            <a:cxnSpLocks/>
            <a:stCxn id="77" idx="2"/>
            <a:endCxn id="82" idx="0"/>
          </p:cNvCxnSpPr>
          <p:nvPr/>
        </p:nvCxnSpPr>
        <p:spPr>
          <a:xfrm>
            <a:off x="10056059" y="1610560"/>
            <a:ext cx="0" cy="689971"/>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E6ADCAAC-B672-4A9A-9FF2-DC21291D2AB4}"/>
              </a:ext>
            </a:extLst>
          </p:cNvPr>
          <p:cNvSpPr txBox="1"/>
          <p:nvPr/>
        </p:nvSpPr>
        <p:spPr>
          <a:xfrm>
            <a:off x="6571969" y="1814403"/>
            <a:ext cx="652658" cy="286306"/>
          </a:xfrm>
          <a:prstGeom prst="rect">
            <a:avLst/>
          </a:prstGeom>
          <a:noFill/>
        </p:spPr>
        <p:txBody>
          <a:bodyPr wrap="none" rtlCol="0">
            <a:spAutoFit/>
          </a:bodyPr>
          <a:lstStyle/>
          <a:p>
            <a:r>
              <a:rPr lang="en-US" sz="1224">
                <a:solidFill>
                  <a:schemeClr val="accent1"/>
                </a:solidFill>
              </a:rPr>
              <a:t>Admin</a:t>
            </a:r>
          </a:p>
        </p:txBody>
      </p:sp>
      <p:sp>
        <p:nvSpPr>
          <p:cNvPr id="94" name="TextBox 93">
            <a:extLst>
              <a:ext uri="{FF2B5EF4-FFF2-40B4-BE49-F238E27FC236}">
                <a16:creationId xmlns:a16="http://schemas.microsoft.com/office/drawing/2014/main" id="{5738862A-7ABE-41BB-B0E5-96E1DED09636}"/>
              </a:ext>
            </a:extLst>
          </p:cNvPr>
          <p:cNvSpPr txBox="1"/>
          <p:nvPr/>
        </p:nvSpPr>
        <p:spPr>
          <a:xfrm>
            <a:off x="10081761" y="1843790"/>
            <a:ext cx="652658" cy="286306"/>
          </a:xfrm>
          <a:prstGeom prst="rect">
            <a:avLst/>
          </a:prstGeom>
          <a:noFill/>
        </p:spPr>
        <p:txBody>
          <a:bodyPr wrap="none" rtlCol="0">
            <a:spAutoFit/>
          </a:bodyPr>
          <a:lstStyle/>
          <a:p>
            <a:r>
              <a:rPr lang="en-US" sz="1224">
                <a:solidFill>
                  <a:schemeClr val="accent1"/>
                </a:solidFill>
              </a:rPr>
              <a:t>Admin</a:t>
            </a:r>
          </a:p>
        </p:txBody>
      </p:sp>
      <p:sp>
        <p:nvSpPr>
          <p:cNvPr id="96" name="Oval 95">
            <a:extLst>
              <a:ext uri="{FF2B5EF4-FFF2-40B4-BE49-F238E27FC236}">
                <a16:creationId xmlns:a16="http://schemas.microsoft.com/office/drawing/2014/main" id="{3A5EFC68-A4F7-406F-8169-9D8BD43B1A98}"/>
              </a:ext>
            </a:extLst>
          </p:cNvPr>
          <p:cNvSpPr/>
          <p:nvPr/>
        </p:nvSpPr>
        <p:spPr>
          <a:xfrm>
            <a:off x="3952541" y="463185"/>
            <a:ext cx="112610" cy="1126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cxnSp>
        <p:nvCxnSpPr>
          <p:cNvPr id="98" name="Straight Connector 97">
            <a:extLst>
              <a:ext uri="{FF2B5EF4-FFF2-40B4-BE49-F238E27FC236}">
                <a16:creationId xmlns:a16="http://schemas.microsoft.com/office/drawing/2014/main" id="{7D346DCA-C187-4E68-8BC7-69CFE67E9CB3}"/>
              </a:ext>
            </a:extLst>
          </p:cNvPr>
          <p:cNvCxnSpPr>
            <a:cxnSpLocks/>
            <a:stCxn id="96" idx="6"/>
          </p:cNvCxnSpPr>
          <p:nvPr/>
        </p:nvCxnSpPr>
        <p:spPr>
          <a:xfrm>
            <a:off x="4065151" y="519490"/>
            <a:ext cx="2482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0110293-2F28-46B9-8BEF-138DD85AF169}"/>
              </a:ext>
            </a:extLst>
          </p:cNvPr>
          <p:cNvCxnSpPr/>
          <p:nvPr/>
        </p:nvCxnSpPr>
        <p:spPr>
          <a:xfrm flipV="1">
            <a:off x="6547734" y="519490"/>
            <a:ext cx="0" cy="683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9C1F191-ABED-4A7A-9151-76C6F52DF32B}"/>
              </a:ext>
            </a:extLst>
          </p:cNvPr>
          <p:cNvCxnSpPr/>
          <p:nvPr/>
        </p:nvCxnSpPr>
        <p:spPr>
          <a:xfrm flipV="1">
            <a:off x="10049311" y="519490"/>
            <a:ext cx="0" cy="683136"/>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5D88F6-DE88-4A51-9D61-FA5ED3614F73}"/>
              </a:ext>
            </a:extLst>
          </p:cNvPr>
          <p:cNvSpPr txBox="1"/>
          <p:nvPr/>
        </p:nvSpPr>
        <p:spPr>
          <a:xfrm>
            <a:off x="4701197" y="240897"/>
            <a:ext cx="1073224" cy="286306"/>
          </a:xfrm>
          <a:prstGeom prst="rect">
            <a:avLst/>
          </a:prstGeom>
          <a:noFill/>
        </p:spPr>
        <p:txBody>
          <a:bodyPr wrap="none" rtlCol="0">
            <a:spAutoFit/>
          </a:bodyPr>
          <a:lstStyle/>
          <a:p>
            <a:r>
              <a:rPr lang="en-US" sz="1224">
                <a:solidFill>
                  <a:schemeClr val="accent1"/>
                </a:solidFill>
              </a:rPr>
              <a:t>Contributor*</a:t>
            </a:r>
          </a:p>
        </p:txBody>
      </p:sp>
      <p:cxnSp>
        <p:nvCxnSpPr>
          <p:cNvPr id="106" name="Straight Connector 105">
            <a:extLst>
              <a:ext uri="{FF2B5EF4-FFF2-40B4-BE49-F238E27FC236}">
                <a16:creationId xmlns:a16="http://schemas.microsoft.com/office/drawing/2014/main" id="{8CC0C5D8-9474-4631-9BEB-B0151FC92933}"/>
              </a:ext>
            </a:extLst>
          </p:cNvPr>
          <p:cNvCxnSpPr>
            <a:cxnSpLocks/>
          </p:cNvCxnSpPr>
          <p:nvPr/>
        </p:nvCxnSpPr>
        <p:spPr>
          <a:xfrm>
            <a:off x="6547735" y="519490"/>
            <a:ext cx="35083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14" name="Graphic 113" descr="Group brainstorm">
            <a:extLst>
              <a:ext uri="{FF2B5EF4-FFF2-40B4-BE49-F238E27FC236}">
                <a16:creationId xmlns:a16="http://schemas.microsoft.com/office/drawing/2014/main" id="{177D2688-BCD3-46BA-B0E0-78EF8E168F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7791" y="4020161"/>
            <a:ext cx="932603" cy="932603"/>
          </a:xfrm>
          <a:prstGeom prst="rect">
            <a:avLst/>
          </a:prstGeom>
        </p:spPr>
      </p:pic>
      <p:grpSp>
        <p:nvGrpSpPr>
          <p:cNvPr id="115" name="Group 114">
            <a:extLst>
              <a:ext uri="{FF2B5EF4-FFF2-40B4-BE49-F238E27FC236}">
                <a16:creationId xmlns:a16="http://schemas.microsoft.com/office/drawing/2014/main" id="{4333EF7E-40AE-43AB-99D0-79F9C806F531}"/>
              </a:ext>
            </a:extLst>
          </p:cNvPr>
          <p:cNvGrpSpPr/>
          <p:nvPr/>
        </p:nvGrpSpPr>
        <p:grpSpPr>
          <a:xfrm>
            <a:off x="4923052" y="5596105"/>
            <a:ext cx="3334917" cy="382308"/>
            <a:chOff x="4826095" y="5486876"/>
            <a:chExt cx="3269823" cy="374846"/>
          </a:xfrm>
        </p:grpSpPr>
        <p:pic>
          <p:nvPicPr>
            <p:cNvPr id="116" name="Picture 115">
              <a:extLst>
                <a:ext uri="{FF2B5EF4-FFF2-40B4-BE49-F238E27FC236}">
                  <a16:creationId xmlns:a16="http://schemas.microsoft.com/office/drawing/2014/main" id="{0A2505CE-C3C3-4531-81AA-551D1F13E4E7}"/>
                </a:ext>
              </a:extLst>
            </p:cNvPr>
            <p:cNvPicPr>
              <a:picLocks noChangeAspect="1"/>
            </p:cNvPicPr>
            <p:nvPr/>
          </p:nvPicPr>
          <p:blipFill>
            <a:blip r:embed="rId8"/>
            <a:stretch>
              <a:fillRect/>
            </a:stretch>
          </p:blipFill>
          <p:spPr>
            <a:xfrm>
              <a:off x="4826095" y="5508693"/>
              <a:ext cx="3269823" cy="342900"/>
            </a:xfrm>
            <a:prstGeom prst="rect">
              <a:avLst/>
            </a:prstGeom>
          </p:spPr>
        </p:pic>
        <p:grpSp>
          <p:nvGrpSpPr>
            <p:cNvPr id="117" name="Group 116">
              <a:extLst>
                <a:ext uri="{FF2B5EF4-FFF2-40B4-BE49-F238E27FC236}">
                  <a16:creationId xmlns:a16="http://schemas.microsoft.com/office/drawing/2014/main" id="{7D56E17A-4FFE-4A2A-B2E7-3DDCB53B9097}"/>
                </a:ext>
              </a:extLst>
            </p:cNvPr>
            <p:cNvGrpSpPr/>
            <p:nvPr/>
          </p:nvGrpSpPr>
          <p:grpSpPr>
            <a:xfrm>
              <a:off x="5009850" y="5486876"/>
              <a:ext cx="2411993" cy="374846"/>
              <a:chOff x="5009850" y="5486876"/>
              <a:chExt cx="2411993" cy="374846"/>
            </a:xfrm>
          </p:grpSpPr>
          <p:pic>
            <p:nvPicPr>
              <p:cNvPr id="118" name="Graphic 117" descr="Gauge">
                <a:extLst>
                  <a:ext uri="{FF2B5EF4-FFF2-40B4-BE49-F238E27FC236}">
                    <a16:creationId xmlns:a16="http://schemas.microsoft.com/office/drawing/2014/main" id="{C4E78A57-E8FC-4419-84BC-5A65BC78DDE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9850" y="5493803"/>
                <a:ext cx="346132" cy="346132"/>
              </a:xfrm>
              <a:prstGeom prst="rect">
                <a:avLst/>
              </a:prstGeom>
            </p:spPr>
          </p:pic>
          <p:sp>
            <p:nvSpPr>
              <p:cNvPr id="119" name="Rectangle 118">
                <a:extLst>
                  <a:ext uri="{FF2B5EF4-FFF2-40B4-BE49-F238E27FC236}">
                    <a16:creationId xmlns:a16="http://schemas.microsoft.com/office/drawing/2014/main" id="{31EBE958-8887-4FBB-A57A-9D94B9B2ED9F}"/>
                  </a:ext>
                </a:extLst>
              </p:cNvPr>
              <p:cNvSpPr/>
              <p:nvPr/>
            </p:nvSpPr>
            <p:spPr>
              <a:xfrm>
                <a:off x="5350314" y="5486876"/>
                <a:ext cx="2071529" cy="374846"/>
              </a:xfrm>
              <a:prstGeom prst="rect">
                <a:avLst/>
              </a:prstGeom>
            </p:spPr>
            <p:txBody>
              <a:bodyPr wrap="none">
                <a:spAutoFit/>
              </a:bodyPr>
              <a:lstStyle/>
              <a:p>
                <a:r>
                  <a:rPr lang="en-US" sz="1836">
                    <a:solidFill>
                      <a:schemeClr val="accent4">
                        <a:lumMod val="60000"/>
                        <a:lumOff val="40000"/>
                      </a:schemeClr>
                    </a:solidFill>
                  </a:rPr>
                  <a:t>Capacity Assigned</a:t>
                </a:r>
              </a:p>
            </p:txBody>
          </p:sp>
        </p:grpSp>
      </p:grpSp>
      <p:grpSp>
        <p:nvGrpSpPr>
          <p:cNvPr id="120" name="Group 119">
            <a:extLst>
              <a:ext uri="{FF2B5EF4-FFF2-40B4-BE49-F238E27FC236}">
                <a16:creationId xmlns:a16="http://schemas.microsoft.com/office/drawing/2014/main" id="{C43028A8-1323-4A7F-8484-2E42C5202A89}"/>
              </a:ext>
            </a:extLst>
          </p:cNvPr>
          <p:cNvGrpSpPr/>
          <p:nvPr/>
        </p:nvGrpSpPr>
        <p:grpSpPr>
          <a:xfrm>
            <a:off x="8604165" y="5612770"/>
            <a:ext cx="3334917" cy="382308"/>
            <a:chOff x="4826095" y="5486876"/>
            <a:chExt cx="3269823" cy="374846"/>
          </a:xfrm>
        </p:grpSpPr>
        <p:pic>
          <p:nvPicPr>
            <p:cNvPr id="121" name="Picture 120">
              <a:extLst>
                <a:ext uri="{FF2B5EF4-FFF2-40B4-BE49-F238E27FC236}">
                  <a16:creationId xmlns:a16="http://schemas.microsoft.com/office/drawing/2014/main" id="{9716B1E3-AB9B-4300-BA63-E9A0534FAC47}"/>
                </a:ext>
              </a:extLst>
            </p:cNvPr>
            <p:cNvPicPr>
              <a:picLocks noChangeAspect="1"/>
            </p:cNvPicPr>
            <p:nvPr/>
          </p:nvPicPr>
          <p:blipFill>
            <a:blip r:embed="rId8"/>
            <a:stretch>
              <a:fillRect/>
            </a:stretch>
          </p:blipFill>
          <p:spPr>
            <a:xfrm>
              <a:off x="4826095" y="5508693"/>
              <a:ext cx="3269823" cy="342900"/>
            </a:xfrm>
            <a:prstGeom prst="rect">
              <a:avLst/>
            </a:prstGeom>
          </p:spPr>
        </p:pic>
        <p:grpSp>
          <p:nvGrpSpPr>
            <p:cNvPr id="122" name="Group 121">
              <a:extLst>
                <a:ext uri="{FF2B5EF4-FFF2-40B4-BE49-F238E27FC236}">
                  <a16:creationId xmlns:a16="http://schemas.microsoft.com/office/drawing/2014/main" id="{5B528954-0E3D-4541-A7CB-01146A9119B9}"/>
                </a:ext>
              </a:extLst>
            </p:cNvPr>
            <p:cNvGrpSpPr/>
            <p:nvPr/>
          </p:nvGrpSpPr>
          <p:grpSpPr>
            <a:xfrm>
              <a:off x="5009850" y="5486876"/>
              <a:ext cx="2411993" cy="374846"/>
              <a:chOff x="5009850" y="5486876"/>
              <a:chExt cx="2411993" cy="374846"/>
            </a:xfrm>
          </p:grpSpPr>
          <p:pic>
            <p:nvPicPr>
              <p:cNvPr id="123" name="Graphic 122" descr="Gauge">
                <a:extLst>
                  <a:ext uri="{FF2B5EF4-FFF2-40B4-BE49-F238E27FC236}">
                    <a16:creationId xmlns:a16="http://schemas.microsoft.com/office/drawing/2014/main" id="{EBBFF70B-30BF-4201-8D99-237BC8BE41B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9850" y="5493803"/>
                <a:ext cx="346132" cy="346132"/>
              </a:xfrm>
              <a:prstGeom prst="rect">
                <a:avLst/>
              </a:prstGeom>
            </p:spPr>
          </p:pic>
          <p:sp>
            <p:nvSpPr>
              <p:cNvPr id="124" name="Rectangle 123">
                <a:extLst>
                  <a:ext uri="{FF2B5EF4-FFF2-40B4-BE49-F238E27FC236}">
                    <a16:creationId xmlns:a16="http://schemas.microsoft.com/office/drawing/2014/main" id="{A87BE9A1-97FD-4E2A-9235-47E6D6B7737D}"/>
                  </a:ext>
                </a:extLst>
              </p:cNvPr>
              <p:cNvSpPr/>
              <p:nvPr/>
            </p:nvSpPr>
            <p:spPr>
              <a:xfrm>
                <a:off x="5350314" y="5486876"/>
                <a:ext cx="2071529" cy="374846"/>
              </a:xfrm>
              <a:prstGeom prst="rect">
                <a:avLst/>
              </a:prstGeom>
            </p:spPr>
            <p:txBody>
              <a:bodyPr wrap="none">
                <a:spAutoFit/>
              </a:bodyPr>
              <a:lstStyle/>
              <a:p>
                <a:r>
                  <a:rPr lang="en-US" sz="1836">
                    <a:solidFill>
                      <a:schemeClr val="accent4">
                        <a:lumMod val="60000"/>
                        <a:lumOff val="40000"/>
                      </a:schemeClr>
                    </a:solidFill>
                  </a:rPr>
                  <a:t>Capacity Assigned</a:t>
                </a:r>
              </a:p>
            </p:txBody>
          </p:sp>
        </p:grpSp>
      </p:grpSp>
    </p:spTree>
    <p:extLst>
      <p:ext uri="{BB962C8B-B14F-4D97-AF65-F5344CB8AC3E}">
        <p14:creationId xmlns:p14="http://schemas.microsoft.com/office/powerpoint/2010/main" val="914485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52A5-5302-4C2E-B33E-511408B2B51A}"/>
              </a:ext>
            </a:extLst>
          </p:cNvPr>
          <p:cNvSpPr>
            <a:spLocks noGrp="1"/>
          </p:cNvSpPr>
          <p:nvPr>
            <p:ph type="title"/>
          </p:nvPr>
        </p:nvSpPr>
        <p:spPr/>
        <p:txBody>
          <a:bodyPr/>
          <a:lstStyle/>
          <a:p>
            <a:r>
              <a:rPr lang="en-US"/>
              <a:t>Feedback</a:t>
            </a:r>
          </a:p>
        </p:txBody>
      </p:sp>
      <p:sp>
        <p:nvSpPr>
          <p:cNvPr id="3" name="Text Placeholder 2">
            <a:extLst>
              <a:ext uri="{FF2B5EF4-FFF2-40B4-BE49-F238E27FC236}">
                <a16:creationId xmlns:a16="http://schemas.microsoft.com/office/drawing/2014/main" id="{8C1378A5-92D7-451A-91E9-0620B11501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4261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D7CF-A86E-406F-A044-312A02943552}"/>
              </a:ext>
            </a:extLst>
          </p:cNvPr>
          <p:cNvSpPr>
            <a:spLocks noGrp="1"/>
          </p:cNvSpPr>
          <p:nvPr>
            <p:ph type="title"/>
          </p:nvPr>
        </p:nvSpPr>
        <p:spPr/>
        <p:txBody>
          <a:bodyPr>
            <a:normAutofit fontScale="90000"/>
          </a:bodyPr>
          <a:lstStyle/>
          <a:p>
            <a:r>
              <a:rPr lang="en-US" b="1"/>
              <a:t>Feedback: </a:t>
            </a:r>
            <a:r>
              <a:rPr lang="en-US"/>
              <a:t>Complexity</a:t>
            </a:r>
            <a:br>
              <a:rPr lang="en-US"/>
            </a:br>
            <a:endParaRPr lang="en-US"/>
          </a:p>
        </p:txBody>
      </p:sp>
      <p:sp>
        <p:nvSpPr>
          <p:cNvPr id="3" name="Content Placeholder 2">
            <a:extLst>
              <a:ext uri="{FF2B5EF4-FFF2-40B4-BE49-F238E27FC236}">
                <a16:creationId xmlns:a16="http://schemas.microsoft.com/office/drawing/2014/main" id="{78BB5916-9AF6-43CF-AB64-5CA906FB5028}"/>
              </a:ext>
            </a:extLst>
          </p:cNvPr>
          <p:cNvSpPr>
            <a:spLocks noGrp="1"/>
          </p:cNvSpPr>
          <p:nvPr>
            <p:ph idx="1"/>
          </p:nvPr>
        </p:nvSpPr>
        <p:spPr>
          <a:xfrm>
            <a:off x="518187" y="1476622"/>
            <a:ext cx="11400102" cy="1597873"/>
          </a:xfrm>
        </p:spPr>
        <p:txBody>
          <a:bodyPr/>
          <a:lstStyle/>
          <a:p>
            <a:r>
              <a:rPr lang="en-US"/>
              <a:t>Profiles vs. AAD service principals</a:t>
            </a:r>
          </a:p>
          <a:p>
            <a:r>
              <a:rPr lang="en-US"/>
              <a:t>Questions:</a:t>
            </a:r>
          </a:p>
          <a:p>
            <a:pPr lvl="1"/>
            <a:r>
              <a:rPr lang="en-US"/>
              <a:t>Is the profiles solutions easier than creating multiple service principals in AAD?</a:t>
            </a:r>
          </a:p>
          <a:p>
            <a:pPr lvl="1"/>
            <a:r>
              <a:rPr lang="en-US"/>
              <a:t>What reasons makes you avoid using the profiles approach?</a:t>
            </a:r>
          </a:p>
        </p:txBody>
      </p:sp>
    </p:spTree>
    <p:extLst>
      <p:ext uri="{BB962C8B-B14F-4D97-AF65-F5344CB8AC3E}">
        <p14:creationId xmlns:p14="http://schemas.microsoft.com/office/powerpoint/2010/main" val="322743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D7CF-A86E-406F-A044-312A02943552}"/>
              </a:ext>
            </a:extLst>
          </p:cNvPr>
          <p:cNvSpPr>
            <a:spLocks noGrp="1"/>
          </p:cNvSpPr>
          <p:nvPr>
            <p:ph type="title"/>
          </p:nvPr>
        </p:nvSpPr>
        <p:spPr/>
        <p:txBody>
          <a:bodyPr/>
          <a:lstStyle/>
          <a:p>
            <a:r>
              <a:rPr lang="en-US" b="1"/>
              <a:t>Feedback: </a:t>
            </a:r>
            <a:r>
              <a:rPr lang="en-US"/>
              <a:t>Identity Isolation</a:t>
            </a:r>
          </a:p>
        </p:txBody>
      </p:sp>
      <p:sp>
        <p:nvSpPr>
          <p:cNvPr id="3" name="Content Placeholder 2">
            <a:extLst>
              <a:ext uri="{FF2B5EF4-FFF2-40B4-BE49-F238E27FC236}">
                <a16:creationId xmlns:a16="http://schemas.microsoft.com/office/drawing/2014/main" id="{78BB5916-9AF6-43CF-AB64-5CA906FB5028}"/>
              </a:ext>
            </a:extLst>
          </p:cNvPr>
          <p:cNvSpPr>
            <a:spLocks noGrp="1"/>
          </p:cNvSpPr>
          <p:nvPr>
            <p:ph idx="1"/>
          </p:nvPr>
        </p:nvSpPr>
        <p:spPr>
          <a:xfrm>
            <a:off x="518187" y="1476622"/>
            <a:ext cx="11400102" cy="841256"/>
          </a:xfrm>
        </p:spPr>
        <p:txBody>
          <a:bodyPr/>
          <a:lstStyle/>
          <a:p>
            <a:r>
              <a:rPr lang="en-US"/>
              <a:t>do you hear from your customers a need for identity isolation?</a:t>
            </a:r>
          </a:p>
          <a:p>
            <a:r>
              <a:rPr lang="en-US"/>
              <a:t>Will this logical partitioning satisfy them?</a:t>
            </a:r>
          </a:p>
        </p:txBody>
      </p:sp>
    </p:spTree>
    <p:extLst>
      <p:ext uri="{BB962C8B-B14F-4D97-AF65-F5344CB8AC3E}">
        <p14:creationId xmlns:p14="http://schemas.microsoft.com/office/powerpoint/2010/main" val="674499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D7CF-A86E-406F-A044-312A02943552}"/>
              </a:ext>
            </a:extLst>
          </p:cNvPr>
          <p:cNvSpPr>
            <a:spLocks noGrp="1"/>
          </p:cNvSpPr>
          <p:nvPr>
            <p:ph type="title"/>
          </p:nvPr>
        </p:nvSpPr>
        <p:spPr/>
        <p:txBody>
          <a:bodyPr>
            <a:normAutofit fontScale="90000"/>
          </a:bodyPr>
          <a:lstStyle/>
          <a:p>
            <a:r>
              <a:rPr lang="en-US" b="1"/>
              <a:t>Feedback: </a:t>
            </a:r>
            <a:r>
              <a:rPr lang="en-US"/>
              <a:t>API</a:t>
            </a:r>
            <a:br>
              <a:rPr lang="en-US"/>
            </a:br>
            <a:endParaRPr lang="en-US"/>
          </a:p>
        </p:txBody>
      </p:sp>
      <p:sp>
        <p:nvSpPr>
          <p:cNvPr id="3" name="Content Placeholder 2">
            <a:extLst>
              <a:ext uri="{FF2B5EF4-FFF2-40B4-BE49-F238E27FC236}">
                <a16:creationId xmlns:a16="http://schemas.microsoft.com/office/drawing/2014/main" id="{78BB5916-9AF6-43CF-AB64-5CA906FB5028}"/>
              </a:ext>
            </a:extLst>
          </p:cNvPr>
          <p:cNvSpPr>
            <a:spLocks noGrp="1"/>
          </p:cNvSpPr>
          <p:nvPr>
            <p:ph idx="1"/>
          </p:nvPr>
        </p:nvSpPr>
        <p:spPr>
          <a:xfrm>
            <a:off x="855768" y="1386402"/>
            <a:ext cx="10724938" cy="841256"/>
          </a:xfrm>
        </p:spPr>
        <p:txBody>
          <a:bodyPr/>
          <a:lstStyle/>
          <a:p>
            <a:r>
              <a:rPr lang="en-US"/>
              <a:t>Is it intuitive?</a:t>
            </a:r>
          </a:p>
          <a:p>
            <a:r>
              <a:rPr lang="en-US"/>
              <a:t>Do you see a problem with the Profile ID passed in the HTTP headers?</a:t>
            </a:r>
          </a:p>
        </p:txBody>
      </p:sp>
      <p:sp>
        <p:nvSpPr>
          <p:cNvPr id="5" name="Rectangle 4">
            <a:extLst>
              <a:ext uri="{FF2B5EF4-FFF2-40B4-BE49-F238E27FC236}">
                <a16:creationId xmlns:a16="http://schemas.microsoft.com/office/drawing/2014/main" id="{15A7A93E-4D7D-4341-A5C0-E23318CCF62E}"/>
              </a:ext>
            </a:extLst>
          </p:cNvPr>
          <p:cNvSpPr/>
          <p:nvPr/>
        </p:nvSpPr>
        <p:spPr>
          <a:xfrm>
            <a:off x="2670094" y="2569291"/>
            <a:ext cx="9195231" cy="4342081"/>
          </a:xfrm>
          <a:prstGeom prst="rect">
            <a:avLst/>
          </a:prstGeom>
          <a:solidFill>
            <a:schemeClr val="bg1"/>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836" u="sng">
                <a:solidFill>
                  <a:sysClr val="windowText" lastClr="000000"/>
                </a:solidFill>
              </a:rPr>
              <a:t>Add a new profile</a:t>
            </a:r>
          </a:p>
          <a:p>
            <a:r>
              <a:rPr lang="en-US" sz="1836" b="1">
                <a:solidFill>
                  <a:sysClr val="windowText" lastClr="000000"/>
                </a:solidFill>
              </a:rPr>
              <a:t>POST /v1.0/myorg/profiles</a:t>
            </a:r>
          </a:p>
          <a:p>
            <a:r>
              <a:rPr lang="en-US" sz="1836">
                <a:solidFill>
                  <a:srgbClr val="00B050"/>
                </a:solidFill>
              </a:rPr>
              <a:t>Authorization: </a:t>
            </a:r>
            <a:r>
              <a:rPr lang="en-US" sz="1836">
                <a:solidFill>
                  <a:sysClr val="windowText" lastClr="000000"/>
                </a:solidFill>
              </a:rPr>
              <a:t>Bearer &lt;application-service-principal-token&gt;</a:t>
            </a:r>
          </a:p>
          <a:p>
            <a:r>
              <a:rPr lang="en-US" sz="1836">
                <a:solidFill>
                  <a:sysClr val="windowText" lastClr="000000"/>
                </a:solidFill>
              </a:rPr>
              <a:t>-&gt; Returns a GUID: </a:t>
            </a:r>
            <a:r>
              <a:rPr lang="en-US" sz="1836" b="1">
                <a:solidFill>
                  <a:sysClr val="windowText" lastClr="000000"/>
                </a:solidFill>
              </a:rPr>
              <a:t>111bbcc-0101-0101-a0a0-a0a0a0a0a0</a:t>
            </a:r>
            <a:endParaRPr lang="en-US" sz="1836">
              <a:solidFill>
                <a:sysClr val="windowText" lastClr="000000"/>
              </a:solidFill>
            </a:endParaRPr>
          </a:p>
          <a:p>
            <a:endParaRPr lang="en-US" sz="1836">
              <a:solidFill>
                <a:sysClr val="windowText" lastClr="000000"/>
              </a:solidFill>
            </a:endParaRPr>
          </a:p>
          <a:p>
            <a:r>
              <a:rPr lang="en-US" sz="1836" u="sng">
                <a:solidFill>
                  <a:sysClr val="windowText" lastClr="000000"/>
                </a:solidFill>
              </a:rPr>
              <a:t>Add a profile to a workspace (called by someone who has access).</a:t>
            </a:r>
          </a:p>
          <a:p>
            <a:r>
              <a:rPr lang="en-US" sz="1836" b="1">
                <a:solidFill>
                  <a:sysClr val="windowText" lastClr="000000"/>
                </a:solidFill>
              </a:rPr>
              <a:t>POST /v1.0/myorg/groups/225ae9c6-4847-4b7e-a0e6-a7625b2846d9/users</a:t>
            </a:r>
          </a:p>
          <a:p>
            <a:r>
              <a:rPr lang="en-US" sz="1836">
                <a:solidFill>
                  <a:srgbClr val="00B050"/>
                </a:solidFill>
              </a:rPr>
              <a:t>Authorization: </a:t>
            </a:r>
            <a:r>
              <a:rPr lang="en-US" sz="1836">
                <a:solidFill>
                  <a:sysClr val="windowText" lastClr="000000"/>
                </a:solidFill>
              </a:rPr>
              <a:t>Bearer &lt;application-service-principal-token&gt;</a:t>
            </a:r>
          </a:p>
          <a:p>
            <a:r>
              <a:rPr lang="en-US" sz="1836">
                <a:solidFill>
                  <a:sysClr val="windowText" lastClr="000000"/>
                </a:solidFill>
              </a:rPr>
              <a:t>{ profileId: “</a:t>
            </a:r>
            <a:r>
              <a:rPr lang="en-US" sz="1836" b="1">
                <a:solidFill>
                  <a:sysClr val="windowText" lastClr="000000"/>
                </a:solidFill>
              </a:rPr>
              <a:t>111bbcc-0101-0101-a0a0-a0a0a0a0a0</a:t>
            </a:r>
            <a:r>
              <a:rPr lang="en-US" sz="1836">
                <a:solidFill>
                  <a:sysClr val="windowText" lastClr="000000"/>
                </a:solidFill>
              </a:rPr>
              <a:t>” }</a:t>
            </a:r>
          </a:p>
          <a:p>
            <a:endParaRPr lang="en-US" sz="1836">
              <a:solidFill>
                <a:sysClr val="windowText" lastClr="000000"/>
              </a:solidFill>
            </a:endParaRPr>
          </a:p>
          <a:p>
            <a:r>
              <a:rPr lang="en-US" sz="1836" u="sng">
                <a:solidFill>
                  <a:sysClr val="windowText" lastClr="000000"/>
                </a:solidFill>
              </a:rPr>
              <a:t>Make an API request with using the Profile</a:t>
            </a:r>
          </a:p>
          <a:p>
            <a:r>
              <a:rPr lang="en-US" sz="1836" b="1">
                <a:solidFill>
                  <a:sysClr val="windowText" lastClr="000000"/>
                </a:solidFill>
              </a:rPr>
              <a:t>GET /v1.0/myorg/groups/225ae9c6-4847-4b7e-a0e6-a7625b2846d9/reports</a:t>
            </a:r>
          </a:p>
          <a:p>
            <a:r>
              <a:rPr lang="en-US" sz="1836">
                <a:solidFill>
                  <a:srgbClr val="00B050"/>
                </a:solidFill>
              </a:rPr>
              <a:t>Authorization:</a:t>
            </a:r>
            <a:r>
              <a:rPr lang="en-US" sz="1836">
                <a:solidFill>
                  <a:sysClr val="windowText" lastClr="000000"/>
                </a:solidFill>
              </a:rPr>
              <a:t> Bearer &lt;application-service-principal-token&gt;</a:t>
            </a:r>
          </a:p>
          <a:p>
            <a:r>
              <a:rPr lang="en-US" sz="1836">
                <a:solidFill>
                  <a:srgbClr val="0070C0"/>
                </a:solidFill>
              </a:rPr>
              <a:t>X-PowerBI-Profile-Id:</a:t>
            </a:r>
            <a:r>
              <a:rPr lang="en-US" sz="1836">
                <a:solidFill>
                  <a:sysClr val="windowText" lastClr="000000"/>
                </a:solidFill>
              </a:rPr>
              <a:t> </a:t>
            </a:r>
            <a:r>
              <a:rPr lang="en-US" sz="1836" b="1">
                <a:solidFill>
                  <a:sysClr val="windowText" lastClr="000000"/>
                </a:solidFill>
              </a:rPr>
              <a:t>111bbcc-0101-0101-a0a0-a0a0a0a0a0</a:t>
            </a:r>
            <a:endParaRPr lang="en-US" sz="1836">
              <a:solidFill>
                <a:sysClr val="windowText" lastClr="000000"/>
              </a:solidFill>
            </a:endParaRPr>
          </a:p>
          <a:p>
            <a:endParaRPr lang="en-US" sz="1836">
              <a:solidFill>
                <a:sysClr val="windowText" lastClr="000000"/>
              </a:solidFill>
            </a:endParaRPr>
          </a:p>
        </p:txBody>
      </p:sp>
    </p:spTree>
    <p:extLst>
      <p:ext uri="{BB962C8B-B14F-4D97-AF65-F5344CB8AC3E}">
        <p14:creationId xmlns:p14="http://schemas.microsoft.com/office/powerpoint/2010/main" val="4070554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D7CF-A86E-406F-A044-312A02943552}"/>
              </a:ext>
            </a:extLst>
          </p:cNvPr>
          <p:cNvSpPr>
            <a:spLocks noGrp="1"/>
          </p:cNvSpPr>
          <p:nvPr>
            <p:ph type="title"/>
          </p:nvPr>
        </p:nvSpPr>
        <p:spPr/>
        <p:txBody>
          <a:bodyPr/>
          <a:lstStyle/>
          <a:p>
            <a:r>
              <a:rPr lang="en-US" b="1"/>
              <a:t>Feedback: </a:t>
            </a:r>
            <a:r>
              <a:rPr lang="en-US"/>
              <a:t>Easier deployment</a:t>
            </a:r>
          </a:p>
        </p:txBody>
      </p:sp>
      <p:sp>
        <p:nvSpPr>
          <p:cNvPr id="3" name="Content Placeholder 2">
            <a:extLst>
              <a:ext uri="{FF2B5EF4-FFF2-40B4-BE49-F238E27FC236}">
                <a16:creationId xmlns:a16="http://schemas.microsoft.com/office/drawing/2014/main" id="{78BB5916-9AF6-43CF-AB64-5CA906FB5028}"/>
              </a:ext>
            </a:extLst>
          </p:cNvPr>
          <p:cNvSpPr>
            <a:spLocks noGrp="1"/>
          </p:cNvSpPr>
          <p:nvPr>
            <p:ph idx="1"/>
          </p:nvPr>
        </p:nvSpPr>
        <p:spPr>
          <a:xfrm>
            <a:off x="518187" y="1476622"/>
            <a:ext cx="11400102" cy="738664"/>
          </a:xfrm>
        </p:spPr>
        <p:txBody>
          <a:bodyPr/>
          <a:lstStyle/>
          <a:p>
            <a:r>
              <a:rPr lang="en-US"/>
              <a:t>Do you see a need for an SDK that wraps the Power BI content management, especially in a multi-tenant app?</a:t>
            </a:r>
          </a:p>
        </p:txBody>
      </p:sp>
    </p:spTree>
    <p:extLst>
      <p:ext uri="{BB962C8B-B14F-4D97-AF65-F5344CB8AC3E}">
        <p14:creationId xmlns:p14="http://schemas.microsoft.com/office/powerpoint/2010/main" val="114433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F0C60-AF63-4640-8208-F22AC465D44D}"/>
              </a:ext>
            </a:extLst>
          </p:cNvPr>
          <p:cNvPicPr>
            <a:picLocks noChangeAspect="1"/>
          </p:cNvPicPr>
          <p:nvPr/>
        </p:nvPicPr>
        <p:blipFill>
          <a:blip r:embed="rId2"/>
          <a:stretch>
            <a:fillRect/>
          </a:stretch>
        </p:blipFill>
        <p:spPr>
          <a:xfrm>
            <a:off x="2306119" y="-1"/>
            <a:ext cx="8482553" cy="6994525"/>
          </a:xfrm>
          <a:prstGeom prst="rect">
            <a:avLst/>
          </a:prstGeom>
        </p:spPr>
      </p:pic>
      <p:sp>
        <p:nvSpPr>
          <p:cNvPr id="2" name="Speech Bubble: Oval 1">
            <a:extLst>
              <a:ext uri="{FF2B5EF4-FFF2-40B4-BE49-F238E27FC236}">
                <a16:creationId xmlns:a16="http://schemas.microsoft.com/office/drawing/2014/main" id="{3B265A87-18B8-47F6-B7EC-1020EAE7DDE0}"/>
              </a:ext>
            </a:extLst>
          </p:cNvPr>
          <p:cNvSpPr/>
          <p:nvPr/>
        </p:nvSpPr>
        <p:spPr>
          <a:xfrm>
            <a:off x="882" y="2042531"/>
            <a:ext cx="2462861" cy="1655043"/>
          </a:xfrm>
          <a:prstGeom prst="wedgeEllipseCallout">
            <a:avLst>
              <a:gd name="adj1" fmla="val 78100"/>
              <a:gd name="adj2" fmla="val 535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36">
                <a:solidFill>
                  <a:sysClr val="windowText" lastClr="000000"/>
                </a:solidFill>
              </a:rPr>
              <a:t>For each new tenant, ISV code should create a new SP.</a:t>
            </a:r>
          </a:p>
        </p:txBody>
      </p:sp>
      <p:sp>
        <p:nvSpPr>
          <p:cNvPr id="5" name="Speech Bubble: Oval 4">
            <a:extLst>
              <a:ext uri="{FF2B5EF4-FFF2-40B4-BE49-F238E27FC236}">
                <a16:creationId xmlns:a16="http://schemas.microsoft.com/office/drawing/2014/main" id="{A59914A4-5F24-4EB8-B005-D6B4FD42C9C0}"/>
              </a:ext>
            </a:extLst>
          </p:cNvPr>
          <p:cNvSpPr/>
          <p:nvPr/>
        </p:nvSpPr>
        <p:spPr>
          <a:xfrm>
            <a:off x="881" y="4312742"/>
            <a:ext cx="2686161" cy="2300860"/>
          </a:xfrm>
          <a:prstGeom prst="wedgeEllipseCallout">
            <a:avLst>
              <a:gd name="adj1" fmla="val 65142"/>
              <a:gd name="adj2" fmla="val 3311"/>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36">
                <a:solidFill>
                  <a:sysClr val="windowText" lastClr="000000"/>
                </a:solidFill>
              </a:rPr>
              <a:t>ISV code should save in the DB/</a:t>
            </a:r>
            <a:r>
              <a:rPr lang="en-US" sz="1836" err="1">
                <a:solidFill>
                  <a:sysClr val="windowText" lastClr="000000"/>
                </a:solidFill>
              </a:rPr>
              <a:t>KeyVault</a:t>
            </a:r>
            <a:r>
              <a:rPr lang="en-US" sz="1836">
                <a:solidFill>
                  <a:sysClr val="windowText" lastClr="000000"/>
                </a:solidFill>
              </a:rPr>
              <a:t>: the created AAD app, SP, secret, workspace and report</a:t>
            </a:r>
          </a:p>
        </p:txBody>
      </p:sp>
    </p:spTree>
    <p:extLst>
      <p:ext uri="{BB962C8B-B14F-4D97-AF65-F5344CB8AC3E}">
        <p14:creationId xmlns:p14="http://schemas.microsoft.com/office/powerpoint/2010/main" val="1187964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D7CF-A86E-406F-A044-312A02943552}"/>
              </a:ext>
            </a:extLst>
          </p:cNvPr>
          <p:cNvSpPr>
            <a:spLocks noGrp="1"/>
          </p:cNvSpPr>
          <p:nvPr>
            <p:ph type="title"/>
          </p:nvPr>
        </p:nvSpPr>
        <p:spPr/>
        <p:txBody>
          <a:bodyPr/>
          <a:lstStyle/>
          <a:p>
            <a:r>
              <a:rPr lang="en-US" b="1"/>
              <a:t>Feedback: </a:t>
            </a:r>
            <a:r>
              <a:rPr lang="en-US"/>
              <a:t>Naming</a:t>
            </a:r>
          </a:p>
        </p:txBody>
      </p:sp>
      <p:sp>
        <p:nvSpPr>
          <p:cNvPr id="3" name="Content Placeholder 2">
            <a:extLst>
              <a:ext uri="{FF2B5EF4-FFF2-40B4-BE49-F238E27FC236}">
                <a16:creationId xmlns:a16="http://schemas.microsoft.com/office/drawing/2014/main" id="{78BB5916-9AF6-43CF-AB64-5CA906FB5028}"/>
              </a:ext>
            </a:extLst>
          </p:cNvPr>
          <p:cNvSpPr>
            <a:spLocks noGrp="1"/>
          </p:cNvSpPr>
          <p:nvPr>
            <p:ph idx="1"/>
          </p:nvPr>
        </p:nvSpPr>
        <p:spPr>
          <a:xfrm>
            <a:off x="518187" y="1476622"/>
            <a:ext cx="11400102" cy="1313180"/>
          </a:xfrm>
        </p:spPr>
        <p:txBody>
          <a:bodyPr/>
          <a:lstStyle/>
          <a:p>
            <a:r>
              <a:rPr lang="en-US"/>
              <a:t>Do you see a problem with the name “Profile”?</a:t>
            </a:r>
          </a:p>
          <a:p>
            <a:r>
              <a:rPr lang="en-US"/>
              <a:t>What do you think about “Partition”?</a:t>
            </a:r>
          </a:p>
          <a:p>
            <a:r>
              <a:rPr lang="en-US"/>
              <a:t>Other names?</a:t>
            </a:r>
          </a:p>
        </p:txBody>
      </p:sp>
    </p:spTree>
    <p:extLst>
      <p:ext uri="{BB962C8B-B14F-4D97-AF65-F5344CB8AC3E}">
        <p14:creationId xmlns:p14="http://schemas.microsoft.com/office/powerpoint/2010/main" val="265817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3165-B52E-415D-AF1E-85F30F129621}"/>
              </a:ext>
            </a:extLst>
          </p:cNvPr>
          <p:cNvSpPr>
            <a:spLocks noGrp="1"/>
          </p:cNvSpPr>
          <p:nvPr>
            <p:ph type="title"/>
          </p:nvPr>
        </p:nvSpPr>
        <p:spPr/>
        <p:txBody>
          <a:bodyPr/>
          <a:lstStyle/>
          <a:p>
            <a:r>
              <a:rPr lang="en-US" dirty="0"/>
              <a:t>Developer Sample: AppOwnsDataMultiTenant</a:t>
            </a:r>
          </a:p>
        </p:txBody>
      </p:sp>
      <p:sp>
        <p:nvSpPr>
          <p:cNvPr id="12" name="Text Placeholder 11">
            <a:extLst>
              <a:ext uri="{FF2B5EF4-FFF2-40B4-BE49-F238E27FC236}">
                <a16:creationId xmlns:a16="http://schemas.microsoft.com/office/drawing/2014/main" id="{B208445A-4165-4760-B465-18488CDBB25E}"/>
              </a:ext>
            </a:extLst>
          </p:cNvPr>
          <p:cNvSpPr>
            <a:spLocks noGrp="1"/>
          </p:cNvSpPr>
          <p:nvPr>
            <p:ph type="body" sz="quarter" idx="10"/>
          </p:nvPr>
        </p:nvSpPr>
        <p:spPr>
          <a:xfrm>
            <a:off x="511277" y="1227439"/>
            <a:ext cx="11604521" cy="1138773"/>
          </a:xfrm>
        </p:spPr>
        <p:txBody>
          <a:bodyPr/>
          <a:lstStyle/>
          <a:p>
            <a:r>
              <a:rPr lang="en-US" dirty="0"/>
              <a:t>You can download and try out the sample code used in this webinar</a:t>
            </a:r>
          </a:p>
          <a:p>
            <a:pPr lvl="1"/>
            <a:r>
              <a:rPr lang="en-US" dirty="0"/>
              <a:t>Implemented as C#/.NET6 web application which uses the Power BI .NET SDK</a:t>
            </a:r>
          </a:p>
          <a:p>
            <a:pPr lvl="1"/>
            <a:r>
              <a:rPr lang="en-US" dirty="0"/>
              <a:t>Download this code from </a:t>
            </a:r>
            <a:r>
              <a:rPr lang="en-US" b="1" dirty="0">
                <a:solidFill>
                  <a:srgbClr val="680000"/>
                </a:solidFill>
              </a:rPr>
              <a:t>https://github.com/PowerBiDevCamp/AppOwnsDataMultiTenant</a:t>
            </a:r>
          </a:p>
        </p:txBody>
      </p:sp>
      <p:pic>
        <p:nvPicPr>
          <p:cNvPr id="4" name="Picture 3">
            <a:extLst>
              <a:ext uri="{FF2B5EF4-FFF2-40B4-BE49-F238E27FC236}">
                <a16:creationId xmlns:a16="http://schemas.microsoft.com/office/drawing/2014/main" id="{7DFB7FC6-DD9F-4B28-B5B0-0F76B6EC2AAF}"/>
              </a:ext>
            </a:extLst>
          </p:cNvPr>
          <p:cNvPicPr>
            <a:picLocks noChangeAspect="1"/>
          </p:cNvPicPr>
          <p:nvPr/>
        </p:nvPicPr>
        <p:blipFill>
          <a:blip r:embed="rId2"/>
          <a:stretch>
            <a:fillRect/>
          </a:stretch>
        </p:blipFill>
        <p:spPr>
          <a:xfrm>
            <a:off x="8327954" y="2607878"/>
            <a:ext cx="3428617" cy="4040870"/>
          </a:xfrm>
          <a:prstGeom prst="rect">
            <a:avLst/>
          </a:prstGeom>
        </p:spPr>
      </p:pic>
      <p:pic>
        <p:nvPicPr>
          <p:cNvPr id="9" name="Picture 8">
            <a:extLst>
              <a:ext uri="{FF2B5EF4-FFF2-40B4-BE49-F238E27FC236}">
                <a16:creationId xmlns:a16="http://schemas.microsoft.com/office/drawing/2014/main" id="{CF99BDBB-5CD9-4510-8318-02298A4B09E0}"/>
              </a:ext>
            </a:extLst>
          </p:cNvPr>
          <p:cNvPicPr>
            <a:picLocks noChangeAspect="1"/>
          </p:cNvPicPr>
          <p:nvPr/>
        </p:nvPicPr>
        <p:blipFill>
          <a:blip r:embed="rId3"/>
          <a:stretch>
            <a:fillRect/>
          </a:stretch>
        </p:blipFill>
        <p:spPr>
          <a:xfrm>
            <a:off x="1208158" y="2607878"/>
            <a:ext cx="6499311" cy="4040870"/>
          </a:xfrm>
          <a:prstGeom prst="rect">
            <a:avLst/>
          </a:prstGeom>
          <a:ln>
            <a:solidFill>
              <a:schemeClr val="tx1">
                <a:lumMod val="50000"/>
              </a:schemeClr>
            </a:solidFill>
          </a:ln>
        </p:spPr>
      </p:pic>
    </p:spTree>
    <p:extLst>
      <p:ext uri="{BB962C8B-B14F-4D97-AF65-F5344CB8AC3E}">
        <p14:creationId xmlns:p14="http://schemas.microsoft.com/office/powerpoint/2010/main" val="842404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2069797"/>
          </a:xfrm>
        </p:spPr>
        <p:txBody>
          <a:bodyPr/>
          <a:lstStyle/>
          <a:p>
            <a:pPr>
              <a:buFont typeface="Wingdings" panose="05000000000000000000" pitchFamily="2" charset="2"/>
              <a:buChar char="Ø"/>
            </a:pPr>
            <a:r>
              <a:rPr lang="en-US" dirty="0"/>
              <a:t>Introduction to Service Principal Profiles</a:t>
            </a:r>
          </a:p>
          <a:p>
            <a:r>
              <a:rPr lang="en-US" dirty="0"/>
              <a:t>Creating and Managing Service Principal Profiles</a:t>
            </a:r>
          </a:p>
          <a:p>
            <a:r>
              <a:rPr lang="en-US" dirty="0"/>
              <a:t>Calling the Power BI REST API as a Service Principal Profile</a:t>
            </a:r>
          </a:p>
          <a:p>
            <a:r>
              <a:rPr lang="en-US" dirty="0"/>
              <a:t>Designing Multi-tenant Applications using Service Principal Profiles</a:t>
            </a:r>
          </a:p>
        </p:txBody>
      </p:sp>
    </p:spTree>
    <p:extLst>
      <p:ext uri="{BB962C8B-B14F-4D97-AF65-F5344CB8AC3E}">
        <p14:creationId xmlns:p14="http://schemas.microsoft.com/office/powerpoint/2010/main" val="37630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11B1-D573-49E5-A9DB-9970F254BB73}"/>
              </a:ext>
            </a:extLst>
          </p:cNvPr>
          <p:cNvSpPr>
            <a:spLocks noGrp="1"/>
          </p:cNvSpPr>
          <p:nvPr>
            <p:ph type="title"/>
          </p:nvPr>
        </p:nvSpPr>
        <p:spPr/>
        <p:txBody>
          <a:bodyPr/>
          <a:lstStyle/>
          <a:p>
            <a:r>
              <a:rPr lang="en-US" dirty="0"/>
              <a:t>Developing with App-Owns-Data Embedding</a:t>
            </a:r>
          </a:p>
        </p:txBody>
      </p:sp>
      <p:sp>
        <p:nvSpPr>
          <p:cNvPr id="3" name="Text Placeholder 2">
            <a:extLst>
              <a:ext uri="{FF2B5EF4-FFF2-40B4-BE49-F238E27FC236}">
                <a16:creationId xmlns:a16="http://schemas.microsoft.com/office/drawing/2014/main" id="{5DEBD6CF-3C23-472A-8698-10C828FC7259}"/>
              </a:ext>
            </a:extLst>
          </p:cNvPr>
          <p:cNvSpPr>
            <a:spLocks noGrp="1"/>
          </p:cNvSpPr>
          <p:nvPr>
            <p:ph type="body" sz="quarter" idx="10"/>
          </p:nvPr>
        </p:nvSpPr>
        <p:spPr>
          <a:xfrm>
            <a:off x="511277" y="1227439"/>
            <a:ext cx="11604521" cy="4662815"/>
          </a:xfrm>
        </p:spPr>
        <p:txBody>
          <a:bodyPr/>
          <a:lstStyle/>
          <a:p>
            <a:r>
              <a:rPr lang="en-US" dirty="0"/>
              <a:t>Best practices in App-Owns-Data embedding</a:t>
            </a:r>
          </a:p>
          <a:p>
            <a:pPr lvl="1"/>
            <a:r>
              <a:rPr lang="en-US" dirty="0"/>
              <a:t>Call Power BI REST API as service principal not as user</a:t>
            </a:r>
          </a:p>
          <a:p>
            <a:pPr lvl="1"/>
            <a:r>
              <a:rPr lang="en-US" dirty="0"/>
              <a:t>Avoid problems with MFA and managing password rotation</a:t>
            </a:r>
          </a:p>
          <a:p>
            <a:pPr>
              <a:spcBef>
                <a:spcPts val="1200"/>
              </a:spcBef>
            </a:pPr>
            <a:r>
              <a:rPr lang="en-US" dirty="0"/>
              <a:t>Requires code to provision customer tenants</a:t>
            </a:r>
          </a:p>
          <a:p>
            <a:pPr lvl="1"/>
            <a:r>
              <a:rPr lang="en-US" dirty="0"/>
              <a:t>create new workspace</a:t>
            </a:r>
          </a:p>
          <a:p>
            <a:pPr lvl="1"/>
            <a:r>
              <a:rPr lang="en-US" dirty="0"/>
              <a:t>import PBIX to create dataset</a:t>
            </a:r>
          </a:p>
          <a:p>
            <a:pPr lvl="1"/>
            <a:r>
              <a:rPr lang="en-US" dirty="0"/>
              <a:t>set datasource credentials</a:t>
            </a:r>
          </a:p>
          <a:p>
            <a:pPr lvl="1"/>
            <a:r>
              <a:rPr lang="en-US" dirty="0"/>
              <a:t>start refresh operations</a:t>
            </a:r>
          </a:p>
          <a:p>
            <a:pPr lvl="1"/>
            <a:endParaRPr lang="en-US" dirty="0"/>
          </a:p>
          <a:p>
            <a:pPr lvl="1"/>
            <a:endParaRPr lang="en-US" dirty="0"/>
          </a:p>
        </p:txBody>
      </p:sp>
    </p:spTree>
    <p:extLst>
      <p:ext uri="{BB962C8B-B14F-4D97-AF65-F5344CB8AC3E}">
        <p14:creationId xmlns:p14="http://schemas.microsoft.com/office/powerpoint/2010/main" val="39385677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B534-AA26-438B-82A1-386196FBDBC4}"/>
              </a:ext>
            </a:extLst>
          </p:cNvPr>
          <p:cNvSpPr>
            <a:spLocks noGrp="1"/>
          </p:cNvSpPr>
          <p:nvPr>
            <p:ph type="title"/>
          </p:nvPr>
        </p:nvSpPr>
        <p:spPr/>
        <p:txBody>
          <a:bodyPr/>
          <a:lstStyle/>
          <a:p>
            <a:r>
              <a:rPr lang="en-US" dirty="0"/>
              <a:t>Understanding the 1000 Workspace Limitation</a:t>
            </a:r>
          </a:p>
        </p:txBody>
      </p:sp>
      <p:sp>
        <p:nvSpPr>
          <p:cNvPr id="3" name="Text Placeholder 2">
            <a:extLst>
              <a:ext uri="{FF2B5EF4-FFF2-40B4-BE49-F238E27FC236}">
                <a16:creationId xmlns:a16="http://schemas.microsoft.com/office/drawing/2014/main" id="{259B641E-5935-4DAB-B63F-C195B48A01A3}"/>
              </a:ext>
            </a:extLst>
          </p:cNvPr>
          <p:cNvSpPr>
            <a:spLocks noGrp="1"/>
          </p:cNvSpPr>
          <p:nvPr>
            <p:ph type="body" sz="quarter" idx="10"/>
          </p:nvPr>
        </p:nvSpPr>
        <p:spPr>
          <a:xfrm>
            <a:off x="511277" y="1227439"/>
            <a:ext cx="11604521" cy="5093702"/>
          </a:xfrm>
        </p:spPr>
        <p:txBody>
          <a:bodyPr/>
          <a:lstStyle/>
          <a:p>
            <a:r>
              <a:rPr lang="en-US" dirty="0"/>
              <a:t>Service principal cannot be member of more than 1000 workspaces</a:t>
            </a:r>
          </a:p>
          <a:p>
            <a:pPr lvl="1"/>
            <a:r>
              <a:rPr lang="en-US" dirty="0"/>
              <a:t>Purpose of limit is to maintain high levels of performance </a:t>
            </a:r>
          </a:p>
          <a:p>
            <a:pPr lvl="1"/>
            <a:r>
              <a:rPr lang="en-US" dirty="0"/>
              <a:t>Performance suffers as service principal is added to more workspaces</a:t>
            </a:r>
          </a:p>
          <a:p>
            <a:pPr lvl="1"/>
            <a:r>
              <a:rPr lang="en-US" dirty="0"/>
              <a:t>1000 workspace limitation is not enforced through code in Power BI Service</a:t>
            </a:r>
          </a:p>
          <a:p>
            <a:endParaRPr lang="en-US" dirty="0"/>
          </a:p>
          <a:p>
            <a:r>
              <a:rPr lang="en-US" dirty="0"/>
              <a:t>Observations about the 1000 workspace limit</a:t>
            </a:r>
          </a:p>
          <a:p>
            <a:pPr lvl="1"/>
            <a:r>
              <a:rPr lang="en-US" dirty="0"/>
              <a:t>Scenario is unsupported when service principal is member of 1000+ workspaces</a:t>
            </a:r>
          </a:p>
          <a:p>
            <a:pPr lvl="1"/>
            <a:r>
              <a:rPr lang="en-US" dirty="0"/>
              <a:t>Being member of 100 workspaces will perform better than 1000 workspaces</a:t>
            </a:r>
          </a:p>
          <a:p>
            <a:pPr lvl="1"/>
            <a:r>
              <a:rPr lang="en-US" dirty="0"/>
              <a:t>Being member of 10 workspaces will perform better than 100 workspaces</a:t>
            </a:r>
          </a:p>
          <a:p>
            <a:pPr lvl="1"/>
            <a:r>
              <a:rPr lang="en-US" dirty="0"/>
              <a:t>Optimal number of workspace memberships for performance reasons = 1</a:t>
            </a:r>
          </a:p>
          <a:p>
            <a:pPr lvl="1"/>
            <a:endParaRPr lang="en-US" dirty="0"/>
          </a:p>
        </p:txBody>
      </p:sp>
    </p:spTree>
    <p:extLst>
      <p:ext uri="{BB962C8B-B14F-4D97-AF65-F5344CB8AC3E}">
        <p14:creationId xmlns:p14="http://schemas.microsoft.com/office/powerpoint/2010/main" val="31711989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D877-2D9A-439F-AFD9-195457AD8DE8}"/>
              </a:ext>
            </a:extLst>
          </p:cNvPr>
          <p:cNvSpPr>
            <a:spLocks noGrp="1"/>
          </p:cNvSpPr>
          <p:nvPr>
            <p:ph type="title"/>
          </p:nvPr>
        </p:nvSpPr>
        <p:spPr/>
        <p:txBody>
          <a:bodyPr/>
          <a:lstStyle/>
          <a:p>
            <a:r>
              <a:rPr lang="en-US" dirty="0"/>
              <a:t>What Did We Do Before Service Principal Profiles?</a:t>
            </a:r>
          </a:p>
        </p:txBody>
      </p:sp>
      <p:sp>
        <p:nvSpPr>
          <p:cNvPr id="3" name="Text Placeholder 2">
            <a:extLst>
              <a:ext uri="{FF2B5EF4-FFF2-40B4-BE49-F238E27FC236}">
                <a16:creationId xmlns:a16="http://schemas.microsoft.com/office/drawing/2014/main" id="{A5905E7D-9D01-4E1C-B04C-5F405F0D10CB}"/>
              </a:ext>
            </a:extLst>
          </p:cNvPr>
          <p:cNvSpPr>
            <a:spLocks noGrp="1"/>
          </p:cNvSpPr>
          <p:nvPr>
            <p:ph type="body" sz="quarter" idx="10"/>
          </p:nvPr>
        </p:nvSpPr>
        <p:spPr>
          <a:xfrm>
            <a:off x="511277" y="1227439"/>
            <a:ext cx="11604521" cy="2762295"/>
          </a:xfrm>
        </p:spPr>
        <p:txBody>
          <a:bodyPr/>
          <a:lstStyle/>
          <a:p>
            <a:r>
              <a:rPr lang="en-US" dirty="0"/>
              <a:t>Multi-tenant application designs used in the past</a:t>
            </a:r>
          </a:p>
          <a:p>
            <a:pPr lvl="1"/>
            <a:r>
              <a:rPr lang="en-US" dirty="0"/>
              <a:t>Single Service Principal</a:t>
            </a:r>
          </a:p>
          <a:p>
            <a:pPr lvl="1"/>
            <a:r>
              <a:rPr lang="en-US" dirty="0"/>
              <a:t>Service Principal Pooling</a:t>
            </a:r>
          </a:p>
          <a:p>
            <a:pPr lvl="1"/>
            <a:r>
              <a:rPr lang="en-US" dirty="0"/>
              <a:t>One Service Principal Per Customer Tenant</a:t>
            </a:r>
          </a:p>
          <a:p>
            <a:endParaRPr lang="en-US" dirty="0"/>
          </a:p>
          <a:p>
            <a:pPr lvl="1"/>
            <a:endParaRPr lang="en-US" dirty="0"/>
          </a:p>
        </p:txBody>
      </p:sp>
    </p:spTree>
    <p:extLst>
      <p:ext uri="{BB962C8B-B14F-4D97-AF65-F5344CB8AC3E}">
        <p14:creationId xmlns:p14="http://schemas.microsoft.com/office/powerpoint/2010/main" val="15387837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C82-03EF-406E-9ADF-3A17C45EF1C1}"/>
              </a:ext>
            </a:extLst>
          </p:cNvPr>
          <p:cNvSpPr>
            <a:spLocks noGrp="1"/>
          </p:cNvSpPr>
          <p:nvPr>
            <p:ph type="title"/>
          </p:nvPr>
        </p:nvSpPr>
        <p:spPr/>
        <p:txBody>
          <a:bodyPr/>
          <a:lstStyle/>
          <a:p>
            <a:r>
              <a:rPr lang="en-US" dirty="0"/>
              <a:t>Solution 1 – Single Service Principal</a:t>
            </a:r>
          </a:p>
        </p:txBody>
      </p:sp>
      <p:sp>
        <p:nvSpPr>
          <p:cNvPr id="3" name="Text Placeholder 2">
            <a:extLst>
              <a:ext uri="{FF2B5EF4-FFF2-40B4-BE49-F238E27FC236}">
                <a16:creationId xmlns:a16="http://schemas.microsoft.com/office/drawing/2014/main" id="{F0764639-1A36-405C-A910-EA0381BB0D40}"/>
              </a:ext>
            </a:extLst>
          </p:cNvPr>
          <p:cNvSpPr>
            <a:spLocks noGrp="1"/>
          </p:cNvSpPr>
          <p:nvPr>
            <p:ph type="body" sz="quarter" idx="10"/>
          </p:nvPr>
        </p:nvSpPr>
        <p:spPr>
          <a:xfrm>
            <a:off x="511277" y="1227439"/>
            <a:ext cx="11604521" cy="1592744"/>
          </a:xfrm>
        </p:spPr>
        <p:txBody>
          <a:bodyPr/>
          <a:lstStyle/>
          <a:p>
            <a:pPr>
              <a:spcAft>
                <a:spcPts val="0"/>
              </a:spcAft>
            </a:pPr>
            <a:r>
              <a:rPr lang="en-US" dirty="0"/>
              <a:t>Requires one-time creation of Azure AD application for service principal</a:t>
            </a:r>
          </a:p>
          <a:p>
            <a:pPr>
              <a:spcAft>
                <a:spcPts val="0"/>
              </a:spcAft>
            </a:pPr>
            <a:r>
              <a:rPr lang="en-US" dirty="0"/>
              <a:t>Supported until you reach 1000 tenants</a:t>
            </a:r>
          </a:p>
          <a:p>
            <a:pPr>
              <a:spcAft>
                <a:spcPts val="0"/>
              </a:spcAft>
            </a:pPr>
            <a:r>
              <a:rPr lang="en-US" dirty="0"/>
              <a:t>Less performant when service principal is member of 100s of workspaces</a:t>
            </a:r>
          </a:p>
          <a:p>
            <a:pPr>
              <a:spcAft>
                <a:spcPts val="0"/>
              </a:spcAft>
            </a:pPr>
            <a:r>
              <a:rPr lang="en-US" dirty="0"/>
              <a:t>Service principal is owner of datasource credentials across all customer tenants</a:t>
            </a:r>
          </a:p>
        </p:txBody>
      </p:sp>
      <p:sp>
        <p:nvSpPr>
          <p:cNvPr id="61" name="Rectangle 60">
            <a:extLst>
              <a:ext uri="{FF2B5EF4-FFF2-40B4-BE49-F238E27FC236}">
                <a16:creationId xmlns:a16="http://schemas.microsoft.com/office/drawing/2014/main" id="{42540A6D-6E31-4722-954F-EC2295BDB8B0}"/>
              </a:ext>
            </a:extLst>
          </p:cNvPr>
          <p:cNvSpPr/>
          <p:nvPr/>
        </p:nvSpPr>
        <p:spPr bwMode="auto">
          <a:xfrm>
            <a:off x="903514" y="2997018"/>
            <a:ext cx="8479971" cy="3894092"/>
          </a:xfrm>
          <a:prstGeom prst="rect">
            <a:avLst/>
          </a:prstGeom>
          <a:solidFill>
            <a:schemeClr val="bg1">
              <a:lumMod val="95000"/>
            </a:schemeClr>
          </a:solidFill>
          <a:ln w="19050">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AE1C0958-C58C-487F-B4AC-C30A810C7756}"/>
              </a:ext>
            </a:extLst>
          </p:cNvPr>
          <p:cNvSpPr/>
          <p:nvPr/>
        </p:nvSpPr>
        <p:spPr bwMode="auto">
          <a:xfrm>
            <a:off x="3495232" y="3655265"/>
            <a:ext cx="2023045" cy="2919600"/>
          </a:xfrm>
          <a:prstGeom prst="rect">
            <a:avLst/>
          </a:prstGeom>
          <a:solidFill>
            <a:schemeClr val="accent3">
              <a:lumMod val="20000"/>
              <a:lumOff val="80000"/>
            </a:schemeClr>
          </a:solidFill>
          <a:ln w="19050">
            <a:solidFill>
              <a:schemeClr val="tx1">
                <a:lumMod val="60000"/>
                <a:lumOff val="4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b="1" dirty="0">
                <a:solidFill>
                  <a:schemeClr val="tx1"/>
                </a:solidFill>
                <a:ea typeface="Segoe UI" pitchFamily="34" charset="0"/>
                <a:cs typeface="Segoe UI" pitchFamily="34" charset="0"/>
              </a:rPr>
              <a:t>Multi-tenant Application</a:t>
            </a:r>
          </a:p>
        </p:txBody>
      </p:sp>
      <p:sp>
        <p:nvSpPr>
          <p:cNvPr id="63" name="Rectangle 62">
            <a:extLst>
              <a:ext uri="{FF2B5EF4-FFF2-40B4-BE49-F238E27FC236}">
                <a16:creationId xmlns:a16="http://schemas.microsoft.com/office/drawing/2014/main" id="{814BBEA5-522E-42E1-8A31-922CD4BE3961}"/>
              </a:ext>
            </a:extLst>
          </p:cNvPr>
          <p:cNvSpPr/>
          <p:nvPr/>
        </p:nvSpPr>
        <p:spPr bwMode="auto">
          <a:xfrm>
            <a:off x="6108404" y="3202218"/>
            <a:ext cx="2809295" cy="3556872"/>
          </a:xfrm>
          <a:prstGeom prst="rect">
            <a:avLst/>
          </a:prstGeom>
          <a:solidFill>
            <a:srgbClr val="FEFCF0"/>
          </a:solidFill>
          <a:ln w="19050">
            <a:solidFill>
              <a:schemeClr val="tx1">
                <a:lumMod val="60000"/>
                <a:lumOff val="40000"/>
              </a:schemeClr>
            </a:solidFill>
            <a:prstDash val="solid"/>
            <a:headEnd type="none" w="med" len="med"/>
            <a:tailEnd type="none" w="med" len="med"/>
            <a:extLst>
              <a:ext uri="{C807C97D-BFC1-408E-A445-0C87EB9F89A2}">
                <ask:lineSketchStyleProps xmlns:ask="http://schemas.microsoft.com/office/drawing/2018/sketchyshapes">
                  <ask:type>
                    <ask:lineSketchNon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3152"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tx1"/>
                </a:solidFill>
                <a:ea typeface="Segoe UI" pitchFamily="34" charset="0"/>
                <a:cs typeface="Segoe UI" pitchFamily="34" charset="0"/>
              </a:rPr>
              <a:t>Multi-tenant Environment</a:t>
            </a:r>
            <a:br>
              <a:rPr lang="en-US" sz="1200" b="1" dirty="0">
                <a:solidFill>
                  <a:schemeClr val="tx1"/>
                </a:solidFill>
                <a:ea typeface="Segoe UI" pitchFamily="34" charset="0"/>
                <a:cs typeface="Segoe UI" pitchFamily="34" charset="0"/>
              </a:rPr>
            </a:br>
            <a:r>
              <a:rPr lang="en-US" sz="1200" b="1" dirty="0">
                <a:solidFill>
                  <a:schemeClr val="tx1"/>
                </a:solidFill>
                <a:ea typeface="Segoe UI" pitchFamily="34" charset="0"/>
                <a:cs typeface="Segoe UI" pitchFamily="34" charset="0"/>
              </a:rPr>
              <a:t>Power BI Service</a:t>
            </a:r>
          </a:p>
        </p:txBody>
      </p:sp>
      <p:grpSp>
        <p:nvGrpSpPr>
          <p:cNvPr id="64" name="Group 63">
            <a:extLst>
              <a:ext uri="{FF2B5EF4-FFF2-40B4-BE49-F238E27FC236}">
                <a16:creationId xmlns:a16="http://schemas.microsoft.com/office/drawing/2014/main" id="{65452A13-ED4B-4043-9A2D-5E6D4B2EA781}"/>
              </a:ext>
            </a:extLst>
          </p:cNvPr>
          <p:cNvGrpSpPr/>
          <p:nvPr/>
        </p:nvGrpSpPr>
        <p:grpSpPr>
          <a:xfrm>
            <a:off x="1273314" y="3581453"/>
            <a:ext cx="1235526" cy="614903"/>
            <a:chOff x="-393444" y="1578748"/>
            <a:chExt cx="1520149" cy="1005451"/>
          </a:xfrm>
          <a:solidFill>
            <a:schemeClr val="accent4">
              <a:lumMod val="20000"/>
              <a:lumOff val="80000"/>
            </a:schemeClr>
          </a:solidFill>
        </p:grpSpPr>
        <p:sp>
          <p:nvSpPr>
            <p:cNvPr id="65" name="Rectangle 64">
              <a:extLst>
                <a:ext uri="{FF2B5EF4-FFF2-40B4-BE49-F238E27FC236}">
                  <a16:creationId xmlns:a16="http://schemas.microsoft.com/office/drawing/2014/main" id="{0D423690-5A29-4325-89A4-D33D8AD4B0B9}"/>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1</a:t>
              </a:r>
            </a:p>
          </p:txBody>
        </p:sp>
        <p:pic>
          <p:nvPicPr>
            <p:cNvPr id="66" name="Graphic 65" descr="Users outline">
              <a:extLst>
                <a:ext uri="{FF2B5EF4-FFF2-40B4-BE49-F238E27FC236}">
                  <a16:creationId xmlns:a16="http://schemas.microsoft.com/office/drawing/2014/main" id="{70763E18-98EE-4116-9F6E-2F42EB60D00A}"/>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cxnSp>
        <p:nvCxnSpPr>
          <p:cNvPr id="67" name="Straight Arrow Connector 66">
            <a:extLst>
              <a:ext uri="{FF2B5EF4-FFF2-40B4-BE49-F238E27FC236}">
                <a16:creationId xmlns:a16="http://schemas.microsoft.com/office/drawing/2014/main" id="{7404E2C3-988A-4C5A-BAF2-CDDE83518FCC}"/>
              </a:ext>
            </a:extLst>
          </p:cNvPr>
          <p:cNvCxnSpPr>
            <a:cxnSpLocks/>
            <a:endCxn id="104" idx="1"/>
          </p:cNvCxnSpPr>
          <p:nvPr/>
        </p:nvCxnSpPr>
        <p:spPr>
          <a:xfrm flipV="1">
            <a:off x="4373694" y="3996615"/>
            <a:ext cx="2116448" cy="85097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E1AE01A-2EED-4B8E-A70E-C503D5C088EC}"/>
              </a:ext>
            </a:extLst>
          </p:cNvPr>
          <p:cNvCxnSpPr>
            <a:cxnSpLocks/>
            <a:endCxn id="97" idx="1"/>
          </p:cNvCxnSpPr>
          <p:nvPr/>
        </p:nvCxnSpPr>
        <p:spPr>
          <a:xfrm flipV="1">
            <a:off x="4459428" y="4737172"/>
            <a:ext cx="2029469" cy="11041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E9AEE37-0B27-4111-981E-F58B3A6138AE}"/>
              </a:ext>
            </a:extLst>
          </p:cNvPr>
          <p:cNvCxnSpPr>
            <a:cxnSpLocks/>
            <a:endCxn id="90" idx="1"/>
          </p:cNvCxnSpPr>
          <p:nvPr/>
        </p:nvCxnSpPr>
        <p:spPr>
          <a:xfrm>
            <a:off x="4459428" y="4847589"/>
            <a:ext cx="2029469" cy="63014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02A6C30-313C-4EBD-B3D2-FD627DD67756}"/>
              </a:ext>
            </a:extLst>
          </p:cNvPr>
          <p:cNvCxnSpPr>
            <a:cxnSpLocks/>
            <a:endCxn id="83" idx="1"/>
          </p:cNvCxnSpPr>
          <p:nvPr/>
        </p:nvCxnSpPr>
        <p:spPr>
          <a:xfrm>
            <a:off x="4414750" y="4891996"/>
            <a:ext cx="2088400" cy="132629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E81A011F-3C0E-4775-9553-FF7A03C06F67}"/>
              </a:ext>
            </a:extLst>
          </p:cNvPr>
          <p:cNvGrpSpPr/>
          <p:nvPr/>
        </p:nvGrpSpPr>
        <p:grpSpPr>
          <a:xfrm>
            <a:off x="4059326" y="4435017"/>
            <a:ext cx="809083" cy="869245"/>
            <a:chOff x="6262373" y="2435914"/>
            <a:chExt cx="848695" cy="911804"/>
          </a:xfrm>
        </p:grpSpPr>
        <p:sp>
          <p:nvSpPr>
            <p:cNvPr id="72" name="Rectangle 71">
              <a:extLst>
                <a:ext uri="{FF2B5EF4-FFF2-40B4-BE49-F238E27FC236}">
                  <a16:creationId xmlns:a16="http://schemas.microsoft.com/office/drawing/2014/main" id="{C59CFE14-C27B-47C0-8603-FF81972DE1B8}"/>
                </a:ext>
              </a:extLst>
            </p:cNvPr>
            <p:cNvSpPr/>
            <p:nvPr/>
          </p:nvSpPr>
          <p:spPr bwMode="auto">
            <a:xfrm>
              <a:off x="6262373" y="2435914"/>
              <a:ext cx="848695" cy="911804"/>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Service</a:t>
              </a:r>
            </a:p>
            <a:p>
              <a:pPr algn="ctr" defTabSz="932472" fontAlgn="base">
                <a:lnSpc>
                  <a:spcPct val="90000"/>
                </a:lnSpc>
                <a:spcBef>
                  <a:spcPct val="0"/>
                </a:spcBef>
                <a:spcAft>
                  <a:spcPct val="0"/>
                </a:spcAft>
              </a:pPr>
              <a:r>
                <a:rPr lang="en-US" sz="800" b="1" dirty="0">
                  <a:solidFill>
                    <a:schemeClr val="tx1"/>
                  </a:solidFill>
                  <a:latin typeface="Arial Black" panose="020B0A04020102020204" pitchFamily="34" charset="0"/>
                  <a:ea typeface="Segoe UI" pitchFamily="34" charset="0"/>
                  <a:cs typeface="Segoe UI" pitchFamily="34" charset="0"/>
                </a:rPr>
                <a:t>Principal</a:t>
              </a:r>
            </a:p>
          </p:txBody>
        </p:sp>
        <p:pic>
          <p:nvPicPr>
            <p:cNvPr id="73" name="Graphic 72" descr="User with solid fill">
              <a:extLst>
                <a:ext uri="{FF2B5EF4-FFF2-40B4-BE49-F238E27FC236}">
                  <a16:creationId xmlns:a16="http://schemas.microsoft.com/office/drawing/2014/main" id="{E5399852-6C4D-4470-9CED-2B7DA035ED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3342" y="2646694"/>
              <a:ext cx="701023" cy="701023"/>
            </a:xfrm>
            <a:prstGeom prst="rect">
              <a:avLst/>
            </a:prstGeom>
          </p:spPr>
        </p:pic>
      </p:grpSp>
      <p:cxnSp>
        <p:nvCxnSpPr>
          <p:cNvPr id="74" name="Straight Arrow Connector 73">
            <a:extLst>
              <a:ext uri="{FF2B5EF4-FFF2-40B4-BE49-F238E27FC236}">
                <a16:creationId xmlns:a16="http://schemas.microsoft.com/office/drawing/2014/main" id="{884D9DED-5946-453A-B4CB-4310133C2080}"/>
              </a:ext>
            </a:extLst>
          </p:cNvPr>
          <p:cNvCxnSpPr>
            <a:cxnSpLocks/>
            <a:endCxn id="65" idx="3"/>
          </p:cNvCxnSpPr>
          <p:nvPr/>
        </p:nvCxnSpPr>
        <p:spPr>
          <a:xfrm flipH="1" flipV="1">
            <a:off x="2508840" y="3888795"/>
            <a:ext cx="870290" cy="47516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23FB24C-A638-4560-AC29-691482C291C6}"/>
              </a:ext>
            </a:extLst>
          </p:cNvPr>
          <p:cNvCxnSpPr>
            <a:cxnSpLocks/>
            <a:endCxn id="112" idx="3"/>
          </p:cNvCxnSpPr>
          <p:nvPr/>
        </p:nvCxnSpPr>
        <p:spPr>
          <a:xfrm flipH="1" flipV="1">
            <a:off x="2497959" y="4639905"/>
            <a:ext cx="914682" cy="12367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8332F4B-F366-487B-BBBF-6CC807D72941}"/>
              </a:ext>
            </a:extLst>
          </p:cNvPr>
          <p:cNvCxnSpPr>
            <a:cxnSpLocks/>
            <a:endCxn id="115" idx="3"/>
          </p:cNvCxnSpPr>
          <p:nvPr/>
        </p:nvCxnSpPr>
        <p:spPr>
          <a:xfrm flipH="1">
            <a:off x="2497957" y="5141811"/>
            <a:ext cx="864771" cy="26009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FBFCBA-5CE9-463A-9815-DD45EFE6767E}"/>
              </a:ext>
            </a:extLst>
          </p:cNvPr>
          <p:cNvCxnSpPr>
            <a:cxnSpLocks/>
            <a:endCxn id="118" idx="3"/>
          </p:cNvCxnSpPr>
          <p:nvPr/>
        </p:nvCxnSpPr>
        <p:spPr>
          <a:xfrm flipH="1">
            <a:off x="2487064" y="5691847"/>
            <a:ext cx="838906" cy="47206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36AD952-3033-40D7-8C67-294D215BEA55}"/>
              </a:ext>
            </a:extLst>
          </p:cNvPr>
          <p:cNvGrpSpPr/>
          <p:nvPr/>
        </p:nvGrpSpPr>
        <p:grpSpPr>
          <a:xfrm>
            <a:off x="6488897" y="3689272"/>
            <a:ext cx="2102653" cy="2836356"/>
            <a:chOff x="9003497" y="3530299"/>
            <a:chExt cx="2155945" cy="2908244"/>
          </a:xfrm>
        </p:grpSpPr>
        <p:grpSp>
          <p:nvGrpSpPr>
            <p:cNvPr id="79" name="Group 78">
              <a:extLst>
                <a:ext uri="{FF2B5EF4-FFF2-40B4-BE49-F238E27FC236}">
                  <a16:creationId xmlns:a16="http://schemas.microsoft.com/office/drawing/2014/main" id="{B6B80245-9286-487C-8B74-527F6AA0BDD1}"/>
                </a:ext>
              </a:extLst>
            </p:cNvPr>
            <p:cNvGrpSpPr/>
            <p:nvPr/>
          </p:nvGrpSpPr>
          <p:grpSpPr>
            <a:xfrm>
              <a:off x="9004774" y="3530299"/>
              <a:ext cx="2141331" cy="630264"/>
              <a:chOff x="8211024" y="3430934"/>
              <a:chExt cx="2141331" cy="630264"/>
            </a:xfrm>
          </p:grpSpPr>
          <p:sp>
            <p:nvSpPr>
              <p:cNvPr id="104" name="Rectangle 103">
                <a:extLst>
                  <a:ext uri="{FF2B5EF4-FFF2-40B4-BE49-F238E27FC236}">
                    <a16:creationId xmlns:a16="http://schemas.microsoft.com/office/drawing/2014/main" id="{9A0D11D4-9804-4455-A4E1-03189EE27A2E}"/>
                  </a:ext>
                </a:extLst>
              </p:cNvPr>
              <p:cNvSpPr/>
              <p:nvPr/>
            </p:nvSpPr>
            <p:spPr bwMode="auto">
              <a:xfrm>
                <a:off x="8211024" y="3430934"/>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1 Tenant</a:t>
                </a:r>
              </a:p>
            </p:txBody>
          </p:sp>
          <p:grpSp>
            <p:nvGrpSpPr>
              <p:cNvPr id="105" name="Group 104">
                <a:extLst>
                  <a:ext uri="{FF2B5EF4-FFF2-40B4-BE49-F238E27FC236}">
                    <a16:creationId xmlns:a16="http://schemas.microsoft.com/office/drawing/2014/main" id="{3D1ECA1D-0F3A-4FAB-8680-01A44CD5867D}"/>
                  </a:ext>
                </a:extLst>
              </p:cNvPr>
              <p:cNvGrpSpPr/>
              <p:nvPr/>
            </p:nvGrpSpPr>
            <p:grpSpPr>
              <a:xfrm>
                <a:off x="8363529" y="3635898"/>
                <a:ext cx="1874011" cy="373552"/>
                <a:chOff x="8489236" y="3139978"/>
                <a:chExt cx="1429269" cy="296761"/>
              </a:xfrm>
            </p:grpSpPr>
            <p:graphicFrame>
              <p:nvGraphicFramePr>
                <p:cNvPr id="106" name="Object 105">
                  <a:extLst>
                    <a:ext uri="{FF2B5EF4-FFF2-40B4-BE49-F238E27FC236}">
                      <a16:creationId xmlns:a16="http://schemas.microsoft.com/office/drawing/2014/main" id="{9B529727-6F58-49D2-AE09-A9ABEF68ED35}"/>
                    </a:ext>
                  </a:extLst>
                </p:cNvPr>
                <p:cNvGraphicFramePr>
                  <a:graphicFrameLocks noChangeAspect="1"/>
                </p:cNvGraphicFramePr>
                <p:nvPr>
                  <p:extLst>
                    <p:ext uri="{D42A27DB-BD31-4B8C-83A1-F6EECF244321}">
                      <p14:modId xmlns:p14="http://schemas.microsoft.com/office/powerpoint/2010/main" val="1950031956"/>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3134" name="Bitmap Image" r:id="rId7" imgW="380880" imgH="343080" progId="Paint.Picture">
                        <p:embed/>
                      </p:oleObj>
                    </mc:Choice>
                    <mc:Fallback>
                      <p:oleObj name="Bitmap Image" r:id="rId7" imgW="380880" imgH="343080" progId="Paint.Picture">
                        <p:embed/>
                        <p:pic>
                          <p:nvPicPr>
                            <p:cNvPr id="71" name="Object 70">
                              <a:extLst>
                                <a:ext uri="{FF2B5EF4-FFF2-40B4-BE49-F238E27FC236}">
                                  <a16:creationId xmlns:a16="http://schemas.microsoft.com/office/drawing/2014/main" id="{3AE864B2-DFC2-496A-898A-1B45F8215596}"/>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107" name="Object 106">
                  <a:extLst>
                    <a:ext uri="{FF2B5EF4-FFF2-40B4-BE49-F238E27FC236}">
                      <a16:creationId xmlns:a16="http://schemas.microsoft.com/office/drawing/2014/main" id="{22D0D749-1C88-43AD-A3A2-A92AA6F2571B}"/>
                    </a:ext>
                  </a:extLst>
                </p:cNvPr>
                <p:cNvGraphicFramePr>
                  <a:graphicFrameLocks noChangeAspect="1"/>
                </p:cNvGraphicFramePr>
                <p:nvPr>
                  <p:extLst>
                    <p:ext uri="{D42A27DB-BD31-4B8C-83A1-F6EECF244321}">
                      <p14:modId xmlns:p14="http://schemas.microsoft.com/office/powerpoint/2010/main" val="147578714"/>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3135" name="Bitmap Image" r:id="rId9" imgW="373320" imgH="365760" progId="Paint.Picture">
                        <p:embed/>
                      </p:oleObj>
                    </mc:Choice>
                    <mc:Fallback>
                      <p:oleObj name="Bitmap Image" r:id="rId9" imgW="373320" imgH="365760" progId="Paint.Picture">
                        <p:embed/>
                        <p:pic>
                          <p:nvPicPr>
                            <p:cNvPr id="73" name="Object 72">
                              <a:extLst>
                                <a:ext uri="{FF2B5EF4-FFF2-40B4-BE49-F238E27FC236}">
                                  <a16:creationId xmlns:a16="http://schemas.microsoft.com/office/drawing/2014/main" id="{C9688D6B-1662-463F-B373-89FE2F16402B}"/>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108" name="Object 107">
                  <a:extLst>
                    <a:ext uri="{FF2B5EF4-FFF2-40B4-BE49-F238E27FC236}">
                      <a16:creationId xmlns:a16="http://schemas.microsoft.com/office/drawing/2014/main" id="{EA62FA59-E7EE-4D01-945F-F748D3165BFA}"/>
                    </a:ext>
                  </a:extLst>
                </p:cNvPr>
                <p:cNvGraphicFramePr>
                  <a:graphicFrameLocks noChangeAspect="1"/>
                </p:cNvGraphicFramePr>
                <p:nvPr>
                  <p:extLst>
                    <p:ext uri="{D42A27DB-BD31-4B8C-83A1-F6EECF244321}">
                      <p14:modId xmlns:p14="http://schemas.microsoft.com/office/powerpoint/2010/main" val="1168431544"/>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3136" name="Bitmap Image" r:id="rId11" imgW="358200" imgH="350640" progId="Paint.Picture">
                        <p:embed/>
                      </p:oleObj>
                    </mc:Choice>
                    <mc:Fallback>
                      <p:oleObj name="Bitmap Image" r:id="rId11" imgW="358200" imgH="350640" progId="Paint.Picture">
                        <p:embed/>
                        <p:pic>
                          <p:nvPicPr>
                            <p:cNvPr id="75" name="Object 74">
                              <a:extLst>
                                <a:ext uri="{FF2B5EF4-FFF2-40B4-BE49-F238E27FC236}">
                                  <a16:creationId xmlns:a16="http://schemas.microsoft.com/office/drawing/2014/main" id="{544119A2-D9D8-4C4D-AB03-57C8BD621728}"/>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109" name="Object 108">
                  <a:extLst>
                    <a:ext uri="{FF2B5EF4-FFF2-40B4-BE49-F238E27FC236}">
                      <a16:creationId xmlns:a16="http://schemas.microsoft.com/office/drawing/2014/main" id="{23137EED-21AF-46C8-B7AC-41C79606C4CA}"/>
                    </a:ext>
                  </a:extLst>
                </p:cNvPr>
                <p:cNvGraphicFramePr>
                  <a:graphicFrameLocks noChangeAspect="1"/>
                </p:cNvGraphicFramePr>
                <p:nvPr>
                  <p:extLst>
                    <p:ext uri="{D42A27DB-BD31-4B8C-83A1-F6EECF244321}">
                      <p14:modId xmlns:p14="http://schemas.microsoft.com/office/powerpoint/2010/main" val="2491933094"/>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3137" name="Bitmap Image" r:id="rId13" imgW="358200" imgH="350640" progId="Paint.Picture">
                        <p:embed/>
                      </p:oleObj>
                    </mc:Choice>
                    <mc:Fallback>
                      <p:oleObj name="Bitmap Image" r:id="rId13" imgW="358200" imgH="350640" progId="Paint.Picture">
                        <p:embed/>
                        <p:pic>
                          <p:nvPicPr>
                            <p:cNvPr id="77" name="Object 76">
                              <a:extLst>
                                <a:ext uri="{FF2B5EF4-FFF2-40B4-BE49-F238E27FC236}">
                                  <a16:creationId xmlns:a16="http://schemas.microsoft.com/office/drawing/2014/main" id="{66A88949-AF41-4138-97AE-2ADBD3BF5DAF}"/>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110" name="Object 109">
                  <a:extLst>
                    <a:ext uri="{FF2B5EF4-FFF2-40B4-BE49-F238E27FC236}">
                      <a16:creationId xmlns:a16="http://schemas.microsoft.com/office/drawing/2014/main" id="{A77D3183-5375-4058-A37E-34F8238C6E91}"/>
                    </a:ext>
                  </a:extLst>
                </p:cNvPr>
                <p:cNvGraphicFramePr>
                  <a:graphicFrameLocks noChangeAspect="1"/>
                </p:cNvGraphicFramePr>
                <p:nvPr>
                  <p:extLst>
                    <p:ext uri="{D42A27DB-BD31-4B8C-83A1-F6EECF244321}">
                      <p14:modId xmlns:p14="http://schemas.microsoft.com/office/powerpoint/2010/main" val="877800119"/>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3138" name="Bitmap Image" r:id="rId15" imgW="358200" imgH="350640" progId="Paint.Picture">
                        <p:embed/>
                      </p:oleObj>
                    </mc:Choice>
                    <mc:Fallback>
                      <p:oleObj name="Bitmap Image" r:id="rId15" imgW="358200" imgH="350640" progId="Paint.Picture">
                        <p:embed/>
                        <p:pic>
                          <p:nvPicPr>
                            <p:cNvPr id="79" name="Object 78">
                              <a:extLst>
                                <a:ext uri="{FF2B5EF4-FFF2-40B4-BE49-F238E27FC236}">
                                  <a16:creationId xmlns:a16="http://schemas.microsoft.com/office/drawing/2014/main" id="{E9FA47E5-FD62-420E-9465-0E29E6A39BC2}"/>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80" name="Group 79">
              <a:extLst>
                <a:ext uri="{FF2B5EF4-FFF2-40B4-BE49-F238E27FC236}">
                  <a16:creationId xmlns:a16="http://schemas.microsoft.com/office/drawing/2014/main" id="{AF20F71C-2075-4EA4-AB90-4DB97FECA085}"/>
                </a:ext>
              </a:extLst>
            </p:cNvPr>
            <p:cNvGrpSpPr/>
            <p:nvPr/>
          </p:nvGrpSpPr>
          <p:grpSpPr>
            <a:xfrm>
              <a:off x="9003497" y="4289626"/>
              <a:ext cx="2141331" cy="630264"/>
              <a:chOff x="8209747" y="4162233"/>
              <a:chExt cx="2141331" cy="630264"/>
            </a:xfrm>
          </p:grpSpPr>
          <p:sp>
            <p:nvSpPr>
              <p:cNvPr id="97" name="Rectangle 96">
                <a:extLst>
                  <a:ext uri="{FF2B5EF4-FFF2-40B4-BE49-F238E27FC236}">
                    <a16:creationId xmlns:a16="http://schemas.microsoft.com/office/drawing/2014/main" id="{390798DA-D4D9-4F39-AA19-B365E844E663}"/>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2 Tenant</a:t>
                </a:r>
              </a:p>
            </p:txBody>
          </p:sp>
          <p:grpSp>
            <p:nvGrpSpPr>
              <p:cNvPr id="98" name="Group 97">
                <a:extLst>
                  <a:ext uri="{FF2B5EF4-FFF2-40B4-BE49-F238E27FC236}">
                    <a16:creationId xmlns:a16="http://schemas.microsoft.com/office/drawing/2014/main" id="{046A776B-EC16-4F31-A388-0B85D34B5628}"/>
                  </a:ext>
                </a:extLst>
              </p:cNvPr>
              <p:cNvGrpSpPr/>
              <p:nvPr/>
            </p:nvGrpSpPr>
            <p:grpSpPr>
              <a:xfrm>
                <a:off x="8362252" y="4367197"/>
                <a:ext cx="1874011" cy="373552"/>
                <a:chOff x="8489236" y="3139978"/>
                <a:chExt cx="1429269" cy="296761"/>
              </a:xfrm>
            </p:grpSpPr>
            <p:graphicFrame>
              <p:nvGraphicFramePr>
                <p:cNvPr id="99" name="Object 98">
                  <a:extLst>
                    <a:ext uri="{FF2B5EF4-FFF2-40B4-BE49-F238E27FC236}">
                      <a16:creationId xmlns:a16="http://schemas.microsoft.com/office/drawing/2014/main" id="{70D9ACCA-56EA-46BE-90C2-DD3BA0D32D20}"/>
                    </a:ext>
                  </a:extLst>
                </p:cNvPr>
                <p:cNvGraphicFramePr>
                  <a:graphicFrameLocks noChangeAspect="1"/>
                </p:cNvGraphicFramePr>
                <p:nvPr>
                  <p:extLst>
                    <p:ext uri="{D42A27DB-BD31-4B8C-83A1-F6EECF244321}">
                      <p14:modId xmlns:p14="http://schemas.microsoft.com/office/powerpoint/2010/main" val="2055197307"/>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3139" name="Bitmap Image" r:id="rId7" imgW="380880" imgH="343080" progId="Paint.Picture">
                        <p:embed/>
                      </p:oleObj>
                    </mc:Choice>
                    <mc:Fallback>
                      <p:oleObj name="Bitmap Image" r:id="rId7" imgW="380880" imgH="343080" progId="Paint.Picture">
                        <p:embed/>
                        <p:pic>
                          <p:nvPicPr>
                            <p:cNvPr id="68" name="Object 67">
                              <a:extLst>
                                <a:ext uri="{FF2B5EF4-FFF2-40B4-BE49-F238E27FC236}">
                                  <a16:creationId xmlns:a16="http://schemas.microsoft.com/office/drawing/2014/main" id="{558379B7-1CBC-4A96-9B90-4DEC08BB392A}"/>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100" name="Object 99">
                  <a:extLst>
                    <a:ext uri="{FF2B5EF4-FFF2-40B4-BE49-F238E27FC236}">
                      <a16:creationId xmlns:a16="http://schemas.microsoft.com/office/drawing/2014/main" id="{8F080BAE-3499-4DD9-99FD-A2314940BA48}"/>
                    </a:ext>
                  </a:extLst>
                </p:cNvPr>
                <p:cNvGraphicFramePr>
                  <a:graphicFrameLocks noChangeAspect="1"/>
                </p:cNvGraphicFramePr>
                <p:nvPr>
                  <p:extLst>
                    <p:ext uri="{D42A27DB-BD31-4B8C-83A1-F6EECF244321}">
                      <p14:modId xmlns:p14="http://schemas.microsoft.com/office/powerpoint/2010/main" val="3691376448"/>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3140" name="Bitmap Image" r:id="rId9" imgW="373320" imgH="365760" progId="Paint.Picture">
                        <p:embed/>
                      </p:oleObj>
                    </mc:Choice>
                    <mc:Fallback>
                      <p:oleObj name="Bitmap Image" r:id="rId9" imgW="373320" imgH="365760" progId="Paint.Picture">
                        <p:embed/>
                        <p:pic>
                          <p:nvPicPr>
                            <p:cNvPr id="69" name="Object 68">
                              <a:extLst>
                                <a:ext uri="{FF2B5EF4-FFF2-40B4-BE49-F238E27FC236}">
                                  <a16:creationId xmlns:a16="http://schemas.microsoft.com/office/drawing/2014/main" id="{4CD43AC7-D07B-493D-8AF8-49D689B81015}"/>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101" name="Object 100">
                  <a:extLst>
                    <a:ext uri="{FF2B5EF4-FFF2-40B4-BE49-F238E27FC236}">
                      <a16:creationId xmlns:a16="http://schemas.microsoft.com/office/drawing/2014/main" id="{43814A1F-7010-44F1-98F9-16D440DE4BB0}"/>
                    </a:ext>
                  </a:extLst>
                </p:cNvPr>
                <p:cNvGraphicFramePr>
                  <a:graphicFrameLocks noChangeAspect="1"/>
                </p:cNvGraphicFramePr>
                <p:nvPr>
                  <p:extLst>
                    <p:ext uri="{D42A27DB-BD31-4B8C-83A1-F6EECF244321}">
                      <p14:modId xmlns:p14="http://schemas.microsoft.com/office/powerpoint/2010/main" val="1828975375"/>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3141" name="Bitmap Image" r:id="rId11" imgW="358200" imgH="350640" progId="Paint.Picture">
                        <p:embed/>
                      </p:oleObj>
                    </mc:Choice>
                    <mc:Fallback>
                      <p:oleObj name="Bitmap Image" r:id="rId11" imgW="358200" imgH="350640" progId="Paint.Picture">
                        <p:embed/>
                        <p:pic>
                          <p:nvPicPr>
                            <p:cNvPr id="70" name="Object 69">
                              <a:extLst>
                                <a:ext uri="{FF2B5EF4-FFF2-40B4-BE49-F238E27FC236}">
                                  <a16:creationId xmlns:a16="http://schemas.microsoft.com/office/drawing/2014/main" id="{97C9ED48-5B8B-4893-890E-FF859C6E5521}"/>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102" name="Object 101">
                  <a:extLst>
                    <a:ext uri="{FF2B5EF4-FFF2-40B4-BE49-F238E27FC236}">
                      <a16:creationId xmlns:a16="http://schemas.microsoft.com/office/drawing/2014/main" id="{49500ADF-EE12-4E5B-B42D-87B34970F637}"/>
                    </a:ext>
                  </a:extLst>
                </p:cNvPr>
                <p:cNvGraphicFramePr>
                  <a:graphicFrameLocks noChangeAspect="1"/>
                </p:cNvGraphicFramePr>
                <p:nvPr>
                  <p:extLst>
                    <p:ext uri="{D42A27DB-BD31-4B8C-83A1-F6EECF244321}">
                      <p14:modId xmlns:p14="http://schemas.microsoft.com/office/powerpoint/2010/main" val="463641527"/>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3142" name="Bitmap Image" r:id="rId13" imgW="358200" imgH="350640" progId="Paint.Picture">
                        <p:embed/>
                      </p:oleObj>
                    </mc:Choice>
                    <mc:Fallback>
                      <p:oleObj name="Bitmap Image" r:id="rId13" imgW="358200" imgH="350640" progId="Paint.Picture">
                        <p:embed/>
                        <p:pic>
                          <p:nvPicPr>
                            <p:cNvPr id="72" name="Object 71">
                              <a:extLst>
                                <a:ext uri="{FF2B5EF4-FFF2-40B4-BE49-F238E27FC236}">
                                  <a16:creationId xmlns:a16="http://schemas.microsoft.com/office/drawing/2014/main" id="{88AB9C9F-B091-416A-8167-4A7416DD37B2}"/>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103" name="Object 102">
                  <a:extLst>
                    <a:ext uri="{FF2B5EF4-FFF2-40B4-BE49-F238E27FC236}">
                      <a16:creationId xmlns:a16="http://schemas.microsoft.com/office/drawing/2014/main" id="{3D452AEF-1CC1-4876-9BF0-1E04AF7C8DAD}"/>
                    </a:ext>
                  </a:extLst>
                </p:cNvPr>
                <p:cNvGraphicFramePr>
                  <a:graphicFrameLocks noChangeAspect="1"/>
                </p:cNvGraphicFramePr>
                <p:nvPr>
                  <p:extLst>
                    <p:ext uri="{D42A27DB-BD31-4B8C-83A1-F6EECF244321}">
                      <p14:modId xmlns:p14="http://schemas.microsoft.com/office/powerpoint/2010/main" val="3680113928"/>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3143" name="Bitmap Image" r:id="rId15" imgW="358200" imgH="350640" progId="Paint.Picture">
                        <p:embed/>
                      </p:oleObj>
                    </mc:Choice>
                    <mc:Fallback>
                      <p:oleObj name="Bitmap Image" r:id="rId15" imgW="358200" imgH="350640" progId="Paint.Picture">
                        <p:embed/>
                        <p:pic>
                          <p:nvPicPr>
                            <p:cNvPr id="74" name="Object 73">
                              <a:extLst>
                                <a:ext uri="{FF2B5EF4-FFF2-40B4-BE49-F238E27FC236}">
                                  <a16:creationId xmlns:a16="http://schemas.microsoft.com/office/drawing/2014/main" id="{67AA533C-356D-4E43-835E-3A70F307DCA1}"/>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81" name="Group 80">
              <a:extLst>
                <a:ext uri="{FF2B5EF4-FFF2-40B4-BE49-F238E27FC236}">
                  <a16:creationId xmlns:a16="http://schemas.microsoft.com/office/drawing/2014/main" id="{C9D1E30A-E8ED-4920-93CE-87BF2C1F217F}"/>
                </a:ext>
              </a:extLst>
            </p:cNvPr>
            <p:cNvGrpSpPr/>
            <p:nvPr/>
          </p:nvGrpSpPr>
          <p:grpSpPr>
            <a:xfrm>
              <a:off x="9003497" y="5048953"/>
              <a:ext cx="2141331" cy="630264"/>
              <a:chOff x="8209747" y="4162233"/>
              <a:chExt cx="2141331" cy="630264"/>
            </a:xfrm>
          </p:grpSpPr>
          <p:sp>
            <p:nvSpPr>
              <p:cNvPr id="90" name="Rectangle 89">
                <a:extLst>
                  <a:ext uri="{FF2B5EF4-FFF2-40B4-BE49-F238E27FC236}">
                    <a16:creationId xmlns:a16="http://schemas.microsoft.com/office/drawing/2014/main" id="{6C1FCB3F-D2B7-4345-92A5-C7E0171991EF}"/>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3 Tenant</a:t>
                </a:r>
              </a:p>
            </p:txBody>
          </p:sp>
          <p:grpSp>
            <p:nvGrpSpPr>
              <p:cNvPr id="91" name="Group 90">
                <a:extLst>
                  <a:ext uri="{FF2B5EF4-FFF2-40B4-BE49-F238E27FC236}">
                    <a16:creationId xmlns:a16="http://schemas.microsoft.com/office/drawing/2014/main" id="{AA414EBD-F8C6-47CD-8491-A4B3EF366E9E}"/>
                  </a:ext>
                </a:extLst>
              </p:cNvPr>
              <p:cNvGrpSpPr/>
              <p:nvPr/>
            </p:nvGrpSpPr>
            <p:grpSpPr>
              <a:xfrm>
                <a:off x="8362252" y="4367197"/>
                <a:ext cx="1874011" cy="373552"/>
                <a:chOff x="8489236" y="3139978"/>
                <a:chExt cx="1429269" cy="296761"/>
              </a:xfrm>
            </p:grpSpPr>
            <p:graphicFrame>
              <p:nvGraphicFramePr>
                <p:cNvPr id="92" name="Object 91">
                  <a:extLst>
                    <a:ext uri="{FF2B5EF4-FFF2-40B4-BE49-F238E27FC236}">
                      <a16:creationId xmlns:a16="http://schemas.microsoft.com/office/drawing/2014/main" id="{5BFCAD67-2B7C-42F1-BAAE-5906E9215C4D}"/>
                    </a:ext>
                  </a:extLst>
                </p:cNvPr>
                <p:cNvGraphicFramePr>
                  <a:graphicFrameLocks noChangeAspect="1"/>
                </p:cNvGraphicFramePr>
                <p:nvPr>
                  <p:extLst>
                    <p:ext uri="{D42A27DB-BD31-4B8C-83A1-F6EECF244321}">
                      <p14:modId xmlns:p14="http://schemas.microsoft.com/office/powerpoint/2010/main" val="3480319152"/>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3144" name="Bitmap Image" r:id="rId7" imgW="380880" imgH="343080" progId="Paint.Picture">
                        <p:embed/>
                      </p:oleObj>
                    </mc:Choice>
                    <mc:Fallback>
                      <p:oleObj name="Bitmap Image" r:id="rId7" imgW="380880" imgH="343080" progId="Paint.Picture">
                        <p:embed/>
                        <p:pic>
                          <p:nvPicPr>
                            <p:cNvPr id="81" name="Object 80">
                              <a:extLst>
                                <a:ext uri="{FF2B5EF4-FFF2-40B4-BE49-F238E27FC236}">
                                  <a16:creationId xmlns:a16="http://schemas.microsoft.com/office/drawing/2014/main" id="{0A060EB0-90DE-460C-8684-EB3AD198F63D}"/>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93" name="Object 92">
                  <a:extLst>
                    <a:ext uri="{FF2B5EF4-FFF2-40B4-BE49-F238E27FC236}">
                      <a16:creationId xmlns:a16="http://schemas.microsoft.com/office/drawing/2014/main" id="{30A1BABA-7571-4DF0-A766-5A1DDB5CB5D4}"/>
                    </a:ext>
                  </a:extLst>
                </p:cNvPr>
                <p:cNvGraphicFramePr>
                  <a:graphicFrameLocks noChangeAspect="1"/>
                </p:cNvGraphicFramePr>
                <p:nvPr>
                  <p:extLst>
                    <p:ext uri="{D42A27DB-BD31-4B8C-83A1-F6EECF244321}">
                      <p14:modId xmlns:p14="http://schemas.microsoft.com/office/powerpoint/2010/main" val="3004192554"/>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3145" name="Bitmap Image" r:id="rId9" imgW="373320" imgH="365760" progId="Paint.Picture">
                        <p:embed/>
                      </p:oleObj>
                    </mc:Choice>
                    <mc:Fallback>
                      <p:oleObj name="Bitmap Image" r:id="rId9" imgW="373320" imgH="365760" progId="Paint.Picture">
                        <p:embed/>
                        <p:pic>
                          <p:nvPicPr>
                            <p:cNvPr id="83" name="Object 82">
                              <a:extLst>
                                <a:ext uri="{FF2B5EF4-FFF2-40B4-BE49-F238E27FC236}">
                                  <a16:creationId xmlns:a16="http://schemas.microsoft.com/office/drawing/2014/main" id="{94398CED-7ED2-4BC4-B0CC-164CC996528B}"/>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94" name="Object 93">
                  <a:extLst>
                    <a:ext uri="{FF2B5EF4-FFF2-40B4-BE49-F238E27FC236}">
                      <a16:creationId xmlns:a16="http://schemas.microsoft.com/office/drawing/2014/main" id="{C87FFD05-334E-4536-B2E0-FD5DE8EC9F19}"/>
                    </a:ext>
                  </a:extLst>
                </p:cNvPr>
                <p:cNvGraphicFramePr>
                  <a:graphicFrameLocks noChangeAspect="1"/>
                </p:cNvGraphicFramePr>
                <p:nvPr>
                  <p:extLst>
                    <p:ext uri="{D42A27DB-BD31-4B8C-83A1-F6EECF244321}">
                      <p14:modId xmlns:p14="http://schemas.microsoft.com/office/powerpoint/2010/main" val="823580368"/>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3146" name="Bitmap Image" r:id="rId11" imgW="358200" imgH="350640" progId="Paint.Picture">
                        <p:embed/>
                      </p:oleObj>
                    </mc:Choice>
                    <mc:Fallback>
                      <p:oleObj name="Bitmap Image" r:id="rId11" imgW="358200" imgH="350640" progId="Paint.Picture">
                        <p:embed/>
                        <p:pic>
                          <p:nvPicPr>
                            <p:cNvPr id="85" name="Object 84">
                              <a:extLst>
                                <a:ext uri="{FF2B5EF4-FFF2-40B4-BE49-F238E27FC236}">
                                  <a16:creationId xmlns:a16="http://schemas.microsoft.com/office/drawing/2014/main" id="{C12D98F7-6A3E-4E67-BAC0-765B369259F6}"/>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95" name="Object 94">
                  <a:extLst>
                    <a:ext uri="{FF2B5EF4-FFF2-40B4-BE49-F238E27FC236}">
                      <a16:creationId xmlns:a16="http://schemas.microsoft.com/office/drawing/2014/main" id="{A667D85E-7255-498E-B452-4798AC38E944}"/>
                    </a:ext>
                  </a:extLst>
                </p:cNvPr>
                <p:cNvGraphicFramePr>
                  <a:graphicFrameLocks noChangeAspect="1"/>
                </p:cNvGraphicFramePr>
                <p:nvPr>
                  <p:extLst>
                    <p:ext uri="{D42A27DB-BD31-4B8C-83A1-F6EECF244321}">
                      <p14:modId xmlns:p14="http://schemas.microsoft.com/office/powerpoint/2010/main" val="2699998750"/>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3147" name="Bitmap Image" r:id="rId13" imgW="358200" imgH="350640" progId="Paint.Picture">
                        <p:embed/>
                      </p:oleObj>
                    </mc:Choice>
                    <mc:Fallback>
                      <p:oleObj name="Bitmap Image" r:id="rId13" imgW="358200" imgH="350640" progId="Paint.Picture">
                        <p:embed/>
                        <p:pic>
                          <p:nvPicPr>
                            <p:cNvPr id="87" name="Object 86">
                              <a:extLst>
                                <a:ext uri="{FF2B5EF4-FFF2-40B4-BE49-F238E27FC236}">
                                  <a16:creationId xmlns:a16="http://schemas.microsoft.com/office/drawing/2014/main" id="{16043BAC-504A-4F67-81DC-9B8C0F27D804}"/>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96" name="Object 95">
                  <a:extLst>
                    <a:ext uri="{FF2B5EF4-FFF2-40B4-BE49-F238E27FC236}">
                      <a16:creationId xmlns:a16="http://schemas.microsoft.com/office/drawing/2014/main" id="{4ED9AC2D-4E7D-4E51-8641-2FDDB427DA08}"/>
                    </a:ext>
                  </a:extLst>
                </p:cNvPr>
                <p:cNvGraphicFramePr>
                  <a:graphicFrameLocks noChangeAspect="1"/>
                </p:cNvGraphicFramePr>
                <p:nvPr>
                  <p:extLst>
                    <p:ext uri="{D42A27DB-BD31-4B8C-83A1-F6EECF244321}">
                      <p14:modId xmlns:p14="http://schemas.microsoft.com/office/powerpoint/2010/main" val="3367786062"/>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3148" name="Bitmap Image" r:id="rId15" imgW="358200" imgH="350640" progId="Paint.Picture">
                        <p:embed/>
                      </p:oleObj>
                    </mc:Choice>
                    <mc:Fallback>
                      <p:oleObj name="Bitmap Image" r:id="rId15" imgW="358200" imgH="350640" progId="Paint.Picture">
                        <p:embed/>
                        <p:pic>
                          <p:nvPicPr>
                            <p:cNvPr id="88" name="Object 87">
                              <a:extLst>
                                <a:ext uri="{FF2B5EF4-FFF2-40B4-BE49-F238E27FC236}">
                                  <a16:creationId xmlns:a16="http://schemas.microsoft.com/office/drawing/2014/main" id="{3B164165-BAF0-4856-8880-715CD2F6404C}"/>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nvGrpSpPr>
            <p:cNvPr id="82" name="Group 81">
              <a:extLst>
                <a:ext uri="{FF2B5EF4-FFF2-40B4-BE49-F238E27FC236}">
                  <a16:creationId xmlns:a16="http://schemas.microsoft.com/office/drawing/2014/main" id="{BA16AF03-8734-4929-8506-0062809EA7B4}"/>
                </a:ext>
              </a:extLst>
            </p:cNvPr>
            <p:cNvGrpSpPr/>
            <p:nvPr/>
          </p:nvGrpSpPr>
          <p:grpSpPr>
            <a:xfrm>
              <a:off x="9018111" y="5808279"/>
              <a:ext cx="2141331" cy="630264"/>
              <a:chOff x="8209747" y="4162233"/>
              <a:chExt cx="2141331" cy="630264"/>
            </a:xfrm>
          </p:grpSpPr>
          <p:sp>
            <p:nvSpPr>
              <p:cNvPr id="83" name="Rectangle 82">
                <a:extLst>
                  <a:ext uri="{FF2B5EF4-FFF2-40B4-BE49-F238E27FC236}">
                    <a16:creationId xmlns:a16="http://schemas.microsoft.com/office/drawing/2014/main" id="{CA232731-3202-4B80-ADDC-E0892B68EBC7}"/>
                  </a:ext>
                </a:extLst>
              </p:cNvPr>
              <p:cNvSpPr/>
              <p:nvPr/>
            </p:nvSpPr>
            <p:spPr bwMode="auto">
              <a:xfrm>
                <a:off x="8209747" y="4162233"/>
                <a:ext cx="2141331" cy="63026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4008"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Workspace for Customer N Tenant</a:t>
                </a:r>
              </a:p>
            </p:txBody>
          </p:sp>
          <p:grpSp>
            <p:nvGrpSpPr>
              <p:cNvPr id="84" name="Group 83">
                <a:extLst>
                  <a:ext uri="{FF2B5EF4-FFF2-40B4-BE49-F238E27FC236}">
                    <a16:creationId xmlns:a16="http://schemas.microsoft.com/office/drawing/2014/main" id="{BFABB52B-AC99-4C13-9889-3D23D32F080B}"/>
                  </a:ext>
                </a:extLst>
              </p:cNvPr>
              <p:cNvGrpSpPr/>
              <p:nvPr/>
            </p:nvGrpSpPr>
            <p:grpSpPr>
              <a:xfrm>
                <a:off x="8362252" y="4367197"/>
                <a:ext cx="1874011" cy="373552"/>
                <a:chOff x="8489236" y="3139978"/>
                <a:chExt cx="1429269" cy="296761"/>
              </a:xfrm>
            </p:grpSpPr>
            <p:graphicFrame>
              <p:nvGraphicFramePr>
                <p:cNvPr id="85" name="Object 84">
                  <a:extLst>
                    <a:ext uri="{FF2B5EF4-FFF2-40B4-BE49-F238E27FC236}">
                      <a16:creationId xmlns:a16="http://schemas.microsoft.com/office/drawing/2014/main" id="{335A0A49-9434-4C9B-B8AF-7B11CFE17450}"/>
                    </a:ext>
                  </a:extLst>
                </p:cNvPr>
                <p:cNvGraphicFramePr>
                  <a:graphicFrameLocks noChangeAspect="1"/>
                </p:cNvGraphicFramePr>
                <p:nvPr>
                  <p:extLst>
                    <p:ext uri="{D42A27DB-BD31-4B8C-83A1-F6EECF244321}">
                      <p14:modId xmlns:p14="http://schemas.microsoft.com/office/powerpoint/2010/main" val="760712036"/>
                    </p:ext>
                  </p:extLst>
                </p:nvPr>
              </p:nvGraphicFramePr>
              <p:xfrm>
                <a:off x="9331842" y="3139984"/>
                <a:ext cx="309664" cy="278698"/>
              </p:xfrm>
              <a:graphic>
                <a:graphicData uri="http://schemas.openxmlformats.org/presentationml/2006/ole">
                  <mc:AlternateContent xmlns:mc="http://schemas.openxmlformats.org/markup-compatibility/2006">
                    <mc:Choice xmlns:v="urn:schemas-microsoft-com:vml" Requires="v">
                      <p:oleObj spid="_x0000_s3149" name="Bitmap Image" r:id="rId7" imgW="380880" imgH="343080" progId="Paint.Picture">
                        <p:embed/>
                      </p:oleObj>
                    </mc:Choice>
                    <mc:Fallback>
                      <p:oleObj name="Bitmap Image" r:id="rId7" imgW="380880" imgH="343080" progId="Paint.Picture">
                        <p:embed/>
                        <p:pic>
                          <p:nvPicPr>
                            <p:cNvPr id="93" name="Object 92">
                              <a:extLst>
                                <a:ext uri="{FF2B5EF4-FFF2-40B4-BE49-F238E27FC236}">
                                  <a16:creationId xmlns:a16="http://schemas.microsoft.com/office/drawing/2014/main" id="{C2E15B63-541F-4BE7-BE78-BDB6D64A9AB0}"/>
                                </a:ext>
                              </a:extLst>
                            </p:cNvPr>
                            <p:cNvPicPr/>
                            <p:nvPr/>
                          </p:nvPicPr>
                          <p:blipFill>
                            <a:blip r:embed="rId8"/>
                            <a:stretch>
                              <a:fillRect/>
                            </a:stretch>
                          </p:blipFill>
                          <p:spPr>
                            <a:xfrm>
                              <a:off x="9331842" y="3139984"/>
                              <a:ext cx="309664" cy="278698"/>
                            </a:xfrm>
                            <a:prstGeom prst="rect">
                              <a:avLst/>
                            </a:prstGeom>
                          </p:spPr>
                        </p:pic>
                      </p:oleObj>
                    </mc:Fallback>
                  </mc:AlternateContent>
                </a:graphicData>
              </a:graphic>
            </p:graphicFrame>
            <p:graphicFrame>
              <p:nvGraphicFramePr>
                <p:cNvPr id="86" name="Object 85">
                  <a:extLst>
                    <a:ext uri="{FF2B5EF4-FFF2-40B4-BE49-F238E27FC236}">
                      <a16:creationId xmlns:a16="http://schemas.microsoft.com/office/drawing/2014/main" id="{EFEDDC7B-E4F3-41BD-BAF5-D3C319EBE615}"/>
                    </a:ext>
                  </a:extLst>
                </p:cNvPr>
                <p:cNvGraphicFramePr>
                  <a:graphicFrameLocks noChangeAspect="1"/>
                </p:cNvGraphicFramePr>
                <p:nvPr>
                  <p:extLst>
                    <p:ext uri="{D42A27DB-BD31-4B8C-83A1-F6EECF244321}">
                      <p14:modId xmlns:p14="http://schemas.microsoft.com/office/powerpoint/2010/main" val="3119050480"/>
                    </p:ext>
                  </p:extLst>
                </p:nvPr>
              </p:nvGraphicFramePr>
              <p:xfrm>
                <a:off x="8766234" y="3139978"/>
                <a:ext cx="303212" cy="296761"/>
              </p:xfrm>
              <a:graphic>
                <a:graphicData uri="http://schemas.openxmlformats.org/presentationml/2006/ole">
                  <mc:AlternateContent xmlns:mc="http://schemas.openxmlformats.org/markup-compatibility/2006">
                    <mc:Choice xmlns:v="urn:schemas-microsoft-com:vml" Requires="v">
                      <p:oleObj spid="_x0000_s3150" name="Bitmap Image" r:id="rId9" imgW="373320" imgH="365760" progId="Paint.Picture">
                        <p:embed/>
                      </p:oleObj>
                    </mc:Choice>
                    <mc:Fallback>
                      <p:oleObj name="Bitmap Image" r:id="rId9" imgW="373320" imgH="365760" progId="Paint.Picture">
                        <p:embed/>
                        <p:pic>
                          <p:nvPicPr>
                            <p:cNvPr id="94" name="Object 93">
                              <a:extLst>
                                <a:ext uri="{FF2B5EF4-FFF2-40B4-BE49-F238E27FC236}">
                                  <a16:creationId xmlns:a16="http://schemas.microsoft.com/office/drawing/2014/main" id="{F0E9A073-1876-4015-B1BB-EC67C6404B9D}"/>
                                </a:ext>
                              </a:extLst>
                            </p:cNvPr>
                            <p:cNvPicPr/>
                            <p:nvPr/>
                          </p:nvPicPr>
                          <p:blipFill>
                            <a:blip r:embed="rId10"/>
                            <a:stretch>
                              <a:fillRect/>
                            </a:stretch>
                          </p:blipFill>
                          <p:spPr>
                            <a:xfrm>
                              <a:off x="8766234" y="3139978"/>
                              <a:ext cx="303212" cy="296761"/>
                            </a:xfrm>
                            <a:prstGeom prst="rect">
                              <a:avLst/>
                            </a:prstGeom>
                          </p:spPr>
                        </p:pic>
                      </p:oleObj>
                    </mc:Fallback>
                  </mc:AlternateContent>
                </a:graphicData>
              </a:graphic>
            </p:graphicFrame>
            <p:graphicFrame>
              <p:nvGraphicFramePr>
                <p:cNvPr id="87" name="Object 86">
                  <a:extLst>
                    <a:ext uri="{FF2B5EF4-FFF2-40B4-BE49-F238E27FC236}">
                      <a16:creationId xmlns:a16="http://schemas.microsoft.com/office/drawing/2014/main" id="{A34178CB-2BA7-4C49-9674-011FECA09619}"/>
                    </a:ext>
                  </a:extLst>
                </p:cNvPr>
                <p:cNvGraphicFramePr>
                  <a:graphicFrameLocks noChangeAspect="1"/>
                </p:cNvGraphicFramePr>
                <p:nvPr>
                  <p:extLst>
                    <p:ext uri="{D42A27DB-BD31-4B8C-83A1-F6EECF244321}">
                      <p14:modId xmlns:p14="http://schemas.microsoft.com/office/powerpoint/2010/main" val="1838907348"/>
                    </p:ext>
                  </p:extLst>
                </p:nvPr>
              </p:nvGraphicFramePr>
              <p:xfrm>
                <a:off x="9054844" y="3139984"/>
                <a:ext cx="291600" cy="285149"/>
              </p:xfrm>
              <a:graphic>
                <a:graphicData uri="http://schemas.openxmlformats.org/presentationml/2006/ole">
                  <mc:AlternateContent xmlns:mc="http://schemas.openxmlformats.org/markup-compatibility/2006">
                    <mc:Choice xmlns:v="urn:schemas-microsoft-com:vml" Requires="v">
                      <p:oleObj spid="_x0000_s3151" name="Bitmap Image" r:id="rId11" imgW="358200" imgH="350640" progId="Paint.Picture">
                        <p:embed/>
                      </p:oleObj>
                    </mc:Choice>
                    <mc:Fallback>
                      <p:oleObj name="Bitmap Image" r:id="rId11" imgW="358200" imgH="350640" progId="Paint.Picture">
                        <p:embed/>
                        <p:pic>
                          <p:nvPicPr>
                            <p:cNvPr id="96" name="Object 95">
                              <a:extLst>
                                <a:ext uri="{FF2B5EF4-FFF2-40B4-BE49-F238E27FC236}">
                                  <a16:creationId xmlns:a16="http://schemas.microsoft.com/office/drawing/2014/main" id="{DCA8BE72-5C93-483A-89CF-4406408B53F6}"/>
                                </a:ext>
                              </a:extLst>
                            </p:cNvPr>
                            <p:cNvPicPr/>
                            <p:nvPr/>
                          </p:nvPicPr>
                          <p:blipFill>
                            <a:blip r:embed="rId12"/>
                            <a:stretch>
                              <a:fillRect/>
                            </a:stretch>
                          </p:blipFill>
                          <p:spPr>
                            <a:xfrm>
                              <a:off x="9054844" y="3139984"/>
                              <a:ext cx="291600" cy="285149"/>
                            </a:xfrm>
                            <a:prstGeom prst="rect">
                              <a:avLst/>
                            </a:prstGeom>
                          </p:spPr>
                        </p:pic>
                      </p:oleObj>
                    </mc:Fallback>
                  </mc:AlternateContent>
                </a:graphicData>
              </a:graphic>
            </p:graphicFrame>
            <p:graphicFrame>
              <p:nvGraphicFramePr>
                <p:cNvPr id="88" name="Object 87">
                  <a:extLst>
                    <a:ext uri="{FF2B5EF4-FFF2-40B4-BE49-F238E27FC236}">
                      <a16:creationId xmlns:a16="http://schemas.microsoft.com/office/drawing/2014/main" id="{DAE795F9-C7AE-40B5-8603-6B5147B02873}"/>
                    </a:ext>
                  </a:extLst>
                </p:cNvPr>
                <p:cNvGraphicFramePr>
                  <a:graphicFrameLocks noChangeAspect="1"/>
                </p:cNvGraphicFramePr>
                <p:nvPr>
                  <p:extLst>
                    <p:ext uri="{D42A27DB-BD31-4B8C-83A1-F6EECF244321}">
                      <p14:modId xmlns:p14="http://schemas.microsoft.com/office/powerpoint/2010/main" val="1776341143"/>
                    </p:ext>
                  </p:extLst>
                </p:nvPr>
              </p:nvGraphicFramePr>
              <p:xfrm>
                <a:off x="9626905" y="3139984"/>
                <a:ext cx="291600" cy="285149"/>
              </p:xfrm>
              <a:graphic>
                <a:graphicData uri="http://schemas.openxmlformats.org/presentationml/2006/ole">
                  <mc:AlternateContent xmlns:mc="http://schemas.openxmlformats.org/markup-compatibility/2006">
                    <mc:Choice xmlns:v="urn:schemas-microsoft-com:vml" Requires="v">
                      <p:oleObj spid="_x0000_s3152" name="Bitmap Image" r:id="rId13" imgW="358200" imgH="350640" progId="Paint.Picture">
                        <p:embed/>
                      </p:oleObj>
                    </mc:Choice>
                    <mc:Fallback>
                      <p:oleObj name="Bitmap Image" r:id="rId13" imgW="358200" imgH="350640" progId="Paint.Picture">
                        <p:embed/>
                        <p:pic>
                          <p:nvPicPr>
                            <p:cNvPr id="97" name="Object 96">
                              <a:extLst>
                                <a:ext uri="{FF2B5EF4-FFF2-40B4-BE49-F238E27FC236}">
                                  <a16:creationId xmlns:a16="http://schemas.microsoft.com/office/drawing/2014/main" id="{9F4C2C97-6B61-4ED8-ADA0-30343A6E5E60}"/>
                                </a:ext>
                              </a:extLst>
                            </p:cNvPr>
                            <p:cNvPicPr/>
                            <p:nvPr/>
                          </p:nvPicPr>
                          <p:blipFill>
                            <a:blip r:embed="rId14"/>
                            <a:stretch>
                              <a:fillRect/>
                            </a:stretch>
                          </p:blipFill>
                          <p:spPr>
                            <a:xfrm>
                              <a:off x="9626905" y="3139984"/>
                              <a:ext cx="291600" cy="285149"/>
                            </a:xfrm>
                            <a:prstGeom prst="rect">
                              <a:avLst/>
                            </a:prstGeom>
                          </p:spPr>
                        </p:pic>
                      </p:oleObj>
                    </mc:Fallback>
                  </mc:AlternateContent>
                </a:graphicData>
              </a:graphic>
            </p:graphicFrame>
            <p:graphicFrame>
              <p:nvGraphicFramePr>
                <p:cNvPr id="89" name="Object 88">
                  <a:extLst>
                    <a:ext uri="{FF2B5EF4-FFF2-40B4-BE49-F238E27FC236}">
                      <a16:creationId xmlns:a16="http://schemas.microsoft.com/office/drawing/2014/main" id="{1CBAAF66-7774-4810-AF23-576E8A9BF182}"/>
                    </a:ext>
                  </a:extLst>
                </p:cNvPr>
                <p:cNvGraphicFramePr>
                  <a:graphicFrameLocks noChangeAspect="1"/>
                </p:cNvGraphicFramePr>
                <p:nvPr>
                  <p:extLst>
                    <p:ext uri="{D42A27DB-BD31-4B8C-83A1-F6EECF244321}">
                      <p14:modId xmlns:p14="http://schemas.microsoft.com/office/powerpoint/2010/main" val="3659319006"/>
                    </p:ext>
                  </p:extLst>
                </p:nvPr>
              </p:nvGraphicFramePr>
              <p:xfrm>
                <a:off x="8489236" y="3139982"/>
                <a:ext cx="291600" cy="285149"/>
              </p:xfrm>
              <a:graphic>
                <a:graphicData uri="http://schemas.openxmlformats.org/presentationml/2006/ole">
                  <mc:AlternateContent xmlns:mc="http://schemas.openxmlformats.org/markup-compatibility/2006">
                    <mc:Choice xmlns:v="urn:schemas-microsoft-com:vml" Requires="v">
                      <p:oleObj spid="_x0000_s3153" name="Bitmap Image" r:id="rId15" imgW="358200" imgH="350640" progId="Paint.Picture">
                        <p:embed/>
                      </p:oleObj>
                    </mc:Choice>
                    <mc:Fallback>
                      <p:oleObj name="Bitmap Image" r:id="rId15" imgW="358200" imgH="350640" progId="Paint.Picture">
                        <p:embed/>
                        <p:pic>
                          <p:nvPicPr>
                            <p:cNvPr id="98" name="Object 97">
                              <a:extLst>
                                <a:ext uri="{FF2B5EF4-FFF2-40B4-BE49-F238E27FC236}">
                                  <a16:creationId xmlns:a16="http://schemas.microsoft.com/office/drawing/2014/main" id="{B187DCA5-A4B3-461E-95CB-B39BB334007C}"/>
                                </a:ext>
                              </a:extLst>
                            </p:cNvPr>
                            <p:cNvPicPr/>
                            <p:nvPr/>
                          </p:nvPicPr>
                          <p:blipFill>
                            <a:blip r:embed="rId16"/>
                            <a:stretch>
                              <a:fillRect/>
                            </a:stretch>
                          </p:blipFill>
                          <p:spPr>
                            <a:xfrm>
                              <a:off x="8489236" y="3139982"/>
                              <a:ext cx="291600" cy="285149"/>
                            </a:xfrm>
                            <a:prstGeom prst="rect">
                              <a:avLst/>
                            </a:prstGeom>
                          </p:spPr>
                        </p:pic>
                      </p:oleObj>
                    </mc:Fallback>
                  </mc:AlternateContent>
                </a:graphicData>
              </a:graphic>
            </p:graphicFrame>
          </p:grpSp>
        </p:grpSp>
      </p:grpSp>
      <p:grpSp>
        <p:nvGrpSpPr>
          <p:cNvPr id="111" name="Group 110">
            <a:extLst>
              <a:ext uri="{FF2B5EF4-FFF2-40B4-BE49-F238E27FC236}">
                <a16:creationId xmlns:a16="http://schemas.microsoft.com/office/drawing/2014/main" id="{938CD7AD-4BAD-4022-8B8A-602B8A3F3F35}"/>
              </a:ext>
            </a:extLst>
          </p:cNvPr>
          <p:cNvGrpSpPr/>
          <p:nvPr/>
        </p:nvGrpSpPr>
        <p:grpSpPr>
          <a:xfrm>
            <a:off x="1262433" y="4332563"/>
            <a:ext cx="1235526" cy="614903"/>
            <a:chOff x="-393444" y="1578748"/>
            <a:chExt cx="1520149" cy="1005451"/>
          </a:xfrm>
          <a:solidFill>
            <a:schemeClr val="accent4">
              <a:lumMod val="20000"/>
              <a:lumOff val="80000"/>
            </a:schemeClr>
          </a:solidFill>
        </p:grpSpPr>
        <p:sp>
          <p:nvSpPr>
            <p:cNvPr id="112" name="Rectangle 111">
              <a:extLst>
                <a:ext uri="{FF2B5EF4-FFF2-40B4-BE49-F238E27FC236}">
                  <a16:creationId xmlns:a16="http://schemas.microsoft.com/office/drawing/2014/main" id="{0BF945DA-8126-4562-98BB-766CC427294F}"/>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2</a:t>
              </a:r>
            </a:p>
          </p:txBody>
        </p:sp>
        <p:pic>
          <p:nvPicPr>
            <p:cNvPr id="113" name="Graphic 112" descr="Users outline">
              <a:extLst>
                <a:ext uri="{FF2B5EF4-FFF2-40B4-BE49-F238E27FC236}">
                  <a16:creationId xmlns:a16="http://schemas.microsoft.com/office/drawing/2014/main" id="{4D33B72F-F24C-4395-BF8E-F4A4522CFC64}"/>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114" name="Group 113">
            <a:extLst>
              <a:ext uri="{FF2B5EF4-FFF2-40B4-BE49-F238E27FC236}">
                <a16:creationId xmlns:a16="http://schemas.microsoft.com/office/drawing/2014/main" id="{87B1A3D5-0263-4DA0-8975-472E1C86B704}"/>
              </a:ext>
            </a:extLst>
          </p:cNvPr>
          <p:cNvGrpSpPr/>
          <p:nvPr/>
        </p:nvGrpSpPr>
        <p:grpSpPr>
          <a:xfrm>
            <a:off x="1262431" y="5094567"/>
            <a:ext cx="1235526" cy="614903"/>
            <a:chOff x="-393444" y="1578748"/>
            <a:chExt cx="1520149" cy="1005451"/>
          </a:xfrm>
          <a:solidFill>
            <a:schemeClr val="accent4">
              <a:lumMod val="20000"/>
              <a:lumOff val="80000"/>
            </a:schemeClr>
          </a:solidFill>
        </p:grpSpPr>
        <p:sp>
          <p:nvSpPr>
            <p:cNvPr id="115" name="Rectangle 114">
              <a:extLst>
                <a:ext uri="{FF2B5EF4-FFF2-40B4-BE49-F238E27FC236}">
                  <a16:creationId xmlns:a16="http://schemas.microsoft.com/office/drawing/2014/main" id="{71DF8356-7B2F-4513-ADD0-2C1BB9276D89}"/>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3</a:t>
              </a:r>
            </a:p>
          </p:txBody>
        </p:sp>
        <p:pic>
          <p:nvPicPr>
            <p:cNvPr id="116" name="Graphic 115" descr="Users outline">
              <a:extLst>
                <a:ext uri="{FF2B5EF4-FFF2-40B4-BE49-F238E27FC236}">
                  <a16:creationId xmlns:a16="http://schemas.microsoft.com/office/drawing/2014/main" id="{5F8CDC0F-EA89-44B1-A5C5-D3D2648E6BA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grpSp>
        <p:nvGrpSpPr>
          <p:cNvPr id="117" name="Group 116">
            <a:extLst>
              <a:ext uri="{FF2B5EF4-FFF2-40B4-BE49-F238E27FC236}">
                <a16:creationId xmlns:a16="http://schemas.microsoft.com/office/drawing/2014/main" id="{BB1BC9FE-BAB9-49ED-8161-6CCF08B3BB09}"/>
              </a:ext>
            </a:extLst>
          </p:cNvPr>
          <p:cNvGrpSpPr/>
          <p:nvPr/>
        </p:nvGrpSpPr>
        <p:grpSpPr>
          <a:xfrm>
            <a:off x="1251538" y="5856572"/>
            <a:ext cx="1235526" cy="614903"/>
            <a:chOff x="-393444" y="1578748"/>
            <a:chExt cx="1520149" cy="1005451"/>
          </a:xfrm>
          <a:solidFill>
            <a:schemeClr val="accent4">
              <a:lumMod val="20000"/>
              <a:lumOff val="80000"/>
            </a:schemeClr>
          </a:solidFill>
        </p:grpSpPr>
        <p:sp>
          <p:nvSpPr>
            <p:cNvPr id="118" name="Rectangle 117">
              <a:extLst>
                <a:ext uri="{FF2B5EF4-FFF2-40B4-BE49-F238E27FC236}">
                  <a16:creationId xmlns:a16="http://schemas.microsoft.com/office/drawing/2014/main" id="{F158A48D-C94E-478B-A12E-E055202E6AB7}"/>
                </a:ext>
              </a:extLst>
            </p:cNvPr>
            <p:cNvSpPr/>
            <p:nvPr/>
          </p:nvSpPr>
          <p:spPr bwMode="auto">
            <a:xfrm>
              <a:off x="-393444" y="1578748"/>
              <a:ext cx="1520149" cy="1005093"/>
            </a:xfrm>
            <a:prstGeom prst="rect">
              <a:avLst/>
            </a:prstGeom>
            <a:grp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800" b="1" dirty="0">
                  <a:solidFill>
                    <a:schemeClr val="tx1"/>
                  </a:solidFill>
                  <a:ea typeface="Segoe UI" pitchFamily="34" charset="0"/>
                  <a:cs typeface="Segoe UI" pitchFamily="34" charset="0"/>
                </a:rPr>
                <a:t>Customer N</a:t>
              </a:r>
            </a:p>
          </p:txBody>
        </p:sp>
        <p:pic>
          <p:nvPicPr>
            <p:cNvPr id="119" name="Graphic 118" descr="Users outline">
              <a:extLst>
                <a:ext uri="{FF2B5EF4-FFF2-40B4-BE49-F238E27FC236}">
                  <a16:creationId xmlns:a16="http://schemas.microsoft.com/office/drawing/2014/main" id="{15CDA73C-8E64-4271-BA60-E08B7FBAAC05}"/>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299" b="15313"/>
            <a:stretch/>
          </p:blipFill>
          <p:spPr>
            <a:xfrm>
              <a:off x="-102219" y="1820078"/>
              <a:ext cx="931323" cy="764121"/>
            </a:xfrm>
            <a:prstGeom prst="rect">
              <a:avLst/>
            </a:prstGeom>
          </p:spPr>
        </p:pic>
      </p:grpSp>
    </p:spTree>
    <p:extLst>
      <p:ext uri="{BB962C8B-B14F-4D97-AF65-F5344CB8AC3E}">
        <p14:creationId xmlns:p14="http://schemas.microsoft.com/office/powerpoint/2010/main" val="871160660"/>
      </p:ext>
    </p:extLst>
  </p:cSld>
  <p:clrMapOvr>
    <a:masterClrMapping/>
  </p:clrMapOvr>
  <p:transition>
    <p:fade/>
  </p:transition>
</p:sld>
</file>

<file path=ppt/theme/theme1.xml><?xml version="1.0" encoding="utf-8"?>
<a:theme xmlns:a="http://schemas.openxmlformats.org/drawingml/2006/main" name="Dynamics 365">
  <a:themeElements>
    <a:clrScheme name="Custom 4">
      <a:dk1>
        <a:srgbClr val="3C3C41"/>
      </a:dk1>
      <a:lt1>
        <a:srgbClr val="FFFFFF"/>
      </a:lt1>
      <a:dk2>
        <a:srgbClr val="002060"/>
      </a:dk2>
      <a:lt2>
        <a:srgbClr val="FFFFFF"/>
      </a:lt2>
      <a:accent1>
        <a:srgbClr val="F2C80F"/>
      </a:accent1>
      <a:accent2>
        <a:srgbClr val="BF9000"/>
      </a:accent2>
      <a:accent3>
        <a:srgbClr val="87CBFF"/>
      </a:accent3>
      <a:accent4>
        <a:srgbClr val="2F75FF"/>
      </a:accent4>
      <a:accent5>
        <a:srgbClr val="002D89"/>
      </a:accent5>
      <a:accent6>
        <a:srgbClr val="1BFFE2"/>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8EF47BD7-F710-45A9-8AE8-D03654F6711E}" vid="{3CF6A8A8-DA63-4A8A-A544-BAFFF90A76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37CBA2829AB54C847AA138BDB6DD62" ma:contentTypeVersion="6" ma:contentTypeDescription="Create a new document." ma:contentTypeScope="" ma:versionID="0f7e39fa3406a6f330081ac46f53a9d2">
  <xsd:schema xmlns:xsd="http://www.w3.org/2001/XMLSchema" xmlns:xs="http://www.w3.org/2001/XMLSchema" xmlns:p="http://schemas.microsoft.com/office/2006/metadata/properties" xmlns:ns2="ef38329b-e139-4eb4-9d7a-1b84c79a6610" targetNamespace="http://schemas.microsoft.com/office/2006/metadata/properties" ma:root="true" ma:fieldsID="c5e10262f8d934c139771ac03f38712c" ns2:_="">
    <xsd:import namespace="ef38329b-e139-4eb4-9d7a-1b84c79a661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38329b-e139-4eb4-9d7a-1b84c79a6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www.w3.org/XML/1998/namespace"/>
    <ds:schemaRef ds:uri="ef38329b-e139-4eb4-9d7a-1b84c79a6610"/>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elements/1.1/"/>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052A8C-2220-4E4B-95E2-C05C9863F10E}">
  <ds:schemaRefs>
    <ds:schemaRef ds:uri="ef38329b-e139-4eb4-9d7a-1b84c79a66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074e257c-5848-4582-9a6f-34a182080e71}" enabled="1" method="Privileged" siteId="{72f988bf-86f1-41af-91ab-2d7cd011db47}" removed="0"/>
  <clbl:label id="{1a19d03a-48bc-4359-8038-5b5f6d5847c3}"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23390</TotalTime>
  <Words>1804</Words>
  <Application>Microsoft Office PowerPoint</Application>
  <PresentationFormat>Custom</PresentationFormat>
  <Paragraphs>369</Paragraphs>
  <Slides>37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Arial Black</vt:lpstr>
      <vt:lpstr>Lucida Console</vt:lpstr>
      <vt:lpstr>Segoe UI</vt:lpstr>
      <vt:lpstr>Segoe UI Light</vt:lpstr>
      <vt:lpstr>Segoe UI Semibold</vt:lpstr>
      <vt:lpstr>Wingdings</vt:lpstr>
      <vt:lpstr>Dynamics 365</vt:lpstr>
      <vt:lpstr>Bitmap Image</vt:lpstr>
      <vt:lpstr>Microsoft Power BI</vt:lpstr>
      <vt:lpstr>Scaling Multi-tenant Solutions using Service Principal Profiles</vt:lpstr>
      <vt:lpstr>Welcome to Power BI Dev Camp</vt:lpstr>
      <vt:lpstr>Developer Sample: AppOwnsDataMultiTenant</vt:lpstr>
      <vt:lpstr>Agenda</vt:lpstr>
      <vt:lpstr>Developing with App-Owns-Data Embedding</vt:lpstr>
      <vt:lpstr>Understanding the 1000 Workspace Limitation</vt:lpstr>
      <vt:lpstr>What Did We Do Before Service Principal Profiles?</vt:lpstr>
      <vt:lpstr>Solution 1 – Single Service Principal</vt:lpstr>
      <vt:lpstr>Solution 2 –Service Principal Pooling</vt:lpstr>
      <vt:lpstr>Solution 3 – One Service Principal Per Customer Tenant</vt:lpstr>
      <vt:lpstr>Comparing Solutions Before Service Principal Profiles</vt:lpstr>
      <vt:lpstr>Understanding Service Principal Profiles</vt:lpstr>
      <vt:lpstr>Designing with Service Principal Profiles</vt:lpstr>
      <vt:lpstr>Service Principal Profile Per Customer Tenant</vt:lpstr>
      <vt:lpstr>PowerPoint Presentation</vt:lpstr>
      <vt:lpstr>Agenda</vt:lpstr>
      <vt:lpstr>PowerPoint Presentation</vt:lpstr>
      <vt:lpstr>PowerPoint Presentation</vt:lpstr>
      <vt:lpstr>Agenda</vt:lpstr>
      <vt:lpstr>Agenda</vt:lpstr>
      <vt:lpstr>Summary</vt:lpstr>
      <vt:lpstr>Microsoft Power BI</vt:lpstr>
      <vt:lpstr>PowerPoint Presentation</vt:lpstr>
      <vt:lpstr>PowerPoint Presentation</vt:lpstr>
      <vt:lpstr>A local user per customer</vt:lpstr>
      <vt:lpstr>PowerPoint Presentation</vt:lpstr>
      <vt:lpstr>PowerPoint Presentation</vt:lpstr>
      <vt:lpstr>PowerPoint Presentation</vt:lpstr>
      <vt:lpstr>PowerPoint Presentation</vt:lpstr>
      <vt:lpstr>Feedback</vt:lpstr>
      <vt:lpstr>Feedback: Complexity </vt:lpstr>
      <vt:lpstr>Feedback: Identity Isolation</vt:lpstr>
      <vt:lpstr>Feedback: API </vt:lpstr>
      <vt:lpstr>Feedback: Easier deployment</vt:lpstr>
      <vt:lpstr>PowerPoint Presentation</vt:lpstr>
      <vt:lpstr>Feedback: Naming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Arvind Dutta;Ted.Pattison@microsoft.com</dc:creator>
  <cp:keywords/>
  <dc:description>Template: Ariel Butz; ZUM Communications
Formatting: 
Audience Type:</dc:description>
  <cp:lastModifiedBy>Ted Pattison</cp:lastModifiedBy>
  <cp:revision>229</cp:revision>
  <cp:lastPrinted>2019-05-02T20:11:39Z</cp:lastPrinted>
  <dcterms:created xsi:type="dcterms:W3CDTF">2018-09-21T01:16:59Z</dcterms:created>
  <dcterms:modified xsi:type="dcterms:W3CDTF">2022-03-15T19:26:09Z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0x0101000937CBA2829AB54C847AA138BDB6DD62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AuthorIds_UIVersion_47104">
    <vt:lpwstr>18</vt:lpwstr>
  </property>
  <property fmtid="{D5CDD505-2E9C-101B-9397-08002B2CF9AE}" pid="12" name="MSIP_Label_87867195-f2b8-4ac2-b0b6-6bb73cb33afc_Enabled">
    <vt:lpwstr>true</vt:lpwstr>
  </property>
  <property fmtid="{D5CDD505-2E9C-101B-9397-08002B2CF9AE}" pid="13" name="MSIP_Label_87867195-f2b8-4ac2-b0b6-6bb73cb33afc_SetDate">
    <vt:lpwstr>2021-09-23T13:18:53Z</vt:lpwstr>
  </property>
  <property fmtid="{D5CDD505-2E9C-101B-9397-08002B2CF9AE}" pid="14" name="MSIP_Label_87867195-f2b8-4ac2-b0b6-6bb73cb33afc_Method">
    <vt:lpwstr>Privileged</vt:lpwstr>
  </property>
  <property fmtid="{D5CDD505-2E9C-101B-9397-08002B2CF9AE}" pid="15" name="MSIP_Label_87867195-f2b8-4ac2-b0b6-6bb73cb33afc_Name">
    <vt:lpwstr>Not Restricted</vt:lpwstr>
  </property>
  <property fmtid="{D5CDD505-2E9C-101B-9397-08002B2CF9AE}" pid="16" name="MSIP_Label_87867195-f2b8-4ac2-b0b6-6bb73cb33afc_SiteId">
    <vt:lpwstr>72f988bf-86f1-41af-91ab-2d7cd011db47</vt:lpwstr>
  </property>
  <property fmtid="{D5CDD505-2E9C-101B-9397-08002B2CF9AE}" pid="17" name="MSIP_Label_87867195-f2b8-4ac2-b0b6-6bb73cb33afc_ActionId">
    <vt:lpwstr>df3dc7c0-dd98-435c-9883-ab1d3df56b7b</vt:lpwstr>
  </property>
  <property fmtid="{D5CDD505-2E9C-101B-9397-08002B2CF9AE}" pid="18" name="MSIP_Label_87867195-f2b8-4ac2-b0b6-6bb73cb33afc_ContentBits">
    <vt:lpwstr>0</vt:lpwstr>
  </property>
</Properties>
</file>