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3"/>
  </p:notesMasterIdLst>
  <p:handoutMasterIdLst>
    <p:handoutMasterId r:id="rId34"/>
  </p:handoutMasterIdLst>
  <p:sldIdLst>
    <p:sldId id="279" r:id="rId6"/>
    <p:sldId id="323" r:id="rId7"/>
    <p:sldId id="281" r:id="rId8"/>
    <p:sldId id="283" r:id="rId9"/>
    <p:sldId id="284" r:id="rId10"/>
    <p:sldId id="289" r:id="rId11"/>
    <p:sldId id="290" r:id="rId12"/>
    <p:sldId id="291" r:id="rId13"/>
    <p:sldId id="307" r:id="rId14"/>
    <p:sldId id="308" r:id="rId15"/>
    <p:sldId id="309" r:id="rId16"/>
    <p:sldId id="310" r:id="rId17"/>
    <p:sldId id="311" r:id="rId18"/>
    <p:sldId id="312" r:id="rId19"/>
    <p:sldId id="313" r:id="rId20"/>
    <p:sldId id="314" r:id="rId21"/>
    <p:sldId id="315" r:id="rId22"/>
    <p:sldId id="316" r:id="rId23"/>
    <p:sldId id="317" r:id="rId24"/>
    <p:sldId id="318" r:id="rId25"/>
    <p:sldId id="319" r:id="rId26"/>
    <p:sldId id="320" r:id="rId27"/>
    <p:sldId id="321" r:id="rId28"/>
    <p:sldId id="322" r:id="rId29"/>
    <p:sldId id="326" r:id="rId30"/>
    <p:sldId id="324" r:id="rId31"/>
    <p:sldId id="325" r:id="rId3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1E"/>
    <a:srgbClr val="FFFFCC"/>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79" autoAdjust="0"/>
    <p:restoredTop sz="72919" autoAdjust="0"/>
  </p:normalViewPr>
  <p:slideViewPr>
    <p:cSldViewPr>
      <p:cViewPr varScale="1">
        <p:scale>
          <a:sx n="59" d="100"/>
          <a:sy n="59" d="100"/>
        </p:scale>
        <p:origin x="1906" y="58"/>
      </p:cViewPr>
      <p:guideLst>
        <p:guide orient="horz" pos="2160"/>
        <p:guide pos="2880"/>
      </p:guideLst>
    </p:cSldViewPr>
  </p:slideViewPr>
  <p:outlineViewPr>
    <p:cViewPr>
      <p:scale>
        <a:sx n="33" d="100"/>
        <a:sy n="33" d="100"/>
      </p:scale>
      <p:origin x="0" y="-5607"/>
    </p:cViewPr>
  </p:outlineViewPr>
  <p:notesTextViewPr>
    <p:cViewPr>
      <p:scale>
        <a:sx n="150" d="100"/>
        <a:sy n="150" d="100"/>
      </p:scale>
      <p:origin x="0" y="0"/>
    </p:cViewPr>
  </p:notesTextViewPr>
  <p:sorterViewPr>
    <p:cViewPr varScale="1">
      <p:scale>
        <a:sx n="1" d="1"/>
        <a:sy n="1" d="1"/>
      </p:scale>
      <p:origin x="0" y="-4627"/>
    </p:cViewPr>
  </p:sorterViewPr>
  <p:notesViewPr>
    <p:cSldViewPr>
      <p:cViewPr>
        <p:scale>
          <a:sx n="90" d="100"/>
          <a:sy n="90" d="100"/>
        </p:scale>
        <p:origin x="2685" y="-43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dirty="0"/>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dirty="0"/>
              <a:t>v1.0</a:t>
            </a:r>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2010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module begins by explaining how Azure Active Directory provides tenant-level support for managing user accounts and groups. Students will learn what is possible in terms of sharing content within an organization as well as across organizational boundaries. The module explains how to administrate the Power BI environment at the tenant level and demonstrates how to monitor usage of reports and dashboards using Power BI audit logs. The module explains how to use row-level security (RLS) by creating security roles in a Power BI Desktop project and writing DAX table filter expressions. The module also examines securing Power BI Desktop projects using a more flexible strategy in which an RLS security role filtered using the USERNAME function in DAX together with a custom table that associates users with the data they are allows to access.</a:t>
            </a:r>
            <a:endParaRPr lang="en-US" dirty="0"/>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859096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1454966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724153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1897972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044659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4498686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dirty="0"/>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Securing Content with Row Level Security</a:t>
            </a:r>
          </a:p>
        </p:txBody>
      </p:sp>
      <p:sp>
        <p:nvSpPr>
          <p:cNvPr id="4" name="Text Placeholder 3">
            <a:extLst>
              <a:ext uri="{FF2B5EF4-FFF2-40B4-BE49-F238E27FC236}">
                <a16:creationId xmlns:a16="http://schemas.microsoft.com/office/drawing/2014/main" id="{63996E53-0515-4AFE-A8E7-BD0D0820454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Row-level Security (RLS)</a:t>
            </a:r>
          </a:p>
        </p:txBody>
      </p:sp>
      <p:sp>
        <p:nvSpPr>
          <p:cNvPr id="3" name="Content Placeholder 2"/>
          <p:cNvSpPr>
            <a:spLocks noGrp="1"/>
          </p:cNvSpPr>
          <p:nvPr>
            <p:ph idx="1"/>
          </p:nvPr>
        </p:nvSpPr>
        <p:spPr/>
        <p:txBody>
          <a:bodyPr/>
          <a:lstStyle/>
          <a:p>
            <a:r>
              <a:rPr lang="en-US" dirty="0"/>
              <a:t>Security Scheme based on Named Roles</a:t>
            </a:r>
          </a:p>
          <a:p>
            <a:pPr lvl="1"/>
            <a:r>
              <a:rPr lang="en-US" dirty="0"/>
              <a:t>Roles are defined using Power BI Desktop</a:t>
            </a:r>
          </a:p>
          <a:p>
            <a:pPr lvl="1"/>
            <a:r>
              <a:rPr lang="en-US" dirty="0"/>
              <a:t>Each role is scoped to the dataset within a PBIX project</a:t>
            </a:r>
          </a:p>
          <a:p>
            <a:pPr lvl="2"/>
            <a:endParaRPr lang="en-US" dirty="0"/>
          </a:p>
          <a:p>
            <a:r>
              <a:rPr lang="en-US" dirty="0"/>
              <a:t>Role defined using one or more DAX expressions</a:t>
            </a:r>
          </a:p>
          <a:p>
            <a:pPr lvl="1"/>
            <a:r>
              <a:rPr lang="en-US" dirty="0"/>
              <a:t>DAX expressions restrict which rows are accessible</a:t>
            </a:r>
          </a:p>
          <a:p>
            <a:pPr lvl="1"/>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4267200"/>
            <a:ext cx="7161578" cy="1981200"/>
          </a:xfrm>
          <a:prstGeom prst="rect">
            <a:avLst/>
          </a:prstGeom>
          <a:noFill/>
          <a:ln>
            <a:solidFill>
              <a:schemeClr val="tx1"/>
            </a:solidFill>
          </a:ln>
        </p:spPr>
      </p:pic>
    </p:spTree>
    <p:extLst>
      <p:ext uri="{BB962C8B-B14F-4D97-AF65-F5344CB8AC3E}">
        <p14:creationId xmlns:p14="http://schemas.microsoft.com/office/powerpoint/2010/main" val="164946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E4145-5DDB-4580-BE29-E67DECC56024}"/>
              </a:ext>
            </a:extLst>
          </p:cNvPr>
          <p:cNvSpPr>
            <a:spLocks noGrp="1"/>
          </p:cNvSpPr>
          <p:nvPr>
            <p:ph type="title"/>
          </p:nvPr>
        </p:nvSpPr>
        <p:spPr/>
        <p:txBody>
          <a:bodyPr/>
          <a:lstStyle/>
          <a:p>
            <a:r>
              <a:rPr lang="en-US" dirty="0"/>
              <a:t>Common RLS Scenario</a:t>
            </a:r>
          </a:p>
        </p:txBody>
      </p:sp>
      <p:pic>
        <p:nvPicPr>
          <p:cNvPr id="3" name="Picture 2">
            <a:extLst>
              <a:ext uri="{FF2B5EF4-FFF2-40B4-BE49-F238E27FC236}">
                <a16:creationId xmlns:a16="http://schemas.microsoft.com/office/drawing/2014/main" id="{689593C2-1D97-4986-B73D-D154B8E726FF}"/>
              </a:ext>
            </a:extLst>
          </p:cNvPr>
          <p:cNvPicPr>
            <a:picLocks noChangeAspect="1"/>
          </p:cNvPicPr>
          <p:nvPr/>
        </p:nvPicPr>
        <p:blipFill>
          <a:blip r:embed="rId2"/>
          <a:stretch>
            <a:fillRect/>
          </a:stretch>
        </p:blipFill>
        <p:spPr>
          <a:xfrm>
            <a:off x="152400" y="1295400"/>
            <a:ext cx="8763872" cy="4876800"/>
          </a:xfrm>
          <a:prstGeom prst="rect">
            <a:avLst/>
          </a:prstGeom>
          <a:ln>
            <a:solidFill>
              <a:schemeClr val="tx1"/>
            </a:solidFill>
          </a:ln>
        </p:spPr>
      </p:pic>
    </p:spTree>
    <p:extLst>
      <p:ext uri="{BB962C8B-B14F-4D97-AF65-F5344CB8AC3E}">
        <p14:creationId xmlns:p14="http://schemas.microsoft.com/office/powerpoint/2010/main" val="338559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26878-3154-43FD-B401-491C6A5349DE}"/>
              </a:ext>
            </a:extLst>
          </p:cNvPr>
          <p:cNvSpPr>
            <a:spLocks noGrp="1"/>
          </p:cNvSpPr>
          <p:nvPr>
            <p:ph type="title"/>
          </p:nvPr>
        </p:nvSpPr>
        <p:spPr/>
        <p:txBody>
          <a:bodyPr/>
          <a:lstStyle/>
          <a:p>
            <a:r>
              <a:rPr lang="en-US" dirty="0"/>
              <a:t>Configuring RLS in the Power BI Desktop</a:t>
            </a:r>
          </a:p>
        </p:txBody>
      </p:sp>
      <p:pic>
        <p:nvPicPr>
          <p:cNvPr id="3" name="Picture 2">
            <a:extLst>
              <a:ext uri="{FF2B5EF4-FFF2-40B4-BE49-F238E27FC236}">
                <a16:creationId xmlns:a16="http://schemas.microsoft.com/office/drawing/2014/main" id="{92A969EB-3129-4AC9-BAF4-170CB350826D}"/>
              </a:ext>
            </a:extLst>
          </p:cNvPr>
          <p:cNvPicPr>
            <a:picLocks noChangeAspect="1"/>
          </p:cNvPicPr>
          <p:nvPr/>
        </p:nvPicPr>
        <p:blipFill>
          <a:blip r:embed="rId2"/>
          <a:stretch>
            <a:fillRect/>
          </a:stretch>
        </p:blipFill>
        <p:spPr>
          <a:xfrm>
            <a:off x="381000" y="1524000"/>
            <a:ext cx="7924800" cy="3626034"/>
          </a:xfrm>
          <a:prstGeom prst="rect">
            <a:avLst/>
          </a:prstGeom>
          <a:ln>
            <a:solidFill>
              <a:schemeClr val="tx1"/>
            </a:solidFill>
          </a:ln>
        </p:spPr>
      </p:pic>
    </p:spTree>
    <p:extLst>
      <p:ext uri="{BB962C8B-B14F-4D97-AF65-F5344CB8AC3E}">
        <p14:creationId xmlns:p14="http://schemas.microsoft.com/office/powerpoint/2010/main" val="4137973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A46C9-1259-431F-93CE-6211843E3802}"/>
              </a:ext>
            </a:extLst>
          </p:cNvPr>
          <p:cNvSpPr>
            <a:spLocks noGrp="1"/>
          </p:cNvSpPr>
          <p:nvPr>
            <p:ph type="title"/>
          </p:nvPr>
        </p:nvSpPr>
        <p:spPr/>
        <p:txBody>
          <a:bodyPr/>
          <a:lstStyle/>
          <a:p>
            <a:r>
              <a:rPr lang="en-US" dirty="0"/>
              <a:t>Configuring RLS in the Power BI Service</a:t>
            </a:r>
          </a:p>
        </p:txBody>
      </p:sp>
      <p:pic>
        <p:nvPicPr>
          <p:cNvPr id="3" name="Picture 2">
            <a:extLst>
              <a:ext uri="{FF2B5EF4-FFF2-40B4-BE49-F238E27FC236}">
                <a16:creationId xmlns:a16="http://schemas.microsoft.com/office/drawing/2014/main" id="{7C6CC25F-55F4-4ABE-A03D-AED430628B52}"/>
              </a:ext>
            </a:extLst>
          </p:cNvPr>
          <p:cNvPicPr>
            <a:picLocks noChangeAspect="1"/>
          </p:cNvPicPr>
          <p:nvPr/>
        </p:nvPicPr>
        <p:blipFill>
          <a:blip r:embed="rId2"/>
          <a:stretch>
            <a:fillRect/>
          </a:stretch>
        </p:blipFill>
        <p:spPr>
          <a:xfrm>
            <a:off x="304799" y="1143000"/>
            <a:ext cx="4483889" cy="2286000"/>
          </a:xfrm>
          <a:prstGeom prst="rect">
            <a:avLst/>
          </a:prstGeom>
          <a:ln>
            <a:solidFill>
              <a:schemeClr val="tx1"/>
            </a:solidFill>
          </a:ln>
        </p:spPr>
      </p:pic>
      <p:pic>
        <p:nvPicPr>
          <p:cNvPr id="4" name="Picture 3">
            <a:extLst>
              <a:ext uri="{FF2B5EF4-FFF2-40B4-BE49-F238E27FC236}">
                <a16:creationId xmlns:a16="http://schemas.microsoft.com/office/drawing/2014/main" id="{457A9A4F-FA1E-4A3C-8BE0-924D306B73A7}"/>
              </a:ext>
            </a:extLst>
          </p:cNvPr>
          <p:cNvPicPr>
            <a:picLocks noChangeAspect="1"/>
          </p:cNvPicPr>
          <p:nvPr/>
        </p:nvPicPr>
        <p:blipFill>
          <a:blip r:embed="rId3"/>
          <a:stretch>
            <a:fillRect/>
          </a:stretch>
        </p:blipFill>
        <p:spPr>
          <a:xfrm>
            <a:off x="1752600" y="3657600"/>
            <a:ext cx="6640374" cy="2842491"/>
          </a:xfrm>
          <a:prstGeom prst="rect">
            <a:avLst/>
          </a:prstGeom>
          <a:ln>
            <a:solidFill>
              <a:schemeClr val="tx1"/>
            </a:solidFill>
          </a:ln>
        </p:spPr>
      </p:pic>
    </p:spTree>
    <p:extLst>
      <p:ext uri="{BB962C8B-B14F-4D97-AF65-F5344CB8AC3E}">
        <p14:creationId xmlns:p14="http://schemas.microsoft.com/office/powerpoint/2010/main" val="1138054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F276B-593A-40F6-88D4-974DAAE331F7}"/>
              </a:ext>
            </a:extLst>
          </p:cNvPr>
          <p:cNvSpPr>
            <a:spLocks noGrp="1"/>
          </p:cNvSpPr>
          <p:nvPr>
            <p:ph type="title"/>
          </p:nvPr>
        </p:nvSpPr>
        <p:spPr/>
        <p:txBody>
          <a:bodyPr/>
          <a:lstStyle/>
          <a:p>
            <a:r>
              <a:rPr lang="en-US" dirty="0"/>
              <a:t>RLS Enforcement</a:t>
            </a:r>
          </a:p>
        </p:txBody>
      </p:sp>
      <p:pic>
        <p:nvPicPr>
          <p:cNvPr id="3" name="Picture 2">
            <a:extLst>
              <a:ext uri="{FF2B5EF4-FFF2-40B4-BE49-F238E27FC236}">
                <a16:creationId xmlns:a16="http://schemas.microsoft.com/office/drawing/2014/main" id="{EBB3C5B4-9241-4080-BFF1-C5BEB73040C5}"/>
              </a:ext>
            </a:extLst>
          </p:cNvPr>
          <p:cNvPicPr>
            <a:picLocks noChangeAspect="1"/>
          </p:cNvPicPr>
          <p:nvPr/>
        </p:nvPicPr>
        <p:blipFill>
          <a:blip r:embed="rId2"/>
          <a:stretch>
            <a:fillRect/>
          </a:stretch>
        </p:blipFill>
        <p:spPr>
          <a:xfrm>
            <a:off x="166255" y="1143001"/>
            <a:ext cx="8749145" cy="4881174"/>
          </a:xfrm>
          <a:prstGeom prst="rect">
            <a:avLst/>
          </a:prstGeom>
          <a:ln>
            <a:solidFill>
              <a:schemeClr val="tx1"/>
            </a:solidFill>
          </a:ln>
        </p:spPr>
      </p:pic>
    </p:spTree>
    <p:extLst>
      <p:ext uri="{BB962C8B-B14F-4D97-AF65-F5344CB8AC3E}">
        <p14:creationId xmlns:p14="http://schemas.microsoft.com/office/powerpoint/2010/main" val="3369062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Row-level Security</a:t>
            </a:r>
          </a:p>
        </p:txBody>
      </p:sp>
    </p:spTree>
    <p:extLst>
      <p:ext uri="{BB962C8B-B14F-4D97-AF65-F5344CB8AC3E}">
        <p14:creationId xmlns:p14="http://schemas.microsoft.com/office/powerpoint/2010/main" val="2031422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User Authentication and Identity</a:t>
            </a:r>
          </a:p>
          <a:p>
            <a:pPr>
              <a:buFont typeface="Wingdings" panose="05000000000000000000" pitchFamily="2" charset="2"/>
              <a:buChar char="ü"/>
            </a:pPr>
            <a:r>
              <a:rPr lang="en-US" dirty="0"/>
              <a:t>Power BI Tenant Administration</a:t>
            </a:r>
          </a:p>
          <a:p>
            <a:pPr>
              <a:buFont typeface="Wingdings" panose="05000000000000000000" pitchFamily="2" charset="2"/>
              <a:buChar char="ü"/>
            </a:pPr>
            <a:r>
              <a:rPr lang="en-US" dirty="0"/>
              <a:t>Row Level Security</a:t>
            </a:r>
          </a:p>
          <a:p>
            <a:pPr>
              <a:buFont typeface="Wingdings" panose="05000000000000000000" pitchFamily="2" charset="2"/>
              <a:buChar char="Ø"/>
            </a:pPr>
            <a:r>
              <a:rPr lang="en-US" dirty="0"/>
              <a:t>Dynamic Row Level Security</a:t>
            </a:r>
          </a:p>
          <a:p>
            <a:r>
              <a:rPr lang="en-US" dirty="0"/>
              <a:t>Embedding RLS-enabled Reports </a:t>
            </a:r>
          </a:p>
        </p:txBody>
      </p:sp>
    </p:spTree>
    <p:extLst>
      <p:ext uri="{BB962C8B-B14F-4D97-AF65-F5344CB8AC3E}">
        <p14:creationId xmlns:p14="http://schemas.microsoft.com/office/powerpoint/2010/main" val="3793041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C6722-1E74-47F5-A3B6-2E49A2805676}"/>
              </a:ext>
            </a:extLst>
          </p:cNvPr>
          <p:cNvSpPr>
            <a:spLocks noGrp="1"/>
          </p:cNvSpPr>
          <p:nvPr>
            <p:ph type="title"/>
          </p:nvPr>
        </p:nvSpPr>
        <p:spPr/>
        <p:txBody>
          <a:bodyPr/>
          <a:lstStyle/>
          <a:p>
            <a:r>
              <a:rPr lang="en-US" dirty="0"/>
              <a:t>Dynamic RLS</a:t>
            </a:r>
          </a:p>
        </p:txBody>
      </p:sp>
      <p:sp>
        <p:nvSpPr>
          <p:cNvPr id="3" name="Content Placeholder 2">
            <a:extLst>
              <a:ext uri="{FF2B5EF4-FFF2-40B4-BE49-F238E27FC236}">
                <a16:creationId xmlns:a16="http://schemas.microsoft.com/office/drawing/2014/main" id="{6A978DD8-4EDD-45A2-9DD3-E26F165FF3D2}"/>
              </a:ext>
            </a:extLst>
          </p:cNvPr>
          <p:cNvSpPr>
            <a:spLocks noGrp="1"/>
          </p:cNvSpPr>
          <p:nvPr>
            <p:ph idx="1"/>
          </p:nvPr>
        </p:nvSpPr>
        <p:spPr/>
        <p:txBody>
          <a:bodyPr>
            <a:normAutofit/>
          </a:bodyPr>
          <a:lstStyle/>
          <a:p>
            <a:r>
              <a:rPr lang="en-US" sz="2400" dirty="0"/>
              <a:t>Design pattern for data-driven security</a:t>
            </a:r>
          </a:p>
          <a:p>
            <a:pPr lvl="1"/>
            <a:r>
              <a:rPr lang="en-US" sz="2000" dirty="0"/>
              <a:t>RLS set up to use login name of current user</a:t>
            </a:r>
          </a:p>
          <a:p>
            <a:pPr lvl="1"/>
            <a:r>
              <a:rPr lang="en-US" sz="2000" dirty="0"/>
              <a:t>Permission assignments are included as part of dataset</a:t>
            </a:r>
          </a:p>
          <a:p>
            <a:pPr lvl="1"/>
            <a:r>
              <a:rPr lang="en-US" sz="2000" dirty="0"/>
              <a:t>Implemented using bi-directional cross-filtering</a:t>
            </a:r>
          </a:p>
        </p:txBody>
      </p:sp>
      <p:pic>
        <p:nvPicPr>
          <p:cNvPr id="4" name="Picture 3">
            <a:extLst>
              <a:ext uri="{FF2B5EF4-FFF2-40B4-BE49-F238E27FC236}">
                <a16:creationId xmlns:a16="http://schemas.microsoft.com/office/drawing/2014/main" id="{20B30C0C-D195-4C5E-8CB1-21DD573E6491}"/>
              </a:ext>
            </a:extLst>
          </p:cNvPr>
          <p:cNvPicPr>
            <a:picLocks noChangeAspect="1"/>
          </p:cNvPicPr>
          <p:nvPr/>
        </p:nvPicPr>
        <p:blipFill>
          <a:blip r:embed="rId2"/>
          <a:stretch>
            <a:fillRect/>
          </a:stretch>
        </p:blipFill>
        <p:spPr>
          <a:xfrm>
            <a:off x="1143000" y="3124200"/>
            <a:ext cx="6934200" cy="3574885"/>
          </a:xfrm>
          <a:prstGeom prst="rect">
            <a:avLst/>
          </a:prstGeom>
        </p:spPr>
      </p:pic>
    </p:spTree>
    <p:extLst>
      <p:ext uri="{BB962C8B-B14F-4D97-AF65-F5344CB8AC3E}">
        <p14:creationId xmlns:p14="http://schemas.microsoft.com/office/powerpoint/2010/main" val="1156848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D289B-8F64-49DE-AFA0-E27AB7D9F831}"/>
              </a:ext>
            </a:extLst>
          </p:cNvPr>
          <p:cNvSpPr>
            <a:spLocks noGrp="1"/>
          </p:cNvSpPr>
          <p:nvPr>
            <p:ph type="title"/>
          </p:nvPr>
        </p:nvSpPr>
        <p:spPr/>
        <p:txBody>
          <a:bodyPr/>
          <a:lstStyle/>
          <a:p>
            <a:r>
              <a:rPr lang="en-US" dirty="0"/>
              <a:t>Configuring Cross-direction Filtering</a:t>
            </a:r>
          </a:p>
        </p:txBody>
      </p:sp>
      <p:pic>
        <p:nvPicPr>
          <p:cNvPr id="3" name="Picture 2">
            <a:extLst>
              <a:ext uri="{FF2B5EF4-FFF2-40B4-BE49-F238E27FC236}">
                <a16:creationId xmlns:a16="http://schemas.microsoft.com/office/drawing/2014/main" id="{A2D7DBE5-EC88-40BD-A560-22966BD28C30}"/>
              </a:ext>
            </a:extLst>
          </p:cNvPr>
          <p:cNvPicPr>
            <a:picLocks noChangeAspect="1"/>
          </p:cNvPicPr>
          <p:nvPr/>
        </p:nvPicPr>
        <p:blipFill rotWithShape="1">
          <a:blip r:embed="rId2"/>
          <a:srcRect l="23077" t="31973" b="14738"/>
          <a:stretch/>
        </p:blipFill>
        <p:spPr>
          <a:xfrm>
            <a:off x="228600" y="1371600"/>
            <a:ext cx="5943600" cy="2122714"/>
          </a:xfrm>
          <a:prstGeom prst="rect">
            <a:avLst/>
          </a:prstGeom>
          <a:ln>
            <a:solidFill>
              <a:schemeClr val="tx1"/>
            </a:solidFill>
          </a:ln>
        </p:spPr>
      </p:pic>
      <p:grpSp>
        <p:nvGrpSpPr>
          <p:cNvPr id="10" name="Group 9">
            <a:extLst>
              <a:ext uri="{FF2B5EF4-FFF2-40B4-BE49-F238E27FC236}">
                <a16:creationId xmlns:a16="http://schemas.microsoft.com/office/drawing/2014/main" id="{630A3505-B710-4C23-AFAC-871F4A933028}"/>
              </a:ext>
            </a:extLst>
          </p:cNvPr>
          <p:cNvGrpSpPr/>
          <p:nvPr/>
        </p:nvGrpSpPr>
        <p:grpSpPr>
          <a:xfrm>
            <a:off x="3352800" y="2590800"/>
            <a:ext cx="5400964" cy="3916164"/>
            <a:chOff x="3352800" y="2590800"/>
            <a:chExt cx="5400964" cy="3916164"/>
          </a:xfrm>
        </p:grpSpPr>
        <p:pic>
          <p:nvPicPr>
            <p:cNvPr id="4" name="Picture 3">
              <a:extLst>
                <a:ext uri="{FF2B5EF4-FFF2-40B4-BE49-F238E27FC236}">
                  <a16:creationId xmlns:a16="http://schemas.microsoft.com/office/drawing/2014/main" id="{192C9CBC-687D-48C9-93CB-4FB3CD53F93D}"/>
                </a:ext>
              </a:extLst>
            </p:cNvPr>
            <p:cNvPicPr>
              <a:picLocks noChangeAspect="1"/>
            </p:cNvPicPr>
            <p:nvPr/>
          </p:nvPicPr>
          <p:blipFill>
            <a:blip r:embed="rId3"/>
            <a:stretch>
              <a:fillRect/>
            </a:stretch>
          </p:blipFill>
          <p:spPr>
            <a:xfrm>
              <a:off x="3834102" y="3200400"/>
              <a:ext cx="4919662" cy="3306564"/>
            </a:xfrm>
            <a:prstGeom prst="rect">
              <a:avLst/>
            </a:prstGeom>
            <a:ln>
              <a:solidFill>
                <a:schemeClr val="tx1"/>
              </a:solidFill>
            </a:ln>
          </p:spPr>
        </p:pic>
        <p:cxnSp>
          <p:nvCxnSpPr>
            <p:cNvPr id="6" name="Straight Arrow Connector 5">
              <a:extLst>
                <a:ext uri="{FF2B5EF4-FFF2-40B4-BE49-F238E27FC236}">
                  <a16:creationId xmlns:a16="http://schemas.microsoft.com/office/drawing/2014/main" id="{97ED6338-0E78-4327-A97A-83735F6D2622}"/>
                </a:ext>
              </a:extLst>
            </p:cNvPr>
            <p:cNvCxnSpPr>
              <a:cxnSpLocks/>
            </p:cNvCxnSpPr>
            <p:nvPr/>
          </p:nvCxnSpPr>
          <p:spPr>
            <a:xfrm>
              <a:off x="3352800" y="2590800"/>
              <a:ext cx="381000" cy="5334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11C67966-6064-47A7-A370-24F573E5D72D}"/>
              </a:ext>
            </a:extLst>
          </p:cNvPr>
          <p:cNvGrpSpPr/>
          <p:nvPr/>
        </p:nvGrpSpPr>
        <p:grpSpPr>
          <a:xfrm>
            <a:off x="5611090" y="5410199"/>
            <a:ext cx="2999510" cy="722745"/>
            <a:chOff x="5611090" y="5410199"/>
            <a:chExt cx="2999510" cy="722745"/>
          </a:xfrm>
        </p:grpSpPr>
        <p:sp>
          <p:nvSpPr>
            <p:cNvPr id="11" name="Arrow: Right 10">
              <a:extLst>
                <a:ext uri="{FF2B5EF4-FFF2-40B4-BE49-F238E27FC236}">
                  <a16:creationId xmlns:a16="http://schemas.microsoft.com/office/drawing/2014/main" id="{7C56F9DB-0286-4B01-92E9-1C843C1918C1}"/>
                </a:ext>
              </a:extLst>
            </p:cNvPr>
            <p:cNvSpPr/>
            <p:nvPr/>
          </p:nvSpPr>
          <p:spPr>
            <a:xfrm>
              <a:off x="5611090" y="5631873"/>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788862F8-1BC0-4C3B-9123-5B081F1DB037}"/>
                </a:ext>
              </a:extLst>
            </p:cNvPr>
            <p:cNvSpPr/>
            <p:nvPr/>
          </p:nvSpPr>
          <p:spPr>
            <a:xfrm>
              <a:off x="6172200" y="5410199"/>
              <a:ext cx="2438400" cy="722745"/>
            </a:xfrm>
            <a:prstGeom prst="roundRect">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1114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2AABB5-CE4C-465A-8C4A-C28658E3255A}"/>
              </a:ext>
            </a:extLst>
          </p:cNvPr>
          <p:cNvSpPr>
            <a:spLocks noGrp="1"/>
          </p:cNvSpPr>
          <p:nvPr>
            <p:ph type="title"/>
          </p:nvPr>
        </p:nvSpPr>
        <p:spPr/>
        <p:txBody>
          <a:bodyPr/>
          <a:lstStyle/>
          <a:p>
            <a:r>
              <a:rPr lang="en-US" dirty="0"/>
              <a:t>Dynamically Tracking the Current User</a:t>
            </a:r>
          </a:p>
        </p:txBody>
      </p:sp>
      <p:pic>
        <p:nvPicPr>
          <p:cNvPr id="5" name="Picture 4">
            <a:extLst>
              <a:ext uri="{FF2B5EF4-FFF2-40B4-BE49-F238E27FC236}">
                <a16:creationId xmlns:a16="http://schemas.microsoft.com/office/drawing/2014/main" id="{47D2C4FE-9149-499B-9F01-F3262FFA3915}"/>
              </a:ext>
            </a:extLst>
          </p:cNvPr>
          <p:cNvPicPr>
            <a:picLocks noChangeAspect="1"/>
          </p:cNvPicPr>
          <p:nvPr/>
        </p:nvPicPr>
        <p:blipFill>
          <a:blip r:embed="rId2"/>
          <a:stretch>
            <a:fillRect/>
          </a:stretch>
        </p:blipFill>
        <p:spPr>
          <a:xfrm>
            <a:off x="381000" y="1371600"/>
            <a:ext cx="8153400" cy="4023756"/>
          </a:xfrm>
          <a:prstGeom prst="rect">
            <a:avLst/>
          </a:prstGeom>
          <a:ln>
            <a:solidFill>
              <a:schemeClr val="tx1"/>
            </a:solidFill>
          </a:ln>
        </p:spPr>
      </p:pic>
    </p:spTree>
    <p:extLst>
      <p:ext uri="{BB962C8B-B14F-4D97-AF65-F5344CB8AC3E}">
        <p14:creationId xmlns:p14="http://schemas.microsoft.com/office/powerpoint/2010/main" val="338367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User Authentication and Identity</a:t>
            </a:r>
          </a:p>
          <a:p>
            <a:r>
              <a:rPr lang="en-US" dirty="0"/>
              <a:t>Power BI Tenant Administration</a:t>
            </a:r>
          </a:p>
          <a:p>
            <a:r>
              <a:rPr lang="en-US" dirty="0"/>
              <a:t>Row Level Security</a:t>
            </a:r>
          </a:p>
          <a:p>
            <a:r>
              <a:rPr lang="en-US" dirty="0"/>
              <a:t>Dynamic Row Level Security</a:t>
            </a:r>
          </a:p>
          <a:p>
            <a:r>
              <a:rPr lang="en-US" dirty="0"/>
              <a:t>Embedding RLS-enabled Reports </a:t>
            </a:r>
          </a:p>
        </p:txBody>
      </p:sp>
    </p:spTree>
    <p:extLst>
      <p:ext uri="{BB962C8B-B14F-4D97-AF65-F5344CB8AC3E}">
        <p14:creationId xmlns:p14="http://schemas.microsoft.com/office/powerpoint/2010/main" val="654699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18476-9EFB-4AA5-887B-489446D016EA}"/>
              </a:ext>
            </a:extLst>
          </p:cNvPr>
          <p:cNvSpPr>
            <a:spLocks noGrp="1"/>
          </p:cNvSpPr>
          <p:nvPr>
            <p:ph type="title"/>
          </p:nvPr>
        </p:nvSpPr>
        <p:spPr/>
        <p:txBody>
          <a:bodyPr/>
          <a:lstStyle/>
          <a:p>
            <a:r>
              <a:rPr lang="en-US" dirty="0"/>
              <a:t>All Users Must Be Added To a Role</a:t>
            </a:r>
          </a:p>
        </p:txBody>
      </p:sp>
      <p:pic>
        <p:nvPicPr>
          <p:cNvPr id="3" name="Picture 2">
            <a:extLst>
              <a:ext uri="{FF2B5EF4-FFF2-40B4-BE49-F238E27FC236}">
                <a16:creationId xmlns:a16="http://schemas.microsoft.com/office/drawing/2014/main" id="{12FBAE98-C217-4CF4-B33E-6F2EC3562CA0}"/>
              </a:ext>
            </a:extLst>
          </p:cNvPr>
          <p:cNvPicPr>
            <a:picLocks noChangeAspect="1"/>
          </p:cNvPicPr>
          <p:nvPr/>
        </p:nvPicPr>
        <p:blipFill>
          <a:blip r:embed="rId2"/>
          <a:stretch>
            <a:fillRect/>
          </a:stretch>
        </p:blipFill>
        <p:spPr>
          <a:xfrm>
            <a:off x="504825" y="1828800"/>
            <a:ext cx="7905750" cy="3034948"/>
          </a:xfrm>
          <a:prstGeom prst="rect">
            <a:avLst/>
          </a:prstGeom>
          <a:ln>
            <a:solidFill>
              <a:schemeClr val="tx1"/>
            </a:solidFill>
          </a:ln>
        </p:spPr>
      </p:pic>
    </p:spTree>
    <p:extLst>
      <p:ext uri="{BB962C8B-B14F-4D97-AF65-F5344CB8AC3E}">
        <p14:creationId xmlns:p14="http://schemas.microsoft.com/office/powerpoint/2010/main" val="275772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F6E4BDFD-074D-4461-BF2F-4979AF45FFB7}"/>
              </a:ext>
            </a:extLst>
          </p:cNvPr>
          <p:cNvGrpSpPr/>
          <p:nvPr/>
        </p:nvGrpSpPr>
        <p:grpSpPr>
          <a:xfrm>
            <a:off x="6324599" y="1810327"/>
            <a:ext cx="2233167" cy="1728930"/>
            <a:chOff x="6324599" y="1810327"/>
            <a:chExt cx="2233167" cy="1728930"/>
          </a:xfrm>
        </p:grpSpPr>
        <p:pic>
          <p:nvPicPr>
            <p:cNvPr id="8" name="Picture 7">
              <a:extLst>
                <a:ext uri="{FF2B5EF4-FFF2-40B4-BE49-F238E27FC236}">
                  <a16:creationId xmlns:a16="http://schemas.microsoft.com/office/drawing/2014/main" id="{E0EFBD64-A07E-40EB-8096-897C7CBAD68E}"/>
                </a:ext>
              </a:extLst>
            </p:cNvPr>
            <p:cNvPicPr>
              <a:picLocks noChangeAspect="1"/>
            </p:cNvPicPr>
            <p:nvPr/>
          </p:nvPicPr>
          <p:blipFill>
            <a:blip r:embed="rId2"/>
            <a:stretch>
              <a:fillRect/>
            </a:stretch>
          </p:blipFill>
          <p:spPr>
            <a:xfrm>
              <a:off x="6324600" y="2099543"/>
              <a:ext cx="2233166" cy="1439714"/>
            </a:xfrm>
            <a:prstGeom prst="rect">
              <a:avLst/>
            </a:prstGeom>
            <a:ln>
              <a:solidFill>
                <a:schemeClr val="tx1"/>
              </a:solidFill>
            </a:ln>
          </p:spPr>
        </p:pic>
        <p:sp>
          <p:nvSpPr>
            <p:cNvPr id="17" name="Rectangle 16">
              <a:extLst>
                <a:ext uri="{FF2B5EF4-FFF2-40B4-BE49-F238E27FC236}">
                  <a16:creationId xmlns:a16="http://schemas.microsoft.com/office/drawing/2014/main" id="{14878E09-A3E0-43AC-B382-EA290D534401}"/>
                </a:ext>
              </a:extLst>
            </p:cNvPr>
            <p:cNvSpPr/>
            <p:nvPr/>
          </p:nvSpPr>
          <p:spPr>
            <a:xfrm>
              <a:off x="6324599" y="1810327"/>
              <a:ext cx="2228274" cy="25635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Users</a:t>
              </a:r>
            </a:p>
          </p:txBody>
        </p:sp>
      </p:grpSp>
      <p:grpSp>
        <p:nvGrpSpPr>
          <p:cNvPr id="23" name="Group 22">
            <a:extLst>
              <a:ext uri="{FF2B5EF4-FFF2-40B4-BE49-F238E27FC236}">
                <a16:creationId xmlns:a16="http://schemas.microsoft.com/office/drawing/2014/main" id="{53625EF6-8729-4AE9-9D38-3259AC60489C}"/>
              </a:ext>
            </a:extLst>
          </p:cNvPr>
          <p:cNvGrpSpPr/>
          <p:nvPr/>
        </p:nvGrpSpPr>
        <p:grpSpPr>
          <a:xfrm>
            <a:off x="3806468" y="1611746"/>
            <a:ext cx="2086333" cy="2206863"/>
            <a:chOff x="3704867" y="1676400"/>
            <a:chExt cx="2086333" cy="2206863"/>
          </a:xfrm>
        </p:grpSpPr>
        <p:pic>
          <p:nvPicPr>
            <p:cNvPr id="7" name="Picture 6">
              <a:extLst>
                <a:ext uri="{FF2B5EF4-FFF2-40B4-BE49-F238E27FC236}">
                  <a16:creationId xmlns:a16="http://schemas.microsoft.com/office/drawing/2014/main" id="{0FBE9D85-ABB2-42AD-9537-2C306598F12C}"/>
                </a:ext>
              </a:extLst>
            </p:cNvPr>
            <p:cNvPicPr>
              <a:picLocks noChangeAspect="1"/>
            </p:cNvPicPr>
            <p:nvPr/>
          </p:nvPicPr>
          <p:blipFill rotWithShape="1">
            <a:blip r:embed="rId3"/>
            <a:srcRect r="2826"/>
            <a:stretch/>
          </p:blipFill>
          <p:spPr>
            <a:xfrm>
              <a:off x="3704867" y="1902063"/>
              <a:ext cx="2086333" cy="1981200"/>
            </a:xfrm>
            <a:prstGeom prst="rect">
              <a:avLst/>
            </a:prstGeom>
            <a:ln>
              <a:solidFill>
                <a:schemeClr val="tx1"/>
              </a:solidFill>
            </a:ln>
          </p:spPr>
        </p:pic>
        <p:sp>
          <p:nvSpPr>
            <p:cNvPr id="18" name="Rectangle 17">
              <a:extLst>
                <a:ext uri="{FF2B5EF4-FFF2-40B4-BE49-F238E27FC236}">
                  <a16:creationId xmlns:a16="http://schemas.microsoft.com/office/drawing/2014/main" id="{0C9FC3B3-4DE8-4D52-A494-B4B92F4656F1}"/>
                </a:ext>
              </a:extLst>
            </p:cNvPr>
            <p:cNvSpPr/>
            <p:nvPr/>
          </p:nvSpPr>
          <p:spPr>
            <a:xfrm>
              <a:off x="3704867" y="1676400"/>
              <a:ext cx="2086333" cy="2118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UserRegion</a:t>
              </a:r>
              <a:endParaRPr lang="en-US" sz="1200" dirty="0">
                <a:solidFill>
                  <a:schemeClr val="bg1"/>
                </a:solidFill>
              </a:endParaRPr>
            </a:p>
          </p:txBody>
        </p:sp>
      </p:grpSp>
      <p:grpSp>
        <p:nvGrpSpPr>
          <p:cNvPr id="22" name="Group 21">
            <a:extLst>
              <a:ext uri="{FF2B5EF4-FFF2-40B4-BE49-F238E27FC236}">
                <a16:creationId xmlns:a16="http://schemas.microsoft.com/office/drawing/2014/main" id="{928FC395-F7F4-4A2D-90A9-B9B5731BC064}"/>
              </a:ext>
            </a:extLst>
          </p:cNvPr>
          <p:cNvGrpSpPr/>
          <p:nvPr/>
        </p:nvGrpSpPr>
        <p:grpSpPr>
          <a:xfrm>
            <a:off x="2617505" y="2456873"/>
            <a:ext cx="783786" cy="865823"/>
            <a:chOff x="2340415" y="2268912"/>
            <a:chExt cx="783786" cy="865823"/>
          </a:xfrm>
        </p:grpSpPr>
        <p:pic>
          <p:nvPicPr>
            <p:cNvPr id="6" name="Picture 5">
              <a:extLst>
                <a:ext uri="{FF2B5EF4-FFF2-40B4-BE49-F238E27FC236}">
                  <a16:creationId xmlns:a16="http://schemas.microsoft.com/office/drawing/2014/main" id="{4E2BF382-7E51-4B5E-9B4A-F10802E277F2}"/>
                </a:ext>
              </a:extLst>
            </p:cNvPr>
            <p:cNvPicPr>
              <a:picLocks noChangeAspect="1"/>
            </p:cNvPicPr>
            <p:nvPr/>
          </p:nvPicPr>
          <p:blipFill rotWithShape="1">
            <a:blip r:embed="rId4"/>
            <a:srcRect r="8917"/>
            <a:stretch/>
          </p:blipFill>
          <p:spPr>
            <a:xfrm>
              <a:off x="2345913" y="2504064"/>
              <a:ext cx="778288" cy="630671"/>
            </a:xfrm>
            <a:prstGeom prst="rect">
              <a:avLst/>
            </a:prstGeom>
            <a:ln>
              <a:solidFill>
                <a:schemeClr val="tx1"/>
              </a:solidFill>
            </a:ln>
          </p:spPr>
        </p:pic>
        <p:sp>
          <p:nvSpPr>
            <p:cNvPr id="19" name="Rectangle 18">
              <a:extLst>
                <a:ext uri="{FF2B5EF4-FFF2-40B4-BE49-F238E27FC236}">
                  <a16:creationId xmlns:a16="http://schemas.microsoft.com/office/drawing/2014/main" id="{1316994F-ADFE-4E2F-B0D3-8C5303C46000}"/>
                </a:ext>
              </a:extLst>
            </p:cNvPr>
            <p:cNvSpPr/>
            <p:nvPr/>
          </p:nvSpPr>
          <p:spPr>
            <a:xfrm>
              <a:off x="2340415" y="2268912"/>
              <a:ext cx="783786" cy="2351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Users</a:t>
              </a:r>
            </a:p>
          </p:txBody>
        </p:sp>
      </p:grpSp>
      <p:grpSp>
        <p:nvGrpSpPr>
          <p:cNvPr id="21" name="Group 20">
            <a:extLst>
              <a:ext uri="{FF2B5EF4-FFF2-40B4-BE49-F238E27FC236}">
                <a16:creationId xmlns:a16="http://schemas.microsoft.com/office/drawing/2014/main" id="{25ACEFB1-5736-4F82-81DE-A0AFC832CE6D}"/>
              </a:ext>
            </a:extLst>
          </p:cNvPr>
          <p:cNvGrpSpPr/>
          <p:nvPr/>
        </p:nvGrpSpPr>
        <p:grpSpPr>
          <a:xfrm>
            <a:off x="645995" y="1828800"/>
            <a:ext cx="1539710" cy="2073223"/>
            <a:chOff x="301738" y="1663520"/>
            <a:chExt cx="1539710" cy="2073223"/>
          </a:xfrm>
        </p:grpSpPr>
        <p:pic>
          <p:nvPicPr>
            <p:cNvPr id="5" name="Picture 4">
              <a:extLst>
                <a:ext uri="{FF2B5EF4-FFF2-40B4-BE49-F238E27FC236}">
                  <a16:creationId xmlns:a16="http://schemas.microsoft.com/office/drawing/2014/main" id="{15B3D91E-42F5-4E17-AEA3-FA018C7B569C}"/>
                </a:ext>
              </a:extLst>
            </p:cNvPr>
            <p:cNvPicPr>
              <a:picLocks noChangeAspect="1"/>
            </p:cNvPicPr>
            <p:nvPr/>
          </p:nvPicPr>
          <p:blipFill>
            <a:blip r:embed="rId5"/>
            <a:stretch>
              <a:fillRect/>
            </a:stretch>
          </p:blipFill>
          <p:spPr>
            <a:xfrm>
              <a:off x="304800" y="1902063"/>
              <a:ext cx="1536648" cy="1834680"/>
            </a:xfrm>
            <a:prstGeom prst="rect">
              <a:avLst/>
            </a:prstGeom>
            <a:ln>
              <a:solidFill>
                <a:schemeClr val="tx1"/>
              </a:solidFill>
            </a:ln>
          </p:spPr>
        </p:pic>
        <p:sp>
          <p:nvSpPr>
            <p:cNvPr id="20" name="Rectangle 19">
              <a:extLst>
                <a:ext uri="{FF2B5EF4-FFF2-40B4-BE49-F238E27FC236}">
                  <a16:creationId xmlns:a16="http://schemas.microsoft.com/office/drawing/2014/main" id="{D7A5E149-F997-4A7B-95E9-53F098AF0477}"/>
                </a:ext>
              </a:extLst>
            </p:cNvPr>
            <p:cNvSpPr/>
            <p:nvPr/>
          </p:nvSpPr>
          <p:spPr>
            <a:xfrm>
              <a:off x="301738" y="1663520"/>
              <a:ext cx="1536648" cy="2246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Customers</a:t>
              </a:r>
            </a:p>
          </p:txBody>
        </p:sp>
      </p:grpSp>
      <p:sp>
        <p:nvSpPr>
          <p:cNvPr id="2" name="Title 1">
            <a:extLst>
              <a:ext uri="{FF2B5EF4-FFF2-40B4-BE49-F238E27FC236}">
                <a16:creationId xmlns:a16="http://schemas.microsoft.com/office/drawing/2014/main" id="{D4FC3148-D696-49E4-8246-24CB10FD0789}"/>
              </a:ext>
            </a:extLst>
          </p:cNvPr>
          <p:cNvSpPr>
            <a:spLocks noGrp="1"/>
          </p:cNvSpPr>
          <p:nvPr>
            <p:ph type="title"/>
          </p:nvPr>
        </p:nvSpPr>
        <p:spPr/>
        <p:txBody>
          <a:bodyPr/>
          <a:lstStyle/>
          <a:p>
            <a:r>
              <a:rPr lang="en-US" dirty="0"/>
              <a:t>Dynamic RLS Table Filtering</a:t>
            </a:r>
          </a:p>
        </p:txBody>
      </p:sp>
      <p:sp>
        <p:nvSpPr>
          <p:cNvPr id="10" name="Rectangle: Rounded Corners 9">
            <a:extLst>
              <a:ext uri="{FF2B5EF4-FFF2-40B4-BE49-F238E27FC236}">
                <a16:creationId xmlns:a16="http://schemas.microsoft.com/office/drawing/2014/main" id="{D4AE2CCC-F1F0-4A17-8047-5958837192CA}"/>
              </a:ext>
            </a:extLst>
          </p:cNvPr>
          <p:cNvSpPr/>
          <p:nvPr/>
        </p:nvSpPr>
        <p:spPr>
          <a:xfrm>
            <a:off x="6324599" y="2971800"/>
            <a:ext cx="2233167" cy="228600"/>
          </a:xfrm>
          <a:prstGeom prst="roundRect">
            <a:avLst/>
          </a:prstGeom>
          <a:solidFill>
            <a:srgbClr val="FFF2CD">
              <a:alpha val="29020"/>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F18DDBD1-2755-4656-8CD0-359CB60DD112}"/>
              </a:ext>
            </a:extLst>
          </p:cNvPr>
          <p:cNvGrpSpPr/>
          <p:nvPr/>
        </p:nvGrpSpPr>
        <p:grpSpPr>
          <a:xfrm>
            <a:off x="3806468" y="2989249"/>
            <a:ext cx="2518132" cy="203464"/>
            <a:chOff x="3806468" y="2989249"/>
            <a:chExt cx="2518132" cy="203464"/>
          </a:xfrm>
        </p:grpSpPr>
        <p:sp>
          <p:nvSpPr>
            <p:cNvPr id="11" name="Rectangle: Rounded Corners 10">
              <a:extLst>
                <a:ext uri="{FF2B5EF4-FFF2-40B4-BE49-F238E27FC236}">
                  <a16:creationId xmlns:a16="http://schemas.microsoft.com/office/drawing/2014/main" id="{BF6F2845-7D01-45CE-BBCB-E069D7D44342}"/>
                </a:ext>
              </a:extLst>
            </p:cNvPr>
            <p:cNvSpPr/>
            <p:nvPr/>
          </p:nvSpPr>
          <p:spPr>
            <a:xfrm>
              <a:off x="3806468" y="2989249"/>
              <a:ext cx="2086333" cy="203464"/>
            </a:xfrm>
            <a:prstGeom prst="roundRect">
              <a:avLst/>
            </a:prstGeom>
            <a:solidFill>
              <a:srgbClr val="FFF2CD">
                <a:alpha val="29020"/>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74A1CCA5-5635-43A2-9825-505D7CA27D6B}"/>
                </a:ext>
              </a:extLst>
            </p:cNvPr>
            <p:cNvCxnSpPr>
              <a:cxnSpLocks/>
            </p:cNvCxnSpPr>
            <p:nvPr/>
          </p:nvCxnSpPr>
          <p:spPr>
            <a:xfrm flipH="1">
              <a:off x="5964383" y="3096492"/>
              <a:ext cx="360217" cy="0"/>
            </a:xfrm>
            <a:prstGeom prst="straightConnector1">
              <a:avLst/>
            </a:prstGeom>
            <a:ln w="38100">
              <a:solidFill>
                <a:srgbClr val="74001E"/>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33D5E446-8C9F-482C-975C-1B67FBE734B7}"/>
              </a:ext>
            </a:extLst>
          </p:cNvPr>
          <p:cNvGrpSpPr/>
          <p:nvPr/>
        </p:nvGrpSpPr>
        <p:grpSpPr>
          <a:xfrm>
            <a:off x="2617504" y="2984886"/>
            <a:ext cx="1192496" cy="193437"/>
            <a:chOff x="2617504" y="2984886"/>
            <a:chExt cx="1192496" cy="193437"/>
          </a:xfrm>
        </p:grpSpPr>
        <p:sp>
          <p:nvSpPr>
            <p:cNvPr id="12" name="Rectangle: Rounded Corners 11">
              <a:extLst>
                <a:ext uri="{FF2B5EF4-FFF2-40B4-BE49-F238E27FC236}">
                  <a16:creationId xmlns:a16="http://schemas.microsoft.com/office/drawing/2014/main" id="{3DFEBA73-3C9C-40A9-8725-B5103F7D42E9}"/>
                </a:ext>
              </a:extLst>
            </p:cNvPr>
            <p:cNvSpPr/>
            <p:nvPr/>
          </p:nvSpPr>
          <p:spPr>
            <a:xfrm>
              <a:off x="2617504" y="2984886"/>
              <a:ext cx="783786" cy="193437"/>
            </a:xfrm>
            <a:prstGeom prst="roundRect">
              <a:avLst/>
            </a:prstGeom>
            <a:solidFill>
              <a:srgbClr val="FFF2CD">
                <a:alpha val="30196"/>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682CF2B6-ED2F-4898-B20C-FD508465AA72}"/>
                </a:ext>
              </a:extLst>
            </p:cNvPr>
            <p:cNvCxnSpPr>
              <a:cxnSpLocks/>
            </p:cNvCxnSpPr>
            <p:nvPr/>
          </p:nvCxnSpPr>
          <p:spPr>
            <a:xfrm flipH="1">
              <a:off x="3449783" y="3082637"/>
              <a:ext cx="360217" cy="0"/>
            </a:xfrm>
            <a:prstGeom prst="straightConnector1">
              <a:avLst/>
            </a:prstGeom>
            <a:ln w="38100">
              <a:solidFill>
                <a:srgbClr val="74001E"/>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ABF5E841-C268-41D4-96D4-F348CD88673B}"/>
              </a:ext>
            </a:extLst>
          </p:cNvPr>
          <p:cNvGrpSpPr/>
          <p:nvPr/>
        </p:nvGrpSpPr>
        <p:grpSpPr>
          <a:xfrm>
            <a:off x="645994" y="2264824"/>
            <a:ext cx="1971510" cy="1524765"/>
            <a:chOff x="645994" y="2264824"/>
            <a:chExt cx="1971510" cy="1524765"/>
          </a:xfrm>
        </p:grpSpPr>
        <p:sp>
          <p:nvSpPr>
            <p:cNvPr id="13" name="Rectangle: Rounded Corners 12">
              <a:extLst>
                <a:ext uri="{FF2B5EF4-FFF2-40B4-BE49-F238E27FC236}">
                  <a16:creationId xmlns:a16="http://schemas.microsoft.com/office/drawing/2014/main" id="{EB90339D-2814-42A0-9697-AB2964F3A945}"/>
                </a:ext>
              </a:extLst>
            </p:cNvPr>
            <p:cNvSpPr/>
            <p:nvPr/>
          </p:nvSpPr>
          <p:spPr>
            <a:xfrm>
              <a:off x="649057" y="2264824"/>
              <a:ext cx="1536648" cy="296009"/>
            </a:xfrm>
            <a:prstGeom prst="roundRect">
              <a:avLst/>
            </a:prstGeom>
            <a:solidFill>
              <a:srgbClr val="FFF2CD">
                <a:alpha val="30980"/>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3E3B47B-EFDC-43C0-B2AE-EE4E3F61F7F1}"/>
                </a:ext>
              </a:extLst>
            </p:cNvPr>
            <p:cNvSpPr/>
            <p:nvPr/>
          </p:nvSpPr>
          <p:spPr>
            <a:xfrm>
              <a:off x="652120" y="2890952"/>
              <a:ext cx="1536648" cy="151914"/>
            </a:xfrm>
            <a:prstGeom prst="roundRect">
              <a:avLst/>
            </a:prstGeom>
            <a:solidFill>
              <a:srgbClr val="FFF2CD">
                <a:alpha val="30980"/>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EC21A461-FE7F-4BE6-AA72-C6287D8B235C}"/>
                </a:ext>
              </a:extLst>
            </p:cNvPr>
            <p:cNvSpPr/>
            <p:nvPr/>
          </p:nvSpPr>
          <p:spPr>
            <a:xfrm>
              <a:off x="645994" y="3155642"/>
              <a:ext cx="1536648" cy="255320"/>
            </a:xfrm>
            <a:prstGeom prst="roundRect">
              <a:avLst/>
            </a:prstGeom>
            <a:solidFill>
              <a:srgbClr val="FFF2CD">
                <a:alpha val="30980"/>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E4965A9E-646E-4233-AF2C-FC522C9193FA}"/>
                </a:ext>
              </a:extLst>
            </p:cNvPr>
            <p:cNvSpPr/>
            <p:nvPr/>
          </p:nvSpPr>
          <p:spPr>
            <a:xfrm>
              <a:off x="645994" y="3637675"/>
              <a:ext cx="1536648" cy="151914"/>
            </a:xfrm>
            <a:prstGeom prst="roundRect">
              <a:avLst/>
            </a:prstGeom>
            <a:solidFill>
              <a:srgbClr val="FFF2CD">
                <a:alpha val="30980"/>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FE01AEF2-5628-46DD-9D83-07EA36424E9B}"/>
                </a:ext>
              </a:extLst>
            </p:cNvPr>
            <p:cNvCxnSpPr>
              <a:cxnSpLocks/>
              <a:stCxn id="12" idx="1"/>
            </p:cNvCxnSpPr>
            <p:nvPr/>
          </p:nvCxnSpPr>
          <p:spPr>
            <a:xfrm flipH="1" flipV="1">
              <a:off x="2214764" y="2536469"/>
              <a:ext cx="402740" cy="545136"/>
            </a:xfrm>
            <a:prstGeom prst="straightConnector1">
              <a:avLst/>
            </a:prstGeom>
            <a:ln w="19050">
              <a:solidFill>
                <a:srgbClr val="74001E"/>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8074351-4947-4498-A32A-B90AF25A2B97}"/>
                </a:ext>
              </a:extLst>
            </p:cNvPr>
            <p:cNvCxnSpPr>
              <a:cxnSpLocks/>
              <a:stCxn id="12" idx="1"/>
            </p:cNvCxnSpPr>
            <p:nvPr/>
          </p:nvCxnSpPr>
          <p:spPr>
            <a:xfrm flipH="1" flipV="1">
              <a:off x="2217826" y="2984887"/>
              <a:ext cx="399678" cy="96718"/>
            </a:xfrm>
            <a:prstGeom prst="straightConnector1">
              <a:avLst/>
            </a:prstGeom>
            <a:ln w="19050">
              <a:solidFill>
                <a:srgbClr val="74001E"/>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FD94648-4BF5-4424-A01F-5077560AC9C1}"/>
                </a:ext>
              </a:extLst>
            </p:cNvPr>
            <p:cNvCxnSpPr>
              <a:cxnSpLocks/>
              <a:stCxn id="12" idx="1"/>
            </p:cNvCxnSpPr>
            <p:nvPr/>
          </p:nvCxnSpPr>
          <p:spPr>
            <a:xfrm flipH="1">
              <a:off x="2230338" y="3081605"/>
              <a:ext cx="387166" cy="206865"/>
            </a:xfrm>
            <a:prstGeom prst="straightConnector1">
              <a:avLst/>
            </a:prstGeom>
            <a:ln w="19050">
              <a:solidFill>
                <a:srgbClr val="74001E"/>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05024D1-4645-4397-AA42-22D8172EAA63}"/>
                </a:ext>
              </a:extLst>
            </p:cNvPr>
            <p:cNvCxnSpPr>
              <a:cxnSpLocks/>
              <a:stCxn id="12" idx="1"/>
            </p:cNvCxnSpPr>
            <p:nvPr/>
          </p:nvCxnSpPr>
          <p:spPr>
            <a:xfrm flipH="1">
              <a:off x="2217825" y="3081605"/>
              <a:ext cx="399679" cy="575995"/>
            </a:xfrm>
            <a:prstGeom prst="straightConnector1">
              <a:avLst/>
            </a:prstGeom>
            <a:ln w="19050">
              <a:solidFill>
                <a:srgbClr val="74001E"/>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9341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right)">
                                      <p:cBhvr>
                                        <p:cTn id="11" dur="2000"/>
                                        <p:tgtEl>
                                          <p:spTgt spid="4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wipe(right)">
                                      <p:cBhvr>
                                        <p:cTn id="16" dur="20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wipe(right)">
                                      <p:cBhvr>
                                        <p:cTn id="21" dur="2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33693-E813-445D-A9ED-069B2E829EB4}"/>
              </a:ext>
            </a:extLst>
          </p:cNvPr>
          <p:cNvSpPr>
            <a:spLocks noGrp="1"/>
          </p:cNvSpPr>
          <p:nvPr>
            <p:ph type="title"/>
          </p:nvPr>
        </p:nvSpPr>
        <p:spPr/>
        <p:txBody>
          <a:bodyPr/>
          <a:lstStyle/>
          <a:p>
            <a:r>
              <a:rPr lang="en-US" dirty="0"/>
              <a:t>Dynamic RLS Enforcement</a:t>
            </a:r>
          </a:p>
        </p:txBody>
      </p:sp>
      <p:pic>
        <p:nvPicPr>
          <p:cNvPr id="3" name="Picture 2">
            <a:extLst>
              <a:ext uri="{FF2B5EF4-FFF2-40B4-BE49-F238E27FC236}">
                <a16:creationId xmlns:a16="http://schemas.microsoft.com/office/drawing/2014/main" id="{655137B3-E8C0-471C-8F2C-81889BB913F4}"/>
              </a:ext>
            </a:extLst>
          </p:cNvPr>
          <p:cNvPicPr>
            <a:picLocks noChangeAspect="1"/>
          </p:cNvPicPr>
          <p:nvPr/>
        </p:nvPicPr>
        <p:blipFill rotWithShape="1">
          <a:blip r:embed="rId2"/>
          <a:srcRect t="10190" r="-1" b="-469"/>
          <a:stretch/>
        </p:blipFill>
        <p:spPr>
          <a:xfrm>
            <a:off x="381000" y="1295400"/>
            <a:ext cx="8229600" cy="4954987"/>
          </a:xfrm>
          <a:prstGeom prst="rect">
            <a:avLst/>
          </a:prstGeom>
          <a:ln>
            <a:solidFill>
              <a:schemeClr val="tx1"/>
            </a:solidFill>
          </a:ln>
        </p:spPr>
      </p:pic>
    </p:spTree>
    <p:extLst>
      <p:ext uri="{BB962C8B-B14F-4D97-AF65-F5344CB8AC3E}">
        <p14:creationId xmlns:p14="http://schemas.microsoft.com/office/powerpoint/2010/main" val="3032368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Dynamic Row-level Security</a:t>
            </a:r>
          </a:p>
        </p:txBody>
      </p:sp>
    </p:spTree>
    <p:extLst>
      <p:ext uri="{BB962C8B-B14F-4D97-AF65-F5344CB8AC3E}">
        <p14:creationId xmlns:p14="http://schemas.microsoft.com/office/powerpoint/2010/main" val="697666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User Authentication and Identity</a:t>
            </a:r>
          </a:p>
          <a:p>
            <a:pPr>
              <a:buFont typeface="Wingdings" panose="05000000000000000000" pitchFamily="2" charset="2"/>
              <a:buChar char="ü"/>
            </a:pPr>
            <a:r>
              <a:rPr lang="en-US" dirty="0"/>
              <a:t>Power BI Tenant Administration</a:t>
            </a:r>
          </a:p>
          <a:p>
            <a:pPr>
              <a:buFont typeface="Wingdings" panose="05000000000000000000" pitchFamily="2" charset="2"/>
              <a:buChar char="ü"/>
            </a:pPr>
            <a:r>
              <a:rPr lang="en-US" dirty="0"/>
              <a:t>Row Level Security</a:t>
            </a:r>
          </a:p>
          <a:p>
            <a:pPr>
              <a:buFont typeface="Wingdings" panose="05000000000000000000" pitchFamily="2" charset="2"/>
              <a:buChar char="ü"/>
            </a:pPr>
            <a:r>
              <a:rPr lang="en-US" dirty="0"/>
              <a:t>Dynamic Row Level Security </a:t>
            </a:r>
          </a:p>
          <a:p>
            <a:pPr>
              <a:buFont typeface="Wingdings" panose="05000000000000000000" pitchFamily="2" charset="2"/>
              <a:buChar char="Ø"/>
            </a:pPr>
            <a:r>
              <a:rPr lang="en-US" dirty="0"/>
              <a:t>Embedding RLS-enabled Reports</a:t>
            </a:r>
          </a:p>
        </p:txBody>
      </p:sp>
    </p:spTree>
    <p:extLst>
      <p:ext uri="{BB962C8B-B14F-4D97-AF65-F5344CB8AC3E}">
        <p14:creationId xmlns:p14="http://schemas.microsoft.com/office/powerpoint/2010/main" val="2286847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7D372-3EEA-4AF4-8E86-611B8577078C}"/>
              </a:ext>
            </a:extLst>
          </p:cNvPr>
          <p:cNvSpPr>
            <a:spLocks noGrp="1"/>
          </p:cNvSpPr>
          <p:nvPr>
            <p:ph type="title"/>
          </p:nvPr>
        </p:nvSpPr>
        <p:spPr/>
        <p:txBody>
          <a:bodyPr/>
          <a:lstStyle/>
          <a:p>
            <a:r>
              <a:rPr lang="en-US" dirty="0"/>
              <a:t>Embedding RLS-enabled Reports</a:t>
            </a:r>
          </a:p>
        </p:txBody>
      </p:sp>
      <p:sp>
        <p:nvSpPr>
          <p:cNvPr id="3" name="Content Placeholder 2">
            <a:extLst>
              <a:ext uri="{FF2B5EF4-FFF2-40B4-BE49-F238E27FC236}">
                <a16:creationId xmlns:a16="http://schemas.microsoft.com/office/drawing/2014/main" id="{2D7F303A-1340-4483-A936-54446C683781}"/>
              </a:ext>
            </a:extLst>
          </p:cNvPr>
          <p:cNvSpPr>
            <a:spLocks noGrp="1"/>
          </p:cNvSpPr>
          <p:nvPr>
            <p:ph idx="1"/>
          </p:nvPr>
        </p:nvSpPr>
        <p:spPr/>
        <p:txBody>
          <a:bodyPr/>
          <a:lstStyle/>
          <a:p>
            <a:r>
              <a:rPr lang="en-US" dirty="0"/>
              <a:t>Programming with </a:t>
            </a:r>
            <a:r>
              <a:rPr lang="en-US" dirty="0" err="1"/>
              <a:t>EffectiveIdentity</a:t>
            </a:r>
            <a:endParaRPr lang="en-US" dirty="0"/>
          </a:p>
          <a:p>
            <a:pPr lvl="1"/>
            <a:r>
              <a:rPr lang="en-US" dirty="0"/>
              <a:t>RLS-enabled reports require role(s) for access</a:t>
            </a:r>
          </a:p>
          <a:p>
            <a:pPr lvl="1"/>
            <a:r>
              <a:rPr lang="en-US" dirty="0"/>
              <a:t>Embed tokens must be generated with 1 or more roles</a:t>
            </a:r>
          </a:p>
          <a:p>
            <a:pPr lvl="1"/>
            <a:r>
              <a:rPr lang="en-US" dirty="0"/>
              <a:t>Roles added to embed token using </a:t>
            </a:r>
            <a:r>
              <a:rPr lang="en-US" dirty="0" err="1"/>
              <a:t>EffectiveIdentity</a:t>
            </a:r>
            <a:endParaRPr lang="en-US" dirty="0"/>
          </a:p>
          <a:p>
            <a:pPr lvl="1"/>
            <a:endParaRPr lang="en-US" dirty="0"/>
          </a:p>
          <a:p>
            <a:pPr lvl="1"/>
            <a:endParaRPr lang="en-US" dirty="0"/>
          </a:p>
        </p:txBody>
      </p:sp>
      <p:pic>
        <p:nvPicPr>
          <p:cNvPr id="4" name="Picture 3">
            <a:extLst>
              <a:ext uri="{FF2B5EF4-FFF2-40B4-BE49-F238E27FC236}">
                <a16:creationId xmlns:a16="http://schemas.microsoft.com/office/drawing/2014/main" id="{2CC42C7F-7D4D-49DF-B82D-7D64FC2B36BB}"/>
              </a:ext>
            </a:extLst>
          </p:cNvPr>
          <p:cNvPicPr>
            <a:picLocks noChangeAspect="1"/>
          </p:cNvPicPr>
          <p:nvPr/>
        </p:nvPicPr>
        <p:blipFill>
          <a:blip r:embed="rId2"/>
          <a:stretch>
            <a:fillRect/>
          </a:stretch>
        </p:blipFill>
        <p:spPr>
          <a:xfrm>
            <a:off x="938013" y="3429000"/>
            <a:ext cx="7267974" cy="1545231"/>
          </a:xfrm>
          <a:prstGeom prst="rect">
            <a:avLst/>
          </a:prstGeom>
          <a:ln>
            <a:solidFill>
              <a:schemeClr val="tx1">
                <a:lumMod val="85000"/>
                <a:lumOff val="15000"/>
              </a:schemeClr>
            </a:solidFill>
          </a:ln>
        </p:spPr>
      </p:pic>
    </p:spTree>
    <p:extLst>
      <p:ext uri="{BB962C8B-B14F-4D97-AF65-F5344CB8AC3E}">
        <p14:creationId xmlns:p14="http://schemas.microsoft.com/office/powerpoint/2010/main" val="29917064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C0E2A-226C-414D-951D-E06C38212DD6}"/>
              </a:ext>
            </a:extLst>
          </p:cNvPr>
          <p:cNvSpPr>
            <a:spLocks noGrp="1"/>
          </p:cNvSpPr>
          <p:nvPr>
            <p:ph type="title"/>
          </p:nvPr>
        </p:nvSpPr>
        <p:spPr/>
        <p:txBody>
          <a:bodyPr/>
          <a:lstStyle/>
          <a:p>
            <a:r>
              <a:rPr lang="en-US" dirty="0"/>
              <a:t>Programming with </a:t>
            </a:r>
            <a:r>
              <a:rPr lang="en-US" dirty="0" err="1"/>
              <a:t>EffectiveIdentity</a:t>
            </a:r>
            <a:endParaRPr lang="en-US" dirty="0"/>
          </a:p>
        </p:txBody>
      </p:sp>
      <p:pic>
        <p:nvPicPr>
          <p:cNvPr id="3" name="Picture 2">
            <a:extLst>
              <a:ext uri="{FF2B5EF4-FFF2-40B4-BE49-F238E27FC236}">
                <a16:creationId xmlns:a16="http://schemas.microsoft.com/office/drawing/2014/main" id="{B222EC36-0A75-4524-BA71-36791E89BC04}"/>
              </a:ext>
            </a:extLst>
          </p:cNvPr>
          <p:cNvPicPr>
            <a:picLocks noChangeAspect="1"/>
          </p:cNvPicPr>
          <p:nvPr/>
        </p:nvPicPr>
        <p:blipFill>
          <a:blip r:embed="rId2"/>
          <a:stretch>
            <a:fillRect/>
          </a:stretch>
        </p:blipFill>
        <p:spPr>
          <a:xfrm>
            <a:off x="304800" y="1219200"/>
            <a:ext cx="6827933" cy="5410200"/>
          </a:xfrm>
          <a:prstGeom prst="rect">
            <a:avLst/>
          </a:prstGeom>
          <a:ln>
            <a:solidFill>
              <a:schemeClr val="tx1">
                <a:lumMod val="50000"/>
                <a:lumOff val="50000"/>
              </a:schemeClr>
            </a:solidFill>
          </a:ln>
        </p:spPr>
      </p:pic>
    </p:spTree>
    <p:extLst>
      <p:ext uri="{BB962C8B-B14F-4D97-AF65-F5344CB8AC3E}">
        <p14:creationId xmlns:p14="http://schemas.microsoft.com/office/powerpoint/2010/main" val="4092142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User Authentication and Identity</a:t>
            </a:r>
          </a:p>
          <a:p>
            <a:pPr>
              <a:buFont typeface="Wingdings" panose="05000000000000000000" pitchFamily="2" charset="2"/>
              <a:buChar char="ü"/>
            </a:pPr>
            <a:r>
              <a:rPr lang="en-US" dirty="0"/>
              <a:t>Power BI Tenant Administration</a:t>
            </a:r>
          </a:p>
          <a:p>
            <a:pPr>
              <a:buFont typeface="Wingdings" panose="05000000000000000000" pitchFamily="2" charset="2"/>
              <a:buChar char="ü"/>
            </a:pPr>
            <a:r>
              <a:rPr lang="en-US" dirty="0"/>
              <a:t>Row Level Security</a:t>
            </a:r>
          </a:p>
          <a:p>
            <a:pPr>
              <a:buFont typeface="Wingdings" panose="05000000000000000000" pitchFamily="2" charset="2"/>
              <a:buChar char="ü"/>
            </a:pPr>
            <a:r>
              <a:rPr lang="en-US" dirty="0"/>
              <a:t>Dynamic Row Level Security </a:t>
            </a:r>
          </a:p>
          <a:p>
            <a:pPr>
              <a:buFont typeface="Wingdings" panose="05000000000000000000" pitchFamily="2" charset="2"/>
              <a:buChar char="ü"/>
            </a:pPr>
            <a:r>
              <a:rPr lang="en-US" dirty="0"/>
              <a:t>Embedding RLS-enabled Reports</a:t>
            </a:r>
          </a:p>
        </p:txBody>
      </p:sp>
    </p:spTree>
    <p:extLst>
      <p:ext uri="{BB962C8B-B14F-4D97-AF65-F5344CB8AC3E}">
        <p14:creationId xmlns:p14="http://schemas.microsoft.com/office/powerpoint/2010/main" val="670236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Built on Azure Active Directory</a:t>
            </a:r>
          </a:p>
        </p:txBody>
      </p:sp>
      <p:sp>
        <p:nvSpPr>
          <p:cNvPr id="3" name="Content Placeholder 2"/>
          <p:cNvSpPr>
            <a:spLocks noGrp="1"/>
          </p:cNvSpPr>
          <p:nvPr>
            <p:ph idx="1"/>
          </p:nvPr>
        </p:nvSpPr>
        <p:spPr>
          <a:xfrm>
            <a:off x="152400" y="1447800"/>
            <a:ext cx="8763000" cy="5181600"/>
          </a:xfrm>
        </p:spPr>
        <p:txBody>
          <a:bodyPr/>
          <a:lstStyle/>
          <a:p>
            <a:r>
              <a:rPr lang="en-US" dirty="0"/>
              <a:t>Azure AD manages identity in Microsoft cloud</a:t>
            </a:r>
          </a:p>
          <a:p>
            <a:pPr lvl="1"/>
            <a:r>
              <a:rPr lang="en-US" dirty="0"/>
              <a:t>Organization creates user accounts &amp; groups in Azure AD</a:t>
            </a:r>
          </a:p>
          <a:p>
            <a:pPr lvl="1"/>
            <a:r>
              <a:rPr lang="en-US" dirty="0"/>
              <a:t>Users accounts and groups created in scope of tenant</a:t>
            </a:r>
          </a:p>
          <a:p>
            <a:pPr lvl="1"/>
            <a:r>
              <a:rPr lang="en-US" dirty="0"/>
              <a:t>Azure AD provides user authentication service</a:t>
            </a:r>
          </a:p>
          <a:p>
            <a:pPr lvl="1"/>
            <a:endParaRPr lang="en-US" dirty="0"/>
          </a:p>
          <a:p>
            <a:r>
              <a:rPr lang="en-US" dirty="0"/>
              <a:t>Azure AD manages licensing and permissions</a:t>
            </a:r>
          </a:p>
          <a:p>
            <a:pPr lvl="1"/>
            <a:r>
              <a:rPr lang="en-US" dirty="0"/>
              <a:t>Provides users authorized access to Office 365</a:t>
            </a:r>
          </a:p>
          <a:p>
            <a:pPr lvl="1"/>
            <a:r>
              <a:rPr lang="en-US" dirty="0"/>
              <a:t>Provides users authorized access to SharePoint Online</a:t>
            </a:r>
          </a:p>
          <a:p>
            <a:pPr lvl="1"/>
            <a:r>
              <a:rPr lang="en-US" dirty="0"/>
              <a:t>Provides users authorized access to Dynamics 365</a:t>
            </a:r>
          </a:p>
          <a:p>
            <a:pPr lvl="1"/>
            <a:r>
              <a:rPr lang="en-US" dirty="0"/>
              <a:t>Provides users authorized access to Power BI</a:t>
            </a:r>
          </a:p>
          <a:p>
            <a:pPr lvl="1"/>
            <a:endParaRPr lang="en-US" dirty="0"/>
          </a:p>
        </p:txBody>
      </p:sp>
    </p:spTree>
    <p:extLst>
      <p:ext uri="{BB962C8B-B14F-4D97-AF65-F5344CB8AC3E}">
        <p14:creationId xmlns:p14="http://schemas.microsoft.com/office/powerpoint/2010/main" val="338097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8A566-8FEF-47C2-A09D-720CC7A52B23}"/>
              </a:ext>
            </a:extLst>
          </p:cNvPr>
          <p:cNvSpPr>
            <a:spLocks noGrp="1"/>
          </p:cNvSpPr>
          <p:nvPr>
            <p:ph type="title"/>
          </p:nvPr>
        </p:nvSpPr>
        <p:spPr/>
        <p:txBody>
          <a:bodyPr/>
          <a:lstStyle/>
          <a:p>
            <a:r>
              <a:rPr lang="en-US" dirty="0"/>
              <a:t>Azure AD User Accounts and Licensing</a:t>
            </a:r>
          </a:p>
        </p:txBody>
      </p:sp>
      <p:sp>
        <p:nvSpPr>
          <p:cNvPr id="6" name="Content Placeholder 5">
            <a:extLst>
              <a:ext uri="{FF2B5EF4-FFF2-40B4-BE49-F238E27FC236}">
                <a16:creationId xmlns:a16="http://schemas.microsoft.com/office/drawing/2014/main" id="{27958844-31F3-4C11-9CB0-585F3B45C4A8}"/>
              </a:ext>
            </a:extLst>
          </p:cNvPr>
          <p:cNvSpPr>
            <a:spLocks noGrp="1"/>
          </p:cNvSpPr>
          <p:nvPr>
            <p:ph idx="1"/>
          </p:nvPr>
        </p:nvSpPr>
        <p:spPr/>
        <p:txBody>
          <a:bodyPr/>
          <a:lstStyle/>
          <a:p>
            <a:r>
              <a:rPr lang="en-US" dirty="0"/>
              <a:t>User account created within scope of tenant</a:t>
            </a:r>
          </a:p>
          <a:p>
            <a:pPr lvl="1"/>
            <a:r>
              <a:rPr lang="en-US" dirty="0"/>
              <a:t>Office 365 admin create accounts and assigns licenses</a:t>
            </a:r>
          </a:p>
        </p:txBody>
      </p:sp>
      <p:pic>
        <p:nvPicPr>
          <p:cNvPr id="5" name="Picture 4">
            <a:extLst>
              <a:ext uri="{FF2B5EF4-FFF2-40B4-BE49-F238E27FC236}">
                <a16:creationId xmlns:a16="http://schemas.microsoft.com/office/drawing/2014/main" id="{3BD89112-580B-49E9-8A04-DBD57E394E4A}"/>
              </a:ext>
            </a:extLst>
          </p:cNvPr>
          <p:cNvPicPr>
            <a:picLocks noChangeAspect="1"/>
          </p:cNvPicPr>
          <p:nvPr/>
        </p:nvPicPr>
        <p:blipFill>
          <a:blip r:embed="rId2"/>
          <a:stretch>
            <a:fillRect/>
          </a:stretch>
        </p:blipFill>
        <p:spPr>
          <a:xfrm>
            <a:off x="609600" y="2667000"/>
            <a:ext cx="7696200" cy="3310901"/>
          </a:xfrm>
          <a:prstGeom prst="rect">
            <a:avLst/>
          </a:prstGeom>
          <a:ln>
            <a:solidFill>
              <a:schemeClr val="tx1"/>
            </a:solidFill>
          </a:ln>
        </p:spPr>
      </p:pic>
    </p:spTree>
    <p:extLst>
      <p:ext uri="{BB962C8B-B14F-4D97-AF65-F5344CB8AC3E}">
        <p14:creationId xmlns:p14="http://schemas.microsoft.com/office/powerpoint/2010/main" val="2765795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Multifactor Authentication</a:t>
            </a:r>
          </a:p>
        </p:txBody>
      </p:sp>
      <p:sp>
        <p:nvSpPr>
          <p:cNvPr id="3" name="Content Placeholder 2"/>
          <p:cNvSpPr>
            <a:spLocks noGrp="1"/>
          </p:cNvSpPr>
          <p:nvPr>
            <p:ph idx="1"/>
          </p:nvPr>
        </p:nvSpPr>
        <p:spPr/>
        <p:txBody>
          <a:bodyPr/>
          <a:lstStyle/>
          <a:p>
            <a:r>
              <a:rPr lang="en-US" dirty="0"/>
              <a:t>Enabled through admin portal</a:t>
            </a:r>
          </a:p>
          <a:p>
            <a:pPr lvl="1"/>
            <a:r>
              <a:rPr lang="en-US" dirty="0"/>
              <a:t>Requires Office 365 or Azure AD Premium</a:t>
            </a:r>
          </a:p>
          <a:p>
            <a:pPr lvl="1"/>
            <a:endParaRPr lang="en-US" dirty="0"/>
          </a:p>
        </p:txBody>
      </p:sp>
      <p:pic>
        <p:nvPicPr>
          <p:cNvPr id="5" name="Picture 4">
            <a:extLst>
              <a:ext uri="{FF2B5EF4-FFF2-40B4-BE49-F238E27FC236}">
                <a16:creationId xmlns:a16="http://schemas.microsoft.com/office/drawing/2014/main" id="{C5E6339E-C6B0-4472-BCBE-58DB99749484}"/>
              </a:ext>
            </a:extLst>
          </p:cNvPr>
          <p:cNvPicPr>
            <a:picLocks noChangeAspect="1"/>
          </p:cNvPicPr>
          <p:nvPr/>
        </p:nvPicPr>
        <p:blipFill>
          <a:blip r:embed="rId2"/>
          <a:stretch>
            <a:fillRect/>
          </a:stretch>
        </p:blipFill>
        <p:spPr>
          <a:xfrm>
            <a:off x="407503" y="2590800"/>
            <a:ext cx="8201679" cy="4038600"/>
          </a:xfrm>
          <a:prstGeom prst="rect">
            <a:avLst/>
          </a:prstGeom>
          <a:ln>
            <a:solidFill>
              <a:schemeClr val="tx1">
                <a:lumMod val="50000"/>
                <a:lumOff val="50000"/>
              </a:schemeClr>
            </a:solidFill>
          </a:ln>
        </p:spPr>
      </p:pic>
      <p:sp>
        <p:nvSpPr>
          <p:cNvPr id="6" name="Arrow: Left 5">
            <a:extLst>
              <a:ext uri="{FF2B5EF4-FFF2-40B4-BE49-F238E27FC236}">
                <a16:creationId xmlns:a16="http://schemas.microsoft.com/office/drawing/2014/main" id="{88ADD024-8E97-4618-89CE-186D9436CEF9}"/>
              </a:ext>
            </a:extLst>
          </p:cNvPr>
          <p:cNvSpPr/>
          <p:nvPr/>
        </p:nvSpPr>
        <p:spPr>
          <a:xfrm>
            <a:off x="7279847" y="6060647"/>
            <a:ext cx="609600" cy="228600"/>
          </a:xfrm>
          <a:prstGeom prst="lef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3963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User Authentication and Identity</a:t>
            </a:r>
          </a:p>
          <a:p>
            <a:pPr>
              <a:buFont typeface="Wingdings" panose="05000000000000000000" pitchFamily="2" charset="2"/>
              <a:buChar char="Ø"/>
            </a:pPr>
            <a:r>
              <a:rPr lang="en-US" dirty="0"/>
              <a:t>Power BI Tenant Administration</a:t>
            </a:r>
          </a:p>
          <a:p>
            <a:r>
              <a:rPr lang="en-US" dirty="0"/>
              <a:t>Row Level Security</a:t>
            </a:r>
          </a:p>
          <a:p>
            <a:r>
              <a:rPr lang="en-US" dirty="0"/>
              <a:t>Dynamic Row Level Security</a:t>
            </a:r>
          </a:p>
          <a:p>
            <a:r>
              <a:rPr lang="en-US" dirty="0"/>
              <a:t>Embedding RLS-enabled Reports </a:t>
            </a:r>
          </a:p>
        </p:txBody>
      </p:sp>
    </p:spTree>
    <p:extLst>
      <p:ext uri="{BB962C8B-B14F-4D97-AF65-F5344CB8AC3E}">
        <p14:creationId xmlns:p14="http://schemas.microsoft.com/office/powerpoint/2010/main" val="2056983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Admin Portal</a:t>
            </a:r>
          </a:p>
        </p:txBody>
      </p:sp>
      <p:sp>
        <p:nvSpPr>
          <p:cNvPr id="4" name="Content Placeholder 3"/>
          <p:cNvSpPr>
            <a:spLocks noGrp="1"/>
          </p:cNvSpPr>
          <p:nvPr>
            <p:ph idx="1"/>
          </p:nvPr>
        </p:nvSpPr>
        <p:spPr/>
        <p:txBody>
          <a:bodyPr>
            <a:normAutofit/>
          </a:bodyPr>
          <a:lstStyle/>
          <a:p>
            <a:r>
              <a:rPr lang="en-US" sz="2400" dirty="0"/>
              <a:t>Power BI Admins control tenant-level settings</a:t>
            </a:r>
          </a:p>
          <a:p>
            <a:pPr lvl="1"/>
            <a:r>
              <a:rPr lang="en-US" sz="2000" dirty="0"/>
              <a:t>Control whether users can self-register for Power BI</a:t>
            </a:r>
          </a:p>
          <a:p>
            <a:pPr lvl="1"/>
            <a:r>
              <a:rPr lang="en-US" sz="2000" dirty="0"/>
              <a:t>Control who can publish to web</a:t>
            </a:r>
          </a:p>
          <a:p>
            <a:pPr lvl="1"/>
            <a:r>
              <a:rPr lang="en-US" sz="2000" dirty="0"/>
              <a:t>Control who can export &amp; share content</a:t>
            </a:r>
          </a:p>
          <a:p>
            <a:pPr lvl="1"/>
            <a:r>
              <a:rPr lang="en-US" sz="2000" dirty="0"/>
              <a:t>Control who can create content packs</a:t>
            </a:r>
          </a:p>
        </p:txBody>
      </p:sp>
      <p:pic>
        <p:nvPicPr>
          <p:cNvPr id="5" name="Picture 4">
            <a:extLst>
              <a:ext uri="{FF2B5EF4-FFF2-40B4-BE49-F238E27FC236}">
                <a16:creationId xmlns:a16="http://schemas.microsoft.com/office/drawing/2014/main" id="{BFBC800E-7B18-45DE-9B20-D2A579B1DD5D}"/>
              </a:ext>
            </a:extLst>
          </p:cNvPr>
          <p:cNvPicPr>
            <a:picLocks noChangeAspect="1"/>
          </p:cNvPicPr>
          <p:nvPr/>
        </p:nvPicPr>
        <p:blipFill>
          <a:blip r:embed="rId2"/>
          <a:stretch>
            <a:fillRect/>
          </a:stretch>
        </p:blipFill>
        <p:spPr>
          <a:xfrm>
            <a:off x="7239000" y="1066800"/>
            <a:ext cx="1740266" cy="2452688"/>
          </a:xfrm>
          <a:prstGeom prst="rect">
            <a:avLst/>
          </a:prstGeom>
        </p:spPr>
      </p:pic>
      <p:pic>
        <p:nvPicPr>
          <p:cNvPr id="6" name="Picture 5">
            <a:extLst>
              <a:ext uri="{FF2B5EF4-FFF2-40B4-BE49-F238E27FC236}">
                <a16:creationId xmlns:a16="http://schemas.microsoft.com/office/drawing/2014/main" id="{A727A745-E200-4E1D-A3A5-755B68FD7843}"/>
              </a:ext>
            </a:extLst>
          </p:cNvPr>
          <p:cNvPicPr>
            <a:picLocks noChangeAspect="1"/>
          </p:cNvPicPr>
          <p:nvPr/>
        </p:nvPicPr>
        <p:blipFill rotWithShape="1">
          <a:blip r:embed="rId3"/>
          <a:srcRect r="7196"/>
          <a:stretch/>
        </p:blipFill>
        <p:spPr>
          <a:xfrm>
            <a:off x="457200" y="3742375"/>
            <a:ext cx="4114800" cy="2664138"/>
          </a:xfrm>
          <a:prstGeom prst="rect">
            <a:avLst/>
          </a:prstGeom>
          <a:ln>
            <a:solidFill>
              <a:schemeClr val="tx1">
                <a:lumMod val="50000"/>
                <a:lumOff val="50000"/>
              </a:schemeClr>
            </a:solidFill>
          </a:ln>
        </p:spPr>
      </p:pic>
      <p:grpSp>
        <p:nvGrpSpPr>
          <p:cNvPr id="7" name="Group 6">
            <a:extLst>
              <a:ext uri="{FF2B5EF4-FFF2-40B4-BE49-F238E27FC236}">
                <a16:creationId xmlns:a16="http://schemas.microsoft.com/office/drawing/2014/main" id="{3D622358-FE79-42DA-A251-7CC6B004A7AC}"/>
              </a:ext>
            </a:extLst>
          </p:cNvPr>
          <p:cNvGrpSpPr/>
          <p:nvPr/>
        </p:nvGrpSpPr>
        <p:grpSpPr>
          <a:xfrm>
            <a:off x="3140765" y="4346202"/>
            <a:ext cx="5455547" cy="2025878"/>
            <a:chOff x="2988366" y="3042227"/>
            <a:chExt cx="5455547" cy="2025878"/>
          </a:xfrm>
        </p:grpSpPr>
        <p:pic>
          <p:nvPicPr>
            <p:cNvPr id="8" name="Picture 7">
              <a:extLst>
                <a:ext uri="{FF2B5EF4-FFF2-40B4-BE49-F238E27FC236}">
                  <a16:creationId xmlns:a16="http://schemas.microsoft.com/office/drawing/2014/main" id="{C13F648A-EDF3-4328-80B3-3A66D24A202F}"/>
                </a:ext>
              </a:extLst>
            </p:cNvPr>
            <p:cNvPicPr>
              <a:picLocks noChangeAspect="1"/>
            </p:cNvPicPr>
            <p:nvPr/>
          </p:nvPicPr>
          <p:blipFill>
            <a:blip r:embed="rId4"/>
            <a:stretch>
              <a:fillRect/>
            </a:stretch>
          </p:blipFill>
          <p:spPr>
            <a:xfrm>
              <a:off x="4800600" y="3042227"/>
              <a:ext cx="3643313" cy="2025878"/>
            </a:xfrm>
            <a:prstGeom prst="rect">
              <a:avLst/>
            </a:prstGeom>
            <a:ln>
              <a:solidFill>
                <a:schemeClr val="tx1">
                  <a:lumMod val="50000"/>
                  <a:lumOff val="50000"/>
                </a:schemeClr>
              </a:solidFill>
            </a:ln>
          </p:spPr>
        </p:pic>
        <p:cxnSp>
          <p:nvCxnSpPr>
            <p:cNvPr id="9" name="Straight Arrow Connector 8">
              <a:extLst>
                <a:ext uri="{FF2B5EF4-FFF2-40B4-BE49-F238E27FC236}">
                  <a16:creationId xmlns:a16="http://schemas.microsoft.com/office/drawing/2014/main" id="{FB6CBD0E-8351-4042-846C-00EED2498F5B}"/>
                </a:ext>
              </a:extLst>
            </p:cNvPr>
            <p:cNvCxnSpPr/>
            <p:nvPr/>
          </p:nvCxnSpPr>
          <p:spPr>
            <a:xfrm>
              <a:off x="2988366" y="4055166"/>
              <a:ext cx="1676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6821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141C5-71A1-4E52-A753-E728C93ACD12}"/>
              </a:ext>
            </a:extLst>
          </p:cNvPr>
          <p:cNvSpPr>
            <a:spLocks noGrp="1"/>
          </p:cNvSpPr>
          <p:nvPr>
            <p:ph type="title"/>
          </p:nvPr>
        </p:nvSpPr>
        <p:spPr/>
        <p:txBody>
          <a:bodyPr/>
          <a:lstStyle/>
          <a:p>
            <a:r>
              <a:rPr lang="en-US" dirty="0"/>
              <a:t>Power BI Audit Log</a:t>
            </a:r>
          </a:p>
        </p:txBody>
      </p:sp>
      <p:pic>
        <p:nvPicPr>
          <p:cNvPr id="3" name="Picture 2">
            <a:extLst>
              <a:ext uri="{FF2B5EF4-FFF2-40B4-BE49-F238E27FC236}">
                <a16:creationId xmlns:a16="http://schemas.microsoft.com/office/drawing/2014/main" id="{B5491F87-B14E-4C16-872E-B81F74DE42E8}"/>
              </a:ext>
            </a:extLst>
          </p:cNvPr>
          <p:cNvPicPr>
            <a:picLocks noChangeAspect="1"/>
          </p:cNvPicPr>
          <p:nvPr/>
        </p:nvPicPr>
        <p:blipFill>
          <a:blip r:embed="rId2"/>
          <a:stretch>
            <a:fillRect/>
          </a:stretch>
        </p:blipFill>
        <p:spPr>
          <a:xfrm>
            <a:off x="152400" y="1143000"/>
            <a:ext cx="6006689" cy="2386312"/>
          </a:xfrm>
          <a:prstGeom prst="rect">
            <a:avLst/>
          </a:prstGeom>
          <a:solidFill>
            <a:schemeClr val="tx1">
              <a:lumMod val="50000"/>
              <a:lumOff val="50000"/>
            </a:schemeClr>
          </a:solidFill>
          <a:ln>
            <a:solidFill>
              <a:schemeClr val="tx1">
                <a:lumMod val="50000"/>
                <a:lumOff val="50000"/>
              </a:schemeClr>
            </a:solidFill>
          </a:ln>
        </p:spPr>
      </p:pic>
      <p:pic>
        <p:nvPicPr>
          <p:cNvPr id="4" name="Picture 3">
            <a:extLst>
              <a:ext uri="{FF2B5EF4-FFF2-40B4-BE49-F238E27FC236}">
                <a16:creationId xmlns:a16="http://schemas.microsoft.com/office/drawing/2014/main" id="{531D0E4C-6F06-49B4-99E0-9B18ECBFF762}"/>
              </a:ext>
            </a:extLst>
          </p:cNvPr>
          <p:cNvPicPr>
            <a:picLocks noChangeAspect="1"/>
          </p:cNvPicPr>
          <p:nvPr/>
        </p:nvPicPr>
        <p:blipFill>
          <a:blip r:embed="rId3"/>
          <a:stretch>
            <a:fillRect/>
          </a:stretch>
        </p:blipFill>
        <p:spPr>
          <a:xfrm>
            <a:off x="990600" y="3733800"/>
            <a:ext cx="7589321" cy="2938672"/>
          </a:xfrm>
          <a:prstGeom prst="rect">
            <a:avLst/>
          </a:prstGeom>
          <a:ln>
            <a:solidFill>
              <a:schemeClr val="tx1">
                <a:lumMod val="50000"/>
                <a:lumOff val="50000"/>
              </a:schemeClr>
            </a:solidFill>
          </a:ln>
        </p:spPr>
      </p:pic>
    </p:spTree>
    <p:extLst>
      <p:ext uri="{BB962C8B-B14F-4D97-AF65-F5344CB8AC3E}">
        <p14:creationId xmlns:p14="http://schemas.microsoft.com/office/powerpoint/2010/main" val="1719867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User Authentication and Identity</a:t>
            </a:r>
          </a:p>
          <a:p>
            <a:pPr>
              <a:buFont typeface="Wingdings" panose="05000000000000000000" pitchFamily="2" charset="2"/>
              <a:buChar char="ü"/>
            </a:pPr>
            <a:r>
              <a:rPr lang="en-US" dirty="0"/>
              <a:t>Power BI Tenant Administration</a:t>
            </a:r>
            <a:endParaRPr lang="en-US" b="1" dirty="0"/>
          </a:p>
          <a:p>
            <a:pPr>
              <a:buFont typeface="Wingdings" panose="05000000000000000000" pitchFamily="2" charset="2"/>
              <a:buChar char="Ø"/>
            </a:pPr>
            <a:r>
              <a:rPr lang="en-US" dirty="0"/>
              <a:t>Row Level Security</a:t>
            </a:r>
          </a:p>
          <a:p>
            <a:r>
              <a:rPr lang="en-US" dirty="0"/>
              <a:t>Dynamic Row Level Security</a:t>
            </a:r>
          </a:p>
          <a:p>
            <a:r>
              <a:rPr lang="en-US" dirty="0"/>
              <a:t>Embedding RLS-enabled Reports </a:t>
            </a:r>
          </a:p>
        </p:txBody>
      </p:sp>
    </p:spTree>
    <p:extLst>
      <p:ext uri="{BB962C8B-B14F-4D97-AF65-F5344CB8AC3E}">
        <p14:creationId xmlns:p14="http://schemas.microsoft.com/office/powerpoint/2010/main" val="326853445"/>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547237-B119-45CA-BEFC-A2DA2BDB03E7}">
  <ds:schemaRefs>
    <ds:schemaRef ds:uri="http://www.w3.org/XML/1998/namespace"/>
    <ds:schemaRef ds:uri="http://purl.org/dc/elements/1.1/"/>
    <ds:schemaRef ds:uri="http://purl.org/dc/dcmitype/"/>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schemas.microsoft.com/office/infopath/2007/PartnerControls"/>
  </ds:schemaRefs>
</ds:datastoreItem>
</file>

<file path=customXml/itemProps2.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CPT_Wave15</Template>
  <TotalTime>4344</TotalTime>
  <Words>572</Words>
  <Application>Microsoft Office PowerPoint</Application>
  <PresentationFormat>On-screen Show (4:3)</PresentationFormat>
  <Paragraphs>95</Paragraphs>
  <Slides>27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Arial Black</vt:lpstr>
      <vt:lpstr>Calibri</vt:lpstr>
      <vt:lpstr>Lucida Console</vt:lpstr>
      <vt:lpstr>Wingdings</vt:lpstr>
      <vt:lpstr>CPT_Wave15</vt:lpstr>
      <vt:lpstr>Securing Content with Row Level Security</vt:lpstr>
      <vt:lpstr>Agenda</vt:lpstr>
      <vt:lpstr>Power BI Built on Azure Active Directory</vt:lpstr>
      <vt:lpstr>Azure AD User Accounts and Licensing</vt:lpstr>
      <vt:lpstr>Multifactor Authentication</vt:lpstr>
      <vt:lpstr>Agenda</vt:lpstr>
      <vt:lpstr>Power BI Admin Portal</vt:lpstr>
      <vt:lpstr>Power BI Audit Log</vt:lpstr>
      <vt:lpstr>Agenda</vt:lpstr>
      <vt:lpstr>What Is Row-level Security (RLS)</vt:lpstr>
      <vt:lpstr>Common RLS Scenario</vt:lpstr>
      <vt:lpstr>Configuring RLS in the Power BI Desktop</vt:lpstr>
      <vt:lpstr>Configuring RLS in the Power BI Service</vt:lpstr>
      <vt:lpstr>RLS Enforcement</vt:lpstr>
      <vt:lpstr>Configuring Row-level Security</vt:lpstr>
      <vt:lpstr>Agenda</vt:lpstr>
      <vt:lpstr>Dynamic RLS</vt:lpstr>
      <vt:lpstr>Configuring Cross-direction Filtering</vt:lpstr>
      <vt:lpstr>Dynamically Tracking the Current User</vt:lpstr>
      <vt:lpstr>All Users Must Be Added To a Role</vt:lpstr>
      <vt:lpstr>Dynamic RLS Table Filtering</vt:lpstr>
      <vt:lpstr>Dynamic RLS Enforcement</vt:lpstr>
      <vt:lpstr>Configuring Dynamic Row-level Security</vt:lpstr>
      <vt:lpstr>Agenda</vt:lpstr>
      <vt:lpstr>Embedding RLS-enabled Reports</vt:lpstr>
      <vt:lpstr>Programming with EffectiveIdentity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Securing Content with Row Level Security</dc:title>
  <dc:creator>Ted Pattison</dc:creator>
  <cp:lastModifiedBy>Ted Pattison</cp:lastModifiedBy>
  <cp:revision>259</cp:revision>
  <dcterms:created xsi:type="dcterms:W3CDTF">2012-04-13T19:17:02Z</dcterms:created>
  <dcterms:modified xsi:type="dcterms:W3CDTF">2020-02-15T13:21:30Z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