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54"/>
  </p:notesMasterIdLst>
  <p:handoutMasterIdLst>
    <p:handoutMasterId r:id="rId55"/>
  </p:handoutMasterIdLst>
  <p:sldIdLst>
    <p:sldId id="4474" r:id="rId5"/>
    <p:sldId id="4475" r:id="rId6"/>
    <p:sldId id="4483" r:id="rId7"/>
    <p:sldId id="4487" r:id="rId8"/>
    <p:sldId id="2066" r:id="rId9"/>
    <p:sldId id="280" r:id="rId10"/>
    <p:sldId id="281" r:id="rId11"/>
    <p:sldId id="282" r:id="rId12"/>
    <p:sldId id="283" r:id="rId13"/>
    <p:sldId id="284" r:id="rId14"/>
    <p:sldId id="298" r:id="rId15"/>
    <p:sldId id="299" r:id="rId16"/>
    <p:sldId id="296" r:id="rId17"/>
    <p:sldId id="4490" r:id="rId18"/>
    <p:sldId id="285" r:id="rId19"/>
    <p:sldId id="286" r:id="rId20"/>
    <p:sldId id="392" r:id="rId21"/>
    <p:sldId id="287" r:id="rId22"/>
    <p:sldId id="384" r:id="rId23"/>
    <p:sldId id="291" r:id="rId24"/>
    <p:sldId id="337" r:id="rId25"/>
    <p:sldId id="292" r:id="rId26"/>
    <p:sldId id="304" r:id="rId27"/>
    <p:sldId id="305" r:id="rId28"/>
    <p:sldId id="4491" r:id="rId29"/>
    <p:sldId id="362" r:id="rId30"/>
    <p:sldId id="363" r:id="rId31"/>
    <p:sldId id="364" r:id="rId32"/>
    <p:sldId id="293" r:id="rId33"/>
    <p:sldId id="376" r:id="rId34"/>
    <p:sldId id="365" r:id="rId35"/>
    <p:sldId id="294" r:id="rId36"/>
    <p:sldId id="307" r:id="rId37"/>
    <p:sldId id="366" r:id="rId38"/>
    <p:sldId id="367" r:id="rId39"/>
    <p:sldId id="368" r:id="rId40"/>
    <p:sldId id="4492" r:id="rId41"/>
    <p:sldId id="370" r:id="rId42"/>
    <p:sldId id="371" r:id="rId43"/>
    <p:sldId id="372" r:id="rId44"/>
    <p:sldId id="373" r:id="rId45"/>
    <p:sldId id="374" r:id="rId46"/>
    <p:sldId id="4493" r:id="rId47"/>
    <p:sldId id="4494" r:id="rId48"/>
    <p:sldId id="4488" r:id="rId49"/>
    <p:sldId id="4489" r:id="rId50"/>
    <p:sldId id="4495" r:id="rId51"/>
    <p:sldId id="4496" r:id="rId52"/>
    <p:sldId id="4476" r:id="rId53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72"/>
    <a:srgbClr val="F2C80F"/>
    <a:srgbClr val="FF9933"/>
    <a:srgbClr val="000000"/>
    <a:srgbClr val="505050"/>
    <a:srgbClr val="49635D"/>
    <a:srgbClr val="2C3C38"/>
    <a:srgbClr val="F2F2F2"/>
    <a:srgbClr val="B3FFF6"/>
    <a:srgbClr val="F7D5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34603" autoAdjust="0"/>
    <p:restoredTop sz="86432" autoAdjust="0"/>
  </p:normalViewPr>
  <p:slideViewPr>
    <p:cSldViewPr snapToGrid="0">
      <p:cViewPr varScale="1">
        <p:scale>
          <a:sx n="63" d="100"/>
          <a:sy n="63" d="100"/>
        </p:scale>
        <p:origin x="38" y="221"/>
      </p:cViewPr>
      <p:guideLst/>
    </p:cSldViewPr>
  </p:slideViewPr>
  <p:outlineViewPr>
    <p:cViewPr>
      <p:scale>
        <a:sx n="33" d="100"/>
        <a:sy n="33" d="100"/>
      </p:scale>
      <p:origin x="0" y="-595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1/28/2021 9:13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6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7013" indent="-22701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/>
            </a:lvl1pPr>
            <a:lvl2pPr marL="461963" indent="-230188">
              <a:lnSpc>
                <a:spcPts val="3200"/>
              </a:lnSpc>
              <a:buFont typeface="Arial" panose="020B0604020202020204" pitchFamily="34" charset="0"/>
              <a:buChar char="•"/>
              <a:defRPr sz="2400"/>
            </a:lvl2pPr>
            <a:lvl3pPr marL="466209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5081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77260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2" y="2355796"/>
            <a:ext cx="3245833" cy="387798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1842" y="2355794"/>
            <a:ext cx="7400340" cy="369332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816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6951" y="2059499"/>
            <a:ext cx="3245920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41842" y="2059499"/>
            <a:ext cx="7400340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5795E6-DA04-4B01-9122-70B2FFF07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6951" y="2059499"/>
            <a:ext cx="324592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AFC0C9-9805-458D-A442-FD9084915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41841" y="2059499"/>
            <a:ext cx="7400340" cy="0"/>
          </a:xfrm>
          <a:prstGeom prst="line">
            <a:avLst/>
          </a:prstGeom>
          <a:ln w="19050">
            <a:solidFill>
              <a:schemeClr val="bg1">
                <a:lumMod val="75000"/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8744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5E9C6E-449A-4817-85CC-F95B5FE4225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60838" y="0"/>
            <a:ext cx="8275637" cy="69945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Place Image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74019-F28F-4D82-8526-2A17246A9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47" y="262441"/>
            <a:ext cx="2311755" cy="5805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39DF1C3-5AEF-45F6-B7A9-64EF29BBF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848" y="960438"/>
            <a:ext cx="3300460" cy="213894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32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CBD56B1-C0C9-4444-88C4-D838CFE41F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3099378"/>
            <a:ext cx="3272338" cy="344874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82668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5F38AD-64EA-4B26-B7D3-C2F0549320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191069-9A1B-4D96-B56B-775F6023B787}"/>
              </a:ext>
            </a:extLst>
          </p:cNvPr>
          <p:cNvSpPr/>
          <p:nvPr userDrawn="1"/>
        </p:nvSpPr>
        <p:spPr bwMode="auto">
          <a:xfrm>
            <a:off x="0" y="0"/>
            <a:ext cx="12436475" cy="6994525"/>
          </a:xfrm>
          <a:prstGeom prst="rect">
            <a:avLst/>
          </a:prstGeom>
          <a:gradFill>
            <a:gsLst>
              <a:gs pos="0">
                <a:srgbClr val="000000">
                  <a:alpha val="15000"/>
                </a:srgbClr>
              </a:gs>
              <a:gs pos="100000">
                <a:srgbClr val="1A1A1A">
                  <a:alpha val="0"/>
                </a:srgb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784868-C8AF-4D99-9BD8-43CBB49618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47" y="262290"/>
            <a:ext cx="2311755" cy="580522"/>
          </a:xfrm>
          <a:prstGeom prst="rect">
            <a:avLst/>
          </a:prstGeom>
        </p:spPr>
      </p:pic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18C12CA-FF1E-41F6-84F9-03ED0B84E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4944165"/>
            <a:ext cx="979537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6A627AC-F0E8-4823-99FD-AD035C641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5397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363660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3670"/>
            <a:ext cx="5316593" cy="1083053"/>
          </a:xfrm>
        </p:spPr>
        <p:txBody>
          <a:bodyPr wrap="square">
            <a:spAutoFit/>
          </a:bodyPr>
          <a:lstStyle>
            <a:lvl1pPr marL="0" indent="0">
              <a:spcBef>
                <a:spcPts val="936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142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195506" indent="0">
              <a:buFont typeface="Wingdings" panose="05000000000000000000" pitchFamily="2" charset="2"/>
              <a:buNone/>
              <a:defRPr sz="1530" b="0"/>
            </a:lvl2pPr>
            <a:lvl3pPr marL="344867" indent="0">
              <a:buFont typeface="Wingdings" panose="05000000000000000000" pitchFamily="2" charset="2"/>
              <a:buNone/>
              <a:tabLst/>
              <a:defRPr sz="1224" b="0"/>
            </a:lvl3pPr>
            <a:lvl4pPr marL="499085" indent="0">
              <a:buFont typeface="Wingdings" panose="05000000000000000000" pitchFamily="2" charset="2"/>
              <a:buNone/>
              <a:defRPr sz="1071" b="0"/>
            </a:lvl4pPr>
            <a:lvl5pPr marL="653303" indent="0">
              <a:buFont typeface="Wingdings" panose="05000000000000000000" pitchFamily="2" charset="2"/>
              <a:buNone/>
              <a:tabLst/>
              <a:defRPr sz="1071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5447" y="1463670"/>
            <a:ext cx="5316593" cy="1083053"/>
          </a:xfrm>
        </p:spPr>
        <p:txBody>
          <a:bodyPr wrap="square">
            <a:spAutoFit/>
          </a:bodyPr>
          <a:lstStyle>
            <a:lvl1pPr marL="0" indent="0">
              <a:spcBef>
                <a:spcPts val="936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142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195506" indent="0">
              <a:buFont typeface="Wingdings" panose="05000000000000000000" pitchFamily="2" charset="2"/>
              <a:buNone/>
              <a:defRPr sz="1530" b="0"/>
            </a:lvl2pPr>
            <a:lvl3pPr marL="344867" indent="0">
              <a:buFont typeface="Wingdings" panose="05000000000000000000" pitchFamily="2" charset="2"/>
              <a:buNone/>
              <a:tabLst/>
              <a:defRPr sz="1224" b="0"/>
            </a:lvl3pPr>
            <a:lvl4pPr marL="499085" indent="0">
              <a:buFont typeface="Wingdings" panose="05000000000000000000" pitchFamily="2" charset="2"/>
              <a:buNone/>
              <a:defRPr sz="1071" b="0"/>
            </a:lvl4pPr>
            <a:lvl5pPr marL="653303" indent="0">
              <a:buFont typeface="Wingdings" panose="05000000000000000000" pitchFamily="2" charset="2"/>
              <a:buNone/>
              <a:tabLst/>
              <a:defRPr sz="1071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469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1715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093" y="6578600"/>
            <a:ext cx="11819049" cy="120651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Power BI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4" r:id="rId1"/>
    <p:sldLayoutId id="2147484566" r:id="rId2"/>
    <p:sldLayoutId id="2147484565" r:id="rId3"/>
    <p:sldLayoutId id="2147484553" r:id="rId4"/>
    <p:sldLayoutId id="2147484563" r:id="rId5"/>
    <p:sldLayoutId id="2147484554" r:id="rId6"/>
    <p:sldLayoutId id="2147484555" r:id="rId7"/>
    <p:sldLayoutId id="2147484568" r:id="rId8"/>
    <p:sldLayoutId id="2147484571" r:id="rId9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localhos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localhost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power-bi/developer/visuals/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code.visualstudio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altLang="en-US" dirty="0"/>
              <a:t>Getting Started with PBIVIZ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E813BB-D4FC-4A25-8E33-E8C89336D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/>
          </a:bodyPr>
          <a:lstStyle/>
          <a:p>
            <a:r>
              <a:rPr lang="en-US" dirty="0"/>
              <a:t>PBIVIZ.EXE is a command-line utility</a:t>
            </a:r>
          </a:p>
          <a:p>
            <a:pPr lvl="1"/>
            <a:r>
              <a:rPr lang="en-US" dirty="0"/>
              <a:t>You execute PBIVIZ commands from the NODE.JS command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52EE0-9264-4827-93E8-8ACF53477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833" b="32739"/>
          <a:stretch/>
        </p:blipFill>
        <p:spPr>
          <a:xfrm>
            <a:off x="1125354" y="2477798"/>
            <a:ext cx="7449299" cy="419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1361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79DC-B989-4CB8-AF05-A90341C1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Creating a Certificate for Local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A58D1-80DF-4E4F-B9FA-4954A9FBAA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Autofit/>
          </a:bodyPr>
          <a:lstStyle/>
          <a:p>
            <a:r>
              <a:rPr lang="en-US" sz="2400" dirty="0"/>
              <a:t>PBIVIZ provide local web server for testing &amp; debugging</a:t>
            </a:r>
          </a:p>
          <a:p>
            <a:pPr lvl="1"/>
            <a:r>
              <a:rPr lang="en-US" sz="2000" dirty="0"/>
              <a:t>Web server runs locally on developer's workstation in Node.js</a:t>
            </a:r>
          </a:p>
          <a:p>
            <a:pPr lvl="1"/>
            <a:r>
              <a:rPr lang="en-US" sz="2000" dirty="0"/>
              <a:t>Makes it possible to test custom visuals in Power BI Service</a:t>
            </a:r>
          </a:p>
          <a:p>
            <a:pPr lvl="1"/>
            <a:r>
              <a:rPr lang="en-US" sz="2000" dirty="0"/>
              <a:t>Custom visual resources served up from </a:t>
            </a:r>
            <a:r>
              <a:rPr lang="en-US" sz="2000" dirty="0">
                <a:hlinkClick r:id="rId2"/>
              </a:rPr>
              <a:t>https://localhost</a:t>
            </a:r>
            <a:endParaRPr lang="en-US" sz="2000" dirty="0"/>
          </a:p>
          <a:p>
            <a:pPr lvl="1"/>
            <a:r>
              <a:rPr lang="en-US" sz="2000" dirty="0"/>
              <a:t>Setup requires creating self-signed SSL certificate</a:t>
            </a:r>
          </a:p>
          <a:p>
            <a:pPr lvl="1"/>
            <a:r>
              <a:rPr lang="en-US" sz="2000" dirty="0"/>
              <a:t>SSL certificate created using </a:t>
            </a:r>
            <a:r>
              <a:rPr lang="en-US" sz="2000" dirty="0" err="1"/>
              <a:t>pbiviz</a:t>
            </a:r>
            <a:r>
              <a:rPr lang="en-US" sz="2000" dirty="0"/>
              <a:t> --install-cert command</a:t>
            </a:r>
          </a:p>
          <a:p>
            <a:pPr lvl="1"/>
            <a:r>
              <a:rPr lang="en-US" sz="2000" dirty="0"/>
              <a:t>You must copy a passphrase to properly install the certificate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E6355-7824-4C75-8508-D1E47A26BB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980"/>
          <a:stretch/>
        </p:blipFill>
        <p:spPr>
          <a:xfrm>
            <a:off x="1020219" y="4407012"/>
            <a:ext cx="6913959" cy="20303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068A23-0566-4ABF-963E-90E593DC1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479" y="3410839"/>
            <a:ext cx="3352839" cy="32825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476377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101E-5C72-4FFE-AAD5-CBBFA196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Installing the SSL Certificate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7B6D5-0625-4C54-9CD2-D278B5E5E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/>
          <a:lstStyle/>
          <a:p>
            <a:r>
              <a:rPr lang="en-US" dirty="0"/>
              <a:t>Installing certificate enables SSL through </a:t>
            </a:r>
            <a:r>
              <a:rPr lang="en-US" dirty="0">
                <a:hlinkClick r:id="rId2"/>
              </a:rPr>
              <a:t>https://localhost</a:t>
            </a:r>
            <a:endParaRPr lang="en-US" dirty="0"/>
          </a:p>
          <a:p>
            <a:pPr lvl="1"/>
            <a:r>
              <a:rPr lang="en-US" dirty="0"/>
              <a:t>Installing certificate is a one time operation – not once per project</a:t>
            </a:r>
          </a:p>
          <a:p>
            <a:pPr lvl="1"/>
            <a:r>
              <a:rPr lang="en-US" dirty="0"/>
              <a:t>SSL certificate installed using pbiviz --install-cert command</a:t>
            </a:r>
          </a:p>
          <a:p>
            <a:pPr lvl="1"/>
            <a:r>
              <a:rPr lang="en-US" dirty="0"/>
              <a:t>Running --install-cert command starts Certificate Import Wizard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9E6894-7D8A-4B1E-8995-4B8E1C100A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67" b="74799"/>
          <a:stretch/>
        </p:blipFill>
        <p:spPr>
          <a:xfrm>
            <a:off x="1029363" y="3414980"/>
            <a:ext cx="7771922" cy="18652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764359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The Certificate Import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/>
          </a:bodyPr>
          <a:lstStyle/>
          <a:p>
            <a:r>
              <a:rPr lang="en-US" dirty="0"/>
              <a:t>Wizards steps you through process of installing certificate</a:t>
            </a:r>
          </a:p>
          <a:p>
            <a:pPr lvl="1"/>
            <a:r>
              <a:rPr lang="en-US" dirty="0"/>
              <a:t>You enter certificate passphrase as part of installation process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B43431-CF9A-43BB-98A3-C9ECDC9CB86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44" y="2612929"/>
            <a:ext cx="2787061" cy="2725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B0BA1-6DB7-49A6-8F8C-3A6D6CAFD7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12845" y="2578388"/>
            <a:ext cx="2806460" cy="28480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C1D31D-0497-4157-9C19-138FB624712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12844" y="2570545"/>
            <a:ext cx="2929395" cy="28691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8FC7DB-8F26-4367-B5F4-D0CEAE7D679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985" y="2556190"/>
            <a:ext cx="3096373" cy="3026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E88B23-9FCE-449A-82D5-5499EF3CD03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021523" y="2549714"/>
            <a:ext cx="3261574" cy="30619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4A7E98-1F01-472B-9E61-825ECD36409B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2021522" y="2527318"/>
            <a:ext cx="3302970" cy="32237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C5FF57-A4F9-4F71-920F-9AC324FADC67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5751935" y="2915903"/>
            <a:ext cx="2343747" cy="2176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AF8CF-1E26-4B80-AC14-97B3C4E9A5DB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8523126" y="3226770"/>
            <a:ext cx="1907370" cy="127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12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200876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Installing the Power BI Developer Tools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Creating Your First Custom Visual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Defining Data Roles and Data Mappings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Extending a Visual with Custom Properties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Implementing Highlighting with </a:t>
            </a:r>
            <a:r>
              <a:rPr lang="en-US" dirty="0" err="1"/>
              <a:t>SelectionManager</a:t>
            </a:r>
            <a:endParaRPr lang="en-US" dirty="0"/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Custom Visual Packaging and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16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Creating a New Custom Visual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/>
          </a:bodyPr>
          <a:lstStyle/>
          <a:p>
            <a:r>
              <a:rPr lang="en-US" dirty="0"/>
              <a:t>Creating a new project</a:t>
            </a:r>
          </a:p>
          <a:p>
            <a:pPr lvl="2"/>
            <a:r>
              <a:rPr lang="en-US" dirty="0" err="1"/>
              <a:t>pbiviz</a:t>
            </a:r>
            <a:r>
              <a:rPr lang="en-US" dirty="0"/>
              <a:t> new &lt;</a:t>
            </a:r>
            <a:r>
              <a:rPr lang="en-US" dirty="0" err="1"/>
              <a:t>ProjectName</a:t>
            </a:r>
            <a:r>
              <a:rPr lang="en-US" dirty="0"/>
              <a:t>&gt;</a:t>
            </a:r>
          </a:p>
          <a:p>
            <a:r>
              <a:rPr lang="en-US" dirty="0"/>
              <a:t>Open the Project with Visual Studio Code</a:t>
            </a:r>
          </a:p>
          <a:p>
            <a:pPr lvl="2"/>
            <a:r>
              <a:rPr lang="en-US" dirty="0"/>
              <a:t>code 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5159" b="50302"/>
          <a:stretch/>
        </p:blipFill>
        <p:spPr>
          <a:xfrm>
            <a:off x="1085507" y="3127279"/>
            <a:ext cx="5380607" cy="28248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67880A-ECE4-4A1B-B1A9-CA04195570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928"/>
          <a:stretch/>
        </p:blipFill>
        <p:spPr>
          <a:xfrm>
            <a:off x="5500051" y="3648100"/>
            <a:ext cx="3539913" cy="30601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2702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Top-level project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Autofit/>
          </a:bodyPr>
          <a:lstStyle/>
          <a:p>
            <a:r>
              <a:rPr lang="en-US" dirty="0" err="1"/>
              <a:t>package.json</a:t>
            </a:r>
            <a:endParaRPr lang="en-US" dirty="0"/>
          </a:p>
          <a:p>
            <a:pPr lvl="1"/>
            <a:r>
              <a:rPr lang="en-US" dirty="0"/>
              <a:t>Used by </a:t>
            </a:r>
            <a:r>
              <a:rPr lang="en-US" dirty="0" err="1"/>
              <a:t>npm</a:t>
            </a:r>
            <a:r>
              <a:rPr lang="en-US" dirty="0"/>
              <a:t> to manage packages</a:t>
            </a:r>
          </a:p>
          <a:p>
            <a:r>
              <a:rPr lang="en-US" dirty="0" err="1"/>
              <a:t>pbiviz.json</a:t>
            </a:r>
            <a:endParaRPr lang="en-US" dirty="0"/>
          </a:p>
          <a:p>
            <a:pPr lvl="1"/>
            <a:r>
              <a:rPr lang="en-US" dirty="0"/>
              <a:t>Main manifest file for your custom visual project</a:t>
            </a:r>
          </a:p>
          <a:p>
            <a:r>
              <a:rPr lang="en-US" dirty="0" err="1"/>
              <a:t>capabilities.json</a:t>
            </a:r>
            <a:endParaRPr lang="en-US" dirty="0"/>
          </a:p>
          <a:p>
            <a:pPr lvl="1"/>
            <a:r>
              <a:rPr lang="en-US" dirty="0"/>
              <a:t>File used to define visual capabilities</a:t>
            </a:r>
          </a:p>
          <a:p>
            <a:r>
              <a:rPr lang="en-US" dirty="0" err="1"/>
              <a:t>tsconfig.json</a:t>
            </a:r>
            <a:r>
              <a:rPr lang="en-US" dirty="0"/>
              <a:t> &amp; </a:t>
            </a:r>
            <a:r>
              <a:rPr lang="en-US" dirty="0" err="1"/>
              <a:t>tslint.json</a:t>
            </a:r>
            <a:endParaRPr lang="en-US" dirty="0"/>
          </a:p>
          <a:p>
            <a:pPr lvl="1"/>
            <a:r>
              <a:rPr lang="en-US" dirty="0"/>
              <a:t>Typescript compiler settings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3FFCE6-5D36-4478-895A-2AB100945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0"/>
          <a:stretch/>
        </p:blipFill>
        <p:spPr>
          <a:xfrm>
            <a:off x="8313661" y="837368"/>
            <a:ext cx="3962476" cy="477907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01272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12A5-1DAC-4E9F-8C28-00F34C4D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3B926-4227-49C2-89C6-20760EAB712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2650" y="1478755"/>
            <a:ext cx="4352138" cy="403701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E85674-6A6E-4163-B2CD-6904F377C0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284" y="463867"/>
            <a:ext cx="6257371" cy="607345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0107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pbiviz.json</a:t>
            </a:r>
            <a:r>
              <a:rPr lang="en-US" dirty="0"/>
              <a:t>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7068A-8D2D-4D72-82B9-7372B5226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/>
          </a:bodyPr>
          <a:lstStyle/>
          <a:p>
            <a:r>
              <a:rPr lang="en-US" dirty="0"/>
              <a:t>Acts as top-level manifest file for custom visual project</a:t>
            </a:r>
          </a:p>
          <a:p>
            <a:pPr lvl="1"/>
            <a:r>
              <a:rPr lang="en-US" dirty="0"/>
              <a:t>Contains information used in final visual PBIVIZ packaging process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DFA2ED-3350-4BA2-8EEC-933D5C685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46" y="2471417"/>
            <a:ext cx="9365397" cy="42637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893976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5CAD-19C8-44BB-A5E3-43D799830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Visual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B9DC5-7C63-4185-AF84-68600A97B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src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dirty="0" err="1"/>
              <a:t>visual.ts</a:t>
            </a:r>
            <a:endParaRPr lang="en-US" dirty="0"/>
          </a:p>
          <a:p>
            <a:pPr lvl="1"/>
            <a:r>
              <a:rPr lang="en-US" dirty="0"/>
              <a:t>visual class definition</a:t>
            </a: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src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dirty="0" err="1"/>
              <a:t>settings.ts</a:t>
            </a:r>
            <a:endParaRPr lang="en-US" dirty="0"/>
          </a:p>
          <a:p>
            <a:pPr lvl="1"/>
            <a:r>
              <a:rPr lang="en-US" dirty="0"/>
              <a:t>helper class to manage visual properties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style/</a:t>
            </a:r>
            <a:r>
              <a:rPr lang="en-US" dirty="0" err="1"/>
              <a:t>visual.less</a:t>
            </a:r>
            <a:endParaRPr lang="en-US" dirty="0"/>
          </a:p>
          <a:p>
            <a:pPr lvl="1"/>
            <a:r>
              <a:rPr lang="en-US" dirty="0"/>
              <a:t>CSS used to style custom visual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2E455-C7D7-4D08-BF0C-7FF566236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565" y="1476054"/>
            <a:ext cx="4195694" cy="38342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505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Customer Advisory Team (CAT) at Microsoft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2312465"/>
            <a:ext cx="11053773" cy="14157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</a:rPr>
              <a:t>Power BI Dev Camp – Session 6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sz="4400" dirty="0">
                <a:solidFill>
                  <a:srgbClr val="000000"/>
                </a:solidFill>
              </a:rPr>
              <a:t>Developing Custom Visuals for Power BI</a:t>
            </a:r>
            <a:endParaRPr lang="en-US" sz="4600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Authoring a Custom Visual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Custom visual is a class that implements </a:t>
            </a:r>
            <a:r>
              <a:rPr lang="en-US" dirty="0" err="1"/>
              <a:t>IVisual</a:t>
            </a:r>
            <a:endParaRPr lang="en-US" dirty="0"/>
          </a:p>
          <a:p>
            <a:pPr lvl="1"/>
            <a:r>
              <a:rPr lang="en-US" dirty="0"/>
              <a:t>Minimum visual class must implement </a:t>
            </a:r>
            <a:r>
              <a:rPr lang="en-US" sz="2100" b="1" dirty="0" err="1">
                <a:latin typeface="Lucida Console" panose="020B0609040504020204" pitchFamily="49" charset="0"/>
              </a:rPr>
              <a:t>IVisual</a:t>
            </a:r>
            <a:r>
              <a:rPr lang="en-US" dirty="0"/>
              <a:t> interface and provide </a:t>
            </a:r>
            <a:r>
              <a:rPr lang="en-US" sz="2100" b="1" dirty="0">
                <a:latin typeface="Lucida Console" panose="020B0609040504020204" pitchFamily="49" charset="0"/>
              </a:rPr>
              <a:t>update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Parameterized constructor used to create visual elements</a:t>
            </a:r>
          </a:p>
          <a:p>
            <a:pPr lvl="1"/>
            <a:r>
              <a:rPr lang="en-US" sz="2000" b="1" dirty="0">
                <a:latin typeface="Lucida Console" panose="020B0609040504020204" pitchFamily="49" charset="0"/>
              </a:rPr>
              <a:t>update</a:t>
            </a:r>
            <a:r>
              <a:rPr lang="en-US" dirty="0"/>
              <a:t> method performs visual rendering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421B3-AF48-45B6-9C7F-EF6D3A914BB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1939" y="3127280"/>
            <a:ext cx="9251476" cy="36436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483373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Visual Studio Code Terminal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9CC5D8-8F1C-48AF-B91E-882409634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/>
          </a:bodyPr>
          <a:lstStyle/>
          <a:p>
            <a:r>
              <a:rPr lang="en-US" dirty="0"/>
              <a:t>Use the Terminal to execute commands with </a:t>
            </a:r>
            <a:r>
              <a:rPr lang="en-US" sz="24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npm</a:t>
            </a:r>
            <a:r>
              <a:rPr lang="en-US" dirty="0"/>
              <a:t> and </a:t>
            </a:r>
            <a:r>
              <a:rPr lang="en-US" sz="24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pbiviz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27B2A6-6761-4244-B259-FC2D553704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13" y="2010350"/>
            <a:ext cx="5961415" cy="9832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4B6BC61-7B9D-441C-8BD7-BA56023C70A2}"/>
              </a:ext>
            </a:extLst>
          </p:cNvPr>
          <p:cNvGrpSpPr/>
          <p:nvPr/>
        </p:nvGrpSpPr>
        <p:grpSpPr>
          <a:xfrm>
            <a:off x="814613" y="2010350"/>
            <a:ext cx="8819244" cy="3141229"/>
            <a:chOff x="814613" y="2010350"/>
            <a:chExt cx="8819244" cy="314122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34422C-D118-43DE-B0B5-140AF33A0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613" y="2010350"/>
              <a:ext cx="8429852" cy="3141229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9" name="Arrow: Left 8">
              <a:extLst>
                <a:ext uri="{FF2B5EF4-FFF2-40B4-BE49-F238E27FC236}">
                  <a16:creationId xmlns:a16="http://schemas.microsoft.com/office/drawing/2014/main" id="{85BD531F-B39F-4D41-A706-898FC3B10DAA}"/>
                </a:ext>
              </a:extLst>
            </p:cNvPr>
            <p:cNvSpPr/>
            <p:nvPr/>
          </p:nvSpPr>
          <p:spPr bwMode="auto">
            <a:xfrm>
              <a:off x="8763000" y="4288970"/>
              <a:ext cx="870857" cy="587829"/>
            </a:xfrm>
            <a:prstGeom prst="leftArrow">
              <a:avLst/>
            </a:prstGeom>
            <a:solidFill>
              <a:schemeClr val="accent1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9449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altLang="en-US" dirty="0"/>
              <a:t>Running a Custom Visual Project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382134-4249-4E1E-B391-9EE09C56E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Visual projects run &amp; tested using pbiviz start command</a:t>
            </a:r>
          </a:p>
          <a:p>
            <a:pPr lvl="1"/>
            <a:r>
              <a:rPr lang="en-US" dirty="0"/>
              <a:t>Run </a:t>
            </a:r>
            <a:r>
              <a:rPr lang="en-US" dirty="0" err="1"/>
              <a:t>pbiviz</a:t>
            </a:r>
            <a:r>
              <a:rPr lang="en-US" dirty="0"/>
              <a:t> start from Visual Studio Code from Integrated console</a:t>
            </a:r>
          </a:p>
          <a:p>
            <a:pPr lvl="1"/>
            <a:r>
              <a:rPr lang="en-US" dirty="0"/>
              <a:t>Command starts local debugging session in node.js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2FAE4-03D0-49F8-B1BB-8FDCFCFCA3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04" y="2863669"/>
            <a:ext cx="10002385" cy="345004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560639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3315-1E20-4951-942D-686D8C36A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The Developer Visual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54F2C-90B1-4F26-B60E-1778C33687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Autofit/>
          </a:bodyPr>
          <a:lstStyle/>
          <a:p>
            <a:r>
              <a:rPr lang="en-US" sz="2400" dirty="0"/>
              <a:t>Must be enabled on Developer Settings page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Provides new Developer visual for testing and debugging custom visuals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39C669-0FD7-4A08-8A2F-D33F3CC5257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84" y="1917950"/>
            <a:ext cx="3812664" cy="17408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35CB50-744A-4E4C-A867-F9E136DB75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84" y="4470989"/>
            <a:ext cx="1642110" cy="189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5129AC-CC55-430C-A5E9-2B84CEC25B74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6398" y="4840581"/>
            <a:ext cx="1091008" cy="11569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633223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9DE7-A410-42DA-BB8E-06BB57E9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Developer Visual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AE6AE-E951-49A4-BCF8-41F016B6E0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2448" dirty="0"/>
              <a:t>Developer visual loads custom visual from node.js</a:t>
            </a:r>
          </a:p>
          <a:p>
            <a:pPr lvl="1"/>
            <a:r>
              <a:rPr lang="en-US" sz="2040" dirty="0"/>
              <a:t>Makes it possible to test custom visual inside Power BI Service</a:t>
            </a:r>
          </a:p>
          <a:p>
            <a:pPr lvl="1"/>
            <a:r>
              <a:rPr lang="en-US" sz="2040" dirty="0"/>
              <a:t>Developer visual provides toolbar with development utilities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70B27-F9A8-49DE-AD83-9F898BFA6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33" y="2854960"/>
            <a:ext cx="5712195" cy="379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4144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200876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Installing the Power BI Developer Tools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Creating Your First Custom Visual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Defining Data Roles and Data Mappings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Extending a Visual with Custom Properties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Implementing Highlighting with </a:t>
            </a:r>
            <a:r>
              <a:rPr lang="en-US" dirty="0" err="1"/>
              <a:t>SelectionManager</a:t>
            </a:r>
            <a:endParaRPr lang="en-US" dirty="0"/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Custom Visual Packaging and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58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Visual Capabilities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8F757-50ED-4145-8815-0E7195AEEB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Visual capabilities defined inside </a:t>
            </a:r>
            <a:r>
              <a:rPr lang="en-US" dirty="0" err="1"/>
              <a:t>capabilities.json</a:t>
            </a:r>
            <a:endParaRPr lang="en-US" dirty="0"/>
          </a:p>
          <a:p>
            <a:pPr lvl="1"/>
            <a:r>
              <a:rPr lang="en-US" dirty="0" err="1"/>
              <a:t>dataRoles</a:t>
            </a:r>
            <a:r>
              <a:rPr lang="en-US" dirty="0"/>
              <a:t> defines the field wells displayed on Fields pane</a:t>
            </a:r>
          </a:p>
          <a:p>
            <a:pPr lvl="1"/>
            <a:r>
              <a:rPr lang="en-US" dirty="0" err="1"/>
              <a:t>dataViewMappings</a:t>
            </a:r>
            <a:r>
              <a:rPr lang="en-US" dirty="0"/>
              <a:t> defines the type of </a:t>
            </a:r>
            <a:r>
              <a:rPr lang="en-US" dirty="0" err="1"/>
              <a:t>DataView</a:t>
            </a:r>
            <a:r>
              <a:rPr lang="en-US" dirty="0"/>
              <a:t> used by visual</a:t>
            </a:r>
          </a:p>
          <a:p>
            <a:pPr lvl="1"/>
            <a:r>
              <a:rPr lang="en-US" dirty="0"/>
              <a:t>objects defines custom properties for visual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DD4B20-A257-435A-A0D2-F2DDDEB41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975" y="3186394"/>
            <a:ext cx="2486942" cy="3291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8E7F94-AFD3-4C2D-A444-307D1625B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719" y="3186394"/>
            <a:ext cx="4663017" cy="17874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952490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Data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EE95-61D9-43D1-A4C5-BD0DA98A46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DataRoles</a:t>
            </a:r>
            <a:r>
              <a:rPr lang="en-US" dirty="0"/>
              <a:t> define how fields are associated with visual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dataRole</a:t>
            </a:r>
            <a:r>
              <a:rPr lang="en-US" dirty="0"/>
              <a:t> is display as field well in the Field pane</a:t>
            </a:r>
          </a:p>
          <a:p>
            <a:pPr lvl="1"/>
            <a:r>
              <a:rPr lang="en-US" dirty="0" err="1"/>
              <a:t>dataRoles</a:t>
            </a:r>
            <a:r>
              <a:rPr lang="en-US" dirty="0"/>
              <a:t> can be defined with conditions and data mappings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5270CB-3847-4321-8C1C-9C31FF9CC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07" y="3010027"/>
            <a:ext cx="4075283" cy="23161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DC4246-8998-4F6B-AC52-2B07F4BC8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798" y="3010027"/>
            <a:ext cx="2409225" cy="189435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442270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9820-BBF1-4CFF-9BCC-8D8B9B4E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Data Mapping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1BF54-B0A1-4862-ADD9-32DD26A059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Autofit/>
          </a:bodyPr>
          <a:lstStyle/>
          <a:p>
            <a:r>
              <a:rPr lang="en-US" dirty="0"/>
              <a:t>Power BI visual API provides several mapping modes</a:t>
            </a:r>
          </a:p>
          <a:p>
            <a:pPr lvl="1"/>
            <a:r>
              <a:rPr lang="en-US" dirty="0"/>
              <a:t>Single</a:t>
            </a:r>
          </a:p>
          <a:p>
            <a:pPr lvl="1"/>
            <a:r>
              <a:rPr lang="en-US" dirty="0"/>
              <a:t>Table</a:t>
            </a:r>
          </a:p>
          <a:p>
            <a:pPr lvl="1"/>
            <a:r>
              <a:rPr lang="en-US" dirty="0"/>
              <a:t>Categorical</a:t>
            </a:r>
          </a:p>
          <a:p>
            <a:pPr lvl="1"/>
            <a:r>
              <a:rPr lang="en-US" dirty="0"/>
              <a:t>Matrix</a:t>
            </a:r>
          </a:p>
          <a:p>
            <a:pPr lvl="1"/>
            <a:r>
              <a:rPr lang="en-US" dirty="0"/>
              <a:t>Tree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273C8F-D8C9-4477-9E7C-590BE1215CF4}"/>
              </a:ext>
            </a:extLst>
          </p:cNvPr>
          <p:cNvGrpSpPr/>
          <p:nvPr/>
        </p:nvGrpSpPr>
        <p:grpSpPr>
          <a:xfrm>
            <a:off x="4430748" y="2211964"/>
            <a:ext cx="6061922" cy="4472412"/>
            <a:chOff x="2819400" y="2168789"/>
            <a:chExt cx="6096001" cy="44975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B1C7E46-06E8-404E-ABD4-AA1CA2A7C061}"/>
                </a:ext>
              </a:extLst>
            </p:cNvPr>
            <p:cNvGrpSpPr/>
            <p:nvPr/>
          </p:nvGrpSpPr>
          <p:grpSpPr>
            <a:xfrm>
              <a:off x="4495800" y="2168789"/>
              <a:ext cx="4419601" cy="4497556"/>
              <a:chOff x="4191000" y="2193293"/>
              <a:chExt cx="3657600" cy="372211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70A77CA-91E0-40C7-9748-CC3D799FE7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1000" y="2193293"/>
                <a:ext cx="3505200" cy="1032539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C1FFD76-A543-4CB2-9570-F0FFDE358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1000" y="3352800"/>
                <a:ext cx="3657600" cy="109223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8871536-B0FE-4147-917D-472B9BF42D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1000" y="4572000"/>
                <a:ext cx="3657600" cy="1343408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</p:pic>
        </p:grp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55731E46-73CB-41CA-AAB5-B1F999BD360D}"/>
                </a:ext>
              </a:extLst>
            </p:cNvPr>
            <p:cNvSpPr/>
            <p:nvPr/>
          </p:nvSpPr>
          <p:spPr>
            <a:xfrm>
              <a:off x="2819400" y="5486400"/>
              <a:ext cx="1535544" cy="533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18" b="1" dirty="0">
                  <a:solidFill>
                    <a:srgbClr val="FFC000"/>
                  </a:solidFill>
                </a:rPr>
                <a:t>Categorical  Mapping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D6C1408B-1495-40D7-A1E9-63A6E42F44F1}"/>
                </a:ext>
              </a:extLst>
            </p:cNvPr>
            <p:cNvSpPr/>
            <p:nvPr/>
          </p:nvSpPr>
          <p:spPr>
            <a:xfrm>
              <a:off x="2819400" y="3963050"/>
              <a:ext cx="1535544" cy="533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18" b="1" dirty="0">
                  <a:solidFill>
                    <a:srgbClr val="FFC000"/>
                  </a:solidFill>
                </a:rPr>
                <a:t>Table  Mapping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EFE919-1D5B-4DB1-AA6E-21FA67997420}"/>
                </a:ext>
              </a:extLst>
            </p:cNvPr>
            <p:cNvSpPr/>
            <p:nvPr/>
          </p:nvSpPr>
          <p:spPr>
            <a:xfrm>
              <a:off x="2819400" y="2525914"/>
              <a:ext cx="1535544" cy="533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18" b="1" dirty="0">
                  <a:solidFill>
                    <a:srgbClr val="FFC000"/>
                  </a:solidFill>
                </a:rPr>
                <a:t>Single  Mapping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925690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07F7-14B8-4D1C-9E9E-4994B7EE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Visual </a:t>
            </a:r>
            <a:r>
              <a:rPr lang="en-US" dirty="0" err="1"/>
              <a:t>DataView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D7F12-6592-4D61-BF8E-B3FA7E4B68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Developer visual supports </a:t>
            </a:r>
            <a:r>
              <a:rPr lang="en-US" dirty="0" err="1"/>
              <a:t>DataView</a:t>
            </a:r>
            <a:r>
              <a:rPr lang="en-US" dirty="0"/>
              <a:t> mode</a:t>
            </a:r>
          </a:p>
          <a:p>
            <a:pPr lvl="1"/>
            <a:r>
              <a:rPr lang="en-US" dirty="0"/>
              <a:t>Allows you to see and explore data mapping</a:t>
            </a:r>
          </a:p>
          <a:p>
            <a:pPr lvl="1"/>
            <a:r>
              <a:rPr lang="en-US" dirty="0"/>
              <a:t>Allows you to see metadata for custom 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4C8F14-7221-4C18-BE6A-29824DE9B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258" y="2943963"/>
            <a:ext cx="5070271" cy="384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24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505" y="1245118"/>
            <a:ext cx="11239464" cy="369332"/>
          </a:xfrm>
        </p:spPr>
        <p:txBody>
          <a:bodyPr/>
          <a:lstStyle/>
          <a:p>
            <a:r>
              <a:rPr lang="en-US" sz="2400" dirty="0"/>
              <a:t>Power BI Dev Camp Portal - </a:t>
            </a:r>
            <a:r>
              <a:rPr lang="en-US" sz="2400" dirty="0">
                <a:hlinkClick r:id="rId2"/>
              </a:rPr>
              <a:t>https://powerbidevcamp.net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64FEB-32D4-4553-B123-DA20255B2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89" y="1848370"/>
            <a:ext cx="7785105" cy="495678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5E23-ACB3-438E-80EF-91CB0582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Designing with  View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BA13-2E2B-44EA-9B88-673454E647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Best practice involves creating view model for each visual</a:t>
            </a:r>
          </a:p>
          <a:p>
            <a:pPr lvl="1"/>
            <a:r>
              <a:rPr lang="en-US" dirty="0"/>
              <a:t>View model defines data required for rendering</a:t>
            </a:r>
          </a:p>
          <a:p>
            <a:pPr lvl="1"/>
            <a:r>
              <a:rPr lang="en-US" dirty="0" err="1"/>
              <a:t>createViewModel</a:t>
            </a:r>
            <a:r>
              <a:rPr lang="en-US" dirty="0"/>
              <a:t> method gets data to generate view model</a:t>
            </a:r>
          </a:p>
          <a:p>
            <a:pPr lvl="1"/>
            <a:r>
              <a:rPr lang="en-US" dirty="0"/>
              <a:t>update method calls </a:t>
            </a:r>
            <a:r>
              <a:rPr lang="en-US" dirty="0" err="1"/>
              <a:t>createViewModel</a:t>
            </a:r>
            <a:r>
              <a:rPr lang="en-US" dirty="0"/>
              <a:t> to get view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F9987-FB99-466B-873B-54DEE0121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408" y="3341828"/>
            <a:ext cx="4735522" cy="29532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130236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1FC9-8046-4D5E-A558-7DAC9A54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Single Mapping Example: </a:t>
            </a:r>
            <a:r>
              <a:rPr lang="en-US" dirty="0" err="1"/>
              <a:t>oneBigNumber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7A3AB3-78B5-47CD-979B-1E3B500DA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dataRole</a:t>
            </a:r>
            <a:r>
              <a:rPr lang="en-US" dirty="0"/>
              <a:t> can use </a:t>
            </a:r>
            <a:r>
              <a:rPr lang="en-US" dirty="0" err="1"/>
              <a:t>dataViewMapping</a:t>
            </a:r>
            <a:r>
              <a:rPr lang="en-US" dirty="0"/>
              <a:t> mode of single</a:t>
            </a:r>
          </a:p>
          <a:p>
            <a:pPr lvl="1"/>
            <a:r>
              <a:rPr lang="en-US" dirty="0"/>
              <a:t>For visuals like Card which only display single value</a:t>
            </a:r>
          </a:p>
          <a:p>
            <a:pPr lvl="1"/>
            <a:r>
              <a:rPr lang="en-US" dirty="0"/>
              <a:t>Condition can define that a </a:t>
            </a:r>
            <a:r>
              <a:rPr lang="en-US" dirty="0" err="1"/>
              <a:t>dataRole</a:t>
            </a:r>
            <a:r>
              <a:rPr lang="en-US" dirty="0"/>
              <a:t> requires exactly one measure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7F2239-F0AD-451C-97BB-FC5AF0B87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92" y="2804854"/>
            <a:ext cx="5297075" cy="209835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DC4550-EF8D-41F3-B797-4EB723BBA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178" y="5163316"/>
            <a:ext cx="5297075" cy="156037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656458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1FC9-8046-4D5E-A558-7DAC9A54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Programming in Single Mapping Mode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2745F-1BD7-48A6-BEE7-591E80AE8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Autofit/>
          </a:bodyPr>
          <a:lstStyle/>
          <a:p>
            <a:r>
              <a:rPr lang="en-US" dirty="0"/>
              <a:t>Single mapping easy to access through visuals API</a:t>
            </a:r>
          </a:p>
          <a:p>
            <a:pPr lvl="1"/>
            <a:r>
              <a:rPr lang="en-US" dirty="0" err="1"/>
              <a:t>DataView</a:t>
            </a:r>
            <a:r>
              <a:rPr lang="en-US" dirty="0"/>
              <a:t> object provides </a:t>
            </a:r>
            <a:r>
              <a:rPr lang="en-US" dirty="0" err="1"/>
              <a:t>single.value</a:t>
            </a:r>
            <a:r>
              <a:rPr lang="en-US" dirty="0"/>
              <a:t> property</a:t>
            </a:r>
          </a:p>
          <a:p>
            <a:pPr lvl="1"/>
            <a:r>
              <a:rPr lang="en-US" dirty="0"/>
              <a:t>value property defined as </a:t>
            </a:r>
            <a:r>
              <a:rPr lang="en-US" dirty="0" err="1"/>
              <a:t>PrimativeValue</a:t>
            </a:r>
            <a:r>
              <a:rPr lang="en-US" dirty="0"/>
              <a:t> { bool | number | string }</a:t>
            </a:r>
          </a:p>
          <a:p>
            <a:pPr lvl="1"/>
            <a:r>
              <a:rPr lang="en-US" dirty="0" err="1"/>
              <a:t>PrimativeValue</a:t>
            </a:r>
            <a:r>
              <a:rPr lang="en-US" dirty="0"/>
              <a:t> must be explicitly cast</a:t>
            </a:r>
          </a:p>
          <a:p>
            <a:pPr lvl="1"/>
            <a:r>
              <a:rPr lang="en-US" dirty="0"/>
              <a:t>Other measure properties available through column metadata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8FE6F6-1F4F-47EA-BB7B-32AA1DE9D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657" y="3652696"/>
            <a:ext cx="5136720" cy="157656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1F8106-843F-4BE3-B0DB-EE327B843A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29" t="6827" b="15296"/>
          <a:stretch/>
        </p:blipFill>
        <p:spPr>
          <a:xfrm>
            <a:off x="1082572" y="3652696"/>
            <a:ext cx="3111967" cy="281080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05556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D0D6-F302-49A4-ACE9-18D7ACEF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Using the Power BI Formatting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9AEE-5292-4500-B1D9-64A2F77F58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/>
          </a:bodyPr>
          <a:lstStyle/>
          <a:p>
            <a:r>
              <a:rPr lang="en-US" dirty="0"/>
              <a:t>Used to format values using Power BI formatting strings</a:t>
            </a:r>
          </a:p>
          <a:p>
            <a:pPr lvl="1"/>
            <a:r>
              <a:rPr lang="en-US" dirty="0"/>
              <a:t>Requires installing </a:t>
            </a:r>
            <a:r>
              <a:rPr lang="en-US" dirty="0" err="1"/>
              <a:t>powerbi</a:t>
            </a:r>
            <a:r>
              <a:rPr lang="en-US" dirty="0"/>
              <a:t>-visuals-</a:t>
            </a:r>
            <a:r>
              <a:rPr lang="en-US" dirty="0" err="1"/>
              <a:t>utils</a:t>
            </a:r>
            <a:r>
              <a:rPr lang="en-US" dirty="0"/>
              <a:t>-</a:t>
            </a:r>
            <a:r>
              <a:rPr lang="en-US" dirty="0" err="1"/>
              <a:t>formattingutils</a:t>
            </a:r>
            <a:r>
              <a:rPr lang="en-US" dirty="0"/>
              <a:t>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FCD1B-434B-4D4B-B549-BF94528F3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001" y="2415652"/>
            <a:ext cx="6733589" cy="181988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A66F53-5106-4D0B-9B38-343A01167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278" y="4419574"/>
            <a:ext cx="2931515" cy="111676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42F17-FA55-4C5C-B790-6341D2DA72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323"/>
          <a:stretch/>
        </p:blipFill>
        <p:spPr>
          <a:xfrm>
            <a:off x="1316001" y="4419574"/>
            <a:ext cx="3008002" cy="10296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9213CD-B71E-4627-BB75-09312FB6FF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4195"/>
          <a:stretch/>
        </p:blipFill>
        <p:spPr>
          <a:xfrm>
            <a:off x="1316001" y="5693226"/>
            <a:ext cx="3009397" cy="10586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7D1515-143D-4B00-9741-A8750413E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8121" y="5725363"/>
            <a:ext cx="2863671" cy="1090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744903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F34A-F79D-4F5B-8E09-5B71422E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Table Mapping Example: Snazzy 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55904F-715C-4140-BD9B-543D0715A6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/>
          <a:lstStyle/>
          <a:p>
            <a:r>
              <a:rPr lang="en-US" dirty="0" err="1"/>
              <a:t>dataRole</a:t>
            </a:r>
            <a:r>
              <a:rPr lang="en-US" dirty="0"/>
              <a:t> can use </a:t>
            </a:r>
            <a:r>
              <a:rPr lang="en-US" dirty="0" err="1"/>
              <a:t>dataViewMapping</a:t>
            </a:r>
            <a:r>
              <a:rPr lang="en-US" dirty="0"/>
              <a:t> mode of table</a:t>
            </a:r>
          </a:p>
          <a:p>
            <a:pPr lvl="1"/>
            <a:r>
              <a:rPr lang="en-US" dirty="0"/>
              <a:t>For visuals which display rows &amp; columns for ordered set of fields</a:t>
            </a:r>
          </a:p>
          <a:p>
            <a:pPr lvl="1"/>
            <a:r>
              <a:rPr lang="en-US" dirty="0"/>
              <a:t>condition can define number of fields that can be added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C6ABB3-BB9E-4471-8B46-8374DF8FD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284" y="2875527"/>
            <a:ext cx="5135323" cy="212251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67698C-F9BC-4147-AD3B-60527B20E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409" y="5207035"/>
            <a:ext cx="5205076" cy="155433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963955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00F9-C278-40B1-9F99-F3225136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Programming in Table Mapping Mode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20FF18-6B86-45C2-B7AC-9740970507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/>
          <a:lstStyle/>
          <a:p>
            <a:r>
              <a:rPr lang="en-US" dirty="0"/>
              <a:t>Table mapping data accessible through visuals API</a:t>
            </a:r>
          </a:p>
          <a:p>
            <a:pPr lvl="1"/>
            <a:r>
              <a:rPr lang="en-US" dirty="0" err="1"/>
              <a:t>DataView</a:t>
            </a:r>
            <a:r>
              <a:rPr lang="en-US" dirty="0"/>
              <a:t> object provides table property</a:t>
            </a:r>
          </a:p>
          <a:p>
            <a:pPr lvl="1"/>
            <a:r>
              <a:rPr lang="en-US" dirty="0"/>
              <a:t>table property provides columns property and rows property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F1AD4-E090-414F-AAF8-EE87CBF90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39" y="2908700"/>
            <a:ext cx="3095913" cy="295324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058CCA-4643-4EFB-B120-9F715ABCB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786" y="2908701"/>
            <a:ext cx="5086143" cy="117077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4475629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69CC-F4C2-48DC-9253-AB86B105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Categorical Mapping Example: </a:t>
            </a:r>
            <a:r>
              <a:rPr lang="en-US" dirty="0" err="1"/>
              <a:t>Barchart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DD87D-ADDD-4305-8116-D389A5143F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dataRole</a:t>
            </a:r>
            <a:r>
              <a:rPr lang="en-US" dirty="0"/>
              <a:t> can use </a:t>
            </a:r>
            <a:r>
              <a:rPr lang="en-US" dirty="0" err="1"/>
              <a:t>dataViewMapping</a:t>
            </a:r>
            <a:r>
              <a:rPr lang="en-US" dirty="0"/>
              <a:t> mode of categorical</a:t>
            </a:r>
          </a:p>
          <a:p>
            <a:pPr lvl="1"/>
            <a:r>
              <a:rPr lang="en-US" dirty="0"/>
              <a:t>This is the most common type of data mapping</a:t>
            </a:r>
          </a:p>
          <a:p>
            <a:pPr lvl="1"/>
            <a:r>
              <a:rPr lang="en-US" dirty="0"/>
              <a:t>For visuals which divide data into groups for analysis</a:t>
            </a:r>
          </a:p>
          <a:p>
            <a:pPr lvl="1"/>
            <a:r>
              <a:rPr lang="en-US" dirty="0"/>
              <a:t>Groups defined as columns and values defined as measures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A1441-260A-4485-9430-635F50395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824" y="3264112"/>
            <a:ext cx="5984561" cy="240922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D713A4-B017-44F1-80F1-042D2FA20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407" y="4818450"/>
            <a:ext cx="3391285" cy="124559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052729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200876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Installing the Power BI Developer Tools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Creating Your First Custom Visual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Defining Data Roles and Data Mappings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Extending a Visual with Custom Properties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Implementing Highlighting with </a:t>
            </a:r>
            <a:r>
              <a:rPr lang="en-US" dirty="0" err="1"/>
              <a:t>SelectionManager</a:t>
            </a:r>
            <a:endParaRPr lang="en-US" dirty="0"/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Custom Visual Packaging and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34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Visuals with Custom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E1C7D-818E-4F49-91AB-8B2938F757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Custom properties defined using </a:t>
            </a:r>
            <a:r>
              <a:rPr lang="en-US" sz="2448" b="1" dirty="0"/>
              <a:t>objects</a:t>
            </a:r>
          </a:p>
          <a:p>
            <a:pPr lvl="1"/>
            <a:r>
              <a:rPr lang="en-US" sz="2040" dirty="0"/>
              <a:t>You can define one or more objects in </a:t>
            </a:r>
            <a:r>
              <a:rPr lang="en-US" sz="2040" b="1" dirty="0" err="1"/>
              <a:t>capabilities.json</a:t>
            </a:r>
            <a:endParaRPr lang="en-US" sz="2040" b="1" dirty="0"/>
          </a:p>
          <a:p>
            <a:pPr lvl="1"/>
            <a:r>
              <a:rPr lang="en-US" sz="2040" dirty="0"/>
              <a:t>Each object defined with name, display name and properties</a:t>
            </a:r>
          </a:p>
          <a:p>
            <a:pPr lvl="1"/>
            <a:r>
              <a:rPr lang="en-US" sz="2040" dirty="0"/>
              <a:t>object properties automatically persistent inside visual metadata</a:t>
            </a:r>
          </a:p>
          <a:p>
            <a:pPr lvl="1"/>
            <a:r>
              <a:rPr lang="en-US" sz="2040" dirty="0"/>
              <a:t>properties can be seen and modified by user in Format pane</a:t>
            </a:r>
          </a:p>
          <a:p>
            <a:pPr lvl="1"/>
            <a:r>
              <a:rPr lang="en-US" sz="2040" dirty="0"/>
              <a:t>Custom properties require extra code to initialize Format pane</a:t>
            </a:r>
          </a:p>
          <a:p>
            <a:pPr lvl="1"/>
            <a:endParaRPr lang="en-US" sz="204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75CED-62E0-4AF9-B5C9-8EB590164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23" y="3952985"/>
            <a:ext cx="2875527" cy="2814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5BA8DE-0AF6-4766-A172-C3377E7AC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975" y="3952985"/>
            <a:ext cx="4041281" cy="281309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432818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D6C0-B85D-4A08-9B2E-EA9983A2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DataViewObjectParser</a:t>
            </a:r>
            <a:r>
              <a:rPr lang="en-US" dirty="0"/>
              <a:t> and </a:t>
            </a:r>
            <a:r>
              <a:rPr lang="en-US" dirty="0" err="1"/>
              <a:t>VisualSettings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52ED2-28CE-4EC2-AE2B-1699228D80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Power BI visual utilities provide </a:t>
            </a:r>
            <a:r>
              <a:rPr lang="en-US" sz="2448" dirty="0" err="1"/>
              <a:t>DataViewObjectParser</a:t>
            </a:r>
            <a:endParaRPr lang="en-US" sz="2448" dirty="0"/>
          </a:p>
          <a:p>
            <a:pPr lvl="1"/>
            <a:r>
              <a:rPr lang="en-US" sz="2040" dirty="0"/>
              <a:t>Abstracts away tricky code to initialize and read property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753F00-CA19-4CAE-A8C3-AFC1BD4AE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542" y="2797810"/>
            <a:ext cx="6916808" cy="324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61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7936-080C-4112-9920-FE96F3ED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Custom Visual 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C5EEF-5BE2-4165-83BA-5B27CB8AAB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43088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https://docs.microsoft.com/en-us/power-bi/developer/visuals/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30B97-FD49-46DA-B129-7E06BB7F6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6" y="2015397"/>
            <a:ext cx="10344150" cy="4742064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0185222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E4640-9AA6-449A-9109-C809B283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Mapping Object Properties to </a:t>
            </a:r>
            <a:r>
              <a:rPr lang="en-US" dirty="0" err="1"/>
              <a:t>VisualSettings</a:t>
            </a:r>
            <a:endParaRPr lang="en-US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13373740-1CE5-49D8-B211-508568B88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VisualSettings</a:t>
            </a:r>
            <a:r>
              <a:rPr lang="en-US" dirty="0"/>
              <a:t> class must map to named </a:t>
            </a:r>
            <a:r>
              <a:rPr lang="en-US" dirty="0" err="1"/>
              <a:t>objectnamed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VisualSetting</a:t>
            </a:r>
            <a:r>
              <a:rPr lang="en-US" dirty="0"/>
              <a:t> class contains named field that maps to object name</a:t>
            </a:r>
          </a:p>
          <a:p>
            <a:pPr lvl="1"/>
            <a:r>
              <a:rPr lang="en-US" dirty="0"/>
              <a:t>Named field based on custom class with mapped properties</a:t>
            </a:r>
          </a:p>
          <a:p>
            <a:pPr lvl="1"/>
            <a:r>
              <a:rPr lang="en-US" dirty="0"/>
              <a:t>Object &amp; property names must match what's in </a:t>
            </a:r>
            <a:r>
              <a:rPr lang="en-US" dirty="0" err="1"/>
              <a:t>capabilities.json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90CBA-5BFE-46E6-8163-4500CAD4D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333"/>
          <a:stretch/>
        </p:blipFill>
        <p:spPr>
          <a:xfrm>
            <a:off x="2255850" y="3484048"/>
            <a:ext cx="3512920" cy="327497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49C845-0CBF-4B19-BF50-4AFDF69719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770" r="55101"/>
          <a:stretch/>
        </p:blipFill>
        <p:spPr>
          <a:xfrm>
            <a:off x="6060040" y="3272586"/>
            <a:ext cx="4120583" cy="306272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C89919E8-730E-4DAD-944C-C33246D84509}"/>
              </a:ext>
            </a:extLst>
          </p:cNvPr>
          <p:cNvGrpSpPr/>
          <p:nvPr/>
        </p:nvGrpSpPr>
        <p:grpSpPr>
          <a:xfrm>
            <a:off x="2458769" y="3625023"/>
            <a:ext cx="6698371" cy="291958"/>
            <a:chOff x="374073" y="3200400"/>
            <a:chExt cx="7241224" cy="31561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74DC96A-05A6-4163-BBB1-DA18E04B8C27}"/>
                </a:ext>
              </a:extLst>
            </p:cNvPr>
            <p:cNvSpPr/>
            <p:nvPr/>
          </p:nvSpPr>
          <p:spPr>
            <a:xfrm>
              <a:off x="374073" y="3200400"/>
              <a:ext cx="1828800" cy="275637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0DAC534-D6B9-445E-A74F-ADFEE8EBEDE4}"/>
                </a:ext>
              </a:extLst>
            </p:cNvPr>
            <p:cNvSpPr/>
            <p:nvPr/>
          </p:nvSpPr>
          <p:spPr>
            <a:xfrm>
              <a:off x="5525911" y="3213571"/>
              <a:ext cx="2089386" cy="30244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CBF1BE9-3F4A-4243-9FCD-04C69002FA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3956" y="3338218"/>
              <a:ext cx="3196244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A485C8-729E-4393-ADD4-769CEDE9F924}"/>
              </a:ext>
            </a:extLst>
          </p:cNvPr>
          <p:cNvGrpSpPr/>
          <p:nvPr/>
        </p:nvGrpSpPr>
        <p:grpSpPr>
          <a:xfrm>
            <a:off x="2726497" y="4068335"/>
            <a:ext cx="5168965" cy="1865782"/>
            <a:chOff x="663498" y="3679638"/>
            <a:chExt cx="5587870" cy="201698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4A341A4-D13B-4424-9EA2-D50C443ECB5F}"/>
                </a:ext>
              </a:extLst>
            </p:cNvPr>
            <p:cNvSpPr/>
            <p:nvPr/>
          </p:nvSpPr>
          <p:spPr>
            <a:xfrm>
              <a:off x="663498" y="3679638"/>
              <a:ext cx="1148473" cy="21918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1F2CF9C-C328-481E-A56E-33F194939AA6}"/>
                </a:ext>
              </a:extLst>
            </p:cNvPr>
            <p:cNvSpPr/>
            <p:nvPr/>
          </p:nvSpPr>
          <p:spPr>
            <a:xfrm>
              <a:off x="4778793" y="4249388"/>
              <a:ext cx="1158869" cy="21870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ACEB6D3-D875-4911-99E0-B2949C4CAFC2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3810000"/>
              <a:ext cx="2901387" cy="530506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27AEF44-6892-404E-A113-A915BA992BA1}"/>
                </a:ext>
              </a:extLst>
            </p:cNvPr>
            <p:cNvSpPr/>
            <p:nvPr/>
          </p:nvSpPr>
          <p:spPr>
            <a:xfrm>
              <a:off x="4775824" y="4517572"/>
              <a:ext cx="1469607" cy="21870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491652C-F278-49C7-BC4E-471C1C24321B}"/>
                </a:ext>
              </a:extLst>
            </p:cNvPr>
            <p:cNvSpPr/>
            <p:nvPr/>
          </p:nvSpPr>
          <p:spPr>
            <a:xfrm>
              <a:off x="4781761" y="4784910"/>
              <a:ext cx="1469607" cy="21870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6CEB814-9D4B-464E-B0AA-A6ED30FFE3C0}"/>
                </a:ext>
              </a:extLst>
            </p:cNvPr>
            <p:cNvSpPr/>
            <p:nvPr/>
          </p:nvSpPr>
          <p:spPr>
            <a:xfrm>
              <a:off x="4776813" y="5035281"/>
              <a:ext cx="947093" cy="21870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220C521-CD03-4F01-84AB-CEFCE1B7E32B}"/>
                </a:ext>
              </a:extLst>
            </p:cNvPr>
            <p:cNvSpPr/>
            <p:nvPr/>
          </p:nvSpPr>
          <p:spPr>
            <a:xfrm>
              <a:off x="698340" y="4286491"/>
              <a:ext cx="1311798" cy="20834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D576F35-CF22-4A3B-A7D6-2A44034EE66C}"/>
                </a:ext>
              </a:extLst>
            </p:cNvPr>
            <p:cNvSpPr/>
            <p:nvPr/>
          </p:nvSpPr>
          <p:spPr>
            <a:xfrm>
              <a:off x="702197" y="4893088"/>
              <a:ext cx="1331089" cy="21918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D7AF715-003C-4BC4-9D1C-330632CB6A7C}"/>
                </a:ext>
              </a:extLst>
            </p:cNvPr>
            <p:cNvSpPr/>
            <p:nvPr/>
          </p:nvSpPr>
          <p:spPr>
            <a:xfrm>
              <a:off x="689210" y="5477443"/>
              <a:ext cx="942820" cy="21918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E5F5EC5-84D4-4009-B98F-02FFBC9B2869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2010138" y="4390663"/>
              <a:ext cx="2720049" cy="219919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985BADA-E9D1-49F6-BC91-5F305587D0C0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2033286" y="4893088"/>
              <a:ext cx="2696901" cy="10959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D306099-2FE6-4936-80E9-01E007B8F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030" y="5181600"/>
              <a:ext cx="3098157" cy="38100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8882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F750-058F-4315-8E09-466A73A3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Initializing Objects in the Format Pane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E307-12EF-4855-A248-A966758780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Visual must initialize properties in Format pane</a:t>
            </a:r>
          </a:p>
          <a:p>
            <a:pPr lvl="1"/>
            <a:r>
              <a:rPr lang="en-US" dirty="0"/>
              <a:t>Visual must implement </a:t>
            </a:r>
            <a:r>
              <a:rPr lang="en-US" dirty="0" err="1"/>
              <a:t>enumerateObjectInstances</a:t>
            </a:r>
            <a:endParaRPr lang="en-US" dirty="0"/>
          </a:p>
          <a:p>
            <a:pPr lvl="1"/>
            <a:r>
              <a:rPr lang="en-US" dirty="0" err="1"/>
              <a:t>VisualSettings</a:t>
            </a:r>
            <a:r>
              <a:rPr lang="en-US" dirty="0"/>
              <a:t> makes this relatively easy</a:t>
            </a:r>
          </a:p>
          <a:p>
            <a:pPr lvl="1"/>
            <a:r>
              <a:rPr lang="en-US" dirty="0"/>
              <a:t>Extra code required to make property appear as spinner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0B9AA6-A9FB-497E-BA76-6817AF1A3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44" y="3254586"/>
            <a:ext cx="8803158" cy="21880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962696-752A-47BD-AF73-D5D272E1B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940" y="3720888"/>
            <a:ext cx="2564659" cy="251058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48803869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6238-6176-4B2C-9847-B4121E2C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Retrieving Property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E193-684A-4B5D-918A-7529DEFD22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Autofit/>
          </a:bodyPr>
          <a:lstStyle/>
          <a:p>
            <a:r>
              <a:rPr lang="en-US" dirty="0"/>
              <a:t>Property values persisted into visual metadata</a:t>
            </a:r>
          </a:p>
          <a:p>
            <a:pPr lvl="1"/>
            <a:r>
              <a:rPr lang="en-US" dirty="0"/>
              <a:t>Properties not persisted white they still retain default values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Property values retrieved using </a:t>
            </a:r>
            <a:r>
              <a:rPr lang="en-US" dirty="0" err="1"/>
              <a:t>VisualSettings</a:t>
            </a:r>
            <a:r>
              <a:rPr lang="en-US" dirty="0"/>
              <a:t>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0ACB6-322F-44B2-AAE1-342423B8B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5011949"/>
            <a:ext cx="7550250" cy="17874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0EEF8E-0891-4782-AABC-B51E2BD46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2387141"/>
            <a:ext cx="2098675" cy="20190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490591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200876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Installing the Power BI Developer Tools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Creating Your First Custom Visual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Defining Data Roles and Data Mappings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Extending a Visual with Custom Properties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Implementing Highlighting with </a:t>
            </a:r>
            <a:r>
              <a:rPr lang="en-US" dirty="0" err="1"/>
              <a:t>SelectionManager</a:t>
            </a:r>
            <a:endParaRPr lang="en-US" dirty="0"/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Custom Visual Packaging and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9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200876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Installing the Power BI Developer Tools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Creating Your First Custom Visual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Defining Data Roles and Data Mappings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Extending a Visual with Custom Properties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Implementing Highlighting with </a:t>
            </a:r>
            <a:r>
              <a:rPr lang="en-US" dirty="0" err="1"/>
              <a:t>SelectionManager</a:t>
            </a:r>
            <a:endParaRPr lang="en-US" dirty="0"/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Custom Visual Packaging and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95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0C5F-1B3F-45E2-A36E-C4EF11EE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A Custom Visual for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2CA0A-043F-41E4-8063-EA8956B48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295676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sz="2000" b="1" dirty="0" err="1">
                <a:solidFill>
                  <a:schemeClr val="tx2"/>
                </a:solidFill>
                <a:latin typeface="Lucida Console" panose="020B0609040504020204" pitchFamily="49" charset="0"/>
              </a:rPr>
              <a:t>pbiviz</a:t>
            </a:r>
            <a:r>
              <a:rPr lang="en-US" sz="2000" b="1" dirty="0">
                <a:solidFill>
                  <a:schemeClr val="tx2"/>
                </a:solidFill>
                <a:latin typeface="Lucida Console" panose="020B0609040504020204" pitchFamily="49" charset="0"/>
              </a:rPr>
              <a:t> package</a:t>
            </a:r>
            <a:r>
              <a:rPr lang="en-US" dirty="0"/>
              <a:t> command to build PBIVIZ file for distribution</a:t>
            </a:r>
          </a:p>
          <a:p>
            <a:pPr lvl="1"/>
            <a:r>
              <a:rPr lang="en-US" dirty="0"/>
              <a:t>Build versioned package for distribution</a:t>
            </a:r>
          </a:p>
          <a:p>
            <a:pPr lvl="1"/>
            <a:r>
              <a:rPr lang="en-US" dirty="0"/>
              <a:t>Build version for testing in Power BI Desktop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CE6A0-0D71-4E36-8E4F-7D2F6B8EE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86" y="2928330"/>
            <a:ext cx="10899841" cy="204372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667444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3028-9089-4661-BB1F-95A5B577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Visuals Gallery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57031-651A-42FB-BF3E-4D8BCEB74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430887"/>
          </a:xfrm>
        </p:spPr>
        <p:txBody>
          <a:bodyPr/>
          <a:lstStyle/>
          <a:p>
            <a:r>
              <a:rPr lang="en-US" dirty="0"/>
              <a:t>Make custom visuals available on organization-wide basis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85D20-4BD4-4D41-AF00-E03A1E3C5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38" y="2081199"/>
            <a:ext cx="9286875" cy="37626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6851869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200876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Installing the Power BI Developer Tools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Creating Your First Custom Visual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Defining Data Roles and Data Mappings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Extending a Visual with Custom Properties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Implementing Highlighting with </a:t>
            </a:r>
            <a:r>
              <a:rPr lang="en-US" dirty="0" err="1"/>
              <a:t>SelectionManager</a:t>
            </a:r>
            <a:endParaRPr lang="en-US" dirty="0"/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Custom Visual Packaging and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14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021D-BB0B-4C19-9AED-F383FBE0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Ready for Next Month…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0D84F-0B7F-4A90-9F07-C0A3BE199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187832"/>
            <a:ext cx="9603891" cy="54415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8794988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426672" y="2185923"/>
            <a:ext cx="7604124" cy="362902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A1489-8FB9-4FBF-BA2F-7EA5E6B44437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28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200876"/>
          </a:xfrm>
        </p:spPr>
        <p:txBody>
          <a:bodyPr/>
          <a:lstStyle/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Installing the Power BI Developer Tools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Creating Your First Custom Visual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Defining Data Roles and Data Mappings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Extending a Visual with Custom Properties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Implementing Highlighting with </a:t>
            </a:r>
            <a:r>
              <a:rPr lang="en-US" dirty="0" err="1"/>
              <a:t>SelectionManager</a:t>
            </a:r>
            <a:endParaRPr lang="en-US" dirty="0"/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Custom Visual Packaging and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Installing the Power BI Developer Toolchain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Autofit/>
          </a:bodyPr>
          <a:lstStyle/>
          <a:p>
            <a:r>
              <a:rPr lang="en-US" dirty="0"/>
              <a:t>Install Node.JS</a:t>
            </a:r>
          </a:p>
          <a:p>
            <a:pPr lvl="1"/>
            <a:r>
              <a:rPr lang="en-US" dirty="0"/>
              <a:t>Installs Node Package Manage (</a:t>
            </a:r>
            <a:r>
              <a:rPr lang="en-US" dirty="0" err="1"/>
              <a:t>npm</a:t>
            </a:r>
            <a:r>
              <a:rPr lang="en-US" dirty="0"/>
              <a:t>) </a:t>
            </a:r>
          </a:p>
          <a:p>
            <a:r>
              <a:rPr lang="en-US" dirty="0"/>
              <a:t>Install Visual Studio Code</a:t>
            </a:r>
          </a:p>
          <a:p>
            <a:pPr lvl="1"/>
            <a:r>
              <a:rPr lang="en-US" dirty="0"/>
              <a:t>Lightweight Alternative to Visual Studio for Node.js Development</a:t>
            </a:r>
          </a:p>
          <a:p>
            <a:r>
              <a:rPr lang="en-US" dirty="0"/>
              <a:t>Install the Power BI Developer Tools (</a:t>
            </a:r>
            <a:r>
              <a:rPr lang="en-US" dirty="0" err="1"/>
              <a:t>pbiviz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Install using Node Package Manager (</a:t>
            </a:r>
            <a:r>
              <a:rPr lang="en-US" dirty="0" err="1"/>
              <a:t>npm</a:t>
            </a:r>
            <a:r>
              <a:rPr lang="en-US" dirty="0"/>
              <a:t>)</a:t>
            </a:r>
          </a:p>
          <a:p>
            <a:r>
              <a:rPr lang="en-US" dirty="0"/>
              <a:t>Create and install a local self-signed certificate</a:t>
            </a:r>
          </a:p>
          <a:p>
            <a:pPr lvl="1"/>
            <a:r>
              <a:rPr lang="en-US" dirty="0"/>
              <a:t>Install using Power BI visuals CLI tool (</a:t>
            </a:r>
            <a:r>
              <a:rPr lang="en-US" dirty="0" err="1"/>
              <a:t>pbiviz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802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Installing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https://nodejs.org/en/download/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267" y="2147868"/>
            <a:ext cx="6652622" cy="44580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857" y="2953792"/>
            <a:ext cx="3609238" cy="28217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936" y="3447751"/>
            <a:ext cx="3609238" cy="2821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1770" y="3963212"/>
            <a:ext cx="3609238" cy="282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331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Install Visual Studio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http://code.visualstudio.com/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107" y="2111776"/>
            <a:ext cx="4101483" cy="3180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496" y="2753231"/>
            <a:ext cx="4101483" cy="3180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290" y="3349527"/>
            <a:ext cx="4101483" cy="31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25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altLang="en-US" dirty="0"/>
              <a:t>Power BI Visual CLI Tool (PBIVIZ)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Autofit/>
          </a:bodyPr>
          <a:lstStyle/>
          <a:p>
            <a:r>
              <a:rPr lang="en-US" dirty="0"/>
              <a:t>What is the Power BI Custom Visual Tool?</a:t>
            </a:r>
          </a:p>
          <a:p>
            <a:pPr lvl="1"/>
            <a:r>
              <a:rPr lang="en-US" dirty="0"/>
              <a:t>Command-line utility for cross-platform dev</a:t>
            </a:r>
          </a:p>
          <a:p>
            <a:pPr lvl="1"/>
            <a:r>
              <a:rPr lang="en-US" dirty="0"/>
              <a:t>Use it with Visual Studio or Visual Studio Code</a:t>
            </a:r>
          </a:p>
          <a:p>
            <a:pPr lvl="1"/>
            <a:r>
              <a:rPr lang="en-US" dirty="0"/>
              <a:t>Requires that you first install node.js</a:t>
            </a:r>
          </a:p>
          <a:p>
            <a:pPr lvl="1"/>
            <a:r>
              <a:rPr lang="en-US" dirty="0"/>
              <a:t>Install by running command from node.js command prompt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err="1"/>
              <a:t>powerbi</a:t>
            </a:r>
            <a:r>
              <a:rPr lang="en-US" dirty="0"/>
              <a:t>-visuals-tools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A022BE-0D35-4E95-9764-F22E45410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00"/>
          <a:stretch/>
        </p:blipFill>
        <p:spPr>
          <a:xfrm>
            <a:off x="1011061" y="4050424"/>
            <a:ext cx="7734797" cy="19429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97912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ef38329b-e139-4eb4-9d7a-1b84c79a6610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18910</TotalTime>
  <Words>1423</Words>
  <Application>Microsoft Office PowerPoint</Application>
  <PresentationFormat>Custom</PresentationFormat>
  <Paragraphs>240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Lucida Console</vt:lpstr>
      <vt:lpstr>Segoe UI</vt:lpstr>
      <vt:lpstr>Segoe UI Light</vt:lpstr>
      <vt:lpstr>Segoe UI Semibold</vt:lpstr>
      <vt:lpstr>Segoe UI Semilight</vt:lpstr>
      <vt:lpstr>Wingdings</vt:lpstr>
      <vt:lpstr>Dynamics 365</vt:lpstr>
      <vt:lpstr>Microsoft Power BI</vt:lpstr>
      <vt:lpstr>Power BI Dev Camp – Session 6 Developing Custom Visuals for Power BI</vt:lpstr>
      <vt:lpstr>Welcome to Power BI Dev Camp</vt:lpstr>
      <vt:lpstr>Microsoft Custom Visual Documentation</vt:lpstr>
      <vt:lpstr>Agenda</vt:lpstr>
      <vt:lpstr>Installing the Power BI Developer Toolchain</vt:lpstr>
      <vt:lpstr>Installing node.js</vt:lpstr>
      <vt:lpstr>Install Visual Studio Code</vt:lpstr>
      <vt:lpstr>Power BI Visual CLI Tool (PBIVIZ)</vt:lpstr>
      <vt:lpstr>Getting Started with PBIVIZ</vt:lpstr>
      <vt:lpstr>Creating a Certificate for Local Testing</vt:lpstr>
      <vt:lpstr>Installing the SSL Certificate</vt:lpstr>
      <vt:lpstr>The Certificate Import Wizard</vt:lpstr>
      <vt:lpstr>Agenda</vt:lpstr>
      <vt:lpstr>Creating a New Custom Visual Project</vt:lpstr>
      <vt:lpstr>Top-level project files</vt:lpstr>
      <vt:lpstr>Package.json</vt:lpstr>
      <vt:lpstr>The pbiviz.json File</vt:lpstr>
      <vt:lpstr>Visual Source Files</vt:lpstr>
      <vt:lpstr>Authoring a Custom Visual Class</vt:lpstr>
      <vt:lpstr>Visual Studio Code Terminal</vt:lpstr>
      <vt:lpstr>Running a Custom Visual Project</vt:lpstr>
      <vt:lpstr>The Developer Visual</vt:lpstr>
      <vt:lpstr>Working with the Developer Visual</vt:lpstr>
      <vt:lpstr>Agenda</vt:lpstr>
      <vt:lpstr>Visual Capabilities</vt:lpstr>
      <vt:lpstr>Data Roles</vt:lpstr>
      <vt:lpstr>Data Mapping Modes</vt:lpstr>
      <vt:lpstr>Developer Visual DataView</vt:lpstr>
      <vt:lpstr>Designing with  View Model</vt:lpstr>
      <vt:lpstr>Single Mapping Example: oneBigNumber</vt:lpstr>
      <vt:lpstr>Programming in Single Mapping Mode</vt:lpstr>
      <vt:lpstr>Using the Power BI Formatting Utilities</vt:lpstr>
      <vt:lpstr>Table Mapping Example: Snazzy Table</vt:lpstr>
      <vt:lpstr>Programming in Table Mapping Mode</vt:lpstr>
      <vt:lpstr>Categorical Mapping Example: Barchart</vt:lpstr>
      <vt:lpstr>Agenda</vt:lpstr>
      <vt:lpstr>Extending Visuals with Custom Properties</vt:lpstr>
      <vt:lpstr>DataViewObjectParser and VisualSettings</vt:lpstr>
      <vt:lpstr>Mapping Object Properties to VisualSettings</vt:lpstr>
      <vt:lpstr>Initializing Objects in the Format Pane</vt:lpstr>
      <vt:lpstr>Retrieving Property Values</vt:lpstr>
      <vt:lpstr>Agenda</vt:lpstr>
      <vt:lpstr>Agenda</vt:lpstr>
      <vt:lpstr>Packaging A Custom Visual for Deployment</vt:lpstr>
      <vt:lpstr>Organizational Visuals Gallery</vt:lpstr>
      <vt:lpstr>Summary</vt:lpstr>
      <vt:lpstr>Get Ready for Next Month…</vt:lpstr>
      <vt:lpstr>Questions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 into the Power BI JavaScript API</dc:title>
  <dc:subject>&lt;Speech title here&gt;</dc:subject>
  <dc:creator>Ted.pattison@criticalpathtraining.com</dc:creator>
  <cp:keywords/>
  <dc:description>Template: Ariel Butz; ZUM Communications
Formatting: 
Audience Type:</dc:description>
  <cp:lastModifiedBy>Ted Pattison</cp:lastModifiedBy>
  <cp:revision>186</cp:revision>
  <cp:lastPrinted>2020-10-29T17:09:40Z</cp:lastPrinted>
  <dcterms:created xsi:type="dcterms:W3CDTF">2018-09-21T01:16:59Z</dcterms:created>
  <dcterms:modified xsi:type="dcterms:W3CDTF">2021-01-28T17:21:14Z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074e257c-5848-4582-9a6f-34a182080e71_Enabled">
    <vt:lpwstr>True</vt:lpwstr>
  </property>
  <property fmtid="{D5CDD505-2E9C-101B-9397-08002B2CF9AE}" pid="12" name="MSIP_Label_074e257c-5848-4582-9a6f-34a182080e71_SiteId">
    <vt:lpwstr>72f988bf-86f1-41af-91ab-2d7cd011db47</vt:lpwstr>
  </property>
  <property fmtid="{D5CDD505-2E9C-101B-9397-08002B2CF9AE}" pid="13" name="MSIP_Label_074e257c-5848-4582-9a6f-34a182080e71_Owner">
    <vt:lpwstr>ardutt@microsoft.com</vt:lpwstr>
  </property>
  <property fmtid="{D5CDD505-2E9C-101B-9397-08002B2CF9AE}" pid="14" name="MSIP_Label_074e257c-5848-4582-9a6f-34a182080e71_SetDate">
    <vt:lpwstr>2018-11-05T15:21:43.0442766Z</vt:lpwstr>
  </property>
  <property fmtid="{D5CDD505-2E9C-101B-9397-08002B2CF9AE}" pid="15" name="MSIP_Label_074e257c-5848-4582-9a6f-34a182080e71_Name">
    <vt:lpwstr>Confidential</vt:lpwstr>
  </property>
  <property fmtid="{D5CDD505-2E9C-101B-9397-08002B2CF9AE}" pid="16" name="MSIP_Label_074e257c-5848-4582-9a6f-34a182080e71_Application">
    <vt:lpwstr>Microsoft Azure Information Protection</vt:lpwstr>
  </property>
  <property fmtid="{D5CDD505-2E9C-101B-9397-08002B2CF9AE}" pid="17" name="MSIP_Label_074e257c-5848-4582-9a6f-34a182080e71_Extended_MSFT_Method">
    <vt:lpwstr>Manual</vt:lpwstr>
  </property>
  <property fmtid="{D5CDD505-2E9C-101B-9397-08002B2CF9AE}" pid="18" name="MSIP_Label_1a19d03a-48bc-4359-8038-5b5f6d5847c3_Enabled">
    <vt:lpwstr>True</vt:lpwstr>
  </property>
  <property fmtid="{D5CDD505-2E9C-101B-9397-08002B2CF9AE}" pid="19" name="MSIP_Label_1a19d03a-48bc-4359-8038-5b5f6d5847c3_SiteId">
    <vt:lpwstr>72f988bf-86f1-41af-91ab-2d7cd011db47</vt:lpwstr>
  </property>
  <property fmtid="{D5CDD505-2E9C-101B-9397-08002B2CF9AE}" pid="20" name="MSIP_Label_1a19d03a-48bc-4359-8038-5b5f6d5847c3_SetDate">
    <vt:lpwstr>2018-11-05T15:21:43.0442766Z</vt:lpwstr>
  </property>
  <property fmtid="{D5CDD505-2E9C-101B-9397-08002B2CF9AE}" pid="21" name="MSIP_Label_1a19d03a-48bc-4359-8038-5b5f6d5847c3_Name">
    <vt:lpwstr>Any User (No Protection)</vt:lpwstr>
  </property>
  <property fmtid="{D5CDD505-2E9C-101B-9397-08002B2CF9AE}" pid="22" name="MSIP_Label_1a19d03a-48bc-4359-8038-5b5f6d5847c3_Extended_MSFT_Method">
    <vt:lpwstr>Manual</vt:lpwstr>
  </property>
  <property fmtid="{D5CDD505-2E9C-101B-9397-08002B2CF9AE}" pid="23" name="Sensitivity">
    <vt:lpwstr>Confidential Any User (No Protection)</vt:lpwstr>
  </property>
  <property fmtid="{D5CDD505-2E9C-101B-9397-08002B2CF9AE}" pid="24" name="AuthorIds_UIVersion_47104">
    <vt:lpwstr>18</vt:lpwstr>
  </property>
</Properties>
</file>