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21"/>
  </p:notesMasterIdLst>
  <p:handoutMasterIdLst>
    <p:handoutMasterId r:id="rId22"/>
  </p:handoutMasterIdLst>
  <p:sldIdLst>
    <p:sldId id="4474" r:id="rId5"/>
    <p:sldId id="4475" r:id="rId6"/>
    <p:sldId id="4483" r:id="rId7"/>
    <p:sldId id="2066" r:id="rId8"/>
    <p:sldId id="4484" r:id="rId9"/>
    <p:sldId id="4485" r:id="rId10"/>
    <p:sldId id="4486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4476" r:id="rId20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2C80F"/>
    <a:srgbClr val="FF9933"/>
    <a:srgbClr val="000000"/>
    <a:srgbClr val="505050"/>
    <a:srgbClr val="49635D"/>
    <a:srgbClr val="2C3C38"/>
    <a:srgbClr val="F2F2F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799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1190" y="58"/>
      </p:cViewPr>
      <p:guideLst/>
    </p:cSldViewPr>
  </p:slideViewPr>
  <p:outlineViewPr>
    <p:cViewPr>
      <p:scale>
        <a:sx n="33" d="100"/>
        <a:sy n="33" d="100"/>
      </p:scale>
      <p:origin x="0" y="-6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11/19/2020 9:57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262C-9CC3-4C46-8C7F-2D1AAD6DF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884886"/>
            <a:ext cx="9327356" cy="169495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18A4C-4369-480D-971A-319AAEA5F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376706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B6A3-B820-4944-9F88-54DE7C5B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EDD-42CD-4FE1-9CE7-79039A9A568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51DE-8AE8-4A37-BD0A-6D6B778A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A98B-B435-48F6-ACD3-6EB3CAD5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AC0-35F1-49D6-9D7E-64D96982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69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7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6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7" r:id="rId8"/>
    <p:sldLayoutId id="2147484568" r:id="rId9"/>
    <p:sldLayoutId id="2147484569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1 – “Hello World”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Install SDK</a:t>
            </a:r>
          </a:p>
          <a:p>
            <a:endParaRPr lang="en-NZ" dirty="0"/>
          </a:p>
          <a:p>
            <a:r>
              <a:rPr lang="en-NZ" dirty="0"/>
              <a:t>Install Visual Studio Code</a:t>
            </a:r>
          </a:p>
          <a:p>
            <a:endParaRPr lang="en-NZ" dirty="0"/>
          </a:p>
          <a:p>
            <a:r>
              <a:rPr lang="en-NZ" dirty="0"/>
              <a:t>Create C# console project</a:t>
            </a:r>
          </a:p>
          <a:p>
            <a:endParaRPr lang="en-NZ" dirty="0"/>
          </a:p>
          <a:p>
            <a:r>
              <a:rPr lang="en-NZ" dirty="0"/>
              <a:t>Add TOM Client Libraries</a:t>
            </a:r>
          </a:p>
          <a:p>
            <a:endParaRPr lang="en-NZ" dirty="0"/>
          </a:p>
          <a:p>
            <a:r>
              <a:rPr lang="en-NZ" dirty="0"/>
              <a:t>Bonus Steps….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26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2 – </a:t>
            </a:r>
            <a:r>
              <a:rPr lang="en-NZ"/>
              <a:t>Auto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NZ" dirty="0"/>
              <a:t>Iterate through all tables and columns</a:t>
            </a:r>
          </a:p>
          <a:p>
            <a:endParaRPr lang="en-NZ" dirty="0"/>
          </a:p>
          <a:p>
            <a:r>
              <a:rPr lang="en-NZ" dirty="0"/>
              <a:t>Identify numeric columns</a:t>
            </a:r>
          </a:p>
          <a:p>
            <a:endParaRPr lang="en-NZ" dirty="0"/>
          </a:p>
          <a:p>
            <a:r>
              <a:rPr lang="en-NZ" dirty="0"/>
              <a:t>Create an “SUM OF” explicit measure for each column</a:t>
            </a:r>
          </a:p>
          <a:p>
            <a:endParaRPr lang="en-NZ" dirty="0"/>
          </a:p>
          <a:p>
            <a:r>
              <a:rPr lang="en-NZ" dirty="0"/>
              <a:t>Update AS annotations to keep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9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3 – Query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NZ" dirty="0"/>
              <a:t>Use the “other” client library (AMOMD)</a:t>
            </a:r>
          </a:p>
          <a:p>
            <a:endParaRPr lang="en-NZ" dirty="0"/>
          </a:p>
          <a:p>
            <a:r>
              <a:rPr lang="en-NZ" dirty="0"/>
              <a:t>Execute a DAX expression against the model</a:t>
            </a:r>
          </a:p>
          <a:p>
            <a:endParaRPr lang="en-NZ" dirty="0"/>
          </a:p>
          <a:p>
            <a:r>
              <a:rPr lang="en-NZ" dirty="0"/>
              <a:t>Display the results on the screen</a:t>
            </a:r>
          </a:p>
          <a:p>
            <a:endParaRPr lang="en-NZ" dirty="0"/>
          </a:p>
          <a:p>
            <a:r>
              <a:rPr lang="en-NZ" dirty="0"/>
              <a:t>Bonus code, to create measures based 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41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4 – Format your DAX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Iterate through a model</a:t>
            </a:r>
          </a:p>
          <a:p>
            <a:endParaRPr lang="en-NZ" dirty="0"/>
          </a:p>
          <a:p>
            <a:r>
              <a:rPr lang="en-NZ" dirty="0"/>
              <a:t>Identify any DAX expression</a:t>
            </a:r>
          </a:p>
          <a:p>
            <a:endParaRPr lang="en-NZ" dirty="0"/>
          </a:p>
          <a:p>
            <a:r>
              <a:rPr lang="en-NZ" dirty="0"/>
              <a:t>Check if it is formatted – using a HASH stored in annotation</a:t>
            </a:r>
          </a:p>
          <a:p>
            <a:endParaRPr lang="en-NZ" dirty="0"/>
          </a:p>
          <a:p>
            <a:r>
              <a:rPr lang="en-US" dirty="0"/>
              <a:t>Send unformatted DAX to daxformatter.com</a:t>
            </a:r>
          </a:p>
          <a:p>
            <a:endParaRPr lang="en-US" dirty="0"/>
          </a:p>
          <a:p>
            <a:r>
              <a:rPr lang="en-US" dirty="0"/>
              <a:t>Update the model</a:t>
            </a:r>
          </a:p>
          <a:p>
            <a:endParaRPr lang="en-US" dirty="0"/>
          </a:p>
          <a:p>
            <a:r>
              <a:rPr lang="en-US" dirty="0"/>
              <a:t>Configure as an external tool</a:t>
            </a:r>
          </a:p>
        </p:txBody>
      </p:sp>
    </p:spTree>
    <p:extLst>
      <p:ext uri="{BB962C8B-B14F-4D97-AF65-F5344CB8AC3E}">
        <p14:creationId xmlns:p14="http://schemas.microsoft.com/office/powerpoint/2010/main" val="131083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5 – Helper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NZ" dirty="0"/>
              <a:t>Interactive tool</a:t>
            </a:r>
          </a:p>
          <a:p>
            <a:endParaRPr lang="en-NZ" dirty="0"/>
          </a:p>
          <a:p>
            <a:r>
              <a:rPr lang="en-NZ" dirty="0"/>
              <a:t>Use as an external tool</a:t>
            </a:r>
          </a:p>
          <a:p>
            <a:endParaRPr lang="en-NZ" dirty="0"/>
          </a:p>
          <a:p>
            <a:r>
              <a:rPr lang="en-NZ" dirty="0"/>
              <a:t>Run queries</a:t>
            </a:r>
          </a:p>
          <a:p>
            <a:endParaRPr lang="en-NZ" dirty="0"/>
          </a:p>
          <a:p>
            <a:r>
              <a:rPr lang="en-NZ" dirty="0"/>
              <a:t>Perform bulk operations not easy to do in other tools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9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– Programming with 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Great for automating tasks</a:t>
            </a:r>
          </a:p>
          <a:p>
            <a:endParaRPr lang="en-NZ" dirty="0"/>
          </a:p>
          <a:p>
            <a:r>
              <a:rPr lang="en-NZ" dirty="0"/>
              <a:t>Super Flexible</a:t>
            </a:r>
          </a:p>
          <a:p>
            <a:endParaRPr lang="en-NZ" dirty="0"/>
          </a:p>
          <a:p>
            <a:r>
              <a:rPr lang="en-NZ" dirty="0"/>
              <a:t>You should use Tabular Editor and DAX Studio first</a:t>
            </a:r>
          </a:p>
          <a:p>
            <a:endParaRPr lang="en-NZ" dirty="0"/>
          </a:p>
          <a:p>
            <a:r>
              <a:rPr lang="en-NZ" dirty="0"/>
              <a:t>But scripting is fun</a:t>
            </a:r>
          </a:p>
          <a:p>
            <a:endParaRPr lang="en-NZ" dirty="0"/>
          </a:p>
          <a:p>
            <a:r>
              <a:rPr lang="en-NZ" dirty="0"/>
              <a:t>Can create an entire database from scratch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Phil Seamark &amp; 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481742"/>
            <a:ext cx="11053773" cy="1246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</a:rPr>
              <a:t>Power BI Dev Camp – Session 4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3700" dirty="0">
                <a:solidFill>
                  <a:srgbClr val="000000"/>
                </a:solidFill>
              </a:rPr>
              <a:t>Programing Datasets using the Tabular Object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318AB-BAD1-458E-B055-676A556E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3" y="1812224"/>
            <a:ext cx="8456367" cy="50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Hello World exercise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 measures automatically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Query the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Format your DAX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Build your own helper function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endParaRPr lang="en-US" dirty="0"/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183920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created to support programming scenarios for tabular models </a:t>
            </a:r>
          </a:p>
          <a:p>
            <a:pPr lvl="1"/>
            <a:r>
              <a:rPr lang="en-US" dirty="0"/>
              <a:t>requires compatibility level 1200 and higher</a:t>
            </a:r>
          </a:p>
          <a:p>
            <a:pPr lvl="1"/>
            <a:endParaRPr lang="en-US" dirty="0"/>
          </a:p>
          <a:p>
            <a:r>
              <a:rPr lang="en-US" dirty="0"/>
              <a:t>TOM provides a programmatic way to handle administrative functions </a:t>
            </a:r>
          </a:p>
          <a:p>
            <a:pPr lvl="1"/>
            <a:r>
              <a:rPr lang="en-US" dirty="0"/>
              <a:t>creating models</a:t>
            </a:r>
          </a:p>
          <a:p>
            <a:pPr lvl="1"/>
            <a:r>
              <a:rPr lang="en-US" dirty="0"/>
              <a:t>importing and refreshing data</a:t>
            </a:r>
          </a:p>
          <a:p>
            <a:pPr lvl="1"/>
            <a:r>
              <a:rPr lang="en-US" dirty="0"/>
              <a:t>assigning roles and permissions</a:t>
            </a:r>
          </a:p>
          <a:p>
            <a:pPr lvl="1"/>
            <a:endParaRPr lang="en-US" dirty="0"/>
          </a:p>
          <a:p>
            <a:r>
              <a:rPr lang="en-US" dirty="0"/>
              <a:t>TOM requires two assemblies</a:t>
            </a:r>
          </a:p>
          <a:p>
            <a:pPr lvl="1"/>
            <a:r>
              <a:rPr lang="en-US" dirty="0" err="1"/>
              <a:t>Microsoft.AnalysisServices.Core</a:t>
            </a:r>
            <a:endParaRPr lang="en-US" dirty="0"/>
          </a:p>
          <a:p>
            <a:pPr lvl="1"/>
            <a:r>
              <a:rPr lang="en-US" dirty="0"/>
              <a:t>Microsoft.AnalysisServices.Tabular.dll</a:t>
            </a:r>
          </a:p>
        </p:txBody>
      </p:sp>
    </p:spTree>
    <p:extLst>
      <p:ext uri="{BB962C8B-B14F-4D97-AF65-F5344CB8AC3E}">
        <p14:creationId xmlns:p14="http://schemas.microsoft.com/office/powerpoint/2010/main" val="23450304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89B9-82FF-49E0-9DED-EF853DB8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1C577-28DE-488E-819B-948F57CA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10" y="1838934"/>
            <a:ext cx="3245867" cy="46015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70213-CF72-4884-ADD7-EB3B52AB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44" y="1547338"/>
            <a:ext cx="4886325" cy="429577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86368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8CDD-1813-4A8E-AD5D-E862E720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15C5-2838-4DDB-9C0D-01AAD25A2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53984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For downloaded PBIDT</a:t>
            </a:r>
          </a:p>
          <a:p>
            <a:pPr lvl="1"/>
            <a:r>
              <a:rPr lang="en-US" sz="1800" dirty="0"/>
              <a:t>%</a:t>
            </a:r>
            <a:r>
              <a:rPr lang="en-US" sz="1800" dirty="0" err="1"/>
              <a:t>LocalAppData</a:t>
            </a:r>
            <a:r>
              <a:rPr lang="en-US" sz="1800" dirty="0"/>
              <a:t>%\Microsoft\Power BI Desktop\</a:t>
            </a:r>
            <a:r>
              <a:rPr lang="en-US" sz="1800" dirty="0" err="1"/>
              <a:t>AnalysisServicesWorkspaces</a:t>
            </a:r>
            <a:r>
              <a:rPr lang="en-US" sz="1800" dirty="0"/>
              <a:t>\Data\msmdsrv.port.txt</a:t>
            </a:r>
          </a:p>
          <a:p>
            <a:r>
              <a:rPr lang="en-US" sz="2000" dirty="0">
                <a:latin typeface="+mn-lt"/>
              </a:rPr>
              <a:t>For PBIDT from Store</a:t>
            </a:r>
          </a:p>
          <a:p>
            <a:pPr lvl="1"/>
            <a:r>
              <a:rPr lang="en-US" sz="1800" b="0" i="1" dirty="0">
                <a:effectLst/>
              </a:rPr>
              <a:t>%</a:t>
            </a:r>
            <a:r>
              <a:rPr lang="en-US" sz="1800" b="0" i="1" dirty="0" err="1">
                <a:effectLst/>
              </a:rPr>
              <a:t>userprofile</a:t>
            </a:r>
            <a:r>
              <a:rPr lang="en-US" sz="1800" b="0" i="1" dirty="0">
                <a:effectLst/>
              </a:rPr>
              <a:t>%\Microsoft\Power BI Desktop Store App\</a:t>
            </a:r>
            <a:r>
              <a:rPr lang="en-US" sz="1800" b="0" i="1" dirty="0" err="1">
                <a:effectLst/>
              </a:rPr>
              <a:t>AnalysisServicesWorkspaces</a:t>
            </a:r>
            <a:r>
              <a:rPr lang="en-US" sz="1800" b="0" i="1" dirty="0">
                <a:effectLst/>
              </a:rPr>
              <a:t>\Data\msmdsrv.port.txt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28E41-2D23-4533-A4B9-E21480E0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78" y="3284813"/>
            <a:ext cx="5480484" cy="3324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0842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B09B2-57EB-4FF5-9DBB-2FC38368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2732361"/>
            <a:ext cx="9327356" cy="847476"/>
          </a:xfrm>
        </p:spPr>
        <p:txBody>
          <a:bodyPr/>
          <a:lstStyle/>
          <a:p>
            <a:r>
              <a:rPr lang="en-NZ" dirty="0"/>
              <a:t>Programming datasets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B995BF-80F9-4FF2-872F-FEB327C9C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130118"/>
          </a:xfrm>
        </p:spPr>
        <p:txBody>
          <a:bodyPr/>
          <a:lstStyle/>
          <a:p>
            <a:r>
              <a:rPr lang="en-NZ" dirty="0"/>
              <a:t>Using the Tabular Object Model (TOM)</a:t>
            </a:r>
          </a:p>
          <a:p>
            <a:endParaRPr lang="en-NZ" dirty="0"/>
          </a:p>
          <a:p>
            <a:r>
              <a:rPr lang="en-NZ" dirty="0"/>
              <a:t>Phil Seamark – PBICAT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7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D3D-0530-4EC3-BD87-8EA0C7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A2BB-5125-4AA7-9CDD-2877DED23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Hello World exercise</a:t>
            </a:r>
          </a:p>
          <a:p>
            <a:endParaRPr lang="en-NZ" dirty="0"/>
          </a:p>
          <a:p>
            <a:r>
              <a:rPr lang="en-NZ" dirty="0"/>
              <a:t>Add measures automatically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Query the model</a:t>
            </a:r>
          </a:p>
          <a:p>
            <a:endParaRPr lang="en-NZ" dirty="0"/>
          </a:p>
          <a:p>
            <a:r>
              <a:rPr lang="en-NZ" dirty="0"/>
              <a:t>Format your DAX</a:t>
            </a:r>
          </a:p>
          <a:p>
            <a:endParaRPr lang="en-NZ" dirty="0"/>
          </a:p>
          <a:p>
            <a:r>
              <a:rPr lang="en-US" dirty="0"/>
              <a:t>Build your own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1872719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ef38329b-e139-4eb4-9d7a-1b84c79a6610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16988</TotalTime>
  <Words>414</Words>
  <Application>Microsoft Office PowerPoint</Application>
  <PresentationFormat>Custom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Lucida Console</vt:lpstr>
      <vt:lpstr>Segoe UI</vt:lpstr>
      <vt:lpstr>Segoe UI Light</vt:lpstr>
      <vt:lpstr>Segoe UI Semibold</vt:lpstr>
      <vt:lpstr>Segoe UI Semilight</vt:lpstr>
      <vt:lpstr>Wingdings</vt:lpstr>
      <vt:lpstr>Dynamics 365</vt:lpstr>
      <vt:lpstr>Microsoft Power BI</vt:lpstr>
      <vt:lpstr>Power BI Dev Camp – Session 4 Programing Datasets using the Tabular Object Model</vt:lpstr>
      <vt:lpstr>Welcome to Power BI Dev Camp</vt:lpstr>
      <vt:lpstr>Agenda</vt:lpstr>
      <vt:lpstr>Tabular Object Model (TOM)</vt:lpstr>
      <vt:lpstr>PowerPoint Presentation</vt:lpstr>
      <vt:lpstr>Find Port</vt:lpstr>
      <vt:lpstr>Programming datasets</vt:lpstr>
      <vt:lpstr>Agenda</vt:lpstr>
      <vt:lpstr>Exercise 1 – “Hello World”</vt:lpstr>
      <vt:lpstr>Exercise 2 – Auto Measures</vt:lpstr>
      <vt:lpstr>Exercise 3 – Query the model</vt:lpstr>
      <vt:lpstr>Exercise 4 – Format your DAX</vt:lpstr>
      <vt:lpstr>Exercise 5 – Helper tool</vt:lpstr>
      <vt:lpstr>Summary – Programming with TOM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Power BI JavaScript API</dc:title>
  <dc:subject>&lt;Speech title here&gt;</dc:subject>
  <dc:creator>Ted.pattison@criticalpathtraining.com</dc:creator>
  <cp:keywords/>
  <dc:description>Template: Ariel Butz; ZUM Communications
Formatting: 
Audience Type:</dc:description>
  <cp:lastModifiedBy>Ted Pattison</cp:lastModifiedBy>
  <cp:revision>176</cp:revision>
  <cp:lastPrinted>2020-10-29T17:09:40Z</cp:lastPrinted>
  <dcterms:created xsi:type="dcterms:W3CDTF">2018-09-21T01:16:59Z</dcterms:created>
  <dcterms:modified xsi:type="dcterms:W3CDTF">2020-11-19T15:43:07Z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