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5"/>
  </p:notesMasterIdLst>
  <p:handoutMasterIdLst>
    <p:handoutMasterId r:id="rId56"/>
  </p:handoutMasterIdLst>
  <p:sldIdLst>
    <p:sldId id="4474" r:id="rId5"/>
    <p:sldId id="4475" r:id="rId6"/>
    <p:sldId id="4483" r:id="rId7"/>
    <p:sldId id="4487" r:id="rId8"/>
    <p:sldId id="2066" r:id="rId9"/>
    <p:sldId id="280" r:id="rId10"/>
    <p:sldId id="281" r:id="rId11"/>
    <p:sldId id="282" r:id="rId12"/>
    <p:sldId id="283" r:id="rId13"/>
    <p:sldId id="284" r:id="rId14"/>
    <p:sldId id="298" r:id="rId15"/>
    <p:sldId id="299" r:id="rId16"/>
    <p:sldId id="296" r:id="rId17"/>
    <p:sldId id="4490" r:id="rId18"/>
    <p:sldId id="285" r:id="rId19"/>
    <p:sldId id="286" r:id="rId20"/>
    <p:sldId id="392" r:id="rId21"/>
    <p:sldId id="287" r:id="rId22"/>
    <p:sldId id="384" r:id="rId23"/>
    <p:sldId id="291" r:id="rId24"/>
    <p:sldId id="337" r:id="rId25"/>
    <p:sldId id="292" r:id="rId26"/>
    <p:sldId id="304" r:id="rId27"/>
    <p:sldId id="305" r:id="rId28"/>
    <p:sldId id="4491" r:id="rId29"/>
    <p:sldId id="362" r:id="rId30"/>
    <p:sldId id="363" r:id="rId31"/>
    <p:sldId id="364" r:id="rId32"/>
    <p:sldId id="293" r:id="rId33"/>
    <p:sldId id="365" r:id="rId34"/>
    <p:sldId id="294" r:id="rId35"/>
    <p:sldId id="307" r:id="rId36"/>
    <p:sldId id="366" r:id="rId37"/>
    <p:sldId id="367" r:id="rId38"/>
    <p:sldId id="368" r:id="rId39"/>
    <p:sldId id="376" r:id="rId40"/>
    <p:sldId id="4492" r:id="rId41"/>
    <p:sldId id="370" r:id="rId42"/>
    <p:sldId id="371" r:id="rId43"/>
    <p:sldId id="372" r:id="rId44"/>
    <p:sldId id="373" r:id="rId45"/>
    <p:sldId id="374" r:id="rId46"/>
    <p:sldId id="4493" r:id="rId47"/>
    <p:sldId id="4497" r:id="rId48"/>
    <p:sldId id="4494" r:id="rId49"/>
    <p:sldId id="4488" r:id="rId50"/>
    <p:sldId id="4489" r:id="rId51"/>
    <p:sldId id="4495" r:id="rId52"/>
    <p:sldId id="4496" r:id="rId53"/>
    <p:sldId id="4476" r:id="rId5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2" autoAdjust="0"/>
  </p:normalViewPr>
  <p:slideViewPr>
    <p:cSldViewPr snapToGrid="0">
      <p:cViewPr varScale="1">
        <p:scale>
          <a:sx n="70" d="100"/>
          <a:sy n="70" d="100"/>
        </p:scale>
        <p:origin x="38" y="58"/>
      </p:cViewPr>
      <p:guideLst/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827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1/28/2021 12:35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171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8" r:id="rId8"/>
    <p:sldLayoutId id="2147484571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power-bi/developer/visuals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PBIVIZ.EXE is a command-line utility</a:t>
            </a:r>
          </a:p>
          <a:p>
            <a:pPr lvl="1"/>
            <a:r>
              <a:rPr lang="en-US" dirty="0"/>
              <a:t>You execute PBIVIZ commands from the NODE.JS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2EE0-9264-4827-93E8-8ACF53477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3" b="32739"/>
          <a:stretch/>
        </p:blipFill>
        <p:spPr>
          <a:xfrm>
            <a:off x="1125354" y="2477798"/>
            <a:ext cx="7449299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9DC-B989-4CB8-AF05-A90341C1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a Certificate for Local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58D1-80DF-4E4F-B9FA-4954A9FBA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PBIVIZ provide local web server for testing &amp; debugging</a:t>
            </a:r>
          </a:p>
          <a:p>
            <a:pPr lvl="1"/>
            <a:r>
              <a:rPr lang="en-US" sz="2000" dirty="0"/>
              <a:t>Web server runs locally on developer's workstation in Node.js</a:t>
            </a:r>
          </a:p>
          <a:p>
            <a:pPr lvl="1"/>
            <a:r>
              <a:rPr lang="en-US" sz="2000" dirty="0"/>
              <a:t>Makes it possible to test custom visuals in Power BI Service</a:t>
            </a:r>
          </a:p>
          <a:p>
            <a:pPr lvl="1"/>
            <a:r>
              <a:rPr lang="en-US" sz="2000" dirty="0"/>
              <a:t>Custom visual resources served up from </a:t>
            </a:r>
            <a:r>
              <a:rPr lang="en-US" sz="2000" dirty="0">
                <a:hlinkClick r:id="rId2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Setup requires creating self-signed SSL certificate</a:t>
            </a:r>
          </a:p>
          <a:p>
            <a:pPr lvl="1"/>
            <a:r>
              <a:rPr lang="en-US" sz="2000" dirty="0"/>
              <a:t>SSL certificate created using </a:t>
            </a:r>
            <a:r>
              <a:rPr lang="en-US" sz="2000" dirty="0" err="1"/>
              <a:t>pbiviz</a:t>
            </a:r>
            <a:r>
              <a:rPr lang="en-US" sz="2000" dirty="0"/>
              <a:t> --install-cert command</a:t>
            </a:r>
          </a:p>
          <a:p>
            <a:pPr lvl="1"/>
            <a:r>
              <a:rPr lang="en-US" sz="2000" dirty="0"/>
              <a:t>You must copy a passphrase to properly install the 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E6355-7824-4C75-8508-D1E47A26B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80"/>
          <a:stretch/>
        </p:blipFill>
        <p:spPr>
          <a:xfrm>
            <a:off x="1020219" y="4407012"/>
            <a:ext cx="6913959" cy="20303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68A23-0566-4ABF-963E-90E593DC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9" y="3410839"/>
            <a:ext cx="3352839" cy="32825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7637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Installing certificate enables SSL through </a:t>
            </a:r>
            <a:r>
              <a:rPr lang="en-US" dirty="0">
                <a:hlinkClick r:id="rId2"/>
              </a:rPr>
              <a:t>https://localhost</a:t>
            </a:r>
            <a:endParaRPr lang="en-US" dirty="0"/>
          </a:p>
          <a:p>
            <a:pPr lvl="1"/>
            <a:r>
              <a:rPr lang="en-US" dirty="0"/>
              <a:t>Installing certificate is a one time operation – not once per project</a:t>
            </a:r>
          </a:p>
          <a:p>
            <a:pPr lvl="1"/>
            <a:r>
              <a:rPr lang="en-US" dirty="0"/>
              <a:t>SSL certificate installed using pbiviz --install-cert command</a:t>
            </a:r>
          </a:p>
          <a:p>
            <a:pPr lvl="1"/>
            <a:r>
              <a:rPr lang="en-US" dirty="0"/>
              <a:t>Running --install-cert command starts Certificate Import Wizard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1029363" y="3414980"/>
            <a:ext cx="7771922" cy="186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Certificate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Wizards steps you through process of installing certificate</a:t>
            </a:r>
          </a:p>
          <a:p>
            <a:pPr lvl="1"/>
            <a:r>
              <a:rPr lang="en-US" dirty="0"/>
              <a:t>You enter certificate passphrase as part of installation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43431-CF9A-43BB-98A3-C9ECDC9CB8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44" y="2612929"/>
            <a:ext cx="2787061" cy="272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B0BA1-6DB7-49A6-8F8C-3A6D6CAFD7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2845" y="2578388"/>
            <a:ext cx="2806460" cy="2848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1D31D-0497-4157-9C19-138FB62471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2844" y="2570545"/>
            <a:ext cx="2929395" cy="286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FC7DB-8F26-4367-B5F4-D0CEAE7D67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5" y="2556190"/>
            <a:ext cx="3096373" cy="302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88B23-9FCE-449A-82D5-5499EF3CD03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21523" y="2549714"/>
            <a:ext cx="3261574" cy="3061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A7E98-1F01-472B-9E61-825ECD36409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021522" y="2527318"/>
            <a:ext cx="3302970" cy="3223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5FF57-A4F9-4F71-920F-9AC324FADC6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751935" y="2915903"/>
            <a:ext cx="2343747" cy="2176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AF8CF-1E26-4B80-AC14-97B3C4E9A5D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523126" y="3226770"/>
            <a:ext cx="1907370" cy="1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Creating a new project</a:t>
            </a:r>
          </a:p>
          <a:p>
            <a:pPr lvl="2"/>
            <a:r>
              <a:rPr lang="en-US" dirty="0" err="1"/>
              <a:t>pbiviz</a:t>
            </a:r>
            <a:r>
              <a:rPr lang="en-US" dirty="0"/>
              <a:t> new &lt;</a:t>
            </a:r>
            <a:r>
              <a:rPr lang="en-US" dirty="0" err="1"/>
              <a:t>ProjectName</a:t>
            </a:r>
            <a:r>
              <a:rPr lang="en-US" dirty="0"/>
              <a:t>&gt;</a:t>
            </a:r>
          </a:p>
          <a:p>
            <a:r>
              <a:rPr lang="en-US" dirty="0"/>
              <a:t>Open the Project with Visual Studio Code</a:t>
            </a:r>
          </a:p>
          <a:p>
            <a:pPr lvl="2"/>
            <a:r>
              <a:rPr lang="en-US" dirty="0"/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1085507" y="3127279"/>
            <a:ext cx="5380607" cy="2824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7880A-ECE4-4A1B-B1A9-CA041955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28"/>
          <a:stretch/>
        </p:blipFill>
        <p:spPr>
          <a:xfrm>
            <a:off x="5500051" y="3648100"/>
            <a:ext cx="3539913" cy="3060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Top-level project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packages</a:t>
            </a:r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manifest file for your custom visual project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File used to define visual capabilities</a:t>
            </a:r>
          </a:p>
          <a:p>
            <a:r>
              <a:rPr lang="en-US" dirty="0" err="1"/>
              <a:t>tsconfig.json</a:t>
            </a:r>
            <a:r>
              <a:rPr lang="en-US" dirty="0"/>
              <a:t> &amp; </a:t>
            </a:r>
            <a:r>
              <a:rPr lang="en-US" dirty="0" err="1"/>
              <a:t>tslint.json</a:t>
            </a:r>
            <a:endParaRPr lang="en-US" dirty="0"/>
          </a:p>
          <a:p>
            <a:pPr lvl="1"/>
            <a:r>
              <a:rPr lang="en-US" dirty="0"/>
              <a:t>Typescript compiler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FFCE6-5D36-4478-895A-2AB10094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"/>
          <a:stretch/>
        </p:blipFill>
        <p:spPr>
          <a:xfrm>
            <a:off x="8313661" y="837368"/>
            <a:ext cx="3962476" cy="47790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12A5-1DAC-4E9F-8C28-00F34C4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3B926-4227-49C2-89C6-20760EAB712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650" y="1478755"/>
            <a:ext cx="4352138" cy="4037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5674-6A6E-4163-B2CD-6904F377C0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4" y="463867"/>
            <a:ext cx="6257371" cy="60734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107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Acts as top-level manifest file for custom visual project</a:t>
            </a:r>
          </a:p>
          <a:p>
            <a:pPr lvl="1"/>
            <a:r>
              <a:rPr lang="en-US" dirty="0"/>
              <a:t>Contains information used in final visual PBIVIZ packaging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FA2ED-3350-4BA2-8EEC-933D5C68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46" y="2471417"/>
            <a:ext cx="9365397" cy="42637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CAD-19C8-44BB-A5E3-43D79983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9DC5-7C63-4185-AF84-68600A97B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/>
              <a:t>visual.ts</a:t>
            </a:r>
            <a:endParaRPr lang="en-US" dirty="0"/>
          </a:p>
          <a:p>
            <a:pPr lvl="1"/>
            <a:r>
              <a:rPr lang="en-US" dirty="0"/>
              <a:t>visual class definition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/>
              <a:t>settings.ts</a:t>
            </a:r>
            <a:endParaRPr lang="en-US" dirty="0"/>
          </a:p>
          <a:p>
            <a:pPr lvl="1"/>
            <a:r>
              <a:rPr lang="en-US" dirty="0"/>
              <a:t>helper class to manage visual properties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style/</a:t>
            </a:r>
            <a:r>
              <a:rPr lang="en-US" dirty="0" err="1"/>
              <a:t>visual.less</a:t>
            </a:r>
            <a:endParaRPr lang="en-US" dirty="0"/>
          </a:p>
          <a:p>
            <a:pPr lvl="1"/>
            <a:r>
              <a:rPr lang="en-US" dirty="0"/>
              <a:t>CSS used to style custom visual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2E455-C7D7-4D08-BF0C-7FF56623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65" y="1476054"/>
            <a:ext cx="4195694" cy="38342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505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12465"/>
            <a:ext cx="11053773" cy="14157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6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Developing Custom Visuals for Power BI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Authoring a Custom Visual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Custom visual is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Minimum visual class must implement </a:t>
            </a:r>
            <a:r>
              <a:rPr lang="en-US" sz="2100" b="1" dirty="0" err="1">
                <a:latin typeface="Lucida Console" panose="020B0609040504020204" pitchFamily="49" charset="0"/>
              </a:rPr>
              <a:t>IVisual</a:t>
            </a:r>
            <a:r>
              <a:rPr lang="en-US" dirty="0"/>
              <a:t> interface and provide </a:t>
            </a:r>
            <a:r>
              <a:rPr lang="en-US" sz="2100" b="1" dirty="0">
                <a:latin typeface="Lucida Console" panose="020B0609040504020204" pitchFamily="49" charset="0"/>
              </a:rPr>
              <a:t>update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Parameterized constructor used to create visual elements</a:t>
            </a:r>
          </a:p>
          <a:p>
            <a:pPr lvl="1"/>
            <a:r>
              <a:rPr lang="en-US" sz="2000" b="1" dirty="0">
                <a:latin typeface="Lucida Console" panose="020B0609040504020204" pitchFamily="49" charset="0"/>
              </a:rPr>
              <a:t>update</a:t>
            </a:r>
            <a:r>
              <a:rPr lang="en-US" dirty="0"/>
              <a:t> method performs visual rendering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21B3-AF48-45B6-9C7F-EF6D3A914BB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939" y="3127280"/>
            <a:ext cx="9251476" cy="36436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Studio Code 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C5D8-8F1C-48AF-B91E-882409634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Use the Terminal to execute commands with </a:t>
            </a:r>
            <a:r>
              <a:rPr lang="en-US" sz="24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npm</a:t>
            </a:r>
            <a:r>
              <a:rPr lang="en-US" dirty="0"/>
              <a:t> and </a:t>
            </a:r>
            <a:r>
              <a:rPr lang="en-US" sz="24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pbiviz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7B2A6-6761-4244-B259-FC2D55370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" y="2010350"/>
            <a:ext cx="5961415" cy="9832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4B6BC61-7B9D-441C-8BD7-BA56023C70A2}"/>
              </a:ext>
            </a:extLst>
          </p:cNvPr>
          <p:cNvGrpSpPr/>
          <p:nvPr/>
        </p:nvGrpSpPr>
        <p:grpSpPr>
          <a:xfrm>
            <a:off x="814613" y="2010350"/>
            <a:ext cx="8819244" cy="3141229"/>
            <a:chOff x="814613" y="2010350"/>
            <a:chExt cx="8819244" cy="31412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34422C-D118-43DE-B0B5-140AF33A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613" y="2010350"/>
              <a:ext cx="8429852" cy="314122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85BD531F-B39F-4D41-A706-898FC3B10DAA}"/>
                </a:ext>
              </a:extLst>
            </p:cNvPr>
            <p:cNvSpPr/>
            <p:nvPr/>
          </p:nvSpPr>
          <p:spPr bwMode="auto">
            <a:xfrm>
              <a:off x="8763000" y="4288970"/>
              <a:ext cx="870857" cy="587829"/>
            </a:xfrm>
            <a:prstGeom prst="leftArrow">
              <a:avLst/>
            </a:prstGeom>
            <a:solidFill>
              <a:schemeClr val="accent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449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82134-4249-4E1E-B391-9EE09C56E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projects run &amp; tested using pbiviz start command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pbiviz</a:t>
            </a:r>
            <a:r>
              <a:rPr lang="en-US" dirty="0"/>
              <a:t> start from Visual Studio Code from Integrated console</a:t>
            </a:r>
          </a:p>
          <a:p>
            <a:pPr lvl="1"/>
            <a:r>
              <a:rPr lang="en-US" dirty="0"/>
              <a:t>Command starts local debugging session in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2FAE4-03D0-49F8-B1BB-8FDCFCFCA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4" y="2863669"/>
            <a:ext cx="10002385" cy="34500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315-1E20-4951-942D-686D8C36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The Developer Visual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4F2C-90B1-4F26-B60E-1778C3368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Must be enabled on Developer Settings page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Provides new Developer visual for testing and debugging custom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9C669-0FD7-4A08-8A2F-D33F3CC525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4" y="1917950"/>
            <a:ext cx="3812664" cy="17408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5CB50-744A-4E4C-A867-F9E136DB75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4" y="4470989"/>
            <a:ext cx="1642110" cy="189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129AC-CC55-430C-A5E9-2B84CEC25B7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6398" y="4840581"/>
            <a:ext cx="1091008" cy="1156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3322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DE7-A410-42DA-BB8E-06BB57E9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Developer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6AE-E951-49A4-BCF8-41F016B6E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448" dirty="0"/>
              <a:t>Developer visual loads custom visual from node.js</a:t>
            </a:r>
          </a:p>
          <a:p>
            <a:pPr lvl="1"/>
            <a:r>
              <a:rPr lang="en-US" sz="2040" dirty="0"/>
              <a:t>Makes it possible to test custom visual inside Power BI Service</a:t>
            </a:r>
          </a:p>
          <a:p>
            <a:pPr lvl="1"/>
            <a:r>
              <a:rPr lang="en-US" sz="2040" dirty="0"/>
              <a:t>Developer visual provides toolbar with development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0B27-F9A8-49DE-AD83-9F898BFA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33" y="2854960"/>
            <a:ext cx="5712195" cy="37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414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F757-50ED-4145-8815-0E7195AEE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capabilities defined inside </a:t>
            </a:r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sz="23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dataRoles</a:t>
            </a:r>
            <a:r>
              <a:rPr lang="en-US" dirty="0"/>
              <a:t> define the field wells displayed on Fields pane</a:t>
            </a:r>
          </a:p>
          <a:p>
            <a:pPr lvl="1"/>
            <a:r>
              <a:rPr lang="en-US" sz="23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dataViewMappings</a:t>
            </a:r>
            <a:r>
              <a:rPr lang="en-US" dirty="0"/>
              <a:t> define the type of </a:t>
            </a:r>
            <a:r>
              <a:rPr lang="en-US" dirty="0" err="1"/>
              <a:t>DataView</a:t>
            </a:r>
            <a:r>
              <a:rPr lang="en-US" dirty="0"/>
              <a:t> used by visual</a:t>
            </a:r>
          </a:p>
          <a:p>
            <a:pPr lvl="1"/>
            <a:r>
              <a:rPr lang="en-US" sz="2300" b="1" dirty="0">
                <a:solidFill>
                  <a:schemeClr val="tx2"/>
                </a:solidFill>
                <a:latin typeface="Lucida Console" panose="020B0609040504020204" pitchFamily="49" charset="0"/>
              </a:rPr>
              <a:t>objects</a:t>
            </a:r>
            <a:r>
              <a:rPr lang="en-US" dirty="0"/>
              <a:t> created to define custom properties support by visual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70F8E-468F-4358-A670-451392F9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8" y="3127279"/>
            <a:ext cx="8428283" cy="36000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524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Data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EE95-61D9-43D1-A4C5-BD0DA98A4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DataRoles</a:t>
            </a:r>
            <a:r>
              <a:rPr lang="en-US" dirty="0"/>
              <a:t> define how fields are associated with visual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dataRole</a:t>
            </a:r>
            <a:r>
              <a:rPr lang="en-US" dirty="0"/>
              <a:t> is display as field well in the Field pane</a:t>
            </a:r>
          </a:p>
          <a:p>
            <a:pPr lvl="1"/>
            <a:r>
              <a:rPr lang="en-US" dirty="0" err="1"/>
              <a:t>dataRoles</a:t>
            </a:r>
            <a:r>
              <a:rPr lang="en-US" dirty="0"/>
              <a:t> can be defined with conditions and data mappings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270CB-3847-4321-8C1C-9C31FF9C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1" y="3323223"/>
            <a:ext cx="4533923" cy="25768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4F77F-80C3-4230-94D8-F999B9B5567F}"/>
              </a:ext>
            </a:extLst>
          </p:cNvPr>
          <p:cNvGrpSpPr/>
          <p:nvPr/>
        </p:nvGrpSpPr>
        <p:grpSpPr>
          <a:xfrm>
            <a:off x="4608854" y="2931023"/>
            <a:ext cx="5906434" cy="3606302"/>
            <a:chOff x="4608854" y="2931023"/>
            <a:chExt cx="5906434" cy="36063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E11B1D-E231-4687-A706-0092B9744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7465" y="2931023"/>
              <a:ext cx="3937823" cy="3606302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757DF7-C84A-4ADF-90F9-2E57565038CD}"/>
                </a:ext>
              </a:extLst>
            </p:cNvPr>
            <p:cNvCxnSpPr>
              <a:cxnSpLocks/>
            </p:cNvCxnSpPr>
            <p:nvPr/>
          </p:nvCxnSpPr>
          <p:spPr>
            <a:xfrm>
              <a:off x="4608854" y="4200931"/>
              <a:ext cx="1881525" cy="11761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A9A71E-6620-44CA-9A7F-4A60CAC6133E}"/>
                </a:ext>
              </a:extLst>
            </p:cNvPr>
            <p:cNvCxnSpPr>
              <a:cxnSpLocks/>
            </p:cNvCxnSpPr>
            <p:nvPr/>
          </p:nvCxnSpPr>
          <p:spPr>
            <a:xfrm>
              <a:off x="4608854" y="5225143"/>
              <a:ext cx="1881525" cy="751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422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9820-BBF1-4CFF-9BCC-8D8B9B4E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Data Mapping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F54-B0A1-4862-ADD9-32DD26A05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Power BI visual API provides several mapping modes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73C8F-D8C9-4477-9E7C-590BE1215CF4}"/>
              </a:ext>
            </a:extLst>
          </p:cNvPr>
          <p:cNvGrpSpPr/>
          <p:nvPr/>
        </p:nvGrpSpPr>
        <p:grpSpPr>
          <a:xfrm>
            <a:off x="4430748" y="2211964"/>
            <a:ext cx="6061922" cy="4472412"/>
            <a:chOff x="2819400" y="2168789"/>
            <a:chExt cx="6096001" cy="4497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1C7E46-06E8-404E-ABD4-AA1CA2A7C061}"/>
                </a:ext>
              </a:extLst>
            </p:cNvPr>
            <p:cNvGrpSpPr/>
            <p:nvPr/>
          </p:nvGrpSpPr>
          <p:grpSpPr>
            <a:xfrm>
              <a:off x="4495800" y="2168789"/>
              <a:ext cx="4419601" cy="4497556"/>
              <a:chOff x="4191000" y="2193293"/>
              <a:chExt cx="3657600" cy="37221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70A77CA-91E0-40C7-9748-CC3D799FE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1000" y="2193293"/>
                <a:ext cx="3505200" cy="1032539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1FFD76-A543-4CB2-9570-F0FFDE358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000" y="3352800"/>
                <a:ext cx="3657600" cy="109223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8871536-B0FE-4147-917D-472B9BF42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0" y="4572000"/>
                <a:ext cx="3657600" cy="1343408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5731E46-73CB-41CA-AAB5-B1F999BD360D}"/>
                </a:ext>
              </a:extLst>
            </p:cNvPr>
            <p:cNvSpPr/>
            <p:nvPr/>
          </p:nvSpPr>
          <p:spPr>
            <a:xfrm>
              <a:off x="2819400" y="548640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Categorical  Mapping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6C1408B-1495-40D7-A1E9-63A6E42F44F1}"/>
                </a:ext>
              </a:extLst>
            </p:cNvPr>
            <p:cNvSpPr/>
            <p:nvPr/>
          </p:nvSpPr>
          <p:spPr>
            <a:xfrm>
              <a:off x="2819400" y="396305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Table  Mapping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EFE919-1D5B-4DB1-AA6E-21FA67997420}"/>
                </a:ext>
              </a:extLst>
            </p:cNvPr>
            <p:cNvSpPr/>
            <p:nvPr/>
          </p:nvSpPr>
          <p:spPr>
            <a:xfrm>
              <a:off x="2819400" y="2525914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8" b="1" dirty="0">
                  <a:solidFill>
                    <a:srgbClr val="FFC000"/>
                  </a:solidFill>
                </a:rPr>
                <a:t>Single 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569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7F7-14B8-4D1C-9E9E-4994B7E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Visual </a:t>
            </a:r>
            <a:r>
              <a:rPr lang="en-US" dirty="0" err="1"/>
              <a:t>DataView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7F12-6592-4D61-BF8E-B3FA7E4B6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 visual supports </a:t>
            </a:r>
            <a:r>
              <a:rPr lang="en-US" dirty="0" err="1"/>
              <a:t>DataView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Allows you to see and explore data mapping</a:t>
            </a:r>
          </a:p>
          <a:p>
            <a:pPr lvl="1"/>
            <a:r>
              <a:rPr lang="en-US" dirty="0"/>
              <a:t>Allows you to see metadata for custom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C8F14-7221-4C18-BE6A-29824DE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58" y="2943963"/>
            <a:ext cx="5070271" cy="38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369332"/>
          </a:xfrm>
        </p:spPr>
        <p:txBody>
          <a:bodyPr/>
          <a:lstStyle/>
          <a:p>
            <a:r>
              <a:rPr lang="en-US" sz="2400" dirty="0"/>
              <a:t>Power BI Dev Camp Portal - </a:t>
            </a:r>
            <a:r>
              <a:rPr lang="en-US" sz="2400" dirty="0">
                <a:hlinkClick r:id="rId2"/>
              </a:rPr>
              <a:t>https://powerbidevcamp.net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4FEB-32D4-4553-B123-DA20255B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9" y="1848370"/>
            <a:ext cx="7785105" cy="49567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Single Mapping Example: </a:t>
            </a:r>
            <a:r>
              <a:rPr lang="en-US" dirty="0" err="1"/>
              <a:t>oneBigNumber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A3AB3-78B5-47CD-979B-1E3B500DA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single</a:t>
            </a:r>
          </a:p>
          <a:p>
            <a:pPr lvl="1"/>
            <a:r>
              <a:rPr lang="en-US" dirty="0"/>
              <a:t>For visuals like Card which only display single value</a:t>
            </a:r>
          </a:p>
          <a:p>
            <a:pPr lvl="1"/>
            <a:r>
              <a:rPr lang="en-US" dirty="0"/>
              <a:t>Condition can define that a </a:t>
            </a:r>
            <a:r>
              <a:rPr lang="en-US" dirty="0" err="1"/>
              <a:t>dataRole</a:t>
            </a:r>
            <a:r>
              <a:rPr lang="en-US" dirty="0"/>
              <a:t> requires exactly one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F2239-F0AD-451C-97BB-FC5AF0B8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92" y="2804854"/>
            <a:ext cx="5297075" cy="20983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C4550-EF8D-41F3-B797-4EB723BB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178" y="5163316"/>
            <a:ext cx="5297075" cy="15603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65645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Programming in Single Mapping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2745F-1BD7-48A6-BEE7-591E80AE8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Single mapping easy to access through visuals API</a:t>
            </a:r>
          </a:p>
          <a:p>
            <a:pPr lvl="1"/>
            <a:r>
              <a:rPr lang="en-US" dirty="0" err="1"/>
              <a:t>DataView</a:t>
            </a:r>
            <a:r>
              <a:rPr lang="en-US" dirty="0"/>
              <a:t> object provides </a:t>
            </a:r>
            <a:r>
              <a:rPr lang="en-US" dirty="0" err="1"/>
              <a:t>single.value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value property defined as </a:t>
            </a:r>
            <a:r>
              <a:rPr lang="en-US" dirty="0" err="1"/>
              <a:t>PrimativeValue</a:t>
            </a:r>
            <a:r>
              <a:rPr lang="en-US" dirty="0"/>
              <a:t> { bool | number | string }</a:t>
            </a:r>
          </a:p>
          <a:p>
            <a:pPr lvl="1"/>
            <a:r>
              <a:rPr lang="en-US" dirty="0" err="1"/>
              <a:t>PrimativeValue</a:t>
            </a:r>
            <a:r>
              <a:rPr lang="en-US" dirty="0"/>
              <a:t> must be explicitly cast</a:t>
            </a:r>
          </a:p>
          <a:p>
            <a:pPr lvl="1"/>
            <a:r>
              <a:rPr lang="en-US" dirty="0"/>
              <a:t>Other measure properties available through column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FE6F6-1F4F-47EA-BB7B-32AA1DE9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57" y="3652696"/>
            <a:ext cx="5136720" cy="15765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F8106-843F-4BE3-B0DB-EE327B84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9" t="6827" b="15296"/>
          <a:stretch/>
        </p:blipFill>
        <p:spPr>
          <a:xfrm>
            <a:off x="1082572" y="3652696"/>
            <a:ext cx="3111967" cy="28108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0555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0D6-F302-49A4-ACE9-18D7ACEF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Using the Power BI Formatting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AEE-5292-4500-B1D9-64A2F77F5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Used to format values using Power BI formatting strings</a:t>
            </a:r>
          </a:p>
          <a:p>
            <a:pPr lvl="1"/>
            <a:r>
              <a:rPr lang="en-US" dirty="0"/>
              <a:t>Requires installing </a:t>
            </a:r>
            <a:r>
              <a:rPr lang="en-US" dirty="0" err="1"/>
              <a:t>powerbi</a:t>
            </a:r>
            <a:r>
              <a:rPr lang="en-US" dirty="0"/>
              <a:t>-visuals-</a:t>
            </a:r>
            <a:r>
              <a:rPr lang="en-US" dirty="0" err="1"/>
              <a:t>utils</a:t>
            </a:r>
            <a:r>
              <a:rPr lang="en-US" dirty="0"/>
              <a:t>-</a:t>
            </a:r>
            <a:r>
              <a:rPr lang="en-US" dirty="0" err="1"/>
              <a:t>formattingutils</a:t>
            </a:r>
            <a:r>
              <a:rPr lang="en-US" dirty="0"/>
              <a:t>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FCD1B-434B-4D4B-B549-BF94528F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01" y="2415652"/>
            <a:ext cx="6733589" cy="18198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6F53-5106-4D0B-9B38-343A0116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78" y="4419574"/>
            <a:ext cx="2931515" cy="11167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42F17-FA55-4C5C-B790-6341D2DA7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23"/>
          <a:stretch/>
        </p:blipFill>
        <p:spPr>
          <a:xfrm>
            <a:off x="1316001" y="4419574"/>
            <a:ext cx="3008002" cy="1029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213CD-B71E-4627-BB75-09312FB6F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195"/>
          <a:stretch/>
        </p:blipFill>
        <p:spPr>
          <a:xfrm>
            <a:off x="1316001" y="5693226"/>
            <a:ext cx="3009397" cy="10586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D1515-143D-4B00-9741-A8750413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121" y="5725363"/>
            <a:ext cx="2863671" cy="109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4903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34A-F79D-4F5B-8E09-5B71422E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Table Mapping Example: Snazzy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904F-715C-4140-BD9B-543D0715A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table</a:t>
            </a:r>
          </a:p>
          <a:p>
            <a:pPr lvl="1"/>
            <a:r>
              <a:rPr lang="en-US" dirty="0"/>
              <a:t>For visuals which display rows &amp; columns for ordered set of fields</a:t>
            </a:r>
          </a:p>
          <a:p>
            <a:pPr lvl="1"/>
            <a:r>
              <a:rPr lang="en-US" dirty="0"/>
              <a:t>condition can define number of fields that can be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6ABB3-BB9E-4471-8B46-8374DF8F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84" y="2875527"/>
            <a:ext cx="5135323" cy="21225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7698C-F9BC-4147-AD3B-60527B20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09" y="5207035"/>
            <a:ext cx="5205076" cy="155433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6395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0F9-C278-40B1-9F99-F322513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Programming in Table Mapping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0FF18-6B86-45C2-B7AC-974097050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Table mapping data accessible through visuals API</a:t>
            </a:r>
          </a:p>
          <a:p>
            <a:pPr lvl="1"/>
            <a:r>
              <a:rPr lang="en-US" dirty="0" err="1"/>
              <a:t>DataView</a:t>
            </a:r>
            <a:r>
              <a:rPr lang="en-US" dirty="0"/>
              <a:t> object provides table property</a:t>
            </a:r>
          </a:p>
          <a:p>
            <a:pPr lvl="1"/>
            <a:r>
              <a:rPr lang="en-US" dirty="0"/>
              <a:t>table property provides columns property and rows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1AD4-E090-414F-AAF8-EE87CBF9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9" y="2908700"/>
            <a:ext cx="3095913" cy="29532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58CCA-4643-4EFB-B120-9F715ABC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86" y="2908701"/>
            <a:ext cx="5086143" cy="11707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562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69CC-F4C2-48DC-9253-AB86B105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Categorical Mapping Example: </a:t>
            </a:r>
            <a:r>
              <a:rPr lang="en-US" dirty="0" err="1"/>
              <a:t>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D87D-ADDD-4305-8116-D389A5143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dataRole</a:t>
            </a:r>
            <a:r>
              <a:rPr lang="en-US" dirty="0"/>
              <a:t> can use </a:t>
            </a:r>
            <a:r>
              <a:rPr lang="en-US" dirty="0" err="1"/>
              <a:t>dataViewMapping</a:t>
            </a:r>
            <a:r>
              <a:rPr lang="en-US" dirty="0"/>
              <a:t> mode of categorical</a:t>
            </a:r>
          </a:p>
          <a:p>
            <a:pPr lvl="1"/>
            <a:r>
              <a:rPr lang="en-US" dirty="0"/>
              <a:t>This is the most common type of data mapping</a:t>
            </a:r>
          </a:p>
          <a:p>
            <a:pPr lvl="1"/>
            <a:r>
              <a:rPr lang="en-US" dirty="0"/>
              <a:t>For visuals which divide data into groups for analysis</a:t>
            </a:r>
          </a:p>
          <a:p>
            <a:pPr lvl="1"/>
            <a:r>
              <a:rPr lang="en-US" dirty="0"/>
              <a:t>Groups defined as columns and values defined as measures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1441-260A-4485-9430-635F5039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24" y="3264112"/>
            <a:ext cx="5984561" cy="2409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713A4-B017-44F1-80F1-042D2FA2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07" y="4818450"/>
            <a:ext cx="3391285" cy="12455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52729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5E23-ACB3-438E-80EF-91CB058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Designing with  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A13-2E2B-44EA-9B88-673454E64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Best practice involves creating view model for each visual</a:t>
            </a:r>
          </a:p>
          <a:p>
            <a:pPr lvl="1"/>
            <a:r>
              <a:rPr lang="en-US" dirty="0"/>
              <a:t>View model is a collection of data required for rendering visual</a:t>
            </a:r>
          </a:p>
          <a:p>
            <a:pPr lvl="1"/>
            <a:r>
              <a:rPr lang="en-US" sz="23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createViewModel</a:t>
            </a:r>
            <a:r>
              <a:rPr lang="en-US" dirty="0"/>
              <a:t> method acquires data and constructs view model</a:t>
            </a:r>
          </a:p>
          <a:p>
            <a:pPr lvl="1"/>
            <a:r>
              <a:rPr lang="en-US" sz="2300" b="1" dirty="0">
                <a:solidFill>
                  <a:schemeClr val="tx2"/>
                </a:solidFill>
                <a:latin typeface="Lucida Console" panose="020B0609040504020204" pitchFamily="49" charset="0"/>
              </a:rPr>
              <a:t>update</a:t>
            </a:r>
            <a:r>
              <a:rPr lang="en-US" dirty="0"/>
              <a:t> method calls </a:t>
            </a:r>
            <a:r>
              <a:rPr lang="en-US" sz="23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createViewModel</a:t>
            </a:r>
            <a:r>
              <a:rPr lang="en-US" dirty="0"/>
              <a:t> to get view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9987-FB99-466B-873B-54DEE01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9" y="3309171"/>
            <a:ext cx="4735522" cy="2953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023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Visuals with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1C7D-818E-4F49-91AB-8B2938F75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Custom properties defined using </a:t>
            </a:r>
            <a:r>
              <a:rPr lang="en-US" sz="2448" b="1" dirty="0"/>
              <a:t>objects</a:t>
            </a:r>
          </a:p>
          <a:p>
            <a:pPr lvl="1"/>
            <a:r>
              <a:rPr lang="en-US" sz="2040" dirty="0"/>
              <a:t>You can define one or more objects in </a:t>
            </a:r>
            <a:r>
              <a:rPr lang="en-US" sz="2040" b="1" dirty="0" err="1"/>
              <a:t>capabilities.json</a:t>
            </a:r>
            <a:endParaRPr lang="en-US" sz="2040" b="1" dirty="0"/>
          </a:p>
          <a:p>
            <a:pPr lvl="1"/>
            <a:r>
              <a:rPr lang="en-US" sz="2040" dirty="0"/>
              <a:t>Each object defined with name, display name and properties</a:t>
            </a:r>
          </a:p>
          <a:p>
            <a:pPr lvl="1"/>
            <a:r>
              <a:rPr lang="en-US" sz="2040" dirty="0"/>
              <a:t>object properties automatically persistent inside visual metadata</a:t>
            </a:r>
          </a:p>
          <a:p>
            <a:pPr lvl="1"/>
            <a:r>
              <a:rPr lang="en-US" sz="2040" dirty="0"/>
              <a:t>properties can be seen and modified by user in Format pane</a:t>
            </a:r>
          </a:p>
          <a:p>
            <a:pPr lvl="1"/>
            <a:r>
              <a:rPr lang="en-US" sz="2040" dirty="0"/>
              <a:t>Custom properties require extra code to initialize Format pane</a:t>
            </a:r>
          </a:p>
          <a:p>
            <a:pPr lvl="1"/>
            <a:endParaRPr lang="en-US" sz="204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BA8DE-0AF6-4766-A172-C3377E7A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3952985"/>
            <a:ext cx="4041281" cy="281309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89684-2F66-4913-9F9B-C877EB02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878" y="1352578"/>
            <a:ext cx="2107293" cy="53979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32818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6C0-B85D-4A08-9B2E-EA9983A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DataViewObjectParser</a:t>
            </a:r>
            <a:r>
              <a:rPr lang="en-US" dirty="0"/>
              <a:t> and </a:t>
            </a:r>
            <a:r>
              <a:rPr lang="en-US" dirty="0" err="1"/>
              <a:t>VisualSettings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ED2-28CE-4EC2-AE2B-1699228D8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Power BI visual utilities provide </a:t>
            </a:r>
            <a:r>
              <a:rPr lang="en-US" sz="2448" dirty="0" err="1"/>
              <a:t>DataViewObjectParser</a:t>
            </a:r>
            <a:endParaRPr lang="en-US" sz="2448" dirty="0"/>
          </a:p>
          <a:p>
            <a:pPr lvl="1"/>
            <a:r>
              <a:rPr lang="en-US" sz="2040" dirty="0"/>
              <a:t>Abstracts away tricky code to initialize and read property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ADA-9E65-48EE-BE6B-2E1E1175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8" y="2447471"/>
            <a:ext cx="86963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256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7936-080C-4112-9920-FE96F3ED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Custom Visual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5EEF-5BE2-4165-83BA-5B27CB8AA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https://docs.microsoft.com/en-us/power-bi/developer/visuals/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30B97-FD49-46DA-B129-7E06BB7F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6" y="2015397"/>
            <a:ext cx="10344150" cy="474206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18522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3373740-1CE5-49D8-B211-508568B88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VisualSettings</a:t>
            </a:r>
            <a:r>
              <a:rPr lang="en-US" dirty="0"/>
              <a:t> class must map to named </a:t>
            </a:r>
            <a:r>
              <a:rPr lang="en-US" dirty="0" err="1"/>
              <a:t>objectnamed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VisualSetting</a:t>
            </a:r>
            <a:r>
              <a:rPr lang="en-US" dirty="0"/>
              <a:t> class contains named field that maps to object name</a:t>
            </a:r>
          </a:p>
          <a:p>
            <a:pPr lvl="1"/>
            <a:r>
              <a:rPr lang="en-US" dirty="0"/>
              <a:t>Named field based on custom class with mapped properties</a:t>
            </a:r>
          </a:p>
          <a:p>
            <a:pPr lvl="1"/>
            <a:r>
              <a:rPr lang="en-US" dirty="0"/>
              <a:t>Object &amp; property names must match what's in </a:t>
            </a:r>
            <a:r>
              <a:rPr lang="en-US" dirty="0" err="1"/>
              <a:t>capabilities.json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66F4F9-8404-4AE8-8B04-214A3A20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75" y="3310462"/>
            <a:ext cx="4679382" cy="247907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E4640-9AA6-449A-9109-C809B28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Mapping Object Properties to </a:t>
            </a:r>
            <a:r>
              <a:rPr lang="en-US" dirty="0" err="1"/>
              <a:t>VisualSettings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90CBA-5BFE-46E6-8163-4500CAD4D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33"/>
          <a:stretch/>
        </p:blipFill>
        <p:spPr>
          <a:xfrm>
            <a:off x="2255850" y="3484048"/>
            <a:ext cx="3512920" cy="32749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B4C4B28-8F9B-4F0E-9009-01D631B79B20}"/>
              </a:ext>
            </a:extLst>
          </p:cNvPr>
          <p:cNvGrpSpPr/>
          <p:nvPr/>
        </p:nvGrpSpPr>
        <p:grpSpPr>
          <a:xfrm>
            <a:off x="2458769" y="3625023"/>
            <a:ext cx="6698371" cy="2309094"/>
            <a:chOff x="2458769" y="3625023"/>
            <a:chExt cx="6698371" cy="230909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9919E8-730E-4DAD-944C-C33246D84509}"/>
                </a:ext>
              </a:extLst>
            </p:cNvPr>
            <p:cNvGrpSpPr/>
            <p:nvPr/>
          </p:nvGrpSpPr>
          <p:grpSpPr>
            <a:xfrm>
              <a:off x="2458769" y="3625023"/>
              <a:ext cx="6698371" cy="291958"/>
              <a:chOff x="374073" y="3200400"/>
              <a:chExt cx="7241224" cy="31561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4DC96A-05A6-4163-BBB1-DA18E04B8C27}"/>
                  </a:ext>
                </a:extLst>
              </p:cNvPr>
              <p:cNvSpPr/>
              <p:nvPr/>
            </p:nvSpPr>
            <p:spPr>
              <a:xfrm>
                <a:off x="374073" y="3200400"/>
                <a:ext cx="1828800" cy="27563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0DAC534-D6B9-445E-A74F-ADFEE8EBEDE4}"/>
                  </a:ext>
                </a:extLst>
              </p:cNvPr>
              <p:cNvSpPr/>
              <p:nvPr/>
            </p:nvSpPr>
            <p:spPr>
              <a:xfrm>
                <a:off x="5525911" y="3213571"/>
                <a:ext cx="2089386" cy="302448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CBF1BE9-3F4A-4243-9FCD-04C69002F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3956" y="3338218"/>
                <a:ext cx="3196244" cy="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A485C8-729E-4393-ADD4-769CEDE9F924}"/>
                </a:ext>
              </a:extLst>
            </p:cNvPr>
            <p:cNvGrpSpPr/>
            <p:nvPr/>
          </p:nvGrpSpPr>
          <p:grpSpPr>
            <a:xfrm>
              <a:off x="2726497" y="4068335"/>
              <a:ext cx="5168965" cy="1865782"/>
              <a:chOff x="663498" y="3679638"/>
              <a:chExt cx="5587870" cy="201698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4A341A4-D13B-4424-9EA2-D50C443ECB5F}"/>
                  </a:ext>
                </a:extLst>
              </p:cNvPr>
              <p:cNvSpPr/>
              <p:nvPr/>
            </p:nvSpPr>
            <p:spPr>
              <a:xfrm>
                <a:off x="663498" y="3679638"/>
                <a:ext cx="1148473" cy="21918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F2CF9C-C328-481E-A56E-33F194939AA6}"/>
                  </a:ext>
                </a:extLst>
              </p:cNvPr>
              <p:cNvSpPr/>
              <p:nvPr/>
            </p:nvSpPr>
            <p:spPr>
              <a:xfrm>
                <a:off x="4778793" y="4249388"/>
                <a:ext cx="1158869" cy="21870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ACEB6D3-D875-4911-99E0-B2949C4CA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3810000"/>
                <a:ext cx="2901387" cy="5305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27AEF44-6892-404E-A113-A915BA992BA1}"/>
                  </a:ext>
                </a:extLst>
              </p:cNvPr>
              <p:cNvSpPr/>
              <p:nvPr/>
            </p:nvSpPr>
            <p:spPr>
              <a:xfrm>
                <a:off x="4775824" y="4517572"/>
                <a:ext cx="1469607" cy="21870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491652C-F278-49C7-BC4E-471C1C24321B}"/>
                  </a:ext>
                </a:extLst>
              </p:cNvPr>
              <p:cNvSpPr/>
              <p:nvPr/>
            </p:nvSpPr>
            <p:spPr>
              <a:xfrm>
                <a:off x="4781761" y="4784910"/>
                <a:ext cx="1469607" cy="21870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6CEB814-9D4B-464E-B0AA-A6ED30FFE3C0}"/>
                  </a:ext>
                </a:extLst>
              </p:cNvPr>
              <p:cNvSpPr/>
              <p:nvPr/>
            </p:nvSpPr>
            <p:spPr>
              <a:xfrm>
                <a:off x="4776813" y="5035281"/>
                <a:ext cx="947093" cy="21870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20C521-CD03-4F01-84AB-CEFCE1B7E32B}"/>
                  </a:ext>
                </a:extLst>
              </p:cNvPr>
              <p:cNvSpPr/>
              <p:nvPr/>
            </p:nvSpPr>
            <p:spPr>
              <a:xfrm>
                <a:off x="698340" y="4286491"/>
                <a:ext cx="1311798" cy="20834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D576F35-CF22-4A3B-A7D6-2A44034EE66C}"/>
                  </a:ext>
                </a:extLst>
              </p:cNvPr>
              <p:cNvSpPr/>
              <p:nvPr/>
            </p:nvSpPr>
            <p:spPr>
              <a:xfrm>
                <a:off x="702197" y="4893088"/>
                <a:ext cx="1331089" cy="21918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D7AF715-003C-4BC4-9D1C-330632CB6A7C}"/>
                  </a:ext>
                </a:extLst>
              </p:cNvPr>
              <p:cNvSpPr/>
              <p:nvPr/>
            </p:nvSpPr>
            <p:spPr>
              <a:xfrm>
                <a:off x="689210" y="5477443"/>
                <a:ext cx="942820" cy="21918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5F5EC5-84D4-4009-B98F-02FFBC9B2869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2010138" y="4390663"/>
                <a:ext cx="2720049" cy="2199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985BADA-E9D1-49F6-BC91-5F305587D0C0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2033286" y="4893088"/>
                <a:ext cx="2696901" cy="1095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D306099-2FE6-4936-80E9-01E007B8FD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030" y="5181600"/>
                <a:ext cx="3098157" cy="381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8882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750-058F-4315-8E09-466A73A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Initializing Objects in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307-12EF-4855-A248-A96675878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must initialize properties in Format pane</a:t>
            </a:r>
          </a:p>
          <a:p>
            <a:pPr lvl="1"/>
            <a:r>
              <a:rPr lang="en-US" dirty="0"/>
              <a:t>Visual must implement </a:t>
            </a:r>
            <a:r>
              <a:rPr lang="en-US" dirty="0" err="1"/>
              <a:t>enumerateObjectInstances</a:t>
            </a:r>
            <a:endParaRPr lang="en-US" dirty="0"/>
          </a:p>
          <a:p>
            <a:pPr lvl="1"/>
            <a:r>
              <a:rPr lang="en-US" dirty="0" err="1"/>
              <a:t>VisualSettings</a:t>
            </a:r>
            <a:r>
              <a:rPr lang="en-US" dirty="0"/>
              <a:t> makes this relatively easy</a:t>
            </a:r>
          </a:p>
          <a:p>
            <a:pPr lvl="1"/>
            <a:r>
              <a:rPr lang="en-US" dirty="0"/>
              <a:t>Extra code required to make property appear as spinner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B9AA6-A9FB-497E-BA76-6817AF1A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4" y="3254586"/>
            <a:ext cx="8803158" cy="21880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62696-752A-47BD-AF73-D5D272E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40" y="3720888"/>
            <a:ext cx="2564659" cy="251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880386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6238-6176-4B2C-9847-B4121E2C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Retrieving 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E193-684A-4B5D-918A-7529DEFD2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Property values persisted into visual metadata</a:t>
            </a:r>
          </a:p>
          <a:p>
            <a:pPr lvl="1"/>
            <a:r>
              <a:rPr lang="en-US" dirty="0"/>
              <a:t>Properties not persisted white they still retain default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Property values retrieved using </a:t>
            </a:r>
            <a:r>
              <a:rPr lang="en-US" dirty="0" err="1"/>
              <a:t>VisualSettings</a:t>
            </a:r>
            <a:r>
              <a:rPr lang="en-US" dirty="0"/>
              <a:t>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0ACB6-322F-44B2-AAE1-342423B8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011949"/>
            <a:ext cx="7550250" cy="1787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EEF8E-0891-4782-AABC-B51E2BD4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387141"/>
            <a:ext cx="2098675" cy="20190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90591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2EED-44E5-4AF2-97C9-C1FAB6E0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Visual Highlighting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FB5D-88B7-4775-9B5F-8E7C20E7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7" y="1282019"/>
            <a:ext cx="3758840" cy="185621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9FFDD-6E39-4C07-BEE3-DC551E51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8" y="1282019"/>
            <a:ext cx="7921519" cy="44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2126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0C5F-1B3F-45E2-A36E-C4EF11EE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Custom Visual for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CA0A-043F-41E4-8063-EA8956B48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sz="20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pbiviz</a:t>
            </a:r>
            <a:r>
              <a:rPr lang="en-US" sz="20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package</a:t>
            </a:r>
            <a:r>
              <a:rPr lang="en-US" dirty="0"/>
              <a:t> command to build PBIVIZ file for distribution</a:t>
            </a:r>
          </a:p>
          <a:p>
            <a:pPr lvl="1"/>
            <a:r>
              <a:rPr lang="en-US" dirty="0"/>
              <a:t>Build versioned package for distribution</a:t>
            </a:r>
          </a:p>
          <a:p>
            <a:pPr lvl="1"/>
            <a:r>
              <a:rPr lang="en-US" dirty="0"/>
              <a:t>Build version for testing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E6A0-0D71-4E36-8E4F-7D2F6B8E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86" y="2928330"/>
            <a:ext cx="10899841" cy="20437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66744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3028-9089-4661-BB1F-95A5B57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Visuals Gallery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7031-651A-42FB-BF3E-4D8BCEB74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Make custom visuals available on organization-wide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85D20-4BD4-4D41-AF00-E03A1E3C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8" y="2081199"/>
            <a:ext cx="9286875" cy="3762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85186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021D-BB0B-4C19-9AED-F383FBE0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Next Month…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0D84F-0B7F-4A90-9F07-C0A3BE19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87832"/>
            <a:ext cx="9603891" cy="54415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7949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Installing the Power BI Developer Tools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Your First Custom Visual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Defining Data Roles and Data Mappings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Visual with Custom Properties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Implementing Highlighting with </a:t>
            </a:r>
            <a:r>
              <a:rPr lang="en-US" dirty="0" err="1"/>
              <a:t>SelectionManager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Custom Visual Packaging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Install Node.JS</a:t>
            </a:r>
          </a:p>
          <a:p>
            <a:pPr lvl="1"/>
            <a:r>
              <a:rPr lang="en-US" dirty="0"/>
              <a:t>Installs Node Package Manage (</a:t>
            </a:r>
            <a:r>
              <a:rPr lang="en-US" dirty="0" err="1"/>
              <a:t>npm</a:t>
            </a:r>
            <a:r>
              <a:rPr lang="en-US" dirty="0"/>
              <a:t>) </a:t>
            </a:r>
          </a:p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Lightweight Alternative to Visual Studio for Node.js Development</a:t>
            </a:r>
          </a:p>
          <a:p>
            <a:r>
              <a:rPr lang="en-US" dirty="0"/>
              <a:t>Install the Power BI Developer Tools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using 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Create and install a local self-signed certificate</a:t>
            </a:r>
          </a:p>
          <a:p>
            <a:pPr lvl="1"/>
            <a:r>
              <a:rPr lang="en-US" dirty="0"/>
              <a:t>Install using Power BI visuals CLI tool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67" y="2147868"/>
            <a:ext cx="6652622" cy="445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57" y="2953792"/>
            <a:ext cx="3609238" cy="2821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36" y="3447751"/>
            <a:ext cx="3609238" cy="282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770" y="3963212"/>
            <a:ext cx="3609238" cy="28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07" y="2111776"/>
            <a:ext cx="4101483" cy="3180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496" y="2753231"/>
            <a:ext cx="4101483" cy="318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90" y="3349527"/>
            <a:ext cx="4101483" cy="31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dirty="0"/>
              <a:t>What is the Power BI Custom Visual Tool?</a:t>
            </a:r>
          </a:p>
          <a:p>
            <a:pPr lvl="1"/>
            <a:r>
              <a:rPr lang="en-US" dirty="0"/>
              <a:t>Command-line utility for cross-platform dev</a:t>
            </a:r>
          </a:p>
          <a:p>
            <a:pPr lvl="1"/>
            <a:r>
              <a:rPr lang="en-US" dirty="0"/>
              <a:t>Use it with Visual Studio or Visual Studio Code</a:t>
            </a:r>
          </a:p>
          <a:p>
            <a:pPr lvl="1"/>
            <a:r>
              <a:rPr lang="en-US" dirty="0"/>
              <a:t>Requires that you first install node.js</a:t>
            </a:r>
          </a:p>
          <a:p>
            <a:pPr lvl="1"/>
            <a:r>
              <a:rPr lang="en-US" dirty="0"/>
              <a:t>Install by running command from node.js command prompt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powerbi</a:t>
            </a:r>
            <a:r>
              <a:rPr lang="en-US" dirty="0"/>
              <a:t>-visuals-tools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022BE-0D35-4E95-9764-F22E4541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0"/>
          <a:stretch/>
        </p:blipFill>
        <p:spPr>
          <a:xfrm>
            <a:off x="1011061" y="4050424"/>
            <a:ext cx="7734797" cy="1942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f38329b-e139-4eb4-9d7a-1b84c79a66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18953</TotalTime>
  <Words>1434</Words>
  <Application>Microsoft Office PowerPoint</Application>
  <PresentationFormat>Custom</PresentationFormat>
  <Paragraphs>241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6 Developing Custom Visuals for Power BI</vt:lpstr>
      <vt:lpstr>Welcome to Power BI Dev Camp</vt:lpstr>
      <vt:lpstr>Microsoft Custom Visual Documentation</vt:lpstr>
      <vt:lpstr>Agenda</vt:lpstr>
      <vt:lpstr>Installing the Power BI Developer Toolchain</vt:lpstr>
      <vt:lpstr>Installing node.js</vt:lpstr>
      <vt:lpstr>Install Visual Studio Code</vt:lpstr>
      <vt:lpstr>Power BI Visual CLI Tool (PBIVIZ)</vt:lpstr>
      <vt:lpstr>Getting Started with PBIVIZ</vt:lpstr>
      <vt:lpstr>Creating a Certificate for Local Testing</vt:lpstr>
      <vt:lpstr>Installing the SSL Certificate</vt:lpstr>
      <vt:lpstr>The Certificate Import Wizard</vt:lpstr>
      <vt:lpstr>Agenda</vt:lpstr>
      <vt:lpstr>Creating a New Custom Visual Project</vt:lpstr>
      <vt:lpstr>Top-level project files</vt:lpstr>
      <vt:lpstr>Package.json</vt:lpstr>
      <vt:lpstr>The pbiviz.json File</vt:lpstr>
      <vt:lpstr>Visual Source Files</vt:lpstr>
      <vt:lpstr>Authoring a Custom Visual Class</vt:lpstr>
      <vt:lpstr>Visual Studio Code Terminal</vt:lpstr>
      <vt:lpstr>Running a Custom Visual Project</vt:lpstr>
      <vt:lpstr>The Developer Visual</vt:lpstr>
      <vt:lpstr>Working with the Developer Visual</vt:lpstr>
      <vt:lpstr>Agenda</vt:lpstr>
      <vt:lpstr>Visual Capabilities</vt:lpstr>
      <vt:lpstr>Data Roles</vt:lpstr>
      <vt:lpstr>Data Mapping Modes</vt:lpstr>
      <vt:lpstr>Developer Visual DataView</vt:lpstr>
      <vt:lpstr>Single Mapping Example: oneBigNumber</vt:lpstr>
      <vt:lpstr>Programming in Single Mapping Mode</vt:lpstr>
      <vt:lpstr>Using the Power BI Formatting Utilities</vt:lpstr>
      <vt:lpstr>Table Mapping Example: Snazzy Table</vt:lpstr>
      <vt:lpstr>Programming in Table Mapping Mode</vt:lpstr>
      <vt:lpstr>Categorical Mapping Example: Barchart</vt:lpstr>
      <vt:lpstr>Designing with  View Model</vt:lpstr>
      <vt:lpstr>Agenda</vt:lpstr>
      <vt:lpstr>Extending Visuals with Custom Properties</vt:lpstr>
      <vt:lpstr>DataViewObjectParser and VisualSettings</vt:lpstr>
      <vt:lpstr>Mapping Object Properties to VisualSettings</vt:lpstr>
      <vt:lpstr>Initializing Objects in the Format Pane</vt:lpstr>
      <vt:lpstr>Retrieving Property Values</vt:lpstr>
      <vt:lpstr>Agenda</vt:lpstr>
      <vt:lpstr>Implementing Visual Highlighting Support</vt:lpstr>
      <vt:lpstr>Agenda</vt:lpstr>
      <vt:lpstr>Packaging A Custom Visual for Deployment</vt:lpstr>
      <vt:lpstr>Organizational Visuals Gallery</vt:lpstr>
      <vt:lpstr>Summary</vt:lpstr>
      <vt:lpstr>Get Ready for Next Month…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187</cp:revision>
  <cp:lastPrinted>2020-10-29T17:09:40Z</cp:lastPrinted>
  <dcterms:created xsi:type="dcterms:W3CDTF">2018-09-21T01:16:59Z</dcterms:created>
  <dcterms:modified xsi:type="dcterms:W3CDTF">2021-01-28T18:19:21Z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