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59"/>
  </p:notesMasterIdLst>
  <p:handoutMasterIdLst>
    <p:handoutMasterId r:id="rId60"/>
  </p:handoutMasterIdLst>
  <p:sldIdLst>
    <p:sldId id="4474" r:id="rId5"/>
    <p:sldId id="4475" r:id="rId6"/>
    <p:sldId id="4483" r:id="rId7"/>
    <p:sldId id="4540" r:id="rId8"/>
    <p:sldId id="4535" r:id="rId9"/>
    <p:sldId id="4539" r:id="rId10"/>
    <p:sldId id="298" r:id="rId11"/>
    <p:sldId id="259" r:id="rId12"/>
    <p:sldId id="310" r:id="rId13"/>
    <p:sldId id="260" r:id="rId14"/>
    <p:sldId id="289" r:id="rId15"/>
    <p:sldId id="256" r:id="rId16"/>
    <p:sldId id="4517" r:id="rId17"/>
    <p:sldId id="4496" r:id="rId18"/>
    <p:sldId id="4542" r:id="rId19"/>
    <p:sldId id="305" r:id="rId20"/>
    <p:sldId id="314" r:id="rId21"/>
    <p:sldId id="4486" r:id="rId22"/>
    <p:sldId id="4484" r:id="rId23"/>
    <p:sldId id="323" r:id="rId24"/>
    <p:sldId id="321" r:id="rId25"/>
    <p:sldId id="4504" r:id="rId26"/>
    <p:sldId id="4487" r:id="rId27"/>
    <p:sldId id="4546" r:id="rId28"/>
    <p:sldId id="4543" r:id="rId29"/>
    <p:sldId id="306" r:id="rId30"/>
    <p:sldId id="4506" r:id="rId31"/>
    <p:sldId id="4488" r:id="rId32"/>
    <p:sldId id="4490" r:id="rId33"/>
    <p:sldId id="4515" r:id="rId34"/>
    <p:sldId id="308" r:id="rId35"/>
    <p:sldId id="4489" r:id="rId36"/>
    <p:sldId id="315" r:id="rId37"/>
    <p:sldId id="4500" r:id="rId38"/>
    <p:sldId id="4491" r:id="rId39"/>
    <p:sldId id="4493" r:id="rId40"/>
    <p:sldId id="4492" r:id="rId41"/>
    <p:sldId id="4508" r:id="rId42"/>
    <p:sldId id="4509" r:id="rId43"/>
    <p:sldId id="328" r:id="rId44"/>
    <p:sldId id="4510" r:id="rId45"/>
    <p:sldId id="4547" r:id="rId46"/>
    <p:sldId id="4544" r:id="rId47"/>
    <p:sldId id="311" r:id="rId48"/>
    <p:sldId id="329" r:id="rId49"/>
    <p:sldId id="296" r:id="rId50"/>
    <p:sldId id="4511" r:id="rId51"/>
    <p:sldId id="4495" r:id="rId52"/>
    <p:sldId id="4548" r:id="rId53"/>
    <p:sldId id="4545" r:id="rId54"/>
    <p:sldId id="4512" r:id="rId55"/>
    <p:sldId id="4541" r:id="rId56"/>
    <p:sldId id="304" r:id="rId57"/>
    <p:sldId id="4549" r:id="rId58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  <a:srgbClr val="F2C80F"/>
    <a:srgbClr val="FF9933"/>
    <a:srgbClr val="000000"/>
    <a:srgbClr val="505050"/>
    <a:srgbClr val="49635D"/>
    <a:srgbClr val="2C3C38"/>
    <a:srgbClr val="F2F2F2"/>
    <a:srgbClr val="008272"/>
    <a:srgbClr val="B3FFF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4598" autoAdjust="0"/>
  </p:normalViewPr>
  <p:slideViewPr>
    <p:cSldViewPr snapToGrid="0">
      <p:cViewPr varScale="1">
        <p:scale>
          <a:sx n="76" d="100"/>
          <a:sy n="76" d="100"/>
        </p:scale>
        <p:origin x="7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387"/>
    </p:cViewPr>
  </p:sorterViewPr>
  <p:notesViewPr>
    <p:cSldViewPr snapToGrid="0">
      <p:cViewPr varScale="1">
        <p:scale>
          <a:sx n="64" d="100"/>
          <a:sy n="64" d="100"/>
        </p:scale>
        <p:origin x="3158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commentAuthors" Target="comment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6/28/2022 12:02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43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67F005-E0F2-4D27-84A5-B8FCD94585E1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03225" indent="-40322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800"/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05108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ou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FCBF2C-CFEE-43A8-872C-B2925F63FA7C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03753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8158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1145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am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3121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395288" indent="0">
              <a:lnSpc>
                <a:spcPts val="2400"/>
              </a:lnSpc>
              <a:buNone/>
              <a:defRPr sz="16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34113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99A560D-F2FE-428C-A24D-30E7600CC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093" y="6578600"/>
            <a:ext cx="11819049" cy="120651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Power BI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67" r:id="rId2"/>
    <p:sldLayoutId id="2147484568" r:id="rId3"/>
    <p:sldLayoutId id="2147484570" r:id="rId4"/>
    <p:sldLayoutId id="2147484569" r:id="rId5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owerbidevcamp.net/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PowerBiDevCamp/App-Owns-Data-Starter-Kit" TargetMode="Externa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BiDevCamp/App-Owns-Data-Starter-Kit/raw/main/Docs/App-Owns-Data%20Starter%20Kit.docx" TargetMode="External"/><Relationship Id="rId2" Type="http://schemas.openxmlformats.org/officeDocument/2006/relationships/hyperlink" Target="https://github.com/PowerBiDevCamp/App-Owns-Data-Starter-Kit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hyperlink" Target="https://github.com/PowerBiDevCamp/App-Owns-Data-Starter-Kit/raw/main/Docs/App-Owns-Data%20Starter%20Kit.pdf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c/MSPowerBI/video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D547-A43E-4E6B-8E4A-B7A4C9C0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App-Owns-Data Embedding &amp;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EAAD4-784F-42A6-AA17-656770D77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Power BI doesn’t know anything about your users</a:t>
            </a:r>
          </a:p>
          <a:p>
            <a:pPr lvl="1"/>
            <a:r>
              <a:rPr lang="en-US" dirty="0"/>
              <a:t>Power BI cannot provide assistance when it comes to authorization</a:t>
            </a:r>
          </a:p>
          <a:p>
            <a:pPr lvl="1"/>
            <a:r>
              <a:rPr lang="en-US" dirty="0"/>
              <a:t>Not an issue in scenario where all users see all content with the same access</a:t>
            </a:r>
          </a:p>
          <a:p>
            <a:pPr lvl="1"/>
            <a:r>
              <a:rPr lang="en-US" dirty="0"/>
              <a:t>Your application must add explicit support for any authorization scheme</a:t>
            </a:r>
          </a:p>
          <a:p>
            <a:pPr lvl="1"/>
            <a:endParaRPr lang="en-US" dirty="0"/>
          </a:p>
          <a:p>
            <a:r>
              <a:rPr lang="en-US" dirty="0"/>
              <a:t>Key observations about App-Owns-Data embedding</a:t>
            </a:r>
          </a:p>
          <a:p>
            <a:pPr lvl="1"/>
            <a:r>
              <a:rPr lang="en-US" dirty="0"/>
              <a:t>you have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flexibility</a:t>
            </a:r>
            <a:r>
              <a:rPr lang="en-US" dirty="0"/>
              <a:t> to design the authorization scheme any way you'd like</a:t>
            </a:r>
          </a:p>
          <a:p>
            <a:pPr lvl="1"/>
            <a:r>
              <a:rPr lang="en-US" dirty="0"/>
              <a:t>you have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responsibility</a:t>
            </a:r>
            <a:r>
              <a:rPr lang="en-US" dirty="0"/>
              <a:t> to build authorization scheme from the ground up</a:t>
            </a:r>
          </a:p>
          <a:p>
            <a:pPr lvl="1"/>
            <a:r>
              <a:rPr lang="en-US" dirty="0"/>
              <a:t>you should use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custom database</a:t>
            </a:r>
            <a:r>
              <a:rPr lang="en-US" dirty="0"/>
              <a:t> to track the authorization data you need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362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8F57-FDF8-4F08-9B3E-3C47DAF9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App-Owns-Data Starter Kit -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13452-72D6-4491-BCE7-B312ABB719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guidance for the following tasks and procedures</a:t>
            </a:r>
          </a:p>
          <a:p>
            <a:pPr lvl="1"/>
            <a:r>
              <a:rPr lang="en-US" dirty="0"/>
              <a:t>Onboarding new customer tenants</a:t>
            </a:r>
          </a:p>
          <a:p>
            <a:pPr lvl="1"/>
            <a:r>
              <a:rPr lang="en-US" dirty="0"/>
              <a:t>Managing user permissions</a:t>
            </a:r>
          </a:p>
          <a:p>
            <a:pPr lvl="1"/>
            <a:r>
              <a:rPr lang="en-US" dirty="0"/>
              <a:t>Implementing customer-facing client as Single Page Application (SPA)</a:t>
            </a:r>
          </a:p>
          <a:p>
            <a:pPr lvl="1"/>
            <a:r>
              <a:rPr lang="en-US" dirty="0"/>
              <a:t>Creating custom telemetry layer to log user activity </a:t>
            </a:r>
          </a:p>
          <a:p>
            <a:pPr lvl="1"/>
            <a:r>
              <a:rPr lang="en-US" dirty="0"/>
              <a:t>Monitoring user actions such as viewing, editing, and creating reports</a:t>
            </a:r>
          </a:p>
          <a:p>
            <a:pPr lvl="1"/>
            <a:r>
              <a:rPr lang="en-US" dirty="0"/>
              <a:t>Monitoring report performance across all customer tenants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271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F9CB149B-50AF-4E0B-B6F4-C8F5AF31B9D2}"/>
              </a:ext>
            </a:extLst>
          </p:cNvPr>
          <p:cNvGrpSpPr/>
          <p:nvPr/>
        </p:nvGrpSpPr>
        <p:grpSpPr>
          <a:xfrm>
            <a:off x="1407898" y="3022623"/>
            <a:ext cx="8163119" cy="3497446"/>
            <a:chOff x="924791" y="2710139"/>
            <a:chExt cx="8541327" cy="365948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391E529-45FB-4587-8BF4-73FCD0A16086}"/>
                </a:ext>
              </a:extLst>
            </p:cNvPr>
            <p:cNvSpPr/>
            <p:nvPr/>
          </p:nvSpPr>
          <p:spPr bwMode="auto">
            <a:xfrm>
              <a:off x="924791" y="2710139"/>
              <a:ext cx="8541327" cy="36594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AF5C08E-168B-4AC6-8BE2-849301CF77BB}"/>
                </a:ext>
              </a:extLst>
            </p:cNvPr>
            <p:cNvGrpSpPr/>
            <p:nvPr/>
          </p:nvGrpSpPr>
          <p:grpSpPr>
            <a:xfrm>
              <a:off x="1100258" y="2909460"/>
              <a:ext cx="8109095" cy="3266064"/>
              <a:chOff x="277616" y="1543414"/>
              <a:chExt cx="11262617" cy="4946286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6E794B6-F65B-4A6D-A752-6F65593E0F4A}"/>
                  </a:ext>
                </a:extLst>
              </p:cNvPr>
              <p:cNvSpPr/>
              <p:nvPr/>
            </p:nvSpPr>
            <p:spPr>
              <a:xfrm>
                <a:off x="4376163" y="1543414"/>
                <a:ext cx="3104039" cy="114928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latin typeface="Arial Black" panose="020B0A04020102020204" pitchFamily="34" charset="0"/>
                  </a:rPr>
                  <a:t>AppOwnsDataAdmin</a:t>
                </a: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DD70440-8042-4677-94A8-7ED1DFF9CC39}"/>
                  </a:ext>
                </a:extLst>
              </p:cNvPr>
              <p:cNvGrpSpPr/>
              <p:nvPr/>
            </p:nvGrpSpPr>
            <p:grpSpPr>
              <a:xfrm>
                <a:off x="7681500" y="2676954"/>
                <a:ext cx="3858733" cy="1693049"/>
                <a:chOff x="7776839" y="1735951"/>
                <a:chExt cx="3858733" cy="1693049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A85EA9BD-5888-47CA-AC2D-6064A3B5227E}"/>
                    </a:ext>
                  </a:extLst>
                </p:cNvPr>
                <p:cNvSpPr/>
                <p:nvPr/>
              </p:nvSpPr>
              <p:spPr>
                <a:xfrm>
                  <a:off x="8531532" y="2439323"/>
                  <a:ext cx="3104040" cy="989677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latin typeface="Arial Black" panose="020B0A04020102020204" pitchFamily="34" charset="0"/>
                    </a:rPr>
                    <a:t>Power BI REST API</a:t>
                  </a:r>
                </a:p>
              </p:txBody>
            </p: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9A7118FE-572C-4BBC-B09B-577463904EA5}"/>
                    </a:ext>
                  </a:extLst>
                </p:cNvPr>
                <p:cNvCxnSpPr/>
                <p:nvPr/>
              </p:nvCxnSpPr>
              <p:spPr>
                <a:xfrm>
                  <a:off x="7776839" y="1735951"/>
                  <a:ext cx="648070" cy="659169"/>
                </a:xfrm>
                <a:prstGeom prst="straightConnector1">
                  <a:avLst/>
                </a:prstGeom>
                <a:ln w="38100">
                  <a:solidFill>
                    <a:srgbClr val="A5002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C85F67ED-D310-4AD1-9D0D-129E0DC0C9A7}"/>
                  </a:ext>
                </a:extLst>
              </p:cNvPr>
              <p:cNvGrpSpPr/>
              <p:nvPr/>
            </p:nvGrpSpPr>
            <p:grpSpPr>
              <a:xfrm>
                <a:off x="4829455" y="2816040"/>
                <a:ext cx="2246045" cy="1768874"/>
                <a:chOff x="4939497" y="1875037"/>
                <a:chExt cx="2246045" cy="1768874"/>
              </a:xfrm>
            </p:grpSpPr>
            <p:sp>
              <p:nvSpPr>
                <p:cNvPr id="6" name="Flowchart: Magnetic Disk 5">
                  <a:extLst>
                    <a:ext uri="{FF2B5EF4-FFF2-40B4-BE49-F238E27FC236}">
                      <a16:creationId xmlns:a16="http://schemas.microsoft.com/office/drawing/2014/main" id="{5DC72B79-5F80-4A3B-8295-0F7D97C3705A}"/>
                    </a:ext>
                  </a:extLst>
                </p:cNvPr>
                <p:cNvSpPr/>
                <p:nvPr/>
              </p:nvSpPr>
              <p:spPr>
                <a:xfrm>
                  <a:off x="4939497" y="2494624"/>
                  <a:ext cx="2246045" cy="1149287"/>
                </a:xfrm>
                <a:prstGeom prst="flowChartMagneticDisk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latin typeface="Arial Black" panose="020B0A04020102020204" pitchFamily="34" charset="0"/>
                    </a:rPr>
                    <a:t>AppOwnsDataDB</a:t>
                  </a:r>
                </a:p>
              </p:txBody>
            </p: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9EACD6DB-53A8-4DF9-B8F5-DC634E87F4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477" y="1875038"/>
                  <a:ext cx="0" cy="520083"/>
                </a:xfrm>
                <a:prstGeom prst="straightConnector1">
                  <a:avLst/>
                </a:prstGeom>
                <a:ln w="38100">
                  <a:solidFill>
                    <a:srgbClr val="A5002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9274303F-3851-43CE-9265-4316BD911E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1875037"/>
                  <a:ext cx="0" cy="520083"/>
                </a:xfrm>
                <a:prstGeom prst="straightConnector1">
                  <a:avLst/>
                </a:prstGeom>
                <a:ln w="38100">
                  <a:solidFill>
                    <a:srgbClr val="A5002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E655DFB2-0736-4F2A-92A5-DEBDACF08E59}"/>
                  </a:ext>
                </a:extLst>
              </p:cNvPr>
              <p:cNvGrpSpPr/>
              <p:nvPr/>
            </p:nvGrpSpPr>
            <p:grpSpPr>
              <a:xfrm>
                <a:off x="277616" y="4581739"/>
                <a:ext cx="8051954" cy="1907961"/>
                <a:chOff x="372955" y="3643911"/>
                <a:chExt cx="8051954" cy="1907961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C8CB3C36-9934-40C4-99A2-E5EEC6404608}"/>
                    </a:ext>
                  </a:extLst>
                </p:cNvPr>
                <p:cNvSpPr/>
                <p:nvPr/>
              </p:nvSpPr>
              <p:spPr>
                <a:xfrm>
                  <a:off x="4472958" y="4402584"/>
                  <a:ext cx="3104040" cy="114928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latin typeface="Arial Black" panose="020B0A04020102020204" pitchFamily="34" charset="0"/>
                    </a:rPr>
                    <a:t>AppOwnsDataWebApi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947480CB-EE2C-453B-B7C0-CCC8D6CCD565}"/>
                    </a:ext>
                  </a:extLst>
                </p:cNvPr>
                <p:cNvSpPr/>
                <p:nvPr/>
              </p:nvSpPr>
              <p:spPr>
                <a:xfrm>
                  <a:off x="372955" y="4402584"/>
                  <a:ext cx="3104040" cy="1149288"/>
                </a:xfrm>
                <a:prstGeom prst="roundRect">
                  <a:avLst/>
                </a:prstGeom>
                <a:solidFill>
                  <a:srgbClr val="92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AppOwnsDataClient</a:t>
                  </a:r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844C6C57-B1F6-4F97-B940-80D846FB4D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477" y="3758583"/>
                  <a:ext cx="0" cy="520083"/>
                </a:xfrm>
                <a:prstGeom prst="straightConnector1">
                  <a:avLst/>
                </a:prstGeom>
                <a:ln w="38100">
                  <a:solidFill>
                    <a:srgbClr val="A5002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D8FDF14D-09C3-433D-9833-E93BCECEB7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3758582"/>
                  <a:ext cx="0" cy="520083"/>
                </a:xfrm>
                <a:prstGeom prst="straightConnector1">
                  <a:avLst/>
                </a:prstGeom>
                <a:ln w="38100">
                  <a:solidFill>
                    <a:srgbClr val="A5002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24777AF5-79C4-467C-A992-E36676F0AC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59118" y="3643911"/>
                  <a:ext cx="765791" cy="726861"/>
                </a:xfrm>
                <a:prstGeom prst="straightConnector1">
                  <a:avLst/>
                </a:prstGeom>
                <a:ln w="38100">
                  <a:solidFill>
                    <a:srgbClr val="A5002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5711A943-701C-4E45-92CF-823F71A12B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4233" y="4977228"/>
                  <a:ext cx="656207" cy="1"/>
                </a:xfrm>
                <a:prstGeom prst="straightConnector1">
                  <a:avLst/>
                </a:prstGeom>
                <a:ln w="38100">
                  <a:solidFill>
                    <a:srgbClr val="A5002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C72A1D-9837-4C9F-B0AC-35A38796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Architecture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8CD2ABE-31BE-4B89-93F5-EF14A2D2F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154436"/>
          </a:xfrm>
        </p:spPr>
        <p:txBody>
          <a:bodyPr/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AppOwnsDataDB</a:t>
            </a:r>
            <a:r>
              <a:rPr lang="en-US" sz="2000" dirty="0"/>
              <a:t>: custom database to track tenants, user permissions and user activity</a:t>
            </a: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sz="2000" dirty="0"/>
              <a:t>: administrative app to create tenants and manage user permissions</a:t>
            </a: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sz="2000" dirty="0"/>
              <a:t>: customer-facing SPA used to view and author reports</a:t>
            </a: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sz="2000" dirty="0"/>
              <a:t>: custom Web API used by the AppOwnsDataClient application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723534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5B7E-3A9F-4B0C-8C35-DF056D037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 for AppOwnsDataDB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FBDF5B64-0A6D-4A4A-8AE5-4B5F8874E8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38992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Tenants</a:t>
            </a:r>
            <a:r>
              <a:rPr lang="en-US" dirty="0"/>
              <a:t> table tracks Power BI workspace Id and customer database connection info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Users</a:t>
            </a:r>
            <a:r>
              <a:rPr lang="en-US" dirty="0"/>
              <a:t> table tracks user profile with tenant assignment and permissions within tenant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ActivityLog</a:t>
            </a:r>
            <a:r>
              <a:rPr lang="en-US" dirty="0"/>
              <a:t> table tracks telemetry data about user activity and report performance</a:t>
            </a:r>
          </a:p>
          <a:p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E48CCF4-A1E6-4924-9096-43BC5789C22C}"/>
              </a:ext>
            </a:extLst>
          </p:cNvPr>
          <p:cNvGrpSpPr/>
          <p:nvPr/>
        </p:nvGrpSpPr>
        <p:grpSpPr>
          <a:xfrm>
            <a:off x="954595" y="2862323"/>
            <a:ext cx="7603922" cy="3812419"/>
            <a:chOff x="3768132" y="2100106"/>
            <a:chExt cx="7767375" cy="389437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2100F29-8140-4D81-B70E-9C7C702977B7}"/>
                </a:ext>
              </a:extLst>
            </p:cNvPr>
            <p:cNvSpPr/>
            <p:nvPr/>
          </p:nvSpPr>
          <p:spPr bwMode="auto">
            <a:xfrm>
              <a:off x="3768132" y="2100106"/>
              <a:ext cx="7767375" cy="38943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CB4A4FE-B8AD-4D75-8283-229AB8F7F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84310" y="2295096"/>
              <a:ext cx="2361369" cy="189212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2CCE00-A6F9-4CEB-BF45-28AAF6A3A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8480" y="2274564"/>
              <a:ext cx="2505170" cy="359503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EEDE016-7232-4968-8918-9509B9326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84325" y="2219955"/>
              <a:ext cx="2104040" cy="1922396"/>
            </a:xfrm>
            <a:prstGeom prst="rect">
              <a:avLst/>
            </a:prstGeom>
          </p:spPr>
        </p:pic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DB9B4510-0CE8-4F13-AE80-A7E876D77A1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843009" y="2648671"/>
              <a:ext cx="1695537" cy="1250090"/>
            </a:xfrm>
            <a:prstGeom prst="bentConnector3">
              <a:avLst>
                <a:gd name="adj1" fmla="val 27480"/>
              </a:avLst>
            </a:prstGeom>
            <a:ln w="1905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4463BFFE-DFC2-45EE-B7FE-97FBA651717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174528" y="2658724"/>
              <a:ext cx="1882835" cy="612989"/>
            </a:xfrm>
            <a:prstGeom prst="bentConnector3">
              <a:avLst>
                <a:gd name="adj1" fmla="val 24383"/>
              </a:avLst>
            </a:prstGeom>
            <a:ln w="1905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897655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F718-5877-466C-91C8-6EC318DE6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App-Owns-Data Starter Kit Solution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E8DC893-96B4-4702-A01A-1FFC0A8C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08215"/>
          </a:xfrm>
        </p:spPr>
        <p:txBody>
          <a:bodyPr/>
          <a:lstStyle/>
          <a:p>
            <a:r>
              <a:rPr lang="en-US" dirty="0"/>
              <a:t>Created as POC to provide starting point for ISVs and large organizations</a:t>
            </a:r>
          </a:p>
          <a:p>
            <a:pPr lvl="1"/>
            <a:r>
              <a:rPr lang="en-US" dirty="0"/>
              <a:t>Built using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.NET 5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ASP.NET CORE</a:t>
            </a:r>
          </a:p>
          <a:p>
            <a:pPr lvl="1"/>
            <a:r>
              <a:rPr lang="en-US" dirty="0"/>
              <a:t>Uses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Entity Framework Core</a:t>
            </a:r>
            <a:r>
              <a:rPr lang="en-US" dirty="0"/>
              <a:t> to design and generate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AppOwnsDataDB</a:t>
            </a:r>
          </a:p>
          <a:p>
            <a:pPr lvl="1"/>
            <a:r>
              <a:rPr lang="en-US" dirty="0"/>
              <a:t>Can be opened and tested with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Visual Studio 2019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Visual Studio Code</a:t>
            </a:r>
          </a:p>
          <a:p>
            <a:pPr lvl="1"/>
            <a:r>
              <a:rPr lang="en-US" dirty="0"/>
              <a:t>Designed for simple App-Owns-Data scenario – extend it to meet your requirements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D6130-F1C9-420A-BDFD-A125B314D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632" y="3364849"/>
            <a:ext cx="8025892" cy="34816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903390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21852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Solution Architecture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Test the AppOwnsDataAdmin application</a:t>
            </a:r>
          </a:p>
          <a:p>
            <a:r>
              <a:rPr lang="en-US" dirty="0"/>
              <a:t>Test the AppOwnsDataClient application</a:t>
            </a:r>
          </a:p>
          <a:p>
            <a:r>
              <a:rPr lang="en-US" dirty="0"/>
              <a:t>Monitor user activity and report performance</a:t>
            </a:r>
          </a:p>
        </p:txBody>
      </p:sp>
    </p:spTree>
    <p:extLst>
      <p:ext uri="{BB962C8B-B14F-4D97-AF65-F5344CB8AC3E}">
        <p14:creationId xmlns:p14="http://schemas.microsoft.com/office/powerpoint/2010/main" val="395918206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9730-B583-48BB-88DD-78B03C1A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AppOwnsDataAdmin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304B3-DE4F-48BF-8408-08ABACDE46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Uses Power BI REST API to provision workspaces for customer tenants</a:t>
            </a:r>
          </a:p>
          <a:p>
            <a:r>
              <a:rPr lang="en-US" dirty="0"/>
              <a:t>Calls to Power BI REST API as a service principal – not as a user</a:t>
            </a:r>
          </a:p>
          <a:p>
            <a:r>
              <a:rPr lang="en-US" dirty="0"/>
              <a:t>Adds a record to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AppOwnsDataDB</a:t>
            </a:r>
            <a:r>
              <a:rPr lang="en-US" dirty="0"/>
              <a:t> for each customer tenant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3C53D0-95E8-4EC5-BC7B-FA34BC58906B}"/>
              </a:ext>
            </a:extLst>
          </p:cNvPr>
          <p:cNvGrpSpPr/>
          <p:nvPr/>
        </p:nvGrpSpPr>
        <p:grpSpPr>
          <a:xfrm>
            <a:off x="833443" y="3188990"/>
            <a:ext cx="6797252" cy="3002205"/>
            <a:chOff x="1058275" y="2927733"/>
            <a:chExt cx="7772400" cy="343290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79B6C0-806D-4EB8-A619-6B953A6A52C8}"/>
                </a:ext>
              </a:extLst>
            </p:cNvPr>
            <p:cNvSpPr/>
            <p:nvPr/>
          </p:nvSpPr>
          <p:spPr bwMode="auto">
            <a:xfrm>
              <a:off x="1058275" y="2927733"/>
              <a:ext cx="7772400" cy="34329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8C5C9A3-1157-4110-B6F4-05ABDF080AE9}"/>
                </a:ext>
              </a:extLst>
            </p:cNvPr>
            <p:cNvSpPr/>
            <p:nvPr/>
          </p:nvSpPr>
          <p:spPr>
            <a:xfrm>
              <a:off x="5705360" y="3142879"/>
              <a:ext cx="2867793" cy="1172167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Black" panose="020B0A04020102020204" pitchFamily="34" charset="0"/>
                </a:rPr>
                <a:t>Power BI REST API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397EB89-F6C8-4B78-AE32-C9558A040A8C}"/>
                </a:ext>
              </a:extLst>
            </p:cNvPr>
            <p:cNvSpPr/>
            <p:nvPr/>
          </p:nvSpPr>
          <p:spPr>
            <a:xfrm>
              <a:off x="1295018" y="3142879"/>
              <a:ext cx="2867793" cy="117216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Black" panose="020B0A04020102020204" pitchFamily="34" charset="0"/>
                </a:rPr>
                <a:t>AppOwnsDataAdmin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71B98DA-C2C4-47BD-9B7E-411AE87CEE99}"/>
                </a:ext>
              </a:extLst>
            </p:cNvPr>
            <p:cNvCxnSpPr>
              <a:cxnSpLocks/>
              <a:stCxn id="5" idx="3"/>
              <a:endCxn id="4" idx="1"/>
            </p:cNvCxnSpPr>
            <p:nvPr/>
          </p:nvCxnSpPr>
          <p:spPr>
            <a:xfrm>
              <a:off x="4162810" y="3728962"/>
              <a:ext cx="1542550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648BB73D-A9FA-4302-9635-DA7C27018C97}"/>
                </a:ext>
              </a:extLst>
            </p:cNvPr>
            <p:cNvSpPr/>
            <p:nvPr/>
          </p:nvSpPr>
          <p:spPr>
            <a:xfrm>
              <a:off x="1683320" y="5022865"/>
              <a:ext cx="2100622" cy="1172166"/>
            </a:xfrm>
            <a:prstGeom prst="flowChartMagneticDisk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Black" panose="020B0A04020102020204" pitchFamily="34" charset="0"/>
                </a:rPr>
                <a:t>AppOwnsDataDB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31400E3-A95A-48F2-9B53-5D5093C95716}"/>
                </a:ext>
              </a:extLst>
            </p:cNvPr>
            <p:cNvCxnSpPr>
              <a:cxnSpLocks/>
            </p:cNvCxnSpPr>
            <p:nvPr/>
          </p:nvCxnSpPr>
          <p:spPr>
            <a:xfrm>
              <a:off x="2671198" y="4397221"/>
              <a:ext cx="0" cy="530437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3D8466E-8538-46E1-AE6D-DCC456FD0D37}"/>
                </a:ext>
              </a:extLst>
            </p:cNvPr>
            <p:cNvCxnSpPr>
              <a:cxnSpLocks/>
            </p:cNvCxnSpPr>
            <p:nvPr/>
          </p:nvCxnSpPr>
          <p:spPr>
            <a:xfrm>
              <a:off x="2817578" y="4397220"/>
              <a:ext cx="0" cy="530437"/>
            </a:xfrm>
            <a:prstGeom prst="straightConnector1">
              <a:avLst/>
            </a:prstGeom>
            <a:ln w="38100">
              <a:solidFill>
                <a:srgbClr val="A5002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ECF134-D9A1-445A-86AC-0196241D9845}"/>
                </a:ext>
              </a:extLst>
            </p:cNvPr>
            <p:cNvSpPr/>
            <p:nvPr/>
          </p:nvSpPr>
          <p:spPr>
            <a:xfrm>
              <a:off x="4392936" y="3371312"/>
              <a:ext cx="1082296" cy="715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Azure AD Service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506000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F1EB-D72E-4019-BBF2-9B5CB311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App-Owns-Data Service App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E415E-2481-423E-B5BE-26800BEBB1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677656"/>
          </a:xfrm>
        </p:spPr>
        <p:txBody>
          <a:bodyPr/>
          <a:lstStyle/>
          <a:p>
            <a:r>
              <a:rPr lang="en-US" dirty="0"/>
              <a:t>Understanding the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App-Owns-Data Service App</a:t>
            </a:r>
          </a:p>
          <a:p>
            <a:pPr lvl="1"/>
            <a:r>
              <a:rPr lang="en-US" dirty="0"/>
              <a:t>Azure AD application used to authenticate as service principal</a:t>
            </a:r>
          </a:p>
          <a:p>
            <a:pPr lvl="1"/>
            <a:r>
              <a:rPr lang="en-US" dirty="0"/>
              <a:t>Used by both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</a:p>
          <a:p>
            <a:pPr lvl="1"/>
            <a:r>
              <a:rPr lang="en-US" dirty="0"/>
              <a:t>You need to record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Tenant ID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Client ID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Client Secret</a:t>
            </a:r>
            <a:r>
              <a:rPr lang="en-US" dirty="0"/>
              <a:t> when creating application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Tenant ID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Client ID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Client Secret</a:t>
            </a:r>
            <a:r>
              <a:rPr lang="en-US" dirty="0"/>
              <a:t> used to implement client credentials flow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B9725-092C-486D-B69F-C261A163F2E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176" y="3350032"/>
            <a:ext cx="5982549" cy="2142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C0DF3E-45E7-488B-BF47-8AAB3E4FDB9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456" y="3350033"/>
            <a:ext cx="3818303" cy="2142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733079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00A5D-C6E7-49E4-A3C1-09BD65EC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Customer Tenants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AC0944-6E2B-4A7B-9FE5-13DE054B0C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dirty="0"/>
              <a:t> provides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Onboard New Tenant</a:t>
            </a:r>
            <a:r>
              <a:rPr lang="en-US" dirty="0"/>
              <a:t> page</a:t>
            </a:r>
          </a:p>
          <a:p>
            <a:pPr lvl="1"/>
            <a:r>
              <a:rPr lang="en-US" dirty="0"/>
              <a:t>Behind the scenes,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dirty="0"/>
              <a:t> creates and configures Power BI workspace</a:t>
            </a:r>
          </a:p>
          <a:p>
            <a:pPr lvl="1"/>
            <a:r>
              <a:rPr lang="en-US" dirty="0"/>
              <a:t>Makes is possible to configure details for connection to customer database</a:t>
            </a:r>
          </a:p>
          <a:p>
            <a:pPr lvl="1"/>
            <a:r>
              <a:rPr lang="en-US" dirty="0"/>
              <a:t>Tenants can be viewed or deleted</a:t>
            </a:r>
          </a:p>
          <a:p>
            <a:pPr lvl="1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0CEB7C-B5C4-438D-81B9-922AC0EE337B}"/>
              </a:ext>
            </a:extLst>
          </p:cNvPr>
          <p:cNvGrpSpPr/>
          <p:nvPr/>
        </p:nvGrpSpPr>
        <p:grpSpPr>
          <a:xfrm>
            <a:off x="5961513" y="4611757"/>
            <a:ext cx="6185459" cy="2219325"/>
            <a:chOff x="3990795" y="3901066"/>
            <a:chExt cx="8020426" cy="287770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1B5214A-A68E-4165-983C-992EC38C0950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1824" y="3901066"/>
              <a:ext cx="7109397" cy="2877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DD047D48-7DDC-426B-91AA-08E2F6743F72}"/>
                </a:ext>
              </a:extLst>
            </p:cNvPr>
            <p:cNvSpPr/>
            <p:nvPr/>
          </p:nvSpPr>
          <p:spPr>
            <a:xfrm>
              <a:off x="3990795" y="6156216"/>
              <a:ext cx="914400" cy="529936"/>
            </a:xfrm>
            <a:prstGeom prst="rightArrow">
              <a:avLst/>
            </a:prstGeom>
            <a:solidFill>
              <a:srgbClr val="A5002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8BED540-DC72-44E9-AAB6-5FBF2045D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237" y="3159021"/>
            <a:ext cx="5311776" cy="236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630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369D-7CB0-4A59-8B81-700AD181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Tenant Provisioning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CCA34-FD91-4707-B764-0E770742A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r>
              <a:rPr lang="en-US" dirty="0"/>
              <a:t>Create a new Power BI workspace</a:t>
            </a:r>
          </a:p>
          <a:p>
            <a:r>
              <a:rPr lang="en-US" dirty="0"/>
              <a:t>Assign workspace to a dedicated capacity</a:t>
            </a:r>
          </a:p>
          <a:p>
            <a:r>
              <a:rPr lang="en-US" dirty="0"/>
              <a:t>Import template PBIX files to create datasets and reports</a:t>
            </a:r>
          </a:p>
          <a:p>
            <a:r>
              <a:rPr lang="en-US" dirty="0"/>
              <a:t>Update dataset parameters to redirect datasource to customer’s database</a:t>
            </a:r>
          </a:p>
          <a:p>
            <a:r>
              <a:rPr lang="en-US" dirty="0"/>
              <a:t>Patch datasource credentials</a:t>
            </a:r>
          </a:p>
          <a:p>
            <a:r>
              <a:rPr lang="en-US" dirty="0"/>
              <a:t>Start dataset refresh operations</a:t>
            </a:r>
          </a:p>
        </p:txBody>
      </p:sp>
    </p:spTree>
    <p:extLst>
      <p:ext uri="{BB962C8B-B14F-4D97-AF65-F5344CB8AC3E}">
        <p14:creationId xmlns:p14="http://schemas.microsoft.com/office/powerpoint/2010/main" val="42494848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4944165"/>
            <a:ext cx="9801726" cy="984885"/>
          </a:xfrm>
        </p:spPr>
        <p:txBody>
          <a:bodyPr/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Ted Pattison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Power BI Customer Advisory Team (PBICAT)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2050359"/>
            <a:ext cx="11053773" cy="18466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400" dirty="0">
                <a:solidFill>
                  <a:srgbClr val="000000"/>
                </a:solidFill>
              </a:rPr>
              <a:t>Introduction to</a:t>
            </a:r>
            <a:br>
              <a:rPr lang="en-US" sz="5400" dirty="0">
                <a:solidFill>
                  <a:srgbClr val="000000"/>
                </a:solidFill>
              </a:rPr>
            </a:br>
            <a:r>
              <a:rPr lang="en-US" sz="5400" dirty="0">
                <a:solidFill>
                  <a:srgbClr val="000000"/>
                </a:solidFill>
              </a:rPr>
              <a:t>App-Owns-Data Starter Kit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245A-3828-4133-831E-FCED6200FEA4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1293-1284-40FE-B38F-40BC4CA6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been created in Power BI?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C91D4-0E82-4211-9110-6546C0EB4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see the workspaces created in Power BI</a:t>
            </a:r>
          </a:p>
          <a:p>
            <a:pPr lvl="1"/>
            <a:r>
              <a:rPr lang="en-US" dirty="0"/>
              <a:t>There should be a Power BI workspace for each tenant that’s been created</a:t>
            </a:r>
          </a:p>
          <a:p>
            <a:pPr lvl="1"/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ConfiguredBy</a:t>
            </a:r>
            <a:r>
              <a:rPr lang="en-US" dirty="0"/>
              <a:t> property of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Sales</a:t>
            </a:r>
            <a:r>
              <a:rPr lang="en-US" dirty="0"/>
              <a:t> dataset should be set to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App-Owns-Data Service App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Last refresh</a:t>
            </a:r>
            <a:r>
              <a:rPr lang="en-US" dirty="0"/>
              <a:t> time should reflect refresh operation at end of onboarding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5DCED-9743-4A00-9D0E-61B0A023A41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38" y="3157105"/>
            <a:ext cx="3477587" cy="3388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A5A79B-402B-4135-824D-5B0CA5BA74E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797" y="3186924"/>
            <a:ext cx="7131725" cy="21379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94367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888B-E00F-4CD7-8187-8899B882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err="1"/>
              <a:t>SalesReportTemplate.pbix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8F600-1398-42AF-9442-FABF37C355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062103"/>
          </a:xfrm>
        </p:spPr>
        <p:txBody>
          <a:bodyPr/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sz="2000" dirty="0"/>
              <a:t> uses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SalesReportTemplate.pbix</a:t>
            </a:r>
            <a:r>
              <a:rPr lang="en-US" sz="2000" dirty="0"/>
              <a:t> as PBIX template file</a:t>
            </a:r>
          </a:p>
          <a:p>
            <a:r>
              <a:rPr lang="en-US" sz="2000" dirty="0"/>
              <a:t>PBIX import process creates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Sales</a:t>
            </a:r>
            <a:r>
              <a:rPr lang="en-US" sz="2000" dirty="0"/>
              <a:t> dataset and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Sales</a:t>
            </a:r>
            <a:r>
              <a:rPr lang="en-US" sz="2000" dirty="0"/>
              <a:t> report</a:t>
            </a: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Sales</a:t>
            </a:r>
            <a:r>
              <a:rPr lang="en-US" sz="2000" dirty="0"/>
              <a:t> dataset parameterized with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DatabaseServer</a:t>
            </a:r>
            <a:r>
              <a:rPr lang="en-US" sz="2000" dirty="0"/>
              <a:t> and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DatabaseName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000" dirty="0"/>
              <a:t>Dataset parameters updated after import to redirect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Sales</a:t>
            </a:r>
            <a:r>
              <a:rPr lang="en-US" sz="2000" dirty="0"/>
              <a:t> dataset to customer database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B4D628-AF15-4DDA-8B63-12148BD6BC0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9" y="3327919"/>
            <a:ext cx="3062055" cy="2094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42B33B-99CA-457A-9024-DC0E4EB4F97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287" y="3321092"/>
            <a:ext cx="3871913" cy="2845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377AE7-B7ED-4908-A069-2C1B125B0196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10500" y="3404358"/>
            <a:ext cx="4399140" cy="2297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5427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3641-45DF-44C8-A482-AF8CE693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 Details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E53AE-64D2-4863-BD73-C8F93915F0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Tenant Details</a:t>
            </a:r>
            <a:r>
              <a:rPr lang="en-US" dirty="0"/>
              <a:t> page lists members, datasets and reports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dirty="0"/>
              <a:t> calls Power BI REST API to discover workspace artifacts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BCE07-F755-4075-95F6-049225625B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65"/>
          <a:stretch/>
        </p:blipFill>
        <p:spPr>
          <a:xfrm>
            <a:off x="1308051" y="2341137"/>
            <a:ext cx="6710534" cy="431174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9175167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1EB753-8762-44EE-B5E2-22E4D15A2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99" y="2347070"/>
            <a:ext cx="7404101" cy="177783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20A845-FA9A-4ED9-99E1-1789025D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User Permissions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C64DC7-E7F9-46AC-BCC7-BCDB76D9EE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Edit User</a:t>
            </a:r>
            <a:r>
              <a:rPr lang="en-US" dirty="0"/>
              <a:t> page make it possible to assign user to a customer tenant</a:t>
            </a:r>
          </a:p>
          <a:p>
            <a:r>
              <a:rPr lang="en-US" dirty="0"/>
              <a:t>Users can optionally be assigned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edit permissions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create permissions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F3D49D5-C2CA-461F-AD82-F215B40BDE3D}"/>
              </a:ext>
            </a:extLst>
          </p:cNvPr>
          <p:cNvSpPr/>
          <p:nvPr/>
        </p:nvSpPr>
        <p:spPr>
          <a:xfrm>
            <a:off x="6614330" y="3291811"/>
            <a:ext cx="743578" cy="452176"/>
          </a:xfrm>
          <a:prstGeom prst="rightArrow">
            <a:avLst/>
          </a:prstGeom>
          <a:solidFill>
            <a:srgbClr val="A5002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878FAA-6379-46AE-905D-1422DB731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1" y="4311635"/>
            <a:ext cx="5946774" cy="253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893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BE0F36-1206-4746-92B2-A51FF2F7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59" y="1894441"/>
            <a:ext cx="11228449" cy="30246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8800" dirty="0">
                <a:solidFill>
                  <a:srgbClr val="920000"/>
                </a:solidFill>
              </a:rPr>
              <a:t>Demo Time</a:t>
            </a:r>
            <a:br>
              <a:rPr lang="en-US" dirty="0"/>
            </a:br>
            <a:r>
              <a:rPr lang="en-US" sz="4000" dirty="0"/>
              <a:t>Running the AppOwnsDataAdmin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69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21852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Solution Architecture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Test the AppOwnsDataAdmin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Test the AppOwnsDataClient application</a:t>
            </a:r>
          </a:p>
          <a:p>
            <a:r>
              <a:rPr lang="en-US" dirty="0"/>
              <a:t>Monitor user activity and report performance</a:t>
            </a:r>
          </a:p>
        </p:txBody>
      </p:sp>
    </p:spTree>
    <p:extLst>
      <p:ext uri="{BB962C8B-B14F-4D97-AF65-F5344CB8AC3E}">
        <p14:creationId xmlns:p14="http://schemas.microsoft.com/office/powerpoint/2010/main" val="176367718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3F7E5-D3EB-4204-B406-6A1AE1D9D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AppOwnsDataClient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C5952-3737-4E4D-ADDE-3A13B3C09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Built as simple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Single Page Application (SPA)</a:t>
            </a:r>
          </a:p>
          <a:p>
            <a:r>
              <a:rPr lang="en-US" sz="2400" dirty="0"/>
              <a:t>Client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authenticates user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acquires access tokens</a:t>
            </a:r>
            <a:r>
              <a:rPr lang="en-US" sz="2400" dirty="0"/>
              <a:t> to call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</a:p>
          <a:p>
            <a:r>
              <a:rPr lang="en-US" sz="2400" dirty="0"/>
              <a:t>Project configured with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node.js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webpack</a:t>
            </a:r>
            <a:r>
              <a:rPr lang="en-US" sz="2400" dirty="0"/>
              <a:t> to support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Typescript</a:t>
            </a:r>
            <a:r>
              <a:rPr lang="en-US" sz="2400" dirty="0"/>
              <a:t> compilation</a:t>
            </a:r>
          </a:p>
          <a:p>
            <a:r>
              <a:rPr lang="en-US" sz="2400" dirty="0"/>
              <a:t>Project includes node.js packages for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jQuery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Power BI JavaScript API</a:t>
            </a:r>
          </a:p>
          <a:p>
            <a:r>
              <a:rPr lang="en-US" sz="2400" dirty="0"/>
              <a:t>Project easily extended to support development with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React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Angular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7CEC8C-63BC-48D8-AA05-F8A7BBFBC23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42" y="3557778"/>
            <a:ext cx="5980386" cy="32462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E61A-E731-4F93-9F0D-110F21F39CB7}"/>
              </a:ext>
            </a:extLst>
          </p:cNvPr>
          <p:cNvGrpSpPr/>
          <p:nvPr/>
        </p:nvGrpSpPr>
        <p:grpSpPr>
          <a:xfrm>
            <a:off x="7082350" y="4546005"/>
            <a:ext cx="4837573" cy="966424"/>
            <a:chOff x="493426" y="1242095"/>
            <a:chExt cx="7024256" cy="17145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76B4C35-62D9-4C20-9844-4C8A554E9B5D}"/>
                </a:ext>
              </a:extLst>
            </p:cNvPr>
            <p:cNvSpPr/>
            <p:nvPr/>
          </p:nvSpPr>
          <p:spPr bwMode="auto">
            <a:xfrm>
              <a:off x="493426" y="1242095"/>
              <a:ext cx="7024256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FFD22F9-F3C9-4FC3-9FD6-AFA5A6316F74}"/>
                </a:ext>
              </a:extLst>
            </p:cNvPr>
            <p:cNvSpPr/>
            <p:nvPr/>
          </p:nvSpPr>
          <p:spPr>
            <a:xfrm>
              <a:off x="4894874" y="1513263"/>
              <a:ext cx="2515418" cy="11721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A923FC5-E11B-482C-8350-A47AE8B889EA}"/>
                </a:ext>
              </a:extLst>
            </p:cNvPr>
            <p:cNvSpPr/>
            <p:nvPr/>
          </p:nvSpPr>
          <p:spPr>
            <a:xfrm>
              <a:off x="800494" y="1513263"/>
              <a:ext cx="2515418" cy="1172165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B3380D4-90D2-4379-BB8E-D4F2F11A150A}"/>
                </a:ext>
              </a:extLst>
            </p:cNvPr>
            <p:cNvCxnSpPr>
              <a:cxnSpLocks/>
              <a:stCxn id="20" idx="3"/>
              <a:endCxn id="19" idx="1"/>
            </p:cNvCxnSpPr>
            <p:nvPr/>
          </p:nvCxnSpPr>
          <p:spPr>
            <a:xfrm>
              <a:off x="3315912" y="2099346"/>
              <a:ext cx="1578962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7313CC5-6D4F-4131-B613-6B0A7EAE0DA0}"/>
                </a:ext>
              </a:extLst>
            </p:cNvPr>
            <p:cNvSpPr/>
            <p:nvPr/>
          </p:nvSpPr>
          <p:spPr>
            <a:xfrm>
              <a:off x="3510329" y="1741697"/>
              <a:ext cx="1005280" cy="7152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Azure AD</a:t>
              </a:r>
            </a:p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Client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321957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AE39-8FAC-4368-8F27-7C146614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79F73-4873-470A-BA76-962EBCCB3C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dirty="0"/>
              <a:t> project built as a Node.js project</a:t>
            </a:r>
          </a:p>
          <a:p>
            <a:pPr lvl="1"/>
            <a:r>
              <a:rPr lang="en-US" dirty="0"/>
              <a:t>You must install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Node.js</a:t>
            </a:r>
            <a:r>
              <a:rPr lang="en-US" dirty="0"/>
              <a:t> in order to build the project</a:t>
            </a:r>
          </a:p>
          <a:p>
            <a:pPr lvl="1"/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npm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 install</a:t>
            </a:r>
            <a:r>
              <a:rPr lang="en-US" dirty="0"/>
              <a:t> command used to restore Node.js packages</a:t>
            </a:r>
          </a:p>
          <a:p>
            <a:pPr lvl="1"/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npm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 run build</a:t>
            </a:r>
            <a:r>
              <a:rPr lang="en-US" dirty="0"/>
              <a:t> command triggers webpack to compile Typescript into JavaScript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418D95-69C2-4327-B56D-D6CD2165BE2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270" y="3232473"/>
            <a:ext cx="10163156" cy="34863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6B17179-7860-439A-A4BC-BA27EF655DAB}"/>
              </a:ext>
            </a:extLst>
          </p:cNvPr>
          <p:cNvSpPr/>
          <p:nvPr/>
        </p:nvSpPr>
        <p:spPr>
          <a:xfrm>
            <a:off x="447261" y="5615607"/>
            <a:ext cx="1282148" cy="546653"/>
          </a:xfrm>
          <a:prstGeom prst="rightArrow">
            <a:avLst>
              <a:gd name="adj1" fmla="val 65000"/>
              <a:gd name="adj2" fmla="val 50000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71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921E-4D65-4156-8045-6079D3E2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Authoring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6ACEC-776B-4553-B4EC-95A8D3C179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231106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dirty="0"/>
              <a:t> demonstrates report authoring features</a:t>
            </a:r>
          </a:p>
          <a:p>
            <a:pPr lvl="1"/>
            <a:r>
              <a:rPr lang="en-US" dirty="0"/>
              <a:t>Users with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edit permissions</a:t>
            </a:r>
            <a:r>
              <a:rPr lang="en-US" dirty="0"/>
              <a:t> can move report into edit view and customize layout</a:t>
            </a:r>
          </a:p>
          <a:p>
            <a:pPr lvl="1"/>
            <a:r>
              <a:rPr lang="en-US" dirty="0"/>
              <a:t>Users with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create permissions</a:t>
            </a:r>
            <a:r>
              <a:rPr lang="en-US" dirty="0"/>
              <a:t> can copy existing reports and create new reports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E8200-27A8-45A4-899C-784F6BECECD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336" y="2552295"/>
            <a:ext cx="7638218" cy="4174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303046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9E3A-6299-44C9-88C1-74EC1513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E7426-3285-4B0C-A6C4-C8AC99F6D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Supporting mobile devices is a common application requirement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dirty="0"/>
              <a:t> demonstrates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responsive design strategy</a:t>
            </a:r>
          </a:p>
          <a:p>
            <a:pPr lvl="1"/>
            <a:r>
              <a:rPr lang="en-US" dirty="0"/>
              <a:t>Power BI report template designed with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master view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mobile view</a:t>
            </a:r>
          </a:p>
          <a:p>
            <a:pPr lvl="1"/>
            <a:r>
              <a:rPr lang="en-US" dirty="0"/>
              <a:t>Client app has logic to switch between master view and mobile view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F7E43-6A92-4386-9811-0290715F981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601" y="3326082"/>
            <a:ext cx="1596349" cy="27697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4D6AE-64F6-4BFA-88D4-236B7B7EDD7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399" y="3287055"/>
            <a:ext cx="5168301" cy="28478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13CE608-1412-4555-B077-8A9133112E17}"/>
              </a:ext>
            </a:extLst>
          </p:cNvPr>
          <p:cNvSpPr/>
          <p:nvPr/>
        </p:nvSpPr>
        <p:spPr bwMode="auto">
          <a:xfrm>
            <a:off x="6872976" y="4192908"/>
            <a:ext cx="1596349" cy="987137"/>
          </a:xfrm>
          <a:prstGeom prst="rightArrow">
            <a:avLst/>
          </a:prstGeom>
          <a:solidFill>
            <a:srgbClr val="A5002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ln w="12700">
                <a:solidFill>
                  <a:schemeClr val="tx1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20504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F895-0FB1-4BE2-995F-1CAC4B7D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Power BI Dev Camp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7F8620-5147-4FFF-A1D6-B0C7C2A204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dirty="0"/>
              <a:t>Power BI Dev Camp Portal - </a:t>
            </a:r>
            <a:r>
              <a:rPr lang="en-US" dirty="0">
                <a:hlinkClick r:id="rId2"/>
              </a:rPr>
              <a:t>https://powerbidevcamp.net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755D53-56C8-4386-BB50-6F6D720C9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41" y="1771109"/>
            <a:ext cx="8184595" cy="5089023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48330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8199-0360-4B03-84EC-171BEB2D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Providers and App-Owns-Data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40B30-18A6-4ABC-8B2E-A9712DF0E1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App-Owns-Data development allows you to pick any identity provider</a:t>
            </a:r>
          </a:p>
          <a:p>
            <a:pPr lvl="1"/>
            <a:r>
              <a:rPr lang="en-US" dirty="0"/>
              <a:t>Identity provider responsible for authenticating user and validating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LoginId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dirty="0"/>
              <a:t>App-Owns-Data Starter Kit uses Azure AD as client app identity provider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Solution architecture designed to facilitate switching out the identity provider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9CDE22-16CA-4132-9764-134C7BED366E}"/>
              </a:ext>
            </a:extLst>
          </p:cNvPr>
          <p:cNvGrpSpPr/>
          <p:nvPr/>
        </p:nvGrpSpPr>
        <p:grpSpPr>
          <a:xfrm>
            <a:off x="1370422" y="2763756"/>
            <a:ext cx="4837573" cy="966424"/>
            <a:chOff x="493426" y="1242095"/>
            <a:chExt cx="7024256" cy="17145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33A1E94-4984-4405-9205-5ECC34E045D6}"/>
                </a:ext>
              </a:extLst>
            </p:cNvPr>
            <p:cNvSpPr/>
            <p:nvPr/>
          </p:nvSpPr>
          <p:spPr bwMode="auto">
            <a:xfrm>
              <a:off x="493426" y="1242095"/>
              <a:ext cx="7024256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004FB74-95A6-419F-9B66-3208DFBB9B7C}"/>
                </a:ext>
              </a:extLst>
            </p:cNvPr>
            <p:cNvSpPr/>
            <p:nvPr/>
          </p:nvSpPr>
          <p:spPr>
            <a:xfrm>
              <a:off x="4894874" y="1513263"/>
              <a:ext cx="2515418" cy="11721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B1446E0-F967-4CF3-A431-DD14862E451F}"/>
                </a:ext>
              </a:extLst>
            </p:cNvPr>
            <p:cNvSpPr/>
            <p:nvPr/>
          </p:nvSpPr>
          <p:spPr>
            <a:xfrm>
              <a:off x="800494" y="1513263"/>
              <a:ext cx="2515418" cy="1172165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5E9E6CD-C46B-433E-8100-A1CFFEAD7EB1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3315912" y="2099346"/>
              <a:ext cx="1578962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030C7D-2C30-478B-AA00-F16457425D10}"/>
                </a:ext>
              </a:extLst>
            </p:cNvPr>
            <p:cNvSpPr/>
            <p:nvPr/>
          </p:nvSpPr>
          <p:spPr>
            <a:xfrm>
              <a:off x="3510329" y="1741697"/>
              <a:ext cx="1005280" cy="7152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Azure AD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6A234E-AA29-47AF-AD63-B8670CD3009E}"/>
              </a:ext>
            </a:extLst>
          </p:cNvPr>
          <p:cNvGrpSpPr/>
          <p:nvPr/>
        </p:nvGrpSpPr>
        <p:grpSpPr>
          <a:xfrm>
            <a:off x="1338898" y="4517618"/>
            <a:ext cx="4837573" cy="966424"/>
            <a:chOff x="493426" y="1242095"/>
            <a:chExt cx="7024256" cy="17145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EABDB16-6A92-4352-9A15-08A53A372AC4}"/>
                </a:ext>
              </a:extLst>
            </p:cNvPr>
            <p:cNvSpPr/>
            <p:nvPr/>
          </p:nvSpPr>
          <p:spPr bwMode="auto">
            <a:xfrm>
              <a:off x="493426" y="1242095"/>
              <a:ext cx="7024256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FE6648C-7CA3-42BE-8059-1C3304D2963A}"/>
                </a:ext>
              </a:extLst>
            </p:cNvPr>
            <p:cNvSpPr/>
            <p:nvPr/>
          </p:nvSpPr>
          <p:spPr>
            <a:xfrm>
              <a:off x="4894874" y="1513263"/>
              <a:ext cx="2515418" cy="11721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EB0178C-BC25-42C9-BDE4-9EF37CACEFCC}"/>
                </a:ext>
              </a:extLst>
            </p:cNvPr>
            <p:cNvSpPr/>
            <p:nvPr/>
          </p:nvSpPr>
          <p:spPr>
            <a:xfrm>
              <a:off x="800494" y="1513263"/>
              <a:ext cx="2515418" cy="1172165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558D82-E75F-4D79-B4D1-4B176D1ED1C6}"/>
                </a:ext>
              </a:extLst>
            </p:cNvPr>
            <p:cNvCxnSpPr>
              <a:cxnSpLocks/>
              <a:stCxn id="16" idx="3"/>
              <a:endCxn id="15" idx="1"/>
            </p:cNvCxnSpPr>
            <p:nvPr/>
          </p:nvCxnSpPr>
          <p:spPr>
            <a:xfrm>
              <a:off x="3315912" y="2099346"/>
              <a:ext cx="1578962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7DA9730-2F34-422C-B384-6A9F3614E297}"/>
                </a:ext>
              </a:extLst>
            </p:cNvPr>
            <p:cNvSpPr/>
            <p:nvPr/>
          </p:nvSpPr>
          <p:spPr>
            <a:xfrm>
              <a:off x="3491930" y="1741697"/>
              <a:ext cx="1066682" cy="7152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OneLogin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D0979D6-F334-4AAD-A5F0-7E4CAE392BAC}"/>
              </a:ext>
            </a:extLst>
          </p:cNvPr>
          <p:cNvGrpSpPr/>
          <p:nvPr/>
        </p:nvGrpSpPr>
        <p:grpSpPr>
          <a:xfrm>
            <a:off x="6672895" y="4517618"/>
            <a:ext cx="4837573" cy="966424"/>
            <a:chOff x="493426" y="1242095"/>
            <a:chExt cx="7024256" cy="17145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9C7406A-6048-4CF5-B670-AE17D1E183FE}"/>
                </a:ext>
              </a:extLst>
            </p:cNvPr>
            <p:cNvSpPr/>
            <p:nvPr/>
          </p:nvSpPr>
          <p:spPr bwMode="auto">
            <a:xfrm>
              <a:off x="493426" y="1242095"/>
              <a:ext cx="7024256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7415DF4-6A55-4D55-828E-A72DAFBABB98}"/>
                </a:ext>
              </a:extLst>
            </p:cNvPr>
            <p:cNvSpPr/>
            <p:nvPr/>
          </p:nvSpPr>
          <p:spPr>
            <a:xfrm>
              <a:off x="4894874" y="1513263"/>
              <a:ext cx="2515418" cy="11721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5682C98-B1F8-476B-88FA-9E8B1B9DC7BB}"/>
                </a:ext>
              </a:extLst>
            </p:cNvPr>
            <p:cNvSpPr/>
            <p:nvPr/>
          </p:nvSpPr>
          <p:spPr>
            <a:xfrm>
              <a:off x="800494" y="1513263"/>
              <a:ext cx="2515418" cy="1172165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1E4D0D1-82C6-4420-B540-0648AE34FA83}"/>
                </a:ext>
              </a:extLst>
            </p:cNvPr>
            <p:cNvCxnSpPr>
              <a:cxnSpLocks/>
              <a:stCxn id="22" idx="3"/>
              <a:endCxn id="21" idx="1"/>
            </p:cNvCxnSpPr>
            <p:nvPr/>
          </p:nvCxnSpPr>
          <p:spPr>
            <a:xfrm>
              <a:off x="3315912" y="2099346"/>
              <a:ext cx="1578962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209400-2C96-434E-A9AA-6C30BA874C16}"/>
                </a:ext>
              </a:extLst>
            </p:cNvPr>
            <p:cNvSpPr/>
            <p:nvPr/>
          </p:nvSpPr>
          <p:spPr>
            <a:xfrm>
              <a:off x="3510329" y="1741697"/>
              <a:ext cx="1005280" cy="7152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PING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634D07-1F0F-4603-A74A-7F789885786D}"/>
              </a:ext>
            </a:extLst>
          </p:cNvPr>
          <p:cNvGrpSpPr/>
          <p:nvPr/>
        </p:nvGrpSpPr>
        <p:grpSpPr>
          <a:xfrm>
            <a:off x="1359261" y="5798274"/>
            <a:ext cx="4837573" cy="966424"/>
            <a:chOff x="493426" y="1242095"/>
            <a:chExt cx="7024256" cy="17145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7F73A1-BBFE-48E8-890A-BFEF7D54A9DB}"/>
                </a:ext>
              </a:extLst>
            </p:cNvPr>
            <p:cNvSpPr/>
            <p:nvPr/>
          </p:nvSpPr>
          <p:spPr bwMode="auto">
            <a:xfrm>
              <a:off x="493426" y="1242095"/>
              <a:ext cx="7024256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F06FE3F-0F8F-40C1-B684-D6FE0C0A1D81}"/>
                </a:ext>
              </a:extLst>
            </p:cNvPr>
            <p:cNvSpPr/>
            <p:nvPr/>
          </p:nvSpPr>
          <p:spPr>
            <a:xfrm>
              <a:off x="4894874" y="1513263"/>
              <a:ext cx="2515418" cy="11721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5C8C522-AAA9-443B-9680-8CEAABFA0239}"/>
                </a:ext>
              </a:extLst>
            </p:cNvPr>
            <p:cNvSpPr/>
            <p:nvPr/>
          </p:nvSpPr>
          <p:spPr>
            <a:xfrm>
              <a:off x="800494" y="1513263"/>
              <a:ext cx="2515418" cy="1172165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FBC252F-A810-414D-9EF3-B5C6D89F4F28}"/>
                </a:ext>
              </a:extLst>
            </p:cNvPr>
            <p:cNvCxnSpPr>
              <a:cxnSpLocks/>
              <a:stCxn id="28" idx="3"/>
              <a:endCxn id="27" idx="1"/>
            </p:cNvCxnSpPr>
            <p:nvPr/>
          </p:nvCxnSpPr>
          <p:spPr>
            <a:xfrm>
              <a:off x="3315912" y="2099346"/>
              <a:ext cx="1578962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7F0C40B-8E3D-48A9-9845-41F3BB453FB9}"/>
                </a:ext>
              </a:extLst>
            </p:cNvPr>
            <p:cNvSpPr/>
            <p:nvPr/>
          </p:nvSpPr>
          <p:spPr>
            <a:xfrm>
              <a:off x="3510329" y="1741697"/>
              <a:ext cx="1005280" cy="7152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Okta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DAC5241-445F-4DA2-BDBA-82574F4C8538}"/>
              </a:ext>
            </a:extLst>
          </p:cNvPr>
          <p:cNvGrpSpPr/>
          <p:nvPr/>
        </p:nvGrpSpPr>
        <p:grpSpPr>
          <a:xfrm>
            <a:off x="6672895" y="5780096"/>
            <a:ext cx="4837573" cy="966424"/>
            <a:chOff x="493426" y="1242095"/>
            <a:chExt cx="7024256" cy="171450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51A31AB-999D-4118-852B-709F5E28E9FF}"/>
                </a:ext>
              </a:extLst>
            </p:cNvPr>
            <p:cNvSpPr/>
            <p:nvPr/>
          </p:nvSpPr>
          <p:spPr bwMode="auto">
            <a:xfrm>
              <a:off x="493426" y="1242095"/>
              <a:ext cx="7024256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1EB176B7-1BFE-42C9-95E7-A526668CDECF}"/>
                </a:ext>
              </a:extLst>
            </p:cNvPr>
            <p:cNvSpPr/>
            <p:nvPr/>
          </p:nvSpPr>
          <p:spPr>
            <a:xfrm>
              <a:off x="4894874" y="1513263"/>
              <a:ext cx="2515418" cy="11721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46C15A5-3704-4FE5-A83B-B26C847AA593}"/>
                </a:ext>
              </a:extLst>
            </p:cNvPr>
            <p:cNvSpPr/>
            <p:nvPr/>
          </p:nvSpPr>
          <p:spPr>
            <a:xfrm>
              <a:off x="800494" y="1513263"/>
              <a:ext cx="2515418" cy="1172165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467AD95-038A-4FC4-AFCF-FD978ED41B6E}"/>
                </a:ext>
              </a:extLst>
            </p:cNvPr>
            <p:cNvCxnSpPr>
              <a:cxnSpLocks/>
              <a:stCxn id="34" idx="3"/>
              <a:endCxn id="33" idx="1"/>
            </p:cNvCxnSpPr>
            <p:nvPr/>
          </p:nvCxnSpPr>
          <p:spPr>
            <a:xfrm>
              <a:off x="3315912" y="2099346"/>
              <a:ext cx="1578962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E1D3F75-DBF0-421F-BB5F-D5BA6390A192}"/>
                </a:ext>
              </a:extLst>
            </p:cNvPr>
            <p:cNvSpPr/>
            <p:nvPr/>
          </p:nvSpPr>
          <p:spPr>
            <a:xfrm>
              <a:off x="3510329" y="1741697"/>
              <a:ext cx="1005280" cy="7152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Auth0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31322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1868-92E4-4EE7-BFC0-B2087E63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AppOwnsDataWebApi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26DDF-C0A7-4527-9709-B49BAB8C33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Provides service-oriented architecture endpoints for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</a:p>
          <a:p>
            <a:pPr lvl="1"/>
            <a:r>
              <a:rPr lang="en-US" sz="2000" dirty="0"/>
              <a:t>Provides endpoint to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process user login</a:t>
            </a:r>
          </a:p>
          <a:p>
            <a:pPr lvl="1"/>
            <a:r>
              <a:rPr lang="en-US" sz="2000" dirty="0"/>
              <a:t>Provides endpoint to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retrieve embedding data and embed tokens</a:t>
            </a:r>
          </a:p>
          <a:p>
            <a:pPr lvl="1"/>
            <a:r>
              <a:rPr lang="en-US" sz="2000" dirty="0"/>
              <a:t>Provides endpoint to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log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activity events</a:t>
            </a:r>
            <a:r>
              <a:rPr lang="en-US" sz="2000" dirty="0"/>
              <a:t> to be recorded in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AppOwnsDataDB</a:t>
            </a:r>
          </a:p>
          <a:p>
            <a:pPr lvl="1"/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B6792B-07C9-413F-AA19-5BB1F291B629}"/>
              </a:ext>
            </a:extLst>
          </p:cNvPr>
          <p:cNvGrpSpPr/>
          <p:nvPr/>
        </p:nvGrpSpPr>
        <p:grpSpPr>
          <a:xfrm>
            <a:off x="1288995" y="2977050"/>
            <a:ext cx="9838000" cy="2867994"/>
            <a:chOff x="514690" y="2618404"/>
            <a:chExt cx="10952013" cy="339782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02409E-ECA4-4CA8-B227-CC632EA91DBF}"/>
                </a:ext>
              </a:extLst>
            </p:cNvPr>
            <p:cNvSpPr/>
            <p:nvPr/>
          </p:nvSpPr>
          <p:spPr bwMode="auto">
            <a:xfrm>
              <a:off x="514690" y="2618404"/>
              <a:ext cx="10952013" cy="33978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3373794-1E5E-4BBC-90F9-6E6002CE7AC2}"/>
                </a:ext>
              </a:extLst>
            </p:cNvPr>
            <p:cNvSpPr/>
            <p:nvPr/>
          </p:nvSpPr>
          <p:spPr>
            <a:xfrm>
              <a:off x="8674032" y="2808261"/>
              <a:ext cx="2579185" cy="1172167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24" dirty="0">
                  <a:latin typeface="Arial Black" panose="020B0A04020102020204" pitchFamily="34" charset="0"/>
                </a:rPr>
                <a:t>Power BI REST API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F39F322-28C7-474C-9639-6239498121D9}"/>
                </a:ext>
              </a:extLst>
            </p:cNvPr>
            <p:cNvSpPr/>
            <p:nvPr/>
          </p:nvSpPr>
          <p:spPr>
            <a:xfrm>
              <a:off x="4707535" y="2808261"/>
              <a:ext cx="2579185" cy="117216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24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BC2B0EC-327D-49FE-999B-8CA2D8604C2A}"/>
                </a:ext>
              </a:extLst>
            </p:cNvPr>
            <p:cNvSpPr/>
            <p:nvPr/>
          </p:nvSpPr>
          <p:spPr>
            <a:xfrm>
              <a:off x="676922" y="2808261"/>
              <a:ext cx="2579185" cy="1172166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24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D301911-E703-4F06-80CC-FFB6F615E153}"/>
                </a:ext>
              </a:extLst>
            </p:cNvPr>
            <p:cNvCxnSpPr>
              <a:cxnSpLocks/>
              <a:stCxn id="10" idx="3"/>
              <a:endCxn id="9" idx="1"/>
            </p:cNvCxnSpPr>
            <p:nvPr/>
          </p:nvCxnSpPr>
          <p:spPr>
            <a:xfrm>
              <a:off x="7286721" y="3394345"/>
              <a:ext cx="1387311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6AD92A4-4311-4078-AFE4-1AC5B41896EC}"/>
                </a:ext>
              </a:extLst>
            </p:cNvPr>
            <p:cNvCxnSpPr>
              <a:cxnSpLocks/>
              <a:stCxn id="11" idx="3"/>
              <a:endCxn id="10" idx="1"/>
            </p:cNvCxnSpPr>
            <p:nvPr/>
          </p:nvCxnSpPr>
          <p:spPr>
            <a:xfrm>
              <a:off x="3256107" y="3394345"/>
              <a:ext cx="1451428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Magnetic Disk 13">
              <a:extLst>
                <a:ext uri="{FF2B5EF4-FFF2-40B4-BE49-F238E27FC236}">
                  <a16:creationId xmlns:a16="http://schemas.microsoft.com/office/drawing/2014/main" id="{CBEBA2BF-974D-48D1-9B2C-EF3FA27550BA}"/>
                </a:ext>
              </a:extLst>
            </p:cNvPr>
            <p:cNvSpPr/>
            <p:nvPr/>
          </p:nvSpPr>
          <p:spPr>
            <a:xfrm>
              <a:off x="5146339" y="4688247"/>
              <a:ext cx="1889220" cy="1172166"/>
            </a:xfrm>
            <a:prstGeom prst="flowChartMagneticDisk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24" dirty="0">
                  <a:latin typeface="Arial Black" panose="020B0A04020102020204" pitchFamily="34" charset="0"/>
                </a:rPr>
                <a:t>AppOwnsDataDB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DA88E38-86A8-42F6-9D3E-35F4F4B31532}"/>
                </a:ext>
              </a:extLst>
            </p:cNvPr>
            <p:cNvCxnSpPr>
              <a:cxnSpLocks/>
            </p:cNvCxnSpPr>
            <p:nvPr/>
          </p:nvCxnSpPr>
          <p:spPr>
            <a:xfrm>
              <a:off x="6034799" y="4062603"/>
              <a:ext cx="0" cy="53043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150E685-E7E0-44F7-9143-853168F39492}"/>
                </a:ext>
              </a:extLst>
            </p:cNvPr>
            <p:cNvCxnSpPr>
              <a:cxnSpLocks/>
            </p:cNvCxnSpPr>
            <p:nvPr/>
          </p:nvCxnSpPr>
          <p:spPr>
            <a:xfrm>
              <a:off x="6166448" y="4062602"/>
              <a:ext cx="0" cy="53043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3597A10-0DDB-42E9-9A2C-6ED203611E89}"/>
                </a:ext>
              </a:extLst>
            </p:cNvPr>
            <p:cNvSpPr/>
            <p:nvPr/>
          </p:nvSpPr>
          <p:spPr>
            <a:xfrm>
              <a:off x="3527191" y="3036695"/>
              <a:ext cx="973376" cy="715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22" dirty="0">
                  <a:solidFill>
                    <a:schemeClr val="tx1"/>
                  </a:solidFill>
                </a:rPr>
                <a:t>Azure AD Client App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A43C88-694C-4F8D-9649-FC02AEA7778A}"/>
                </a:ext>
              </a:extLst>
            </p:cNvPr>
            <p:cNvSpPr/>
            <p:nvPr/>
          </p:nvSpPr>
          <p:spPr>
            <a:xfrm>
              <a:off x="7493687" y="3036695"/>
              <a:ext cx="973376" cy="715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22" dirty="0">
                  <a:solidFill>
                    <a:schemeClr val="tx1"/>
                  </a:solidFill>
                </a:rPr>
                <a:t>Azure AD Service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5584453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3156E-2227-4579-84B7-DDBA7C23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single service principal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496E3-A6BE-4F06-A675-AD43EE580C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77355"/>
          </a:xfrm>
        </p:spPr>
        <p:txBody>
          <a:bodyPr/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sz="2000" dirty="0"/>
              <a:t> calls Power BI REST API to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create and configure workspaces</a:t>
            </a: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sz="2000" dirty="0"/>
              <a:t> calls Power BI REST API to generate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embed data &amp; embed tokens</a:t>
            </a:r>
            <a:r>
              <a:rPr lang="en-US" sz="2000" dirty="0"/>
              <a:t> </a:t>
            </a:r>
          </a:p>
          <a:p>
            <a:r>
              <a:rPr lang="en-US" sz="2000" dirty="0"/>
              <a:t>Both applications run under identity of single service principal</a:t>
            </a:r>
          </a:p>
          <a:p>
            <a:r>
              <a:rPr lang="en-US" sz="2000" dirty="0"/>
              <a:t>Service principal has admin permissions on any workspaces that it creates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70935F-82AE-42F5-B832-09149A506953}"/>
              </a:ext>
            </a:extLst>
          </p:cNvPr>
          <p:cNvSpPr/>
          <p:nvPr/>
        </p:nvSpPr>
        <p:spPr bwMode="auto">
          <a:xfrm>
            <a:off x="951465" y="3407978"/>
            <a:ext cx="7111897" cy="2475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7B218C-19C6-4698-8F18-F1736F42749F}"/>
              </a:ext>
            </a:extLst>
          </p:cNvPr>
          <p:cNvSpPr/>
          <p:nvPr/>
        </p:nvSpPr>
        <p:spPr>
          <a:xfrm>
            <a:off x="1241537" y="3625797"/>
            <a:ext cx="2398125" cy="81430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 Black" panose="020B0A04020102020204" pitchFamily="34" charset="0"/>
              </a:rPr>
              <a:t>AppOwnsDataAdmin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81F3BB0-3656-41E4-9F81-64EAFC6BB6E6}"/>
              </a:ext>
            </a:extLst>
          </p:cNvPr>
          <p:cNvSpPr/>
          <p:nvPr/>
        </p:nvSpPr>
        <p:spPr>
          <a:xfrm>
            <a:off x="5362740" y="4449379"/>
            <a:ext cx="2398125" cy="70121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 Black" panose="020B0A04020102020204" pitchFamily="34" charset="0"/>
              </a:rPr>
              <a:t>Power BI REST API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B29600-E99F-4360-82E0-DD7F3376085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639662" y="4032949"/>
            <a:ext cx="1673978" cy="678684"/>
          </a:xfrm>
          <a:prstGeom prst="straightConnector1">
            <a:avLst/>
          </a:prstGeom>
          <a:ln w="38100">
            <a:solidFill>
              <a:srgbClr val="A500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2843FCC-F75C-4874-959D-58254B21D30A}"/>
              </a:ext>
            </a:extLst>
          </p:cNvPr>
          <p:cNvSpPr/>
          <p:nvPr/>
        </p:nvSpPr>
        <p:spPr>
          <a:xfrm>
            <a:off x="1228637" y="4799986"/>
            <a:ext cx="2398125" cy="81430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 Black" panose="020B0A04020102020204" pitchFamily="34" charset="0"/>
              </a:rPr>
              <a:t>AppOwnsDataWebApi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F3EBBA-8956-418D-9875-22C84B886C39}"/>
              </a:ext>
            </a:extLst>
          </p:cNvPr>
          <p:cNvSpPr/>
          <p:nvPr/>
        </p:nvSpPr>
        <p:spPr>
          <a:xfrm>
            <a:off x="3971635" y="4126008"/>
            <a:ext cx="868722" cy="492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App-Owns-Data Service App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2F3015-3980-463D-9C5E-A22F70A482FF}"/>
              </a:ext>
            </a:extLst>
          </p:cNvPr>
          <p:cNvCxnSpPr>
            <a:cxnSpLocks/>
          </p:cNvCxnSpPr>
          <p:nvPr/>
        </p:nvCxnSpPr>
        <p:spPr>
          <a:xfrm flipV="1">
            <a:off x="3625502" y="4933265"/>
            <a:ext cx="1688138" cy="306758"/>
          </a:xfrm>
          <a:prstGeom prst="straightConnector1">
            <a:avLst/>
          </a:prstGeom>
          <a:ln w="38100">
            <a:solidFill>
              <a:srgbClr val="A500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B0A6721-0BC6-46F3-86F1-EC2CE8F97F4A}"/>
              </a:ext>
            </a:extLst>
          </p:cNvPr>
          <p:cNvSpPr/>
          <p:nvPr/>
        </p:nvSpPr>
        <p:spPr>
          <a:xfrm>
            <a:off x="3945835" y="4872502"/>
            <a:ext cx="868722" cy="492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App-Owns-Data Service App</a:t>
            </a:r>
          </a:p>
        </p:txBody>
      </p:sp>
    </p:spTree>
    <p:extLst>
      <p:ext uri="{BB962C8B-B14F-4D97-AF65-F5344CB8AC3E}">
        <p14:creationId xmlns:p14="http://schemas.microsoft.com/office/powerpoint/2010/main" val="270760472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B1121-9F09-41A3-849C-BE8ACC41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App-Owns-Data Client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B865E-AE63-4095-85C6-A334C2DFD5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665654"/>
          </a:xfrm>
        </p:spPr>
        <p:txBody>
          <a:bodyPr/>
          <a:lstStyle/>
          <a:p>
            <a:r>
              <a:rPr lang="en-US" dirty="0"/>
              <a:t>Azure AD application used to authenticate user of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</a:p>
          <a:p>
            <a:pPr lvl="1"/>
            <a:r>
              <a:rPr lang="en-US" dirty="0"/>
              <a:t>Users can authenticate using any Microsoft organizational or personal account</a:t>
            </a:r>
          </a:p>
          <a:p>
            <a:pPr lvl="1"/>
            <a:r>
              <a:rPr lang="en-US" dirty="0"/>
              <a:t>Authentication allows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dirty="0"/>
              <a:t> to validate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LoginId</a:t>
            </a:r>
            <a:r>
              <a:rPr lang="en-US" dirty="0"/>
              <a:t> of current user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dirty="0"/>
              <a:t> both configured with this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Client ID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Remember</a:t>
            </a:r>
            <a:r>
              <a:rPr lang="en-US" dirty="0"/>
              <a:t> – you don’t have to use Azure AD as the identity provider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7E11EF-0E68-4E82-8C92-B6DF96EDFBC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563" y="2858655"/>
            <a:ext cx="4961013" cy="1954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CDEE3E-ED90-4C45-B6C0-27280893090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328" y="4813195"/>
            <a:ext cx="4893482" cy="1500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21D31C-4DCC-4300-BA91-131920C561E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186" y="2858655"/>
            <a:ext cx="3653858" cy="2875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385263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C1BF8-4C18-4216-B9BB-94334217D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Custom Scope for AppOwnsDataWebApi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4E182-9AF9-463D-9CB0-E907C81367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15827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App-Owns-Data Client App</a:t>
            </a:r>
            <a:r>
              <a:rPr lang="en-US" dirty="0"/>
              <a:t> used to secure a custom Web API</a:t>
            </a:r>
          </a:p>
          <a:p>
            <a:pPr lvl="1"/>
            <a:r>
              <a:rPr lang="en-US" dirty="0"/>
              <a:t>Securing Web API with Azure AD application requires creating custom scope</a:t>
            </a:r>
          </a:p>
          <a:p>
            <a:pPr lvl="1"/>
            <a:r>
              <a:rPr lang="en-US" dirty="0"/>
              <a:t>Set up requires creating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custom scope</a:t>
            </a:r>
            <a:r>
              <a:rPr lang="en-US" dirty="0"/>
              <a:t> in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App-Owns-Data Client App</a:t>
            </a:r>
            <a:r>
              <a:rPr lang="en-US" dirty="0"/>
              <a:t> named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Reports.Embed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Scope identifier created in the format of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api://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[CLIENT_ID]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/Reports.Embed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E803D1-ECD1-4BAE-8A14-FF92AC976F7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085" y="2939983"/>
            <a:ext cx="4155431" cy="3778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E5F69D-0F57-4A89-BA9F-4D5830BB163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376" y="2979738"/>
            <a:ext cx="6184910" cy="16415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662255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4ECE38-43FA-4749-8174-FEAE842A826D}"/>
              </a:ext>
            </a:extLst>
          </p:cNvPr>
          <p:cNvSpPr/>
          <p:nvPr/>
        </p:nvSpPr>
        <p:spPr>
          <a:xfrm>
            <a:off x="954593" y="3497262"/>
            <a:ext cx="8460713" cy="14469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9034D-45F3-4693-8722-EB5B1CEC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Login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5BE84-137C-4A3E-8248-E38F01712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685351"/>
          </a:xfrm>
        </p:spPr>
        <p:txBody>
          <a:bodyPr/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sz="2400" dirty="0"/>
              <a:t> calls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UserLogin</a:t>
            </a:r>
            <a:r>
              <a:rPr lang="en-US" sz="2400" dirty="0"/>
              <a:t> endpoint after authenticating user</a:t>
            </a:r>
          </a:p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sz="2400" dirty="0"/>
              <a:t> updates last login time for existing users</a:t>
            </a:r>
          </a:p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sz="2400" dirty="0"/>
              <a:t> creates new record for first-time users</a:t>
            </a:r>
          </a:p>
          <a:p>
            <a:r>
              <a:rPr lang="en-US" sz="2400" dirty="0"/>
              <a:t>New users have no access to content until they are assigned to a customer tenant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626B47-3A2E-42D3-B5AD-6CB7AB760F43}"/>
              </a:ext>
            </a:extLst>
          </p:cNvPr>
          <p:cNvSpPr/>
          <p:nvPr/>
        </p:nvSpPr>
        <p:spPr>
          <a:xfrm>
            <a:off x="6914299" y="3750688"/>
            <a:ext cx="2316836" cy="98938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latin typeface="Arial Black" panose="020B0A04020102020204" pitchFamily="34" charset="0"/>
              </a:rPr>
              <a:t>AppOwnsDataWebApi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7B6EF4-0E86-4AEF-B019-CC2572DF71C8}"/>
              </a:ext>
            </a:extLst>
          </p:cNvPr>
          <p:cNvSpPr/>
          <p:nvPr/>
        </p:nvSpPr>
        <p:spPr>
          <a:xfrm>
            <a:off x="1103130" y="3750688"/>
            <a:ext cx="2316836" cy="989387"/>
          </a:xfrm>
          <a:prstGeom prst="roundRect">
            <a:avLst/>
          </a:prstGeom>
          <a:solidFill>
            <a:srgbClr val="9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solidFill>
                  <a:schemeClr val="bg1"/>
                </a:solidFill>
                <a:latin typeface="Arial Black" panose="020B0A04020102020204" pitchFamily="34" charset="0"/>
              </a:rPr>
              <a:t>AppOwnsDataClient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601067-5588-4626-B2F6-47AB1E229E50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3419966" y="4245382"/>
            <a:ext cx="3494333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DFF2095-9B91-4737-AB16-AC840858338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36127" y="3737978"/>
            <a:ext cx="2029610" cy="1014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724090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1081D-49C8-45B8-B97D-8E65275F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Unassigned users have no access to content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CE756-A7B4-4387-BA15-5905C4CAEF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New users created without being assigned to tenant</a:t>
            </a:r>
          </a:p>
          <a:p>
            <a:r>
              <a:rPr lang="en-US" dirty="0"/>
              <a:t>Users see message shown below until they are assigned to tenant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594C44-D2EE-4F58-9895-73AE6A0B2B2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16" y="2389746"/>
            <a:ext cx="8539736" cy="27490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0213356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5343-117C-43E2-B6A4-3BA97493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Data View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E1339-A2FF-4BA3-A170-1D325F34B1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dirty="0"/>
              <a:t> returns view model to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</a:p>
          <a:p>
            <a:pPr lvl="1"/>
            <a:r>
              <a:rPr lang="en-US" dirty="0"/>
              <a:t>View model contains embedding data for reports and datasets</a:t>
            </a:r>
          </a:p>
          <a:p>
            <a:pPr lvl="1"/>
            <a:r>
              <a:rPr lang="en-US" dirty="0"/>
              <a:t>View model contains embed token used to embed reports</a:t>
            </a:r>
          </a:p>
          <a:p>
            <a:pPr lvl="1"/>
            <a:r>
              <a:rPr lang="en-US" dirty="0"/>
              <a:t>Embed tokens contains set of permissions generated for current 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33FA1A-4AFB-4B37-A5F2-C1F199B5EA35}"/>
              </a:ext>
            </a:extLst>
          </p:cNvPr>
          <p:cNvSpPr/>
          <p:nvPr/>
        </p:nvSpPr>
        <p:spPr>
          <a:xfrm>
            <a:off x="1266092" y="3300430"/>
            <a:ext cx="8460713" cy="2075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1EBE1F-1257-4EA0-B661-28ECE114A898}"/>
              </a:ext>
            </a:extLst>
          </p:cNvPr>
          <p:cNvSpPr/>
          <p:nvPr/>
        </p:nvSpPr>
        <p:spPr>
          <a:xfrm>
            <a:off x="7225798" y="3861219"/>
            <a:ext cx="2316836" cy="98938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latin typeface="Arial Black" panose="020B0A04020102020204" pitchFamily="34" charset="0"/>
              </a:rPr>
              <a:t>AppOwnsDataWebApi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B0FF0B-1E3A-4C36-BC36-B566A295A842}"/>
              </a:ext>
            </a:extLst>
          </p:cNvPr>
          <p:cNvSpPr/>
          <p:nvPr/>
        </p:nvSpPr>
        <p:spPr>
          <a:xfrm>
            <a:off x="1414629" y="3861219"/>
            <a:ext cx="2316836" cy="989387"/>
          </a:xfrm>
          <a:prstGeom prst="roundRect">
            <a:avLst/>
          </a:prstGeom>
          <a:solidFill>
            <a:srgbClr val="9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solidFill>
                  <a:schemeClr val="bg1"/>
                </a:solidFill>
                <a:latin typeface="Arial Black" panose="020B0A04020102020204" pitchFamily="34" charset="0"/>
              </a:rPr>
              <a:t>AppOwnsDataClient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669D71-FE04-4C21-B715-5F36A3787B79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3731465" y="4355913"/>
            <a:ext cx="3494333" cy="0"/>
          </a:xfrm>
          <a:prstGeom prst="straightConnector1">
            <a:avLst/>
          </a:prstGeom>
          <a:ln w="57150">
            <a:solidFill>
              <a:srgbClr val="A500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CD18046-78C6-4B9A-9D1E-4217B1ED50E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76213" y="3478748"/>
            <a:ext cx="2150347" cy="1754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2531354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2ACA-F8FD-418E-86A0-3F024D13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User Permission Assignments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04755-DB9A-4C85-879C-99C5FC5DCA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139047"/>
          </a:xfrm>
        </p:spPr>
        <p:txBody>
          <a:bodyPr/>
          <a:lstStyle/>
          <a:p>
            <a:r>
              <a:rPr lang="en-US" sz="2000" dirty="0"/>
              <a:t>Use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sz="2000" dirty="0"/>
              <a:t> to move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sz="2000" dirty="0"/>
              <a:t> user through 4 possible states</a:t>
            </a:r>
          </a:p>
          <a:p>
            <a:pPr marL="852488" lvl="1" indent="-457200">
              <a:buFont typeface="+mj-lt"/>
              <a:buAutoNum type="arabicPeriod"/>
            </a:pPr>
            <a:r>
              <a:rPr lang="en-US" sz="1800" dirty="0"/>
              <a:t>Test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sz="1800" dirty="0"/>
              <a:t> when user is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unassigned</a:t>
            </a:r>
          </a:p>
          <a:p>
            <a:pPr marL="852488" lvl="1" indent="-457200">
              <a:buFont typeface="+mj-lt"/>
              <a:buAutoNum type="arabicPeriod"/>
            </a:pPr>
            <a:r>
              <a:rPr lang="en-US" sz="1800" dirty="0"/>
              <a:t>Test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sz="1800" dirty="0"/>
              <a:t> when user is assigned to tenant with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read-only permissions</a:t>
            </a:r>
          </a:p>
          <a:p>
            <a:pPr marL="852488" lvl="1" indent="-457200">
              <a:buFont typeface="+mj-lt"/>
              <a:buAutoNum type="arabicPeriod"/>
            </a:pPr>
            <a:r>
              <a:rPr lang="en-US" sz="1800" dirty="0"/>
              <a:t>Test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sz="1800" dirty="0"/>
              <a:t> when user is assigned to tenant with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edit permissions</a:t>
            </a:r>
          </a:p>
          <a:p>
            <a:pPr marL="852488" lvl="1" indent="-457200">
              <a:buFont typeface="+mj-lt"/>
              <a:buAutoNum type="arabicPeriod"/>
            </a:pPr>
            <a:r>
              <a:rPr lang="en-US" sz="1800" dirty="0"/>
              <a:t>Test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sz="1800" dirty="0"/>
              <a:t> when user is assigned to tenant with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edit + create permissions</a:t>
            </a:r>
          </a:p>
          <a:p>
            <a:pPr lvl="1"/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7E0BB6-7DA2-4926-AD8D-DF97B839AB3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124" y="3347377"/>
            <a:ext cx="4888197" cy="1475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9322AD-8D8E-4F74-B8E7-B72CB2F996C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884" y="3275275"/>
            <a:ext cx="5378167" cy="217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8A4BB-FC5A-4065-8BD1-B904D7B8853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341" y="5647347"/>
            <a:ext cx="6419873" cy="1198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75896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676B-F35F-49FF-A908-9592835F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AppOwnsDataClient User Experience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D1745A-07EF-48A0-B281-789D2B33E1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585323"/>
          </a:xfrm>
        </p:spPr>
        <p:txBody>
          <a:bodyPr/>
          <a:lstStyle/>
          <a:p>
            <a:r>
              <a:rPr lang="en-US" dirty="0"/>
              <a:t>Test user experience when user is unassigned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Test experience with user assigned - make browser window narrow to see mobile 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E34E37-C4B3-4D7D-94C5-C9B88B8EC1A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68" y="1736794"/>
            <a:ext cx="5504911" cy="1531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206398-4326-4482-B470-561EDC45263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25" y="3872198"/>
            <a:ext cx="5276313" cy="294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109BE4-49FC-4734-86B6-921CE8B7C3B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023" y="3885058"/>
            <a:ext cx="2263072" cy="2863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47179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994A-2C27-4747-8643-30C93E199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 with Developer Sample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0B97F-2912-42C6-AE43-E3E994FF78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754053"/>
          </a:xfrm>
        </p:spPr>
        <p:txBody>
          <a:bodyPr/>
          <a:lstStyle/>
          <a:p>
            <a:r>
              <a:rPr lang="en-US" dirty="0"/>
              <a:t>All source code and documentation available through public GitHub repository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https://github.com/PowerBiDevCamp/App-Owns-Data-Starter-Kit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F3AB9C-60F5-4C17-A5CA-647C4AC96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330" y="2213851"/>
            <a:ext cx="9630382" cy="442723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9219255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31B8C-F5F5-4084-952F-20326ACE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reports using AppOwnsDataClient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B166F-C5FE-4482-A2DF-6FAB31B3F0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user experience when user has edit permissions</a:t>
            </a:r>
          </a:p>
          <a:p>
            <a:pPr lvl="1"/>
            <a:r>
              <a:rPr lang="en-US" dirty="0"/>
              <a:t>User can move report into edit mode</a:t>
            </a:r>
          </a:p>
          <a:p>
            <a:pPr lvl="1"/>
            <a:r>
              <a:rPr lang="en-US" dirty="0"/>
              <a:t>Once in edit mode, you can customize report and save changes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AF538E-B2BF-4C5E-A878-C0C0619B780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16" y="2834465"/>
            <a:ext cx="4073189" cy="164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7B1046-1319-4C49-8D03-58935BD5434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070" y="2790909"/>
            <a:ext cx="6747947" cy="1617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4C665A-C6A1-4101-AFFD-C000C198851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724" y="4652650"/>
            <a:ext cx="6694293" cy="20227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01533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B479-074C-4E81-A8C7-D1904755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Content using AppOwnsDataClient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3ABB64-CB7E-4F04-A1C7-BD7BF52FCE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user experience when user has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edit + create permissions</a:t>
            </a:r>
          </a:p>
          <a:p>
            <a:pPr lvl="1"/>
            <a:r>
              <a:rPr lang="en-US" dirty="0"/>
              <a:t>User can use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Save As</a:t>
            </a:r>
            <a:r>
              <a:rPr lang="en-US" dirty="0"/>
              <a:t> command on report in edit mode to copy a report</a:t>
            </a:r>
          </a:p>
          <a:p>
            <a:pPr lvl="1"/>
            <a:r>
              <a:rPr lang="en-US" dirty="0"/>
              <a:t>User can click dataset link in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Create Report</a:t>
            </a:r>
            <a:r>
              <a:rPr lang="en-US" dirty="0"/>
              <a:t> section to create new report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1501E2-D4FC-48EC-A8D8-609C2B413BF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96" y="2792874"/>
            <a:ext cx="4013732" cy="1679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B85DEC-B90D-4459-97B3-BB420D60735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896" y="4710825"/>
            <a:ext cx="6593917" cy="1769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2FF586-B57D-4207-A5A6-CA12C83078B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145" y="2722006"/>
            <a:ext cx="6644892" cy="17406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64165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BE0F36-1206-4746-92B2-A51FF2F7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59" y="1894441"/>
            <a:ext cx="11228449" cy="30246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8800" dirty="0">
                <a:solidFill>
                  <a:srgbClr val="920000"/>
                </a:solidFill>
              </a:rPr>
              <a:t>Demo Time</a:t>
            </a:r>
            <a:br>
              <a:rPr lang="en-US" dirty="0"/>
            </a:br>
            <a:r>
              <a:rPr lang="en-US" sz="4000" dirty="0"/>
              <a:t>Running the AppOwnsDataClient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7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21852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Solution Architecture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Test the AppOwnsDataAdmin application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Test the AppOwnsDataClient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Monitor user activity and report performance</a:t>
            </a:r>
          </a:p>
        </p:txBody>
      </p:sp>
    </p:spTree>
    <p:extLst>
      <p:ext uri="{BB962C8B-B14F-4D97-AF65-F5344CB8AC3E}">
        <p14:creationId xmlns:p14="http://schemas.microsoft.com/office/powerpoint/2010/main" val="62560432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1569-D2EA-452B-8D51-03BD5EAF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custom telemetry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F08A9-27CA-4F3C-B7B9-7FE3134FDB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App-Owns-Data Starter Kit demonstrates adding custom telemetry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dirty="0"/>
              <a:t> exposes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ActivityLog</a:t>
            </a:r>
            <a:r>
              <a:rPr lang="en-US" dirty="0"/>
              <a:t> endpoint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dirty="0"/>
              <a:t> logs custom events by posting to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ActivityLog</a:t>
            </a:r>
            <a:r>
              <a:rPr lang="en-US" dirty="0"/>
              <a:t> endpoint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dirty="0"/>
              <a:t> records event activity in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AppOwnsDataDB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B5109-1EF1-4AE9-A0AF-F0BC8CCD46E9}"/>
              </a:ext>
            </a:extLst>
          </p:cNvPr>
          <p:cNvSpPr/>
          <p:nvPr/>
        </p:nvSpPr>
        <p:spPr>
          <a:xfrm>
            <a:off x="1336430" y="3346101"/>
            <a:ext cx="8521003" cy="32154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90A657-EC2C-4985-8F29-62982C630A87}"/>
              </a:ext>
            </a:extLst>
          </p:cNvPr>
          <p:cNvSpPr/>
          <p:nvPr/>
        </p:nvSpPr>
        <p:spPr>
          <a:xfrm>
            <a:off x="7296136" y="3944636"/>
            <a:ext cx="2316836" cy="98938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latin typeface="Arial Black" panose="020B0A04020102020204" pitchFamily="34" charset="0"/>
              </a:rPr>
              <a:t>AppOwnsDataWebApi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EB39B41-7DD8-45DC-BE76-0CB4E9AA74EF}"/>
              </a:ext>
            </a:extLst>
          </p:cNvPr>
          <p:cNvSpPr/>
          <p:nvPr/>
        </p:nvSpPr>
        <p:spPr>
          <a:xfrm>
            <a:off x="1484967" y="3944636"/>
            <a:ext cx="2316836" cy="989387"/>
          </a:xfrm>
          <a:prstGeom prst="roundRect">
            <a:avLst/>
          </a:prstGeom>
          <a:solidFill>
            <a:srgbClr val="9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solidFill>
                  <a:schemeClr val="bg1"/>
                </a:solidFill>
                <a:latin typeface="Arial Black" panose="020B0A04020102020204" pitchFamily="34" charset="0"/>
              </a:rPr>
              <a:t>AppOwnsDataClient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712B60-1B75-40E2-9F83-ECF47378B6C8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3801803" y="4439330"/>
            <a:ext cx="3494333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20571DC-8825-42BA-AD92-80C15D41662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36679" y="3552326"/>
            <a:ext cx="2022763" cy="1803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4280BBF2-3889-4D56-8C25-A1B21BE04E2F}"/>
              </a:ext>
            </a:extLst>
          </p:cNvPr>
          <p:cNvSpPr/>
          <p:nvPr/>
        </p:nvSpPr>
        <p:spPr>
          <a:xfrm>
            <a:off x="7633707" y="5377838"/>
            <a:ext cx="1697053" cy="989387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latin typeface="Arial Black" panose="020B0A04020102020204" pitchFamily="34" charset="0"/>
              </a:rPr>
              <a:t>AppOwnsDataDB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2D5A21-C340-4B08-A21B-20EEB83AEC0C}"/>
              </a:ext>
            </a:extLst>
          </p:cNvPr>
          <p:cNvCxnSpPr>
            <a:cxnSpLocks/>
          </p:cNvCxnSpPr>
          <p:nvPr/>
        </p:nvCxnSpPr>
        <p:spPr>
          <a:xfrm>
            <a:off x="8482234" y="4930114"/>
            <a:ext cx="0" cy="44772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939737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88B4-7D8C-4A4F-BBF3-8DD1960B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user activity data from ActivityLog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FD7BF-40B4-41BE-9791-025EC3516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dirty="0"/>
              <a:t> constantly logs user activity</a:t>
            </a:r>
          </a:p>
          <a:p>
            <a:pPr lvl="1"/>
            <a:r>
              <a:rPr lang="en-US" dirty="0"/>
              <a:t>Activity is logged whenever a user views a report</a:t>
            </a:r>
          </a:p>
          <a:p>
            <a:pPr lvl="1"/>
            <a:r>
              <a:rPr lang="en-US" dirty="0"/>
              <a:t>Activity is logged whenever a user edits, copies or creates a report</a:t>
            </a:r>
          </a:p>
          <a:p>
            <a:pPr lvl="1"/>
            <a:r>
              <a:rPr lang="en-US" dirty="0"/>
              <a:t>Activity is logged by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dirty="0"/>
              <a:t> by adding record into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ActivityLog</a:t>
            </a:r>
            <a:r>
              <a:rPr lang="en-US" dirty="0"/>
              <a:t> table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177D0-46AE-4A7B-8032-0AC8566B9B9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84" y="3162880"/>
            <a:ext cx="10918948" cy="2840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0057397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F55A-3C03-47E2-8674-7455D3B431F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AppOwsDataUsageReporting.pbix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5607F-CAAD-4C28-952A-E356BF9F5D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015663"/>
          </a:xfrm>
        </p:spPr>
        <p:txBody>
          <a:bodyPr/>
          <a:lstStyle/>
          <a:p>
            <a:r>
              <a:rPr lang="en-US" sz="2000" dirty="0"/>
              <a:t>App-Owns-Data Starter Kit includes report template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AppOwsDataUsageReporting.pbix</a:t>
            </a:r>
          </a:p>
          <a:p>
            <a:pPr lvl="1"/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AppOwsDataUsageReporting.pbix</a:t>
            </a:r>
            <a:r>
              <a:rPr lang="en-US" sz="1800" b="1" dirty="0"/>
              <a:t> </a:t>
            </a:r>
            <a:r>
              <a:rPr lang="en-US" sz="1800" dirty="0"/>
              <a:t>imports data from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AppOwnsDataDB</a:t>
            </a:r>
          </a:p>
          <a:p>
            <a:pPr lvl="1"/>
            <a:r>
              <a:rPr lang="en-US" sz="1800" dirty="0"/>
              <a:t>Allows for monitoring and analysis of usage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BADCA-E375-4FBC-9B21-4DEE960FD3A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817" y="2444227"/>
            <a:ext cx="10290116" cy="37566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4215196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CA3EE-AB7C-43BB-B630-8685CEFC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Report Performance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B13B2-39AB-4E6B-8D51-D1AA06D7A8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Steps to capture performance data when embedding a report</a:t>
            </a:r>
          </a:p>
          <a:p>
            <a:pPr lvl="1"/>
            <a:r>
              <a:rPr lang="en-US" dirty="0"/>
              <a:t>Capture time before starting the embedding process</a:t>
            </a:r>
          </a:p>
          <a:p>
            <a:pPr lvl="1"/>
            <a:r>
              <a:rPr lang="en-US" dirty="0"/>
              <a:t>Determine time duration between start of embedding and the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loaded</a:t>
            </a:r>
            <a:r>
              <a:rPr lang="en-US" dirty="0"/>
              <a:t> event</a:t>
            </a:r>
          </a:p>
          <a:p>
            <a:pPr lvl="1"/>
            <a:r>
              <a:rPr lang="en-US" dirty="0"/>
              <a:t>Determine time duration between start of embedding and the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rendered</a:t>
            </a:r>
            <a:r>
              <a:rPr lang="en-US" dirty="0"/>
              <a:t> event</a:t>
            </a:r>
          </a:p>
          <a:p>
            <a:pPr lvl="1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LoadDuration</a:t>
            </a:r>
            <a:r>
              <a:rPr lang="en-US" dirty="0"/>
              <a:t> and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RenderDuration</a:t>
            </a:r>
            <a:r>
              <a:rPr lang="en-US" dirty="0"/>
              <a:t> recorded in milliseconds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0D3EBF-E24A-4A12-8F17-58CA8FC03C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820" y="3606616"/>
            <a:ext cx="8374495" cy="32016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B4302D8-B2A4-43F3-8D50-5161C89EE30E}"/>
              </a:ext>
            </a:extLst>
          </p:cNvPr>
          <p:cNvGrpSpPr/>
          <p:nvPr/>
        </p:nvGrpSpPr>
        <p:grpSpPr>
          <a:xfrm>
            <a:off x="9080292" y="3755845"/>
            <a:ext cx="2707516" cy="2062462"/>
            <a:chOff x="8970962" y="3527244"/>
            <a:chExt cx="2846664" cy="216845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FB79EB6-FCB0-4765-A36D-05503379D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70962" y="3817799"/>
              <a:ext cx="2846664" cy="187790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068B89-017E-454E-BA45-53CB1B32C627}"/>
                </a:ext>
              </a:extLst>
            </p:cNvPr>
            <p:cNvSpPr/>
            <p:nvPr/>
          </p:nvSpPr>
          <p:spPr>
            <a:xfrm>
              <a:off x="8994912" y="3527244"/>
              <a:ext cx="2782383" cy="3279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Activity Event Payload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2664592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789CC-F758-4C18-AE78-C4513E16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Report Performance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67507B-69C8-48F0-B429-F161A2120D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431161"/>
          </a:xfrm>
        </p:spPr>
        <p:txBody>
          <a:bodyPr/>
          <a:lstStyle/>
          <a:p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ViewReport</a:t>
            </a:r>
            <a:r>
              <a:rPr lang="en-US" dirty="0"/>
              <a:t> activity logged with perf data for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LoadDuration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RenderDuration</a:t>
            </a:r>
          </a:p>
          <a:p>
            <a:r>
              <a:rPr lang="en-US" dirty="0"/>
              <a:t>Allows for monitoring/analysis of report performance across multi-tenant environment</a:t>
            </a:r>
          </a:p>
          <a:p>
            <a:r>
              <a:rPr lang="en-US" dirty="0"/>
              <a:t>Allows for early detection of performance problems affecting user experience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EF25F-B373-4E6E-B06F-CBC37A7BAF3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07" y="2783974"/>
            <a:ext cx="10451722" cy="3905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5853449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BE0F36-1206-4746-92B2-A51FF2F7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59" y="1894441"/>
            <a:ext cx="11228449" cy="30246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8800" dirty="0">
                <a:solidFill>
                  <a:srgbClr val="920000"/>
                </a:solidFill>
              </a:rPr>
              <a:t>Demo Time</a:t>
            </a:r>
            <a:br>
              <a:rPr lang="en-US" dirty="0"/>
            </a:br>
            <a:r>
              <a:rPr lang="en-US" sz="4000" dirty="0"/>
              <a:t>Monitoring User Activity and Report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3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4ABE-7049-4A0F-87F2-FB582291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App-Owns-Data Starter Kit Documentation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38495-95E4-4185-B4F9-216B0F146E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Documentation available in several formats </a:t>
            </a:r>
            <a:r>
              <a:rPr lang="en-US" sz="2000" dirty="0"/>
              <a:t>(~40 pages)</a:t>
            </a:r>
            <a:endParaRPr lang="en-US" dirty="0"/>
          </a:p>
          <a:p>
            <a:pPr lvl="1"/>
            <a:r>
              <a:rPr lang="en-US" dirty="0"/>
              <a:t>Online - </a:t>
            </a:r>
            <a:r>
              <a:rPr lang="en-US" dirty="0">
                <a:hlinkClick r:id="rId2"/>
              </a:rPr>
              <a:t>https://github.com/PowerBiDevCamp/App-Owns-Data-Starter-Kit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DOCX – </a:t>
            </a:r>
            <a:r>
              <a:rPr lang="en-US" sz="1400" dirty="0">
                <a:hlinkClick r:id="rId3"/>
              </a:rPr>
              <a:t>https://github.com/PowerBiDevCamp/App-Owns-Data-Starter-Kit/raw/main/Docs/App-Owns-Data%20Starter%20Kit.docx</a:t>
            </a:r>
            <a:r>
              <a:rPr lang="en-US" sz="1400" dirty="0"/>
              <a:t> </a:t>
            </a:r>
            <a:endParaRPr lang="en-US" dirty="0"/>
          </a:p>
          <a:p>
            <a:pPr lvl="1"/>
            <a:r>
              <a:rPr lang="en-US" dirty="0"/>
              <a:t>PDF – </a:t>
            </a:r>
            <a:r>
              <a:rPr lang="en-US" sz="1400" dirty="0">
                <a:hlinkClick r:id="rId4"/>
              </a:rPr>
              <a:t>https://github.com/PowerBiDevCamp/App-Owns-Data-Starter-Kit/raw/main/Docs/App-Owns-Data%20Starter%20Kit.pdf</a:t>
            </a:r>
            <a:r>
              <a:rPr lang="en-US" sz="14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87A13B-5B5C-4ECF-9C57-FEE1388374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4110"/>
          <a:stretch/>
        </p:blipFill>
        <p:spPr>
          <a:xfrm>
            <a:off x="1298447" y="2991933"/>
            <a:ext cx="10530445" cy="367404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80975686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21852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Solution Architecture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Test the AppOwnsDataAdmin application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Test the AppOwnsDataClient application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Monitor user activity and report performance</a:t>
            </a:r>
          </a:p>
        </p:txBody>
      </p:sp>
    </p:spTree>
    <p:extLst>
      <p:ext uri="{BB962C8B-B14F-4D97-AF65-F5344CB8AC3E}">
        <p14:creationId xmlns:p14="http://schemas.microsoft.com/office/powerpoint/2010/main" val="2663772542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84B1-E178-47A2-9CA5-B69F4B2DA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9C40F-6C2A-49B0-A0EA-CEA8759320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a different authentication provider</a:t>
            </a:r>
          </a:p>
          <a:p>
            <a:r>
              <a:rPr lang="en-US" dirty="0"/>
              <a:t>Create a more granular permissions scheme</a:t>
            </a:r>
          </a:p>
          <a:p>
            <a:r>
              <a:rPr lang="en-US" dirty="0"/>
              <a:t>Add integration with row-level security (RLS)</a:t>
            </a:r>
          </a:p>
          <a:p>
            <a:r>
              <a:rPr lang="en-US" dirty="0"/>
              <a:t>Redesign AppOwnsDataClient using React.js or Angular</a:t>
            </a:r>
          </a:p>
          <a:p>
            <a:r>
              <a:rPr lang="en-US" dirty="0"/>
              <a:t>Learn scaling techniques to support more than 1000 tenants</a:t>
            </a:r>
          </a:p>
        </p:txBody>
      </p:sp>
    </p:spTree>
    <p:extLst>
      <p:ext uri="{BB962C8B-B14F-4D97-AF65-F5344CB8AC3E}">
        <p14:creationId xmlns:p14="http://schemas.microsoft.com/office/powerpoint/2010/main" val="3002134326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5FED-156C-4B02-98BB-7900E38EA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Month in Power BI Dev Camp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796DC-A7C1-4F99-9845-BA9DDC53D3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dirty="0"/>
              <a:t>Building Multi-language Report</a:t>
            </a:r>
          </a:p>
        </p:txBody>
      </p:sp>
    </p:spTree>
    <p:extLst>
      <p:ext uri="{BB962C8B-B14F-4D97-AF65-F5344CB8AC3E}">
        <p14:creationId xmlns:p14="http://schemas.microsoft.com/office/powerpoint/2010/main" val="2505690757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Solution Architecture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Set up your development environment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Open the App-Owns-Data Starter Kit in Visual Studio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Test the AppOwnsDataAdmin application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Test the AppOwnsDataClient application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Use activity logs to monitor user activity and report performance</a:t>
            </a:r>
          </a:p>
        </p:txBody>
      </p:sp>
    </p:spTree>
    <p:extLst>
      <p:ext uri="{BB962C8B-B14F-4D97-AF65-F5344CB8AC3E}">
        <p14:creationId xmlns:p14="http://schemas.microsoft.com/office/powerpoint/2010/main" val="3801943663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1874532"/>
            <a:ext cx="11358253" cy="2843855"/>
          </a:xfrm>
        </p:spPr>
        <p:txBody>
          <a:bodyPr/>
          <a:lstStyle/>
          <a:p>
            <a:pPr algn="ctr"/>
            <a:r>
              <a:rPr lang="en-US" sz="9600" dirty="0">
                <a:solidFill>
                  <a:srgbClr val="000000"/>
                </a:solidFill>
              </a:rPr>
              <a:t>Questions</a:t>
            </a:r>
            <a:br>
              <a:rPr lang="en-US" sz="9600" dirty="0">
                <a:solidFill>
                  <a:srgbClr val="000000"/>
                </a:solidFill>
              </a:rPr>
            </a:b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80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3B46-9555-4E8C-8ED7-EB4BEA6C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Series Published to Microsoft YouTube Channel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6B2E2-7C2C-4BB0-97A0-E9195F06B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1516249"/>
          </a:xfrm>
        </p:spPr>
        <p:txBody>
          <a:bodyPr/>
          <a:lstStyle/>
          <a:p>
            <a:r>
              <a:rPr lang="en-US" dirty="0"/>
              <a:t>6 video series with detailed step-by-step walkthroughs</a:t>
            </a:r>
          </a:p>
          <a:p>
            <a:pPr lvl="1"/>
            <a:r>
              <a:rPr lang="en-US" dirty="0"/>
              <a:t>Available at </a:t>
            </a:r>
            <a:r>
              <a:rPr lang="en-US" dirty="0">
                <a:hlinkClick r:id="rId2"/>
              </a:rPr>
              <a:t>https://www.youtube.com/c/MSPowerBI/videos</a:t>
            </a:r>
            <a:r>
              <a:rPr lang="en-US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Thanks to Kelly Kaye and Daniel Zana for getting these published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079D36-221D-44F6-AD6B-94387F3387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7" b="11569"/>
          <a:stretch/>
        </p:blipFill>
        <p:spPr>
          <a:xfrm>
            <a:off x="1261871" y="3051121"/>
            <a:ext cx="10470088" cy="3011351"/>
          </a:xfrm>
          <a:prstGeom prst="rect">
            <a:avLst/>
          </a:prstGeom>
          <a:ln w="12700"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0924332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21852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Solution Architecture</a:t>
            </a:r>
          </a:p>
          <a:p>
            <a:r>
              <a:rPr lang="en-US" dirty="0"/>
              <a:t>Test the AppOwnsDataAdmin application</a:t>
            </a:r>
          </a:p>
          <a:p>
            <a:r>
              <a:rPr lang="en-US" dirty="0"/>
              <a:t>Test the AppOwnsDataClient application</a:t>
            </a:r>
          </a:p>
          <a:p>
            <a:r>
              <a:rPr lang="en-US" dirty="0"/>
              <a:t>Monitor user activity and report performance</a:t>
            </a:r>
          </a:p>
        </p:txBody>
      </p:sp>
    </p:spTree>
    <p:extLst>
      <p:ext uri="{BB962C8B-B14F-4D97-AF65-F5344CB8AC3E}">
        <p14:creationId xmlns:p14="http://schemas.microsoft.com/office/powerpoint/2010/main" val="329034295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A88635B-4DF6-45B9-AE9E-D0815CFB73FA}"/>
              </a:ext>
            </a:extLst>
          </p:cNvPr>
          <p:cNvSpPr/>
          <p:nvPr/>
        </p:nvSpPr>
        <p:spPr>
          <a:xfrm>
            <a:off x="5205978" y="2354182"/>
            <a:ext cx="5950577" cy="34129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Power BI environment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7369D-7CB0-4A59-8B81-700AD181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Tenants in App-Owns-Data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CCA34-FD91-4707-B764-0E770742A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Tenant represents a customer with one or more users</a:t>
            </a:r>
          </a:p>
          <a:p>
            <a:pPr lvl="1"/>
            <a:r>
              <a:rPr lang="en-US" dirty="0"/>
              <a:t>You must create a separate tenant footprint in Power BI for each customer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CC0568-5C78-4895-ACD7-1BBAA4B43214}"/>
              </a:ext>
            </a:extLst>
          </p:cNvPr>
          <p:cNvSpPr/>
          <p:nvPr/>
        </p:nvSpPr>
        <p:spPr>
          <a:xfrm>
            <a:off x="5636646" y="2896792"/>
            <a:ext cx="5259171" cy="25407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Customer 01 Tenant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C9F5F9-63F3-4486-B6F8-FD992F97FE8E}"/>
              </a:ext>
            </a:extLst>
          </p:cNvPr>
          <p:cNvSpPr/>
          <p:nvPr/>
        </p:nvSpPr>
        <p:spPr>
          <a:xfrm>
            <a:off x="1210120" y="2787818"/>
            <a:ext cx="3546854" cy="26496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Customer 01</a:t>
            </a:r>
          </a:p>
          <a:p>
            <a:pPr>
              <a:lnSpc>
                <a:spcPct val="150000"/>
              </a:lnSpc>
            </a:pPr>
            <a:r>
              <a:rPr lang="en-US" b="1" i="1" dirty="0">
                <a:solidFill>
                  <a:schemeClr val="tx1"/>
                </a:solidFill>
              </a:rPr>
              <a:t>17 users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3874D3-0800-4F94-85CF-2213ECF27426}"/>
              </a:ext>
            </a:extLst>
          </p:cNvPr>
          <p:cNvSpPr/>
          <p:nvPr/>
        </p:nvSpPr>
        <p:spPr>
          <a:xfrm>
            <a:off x="5875639" y="3405760"/>
            <a:ext cx="2377892" cy="1803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Power BI Workspace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D8D264-7024-41BB-83BD-8F6224B1F74B}"/>
              </a:ext>
            </a:extLst>
          </p:cNvPr>
          <p:cNvSpPr/>
          <p:nvPr/>
        </p:nvSpPr>
        <p:spPr>
          <a:xfrm>
            <a:off x="6195712" y="3810159"/>
            <a:ext cx="1863798" cy="5014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Power BI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151C22-6F70-437C-AEF7-B6414F7E1651}"/>
              </a:ext>
            </a:extLst>
          </p:cNvPr>
          <p:cNvSpPr/>
          <p:nvPr/>
        </p:nvSpPr>
        <p:spPr>
          <a:xfrm>
            <a:off x="6195712" y="4543313"/>
            <a:ext cx="1863798" cy="5014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Power BI Report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65684-6FE6-4510-876E-794CD8024B3D}"/>
              </a:ext>
            </a:extLst>
          </p:cNvPr>
          <p:cNvSpPr/>
          <p:nvPr/>
        </p:nvSpPr>
        <p:spPr>
          <a:xfrm>
            <a:off x="8446395" y="3810160"/>
            <a:ext cx="2256558" cy="5014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Datasource credentials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55FD86-23B4-4BE1-B3F4-38CC46B4BA69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216081" y="3559433"/>
            <a:ext cx="1979631" cy="501453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3381CE-CC60-4A55-B1CC-028C444F8CFF}"/>
              </a:ext>
            </a:extLst>
          </p:cNvPr>
          <p:cNvCxnSpPr>
            <a:cxnSpLocks/>
            <a:stCxn id="20" idx="1"/>
            <a:endCxn id="26" idx="3"/>
          </p:cNvCxnSpPr>
          <p:nvPr/>
        </p:nvCxnSpPr>
        <p:spPr>
          <a:xfrm flipH="1" flipV="1">
            <a:off x="4447006" y="4656757"/>
            <a:ext cx="1748706" cy="137283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6585A1-B032-460D-887E-98EE9E5F0594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>
          <a:xfrm flipH="1">
            <a:off x="8059510" y="4060886"/>
            <a:ext cx="386885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AB9A6BAD-C27B-4563-BAF8-26CFC5FB809A}"/>
              </a:ext>
            </a:extLst>
          </p:cNvPr>
          <p:cNvSpPr/>
          <p:nvPr/>
        </p:nvSpPr>
        <p:spPr>
          <a:xfrm>
            <a:off x="2933293" y="3029965"/>
            <a:ext cx="1340787" cy="794824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Sales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B079553-C67D-4E4E-8FC0-5E169B6EFF1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563" y="4052661"/>
            <a:ext cx="2318443" cy="1208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</p:pic>
      <p:pic>
        <p:nvPicPr>
          <p:cNvPr id="28" name="Graphic 27" descr="Users">
            <a:extLst>
              <a:ext uri="{FF2B5EF4-FFF2-40B4-BE49-F238E27FC236}">
                <a16:creationId xmlns:a16="http://schemas.microsoft.com/office/drawing/2014/main" id="{F2DF395F-B460-462A-8653-FF41C4872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5559" y="3499237"/>
            <a:ext cx="635835" cy="635835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6FA147-7E7D-4265-8409-E9C31DE05470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7127611" y="4314795"/>
            <a:ext cx="2" cy="22851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8419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57">
            <a:extLst>
              <a:ext uri="{FF2B5EF4-FFF2-40B4-BE49-F238E27FC236}">
                <a16:creationId xmlns:a16="http://schemas.microsoft.com/office/drawing/2014/main" id="{84553218-AB14-43B4-BB8B-D9B55964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Multi-tenant Environment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74D609-271C-4136-B08C-ADDBB4A5E30B}"/>
              </a:ext>
            </a:extLst>
          </p:cNvPr>
          <p:cNvSpPr/>
          <p:nvPr/>
        </p:nvSpPr>
        <p:spPr>
          <a:xfrm>
            <a:off x="4055297" y="1130035"/>
            <a:ext cx="4816010" cy="564152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Power BI Multi-tenant Environment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137C1D2-0D8D-442E-9B54-DF79585BB186}"/>
              </a:ext>
            </a:extLst>
          </p:cNvPr>
          <p:cNvGrpSpPr/>
          <p:nvPr/>
        </p:nvGrpSpPr>
        <p:grpSpPr>
          <a:xfrm>
            <a:off x="1125698" y="1515317"/>
            <a:ext cx="7191439" cy="1553413"/>
            <a:chOff x="1375080" y="1546490"/>
            <a:chExt cx="7191439" cy="155341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8FB2FF-D3D9-4994-B783-8ED72C359DE2}"/>
                </a:ext>
              </a:extLst>
            </p:cNvPr>
            <p:cNvSpPr/>
            <p:nvPr/>
          </p:nvSpPr>
          <p:spPr>
            <a:xfrm>
              <a:off x="4717785" y="1558352"/>
              <a:ext cx="3848734" cy="154155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Customer 01 Tenant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74459AF-185C-4E62-ADCB-5ED673BA9AD9}"/>
                </a:ext>
              </a:extLst>
            </p:cNvPr>
            <p:cNvSpPr/>
            <p:nvPr/>
          </p:nvSpPr>
          <p:spPr>
            <a:xfrm>
              <a:off x="1375080" y="1546490"/>
              <a:ext cx="2662664" cy="15512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r>
                <a:rPr lang="en-US" sz="1224" b="1" dirty="0">
                  <a:solidFill>
                    <a:schemeClr val="tx1"/>
                  </a:solidFill>
                </a:rPr>
                <a:t>Customer 01</a:t>
              </a:r>
            </a:p>
            <a:p>
              <a:pPr>
                <a:lnSpc>
                  <a:spcPct val="150000"/>
                </a:lnSpc>
              </a:pPr>
              <a:r>
                <a:rPr lang="en-US" sz="1122" b="1" i="1" dirty="0">
                  <a:solidFill>
                    <a:schemeClr val="tx1"/>
                  </a:solidFill>
                </a:rPr>
                <a:t>17 users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F3D34E-83D4-4489-8AD2-99B7361CFE94}"/>
                </a:ext>
              </a:extLst>
            </p:cNvPr>
            <p:cNvSpPr/>
            <p:nvPr/>
          </p:nvSpPr>
          <p:spPr>
            <a:xfrm>
              <a:off x="5009619" y="1924275"/>
              <a:ext cx="1753866" cy="106852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Power BI Workspace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34DE18-1624-42DC-B34F-F5ED481CEDA5}"/>
                </a:ext>
              </a:extLst>
            </p:cNvPr>
            <p:cNvSpPr/>
            <p:nvPr/>
          </p:nvSpPr>
          <p:spPr>
            <a:xfrm>
              <a:off x="5252474" y="2185175"/>
              <a:ext cx="1193336" cy="27980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Power BI Dataset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06BFAE-FB6B-4CA4-A539-7F2E52507B0A}"/>
                </a:ext>
              </a:extLst>
            </p:cNvPr>
            <p:cNvSpPr/>
            <p:nvPr/>
          </p:nvSpPr>
          <p:spPr>
            <a:xfrm>
              <a:off x="5250566" y="2592465"/>
              <a:ext cx="1193336" cy="27980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Power BI Report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CEA97B-54CE-4801-A4AE-01C63AEBC8EC}"/>
                </a:ext>
              </a:extLst>
            </p:cNvPr>
            <p:cNvSpPr/>
            <p:nvPr/>
          </p:nvSpPr>
          <p:spPr>
            <a:xfrm>
              <a:off x="6920978" y="2178627"/>
              <a:ext cx="1465705" cy="27980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Datasource credentials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FE0C5B0-87FB-4A7D-B15D-BC71F86C3802}"/>
                </a:ext>
              </a:extLst>
            </p:cNvPr>
            <p:cNvCxnSpPr>
              <a:cxnSpLocks/>
              <a:stCxn id="10" idx="4"/>
              <a:endCxn id="9" idx="1"/>
            </p:cNvCxnSpPr>
            <p:nvPr/>
          </p:nvCxnSpPr>
          <p:spPr>
            <a:xfrm>
              <a:off x="3843919" y="1948486"/>
              <a:ext cx="1408555" cy="376591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C7CF19D-CE75-42F6-89A5-07B515F73D68}"/>
                </a:ext>
              </a:extLst>
            </p:cNvPr>
            <p:cNvCxnSpPr>
              <a:cxnSpLocks/>
              <a:stCxn id="11" idx="1"/>
              <a:endCxn id="32" idx="3"/>
            </p:cNvCxnSpPr>
            <p:nvPr/>
          </p:nvCxnSpPr>
          <p:spPr>
            <a:xfrm flipH="1" flipV="1">
              <a:off x="3003128" y="2616666"/>
              <a:ext cx="2247438" cy="115701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11B5571-C26C-4BBF-AFB4-CCE216CE070A}"/>
                </a:ext>
              </a:extLst>
            </p:cNvPr>
            <p:cNvCxnSpPr>
              <a:cxnSpLocks/>
              <a:stCxn id="12" idx="1"/>
              <a:endCxn id="9" idx="3"/>
            </p:cNvCxnSpPr>
            <p:nvPr/>
          </p:nvCxnSpPr>
          <p:spPr>
            <a:xfrm flipH="1">
              <a:off x="6445810" y="2318529"/>
              <a:ext cx="475168" cy="6548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Magnetic Disk 9">
              <a:extLst>
                <a:ext uri="{FF2B5EF4-FFF2-40B4-BE49-F238E27FC236}">
                  <a16:creationId xmlns:a16="http://schemas.microsoft.com/office/drawing/2014/main" id="{272D2953-498E-4E97-A573-E0FCE2B1397F}"/>
                </a:ext>
              </a:extLst>
            </p:cNvPr>
            <p:cNvSpPr/>
            <p:nvPr/>
          </p:nvSpPr>
          <p:spPr>
            <a:xfrm>
              <a:off x="3081874" y="1678062"/>
              <a:ext cx="762045" cy="540847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Sales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06C940A-4D9D-4B89-9852-3B9D2FB0F3F9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588" y="2218909"/>
              <a:ext cx="1526540" cy="795514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</p:pic>
      </p:grpSp>
      <p:pic>
        <p:nvPicPr>
          <p:cNvPr id="87" name="Graphic 86" descr="Users">
            <a:extLst>
              <a:ext uri="{FF2B5EF4-FFF2-40B4-BE49-F238E27FC236}">
                <a16:creationId xmlns:a16="http://schemas.microsoft.com/office/drawing/2014/main" id="{97F47A0D-D2F5-4305-B806-110BA12466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9744" y="1805209"/>
            <a:ext cx="342245" cy="34224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91D1AFF-066D-425B-A997-A1B8671DD948}"/>
              </a:ext>
            </a:extLst>
          </p:cNvPr>
          <p:cNvGrpSpPr/>
          <p:nvPr/>
        </p:nvGrpSpPr>
        <p:grpSpPr>
          <a:xfrm>
            <a:off x="1125698" y="3272919"/>
            <a:ext cx="7191439" cy="1553413"/>
            <a:chOff x="1125698" y="3272919"/>
            <a:chExt cx="7191439" cy="1553413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9D6A8E9-D4EA-4B75-B305-C890A8369343}"/>
                </a:ext>
              </a:extLst>
            </p:cNvPr>
            <p:cNvGrpSpPr/>
            <p:nvPr/>
          </p:nvGrpSpPr>
          <p:grpSpPr>
            <a:xfrm>
              <a:off x="1125698" y="3272919"/>
              <a:ext cx="7191439" cy="1553413"/>
              <a:chOff x="1375080" y="3304092"/>
              <a:chExt cx="7191439" cy="155341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2DAC92A-A5FB-49B5-A8CD-F111EE94B9BC}"/>
                  </a:ext>
                </a:extLst>
              </p:cNvPr>
              <p:cNvSpPr/>
              <p:nvPr/>
            </p:nvSpPr>
            <p:spPr>
              <a:xfrm>
                <a:off x="4717785" y="3315954"/>
                <a:ext cx="3848734" cy="154155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Customer 02 Tenant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EACB58C-B721-452C-8EF9-1CBA7B39A77F}"/>
                  </a:ext>
                </a:extLst>
              </p:cNvPr>
              <p:cNvSpPr/>
              <p:nvPr/>
            </p:nvSpPr>
            <p:spPr>
              <a:xfrm>
                <a:off x="1375080" y="3304092"/>
                <a:ext cx="2662664" cy="155125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r>
                  <a:rPr lang="en-US" sz="1224" b="1" dirty="0">
                    <a:solidFill>
                      <a:schemeClr val="tx1"/>
                    </a:solidFill>
                  </a:rPr>
                  <a:t>Customer 02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122" b="1" i="1" dirty="0">
                    <a:solidFill>
                      <a:schemeClr val="tx1"/>
                    </a:solidFill>
                  </a:rPr>
                  <a:t>243 users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A935DF7-2A19-4DBA-81EC-6242D191F244}"/>
                  </a:ext>
                </a:extLst>
              </p:cNvPr>
              <p:cNvSpPr/>
              <p:nvPr/>
            </p:nvSpPr>
            <p:spPr>
              <a:xfrm>
                <a:off x="5009619" y="3681877"/>
                <a:ext cx="1753866" cy="106852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Power BI Workspace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954ED30-E810-45FE-9FF6-E65522A319A0}"/>
                  </a:ext>
                </a:extLst>
              </p:cNvPr>
              <p:cNvSpPr/>
              <p:nvPr/>
            </p:nvSpPr>
            <p:spPr>
              <a:xfrm>
                <a:off x="5252474" y="3942777"/>
                <a:ext cx="1193336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Power BI Dataset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1933857-7D4C-447F-8F68-5E089FADF797}"/>
                  </a:ext>
                </a:extLst>
              </p:cNvPr>
              <p:cNvSpPr/>
              <p:nvPr/>
            </p:nvSpPr>
            <p:spPr>
              <a:xfrm>
                <a:off x="5250566" y="4350067"/>
                <a:ext cx="1193336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Power BI Report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DC562D6-1D0D-4EBF-81F4-B4B53D9658BD}"/>
                  </a:ext>
                </a:extLst>
              </p:cNvPr>
              <p:cNvSpPr/>
              <p:nvPr/>
            </p:nvSpPr>
            <p:spPr>
              <a:xfrm>
                <a:off x="6920978" y="3936229"/>
                <a:ext cx="1465705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Datasource credentials</a:t>
                </a: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1107BCA6-AF92-4070-A908-39B78C2272FE}"/>
                  </a:ext>
                </a:extLst>
              </p:cNvPr>
              <p:cNvCxnSpPr>
                <a:cxnSpLocks/>
                <a:stCxn id="70" idx="4"/>
                <a:endCxn id="64" idx="1"/>
              </p:cNvCxnSpPr>
              <p:nvPr/>
            </p:nvCxnSpPr>
            <p:spPr>
              <a:xfrm>
                <a:off x="3843919" y="3706088"/>
                <a:ext cx="1408555" cy="376591"/>
              </a:xfrm>
              <a:prstGeom prst="straightConnector1">
                <a:avLst/>
              </a:prstGeom>
              <a:grp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8F7282D2-B7C6-4C1E-A0B2-31E84D508A67}"/>
                  </a:ext>
                </a:extLst>
              </p:cNvPr>
              <p:cNvCxnSpPr>
                <a:cxnSpLocks/>
                <a:stCxn id="65" idx="1"/>
                <a:endCxn id="71" idx="3"/>
              </p:cNvCxnSpPr>
              <p:nvPr/>
            </p:nvCxnSpPr>
            <p:spPr>
              <a:xfrm flipH="1" flipV="1">
                <a:off x="3003128" y="4374268"/>
                <a:ext cx="2247438" cy="115701"/>
              </a:xfrm>
              <a:prstGeom prst="straightConnector1">
                <a:avLst/>
              </a:prstGeom>
              <a:grp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6470A3C1-4E39-4CA5-B0BE-53E80DA16E97}"/>
                  </a:ext>
                </a:extLst>
              </p:cNvPr>
              <p:cNvCxnSpPr>
                <a:cxnSpLocks/>
                <a:stCxn id="66" idx="1"/>
                <a:endCxn id="64" idx="3"/>
              </p:cNvCxnSpPr>
              <p:nvPr/>
            </p:nvCxnSpPr>
            <p:spPr>
              <a:xfrm flipH="1">
                <a:off x="6445810" y="4076131"/>
                <a:ext cx="475168" cy="6548"/>
              </a:xfrm>
              <a:prstGeom prst="straightConnector1">
                <a:avLst/>
              </a:prstGeom>
              <a:grp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Flowchart: Magnetic Disk 69">
                <a:extLst>
                  <a:ext uri="{FF2B5EF4-FFF2-40B4-BE49-F238E27FC236}">
                    <a16:creationId xmlns:a16="http://schemas.microsoft.com/office/drawing/2014/main" id="{DE64CD26-0FF4-4F30-8FEB-A7DC894AC865}"/>
                  </a:ext>
                </a:extLst>
              </p:cNvPr>
              <p:cNvSpPr/>
              <p:nvPr/>
            </p:nvSpPr>
            <p:spPr>
              <a:xfrm>
                <a:off x="3081874" y="3435664"/>
                <a:ext cx="762045" cy="540847"/>
              </a:xfrm>
              <a:prstGeom prst="flowChartMagneticDisk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70781974-5E2C-48AE-B6E0-C2568B88D60A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6588" y="3976511"/>
                <a:ext cx="1526540" cy="795514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</p:pic>
        </p:grpSp>
        <p:pic>
          <p:nvPicPr>
            <p:cNvPr id="88" name="Graphic 87" descr="Users">
              <a:extLst>
                <a:ext uri="{FF2B5EF4-FFF2-40B4-BE49-F238E27FC236}">
                  <a16:creationId xmlns:a16="http://schemas.microsoft.com/office/drawing/2014/main" id="{FDAA4990-088E-47D7-A8AD-38846CFD4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0279" y="3539202"/>
              <a:ext cx="342245" cy="342245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C5CB5CF-CDE2-4F4F-A4B2-09CAFBCD2041}"/>
              </a:ext>
            </a:extLst>
          </p:cNvPr>
          <p:cNvGrpSpPr/>
          <p:nvPr/>
        </p:nvGrpSpPr>
        <p:grpSpPr>
          <a:xfrm>
            <a:off x="1125698" y="5030565"/>
            <a:ext cx="7191439" cy="1546405"/>
            <a:chOff x="1125698" y="5030565"/>
            <a:chExt cx="7191439" cy="1546405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12E7406-DB50-4F8D-9784-386E70692ADE}"/>
                </a:ext>
              </a:extLst>
            </p:cNvPr>
            <p:cNvGrpSpPr/>
            <p:nvPr/>
          </p:nvGrpSpPr>
          <p:grpSpPr>
            <a:xfrm>
              <a:off x="1125698" y="5030565"/>
              <a:ext cx="7191439" cy="1546405"/>
              <a:chOff x="1375080" y="5061738"/>
              <a:chExt cx="7191439" cy="1546405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38D3ABE-54FB-4900-9307-C07069BED49F}"/>
                  </a:ext>
                </a:extLst>
              </p:cNvPr>
              <p:cNvSpPr/>
              <p:nvPr/>
            </p:nvSpPr>
            <p:spPr>
              <a:xfrm>
                <a:off x="4717785" y="5073556"/>
                <a:ext cx="3848734" cy="1534587"/>
              </a:xfrm>
              <a:prstGeom prst="rect">
                <a:avLst/>
              </a:prstGeom>
              <a:solidFill>
                <a:srgbClr val="EFF5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Customer N Tenant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CAFABDE-54E0-498C-976C-5F45E8A64366}"/>
                  </a:ext>
                </a:extLst>
              </p:cNvPr>
              <p:cNvSpPr/>
              <p:nvPr/>
            </p:nvSpPr>
            <p:spPr>
              <a:xfrm>
                <a:off x="1375080" y="5061738"/>
                <a:ext cx="2662664" cy="1544249"/>
              </a:xfrm>
              <a:prstGeom prst="rect">
                <a:avLst/>
              </a:prstGeom>
              <a:solidFill>
                <a:srgbClr val="EFF5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r>
                  <a:rPr lang="en-US" sz="1224" b="1" dirty="0">
                    <a:solidFill>
                      <a:schemeClr val="tx1"/>
                    </a:solidFill>
                  </a:rPr>
                  <a:t>Customer 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122" b="1" i="1" dirty="0">
                    <a:solidFill>
                      <a:schemeClr val="tx1"/>
                    </a:solidFill>
                  </a:rPr>
                  <a:t>74 users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E92DA1B-36B7-41F1-B2EA-7C365A818AC8}"/>
                  </a:ext>
                </a:extLst>
              </p:cNvPr>
              <p:cNvSpPr/>
              <p:nvPr/>
            </p:nvSpPr>
            <p:spPr>
              <a:xfrm>
                <a:off x="5009619" y="5432515"/>
                <a:ext cx="1753866" cy="106852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</a:rPr>
                  <a:t>Power BI Workspace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27670E8-785D-4B0C-848F-BE6408C99C7A}"/>
                  </a:ext>
                </a:extLst>
              </p:cNvPr>
              <p:cNvSpPr/>
              <p:nvPr/>
            </p:nvSpPr>
            <p:spPr>
              <a:xfrm>
                <a:off x="5252474" y="5693415"/>
                <a:ext cx="1193336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Power BI Dataset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D5AE93A-AF1B-4C4F-9179-CD3ABD614D43}"/>
                  </a:ext>
                </a:extLst>
              </p:cNvPr>
              <p:cNvSpPr/>
              <p:nvPr/>
            </p:nvSpPr>
            <p:spPr>
              <a:xfrm>
                <a:off x="5250566" y="6100705"/>
                <a:ext cx="1193336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Power BI Report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C8063C7-8A26-4CC4-9719-CB9E7E6ABA49}"/>
                  </a:ext>
                </a:extLst>
              </p:cNvPr>
              <p:cNvSpPr/>
              <p:nvPr/>
            </p:nvSpPr>
            <p:spPr>
              <a:xfrm>
                <a:off x="6920978" y="5686867"/>
                <a:ext cx="1465705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Datasource credentials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76154D65-0498-45DF-9885-D2CC03EF4BB2}"/>
                  </a:ext>
                </a:extLst>
              </p:cNvPr>
              <p:cNvCxnSpPr>
                <a:cxnSpLocks/>
                <a:stCxn id="81" idx="4"/>
                <a:endCxn id="75" idx="1"/>
              </p:cNvCxnSpPr>
              <p:nvPr/>
            </p:nvCxnSpPr>
            <p:spPr>
              <a:xfrm>
                <a:off x="3843919" y="5456726"/>
                <a:ext cx="1408555" cy="37659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9AC90F6E-089D-46E2-AB94-8C5040631653}"/>
                  </a:ext>
                </a:extLst>
              </p:cNvPr>
              <p:cNvCxnSpPr>
                <a:cxnSpLocks/>
                <a:stCxn id="76" idx="1"/>
                <a:endCxn id="82" idx="3"/>
              </p:cNvCxnSpPr>
              <p:nvPr/>
            </p:nvCxnSpPr>
            <p:spPr>
              <a:xfrm flipH="1" flipV="1">
                <a:off x="3003128" y="6124906"/>
                <a:ext cx="2247438" cy="11570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31A65C3A-1135-4066-8019-41DCB3DF026A}"/>
                  </a:ext>
                </a:extLst>
              </p:cNvPr>
              <p:cNvCxnSpPr>
                <a:cxnSpLocks/>
                <a:stCxn id="77" idx="1"/>
                <a:endCxn id="75" idx="3"/>
              </p:cNvCxnSpPr>
              <p:nvPr/>
            </p:nvCxnSpPr>
            <p:spPr>
              <a:xfrm flipH="1">
                <a:off x="6445810" y="5826769"/>
                <a:ext cx="475168" cy="654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Flowchart: Magnetic Disk 80">
                <a:extLst>
                  <a:ext uri="{FF2B5EF4-FFF2-40B4-BE49-F238E27FC236}">
                    <a16:creationId xmlns:a16="http://schemas.microsoft.com/office/drawing/2014/main" id="{8A2B22C1-EDBF-4ED1-BC7A-11E8B8B6DF24}"/>
                  </a:ext>
                </a:extLst>
              </p:cNvPr>
              <p:cNvSpPr/>
              <p:nvPr/>
            </p:nvSpPr>
            <p:spPr>
              <a:xfrm>
                <a:off x="3081874" y="5186302"/>
                <a:ext cx="762045" cy="540847"/>
              </a:xfrm>
              <a:prstGeom prst="flowChartMagneticDisk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85579CC1-4B40-4FEC-ADFA-EC4BBD0E8247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6588" y="5727149"/>
                <a:ext cx="1526540" cy="7955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</p:pic>
        </p:grpSp>
        <p:pic>
          <p:nvPicPr>
            <p:cNvPr id="89" name="Graphic 88" descr="Users">
              <a:extLst>
                <a:ext uri="{FF2B5EF4-FFF2-40B4-BE49-F238E27FC236}">
                  <a16:creationId xmlns:a16="http://schemas.microsoft.com/office/drawing/2014/main" id="{0A85637E-2A95-432D-A25F-3063A61D1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91503" y="5315081"/>
              <a:ext cx="342245" cy="342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70779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ef38329b-e139-4eb4-9d7a-1b84c79a6610"/>
  </ds:schemaRefs>
</ds:datastoreItem>
</file>

<file path=customXml/itemProps2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1a19d03a-48bc-4359-8038-5b5f6d5847c3}" enabled="1" method="Privileged" siteId="{72f988bf-86f1-41af-91ab-2d7cd011db47}" removed="0"/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5793</TotalTime>
  <Words>2028</Words>
  <Application>Microsoft Office PowerPoint</Application>
  <PresentationFormat>Custom</PresentationFormat>
  <Paragraphs>340</Paragraphs>
  <Slides>54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Arial Black</vt:lpstr>
      <vt:lpstr>Lucida Console</vt:lpstr>
      <vt:lpstr>Segoe UI</vt:lpstr>
      <vt:lpstr>Segoe UI Light</vt:lpstr>
      <vt:lpstr>Segoe UI Semibold</vt:lpstr>
      <vt:lpstr>Wingdings</vt:lpstr>
      <vt:lpstr>Dynamics 365</vt:lpstr>
      <vt:lpstr>Microsoft Power BI</vt:lpstr>
      <vt:lpstr>Introduction to App-Owns-Data Starter Kit</vt:lpstr>
      <vt:lpstr>Welcome to Power BI Dev Camp</vt:lpstr>
      <vt:lpstr>GitHub Repository with Developer Sample Code</vt:lpstr>
      <vt:lpstr>App-Owns-Data Starter Kit Documentation</vt:lpstr>
      <vt:lpstr>Video Series Published to Microsoft YouTube Channel</vt:lpstr>
      <vt:lpstr>Agenda</vt:lpstr>
      <vt:lpstr>Customer Tenants in App-Owns-Data Embedding</vt:lpstr>
      <vt:lpstr>Designing a Multi-tenant Environment</vt:lpstr>
      <vt:lpstr>App-Owns-Data Embedding &amp; Authorization</vt:lpstr>
      <vt:lpstr>App-Owns-Data Starter Kit - Value Proposition</vt:lpstr>
      <vt:lpstr>Solution Architecture</vt:lpstr>
      <vt:lpstr>Database Schema for AppOwnsDataDB</vt:lpstr>
      <vt:lpstr>The App-Owns-Data Starter Kit Solution</vt:lpstr>
      <vt:lpstr>Agenda</vt:lpstr>
      <vt:lpstr>AppOwnsDataAdmin</vt:lpstr>
      <vt:lpstr>Create the App-Owns-Data Service App </vt:lpstr>
      <vt:lpstr>Creating Customer Tenants</vt:lpstr>
      <vt:lpstr>Sequence of Tenant Provisioning Operations</vt:lpstr>
      <vt:lpstr>What’s been created in Power BI?</vt:lpstr>
      <vt:lpstr>Understanding SalesReportTemplate.pbix</vt:lpstr>
      <vt:lpstr>Tenant Details</vt:lpstr>
      <vt:lpstr>Managing User Permissions</vt:lpstr>
      <vt:lpstr>Demo Time Running the AppOwnsDataAdmin Application</vt:lpstr>
      <vt:lpstr>Agenda</vt:lpstr>
      <vt:lpstr>AppOwnsDataClient</vt:lpstr>
      <vt:lpstr>Node.js integration</vt:lpstr>
      <vt:lpstr>Report Authoring</vt:lpstr>
      <vt:lpstr>Responsive Design</vt:lpstr>
      <vt:lpstr>Identity Providers and App-Owns-Data Development</vt:lpstr>
      <vt:lpstr>AppOwnsDataWebApi</vt:lpstr>
      <vt:lpstr>Using a single service principal</vt:lpstr>
      <vt:lpstr>Create the App-Owns-Data Client App</vt:lpstr>
      <vt:lpstr>Creating a Custom Scope for AppOwnsDataWebApi</vt:lpstr>
      <vt:lpstr>User Login</vt:lpstr>
      <vt:lpstr>Unassigned users have no access to content</vt:lpstr>
      <vt:lpstr>Embedding Data View Model</vt:lpstr>
      <vt:lpstr>Testing User Permission Assignments</vt:lpstr>
      <vt:lpstr>AppOwnsDataClient User Experience</vt:lpstr>
      <vt:lpstr>Edit reports using AppOwnsDataClient </vt:lpstr>
      <vt:lpstr>Create New Content using AppOwnsDataClient</vt:lpstr>
      <vt:lpstr>Demo Time Running the AppOwnsDataClient Application</vt:lpstr>
      <vt:lpstr>Agenda</vt:lpstr>
      <vt:lpstr>Adding a custom telemetry layer</vt:lpstr>
      <vt:lpstr>Monitor user activity data from ActivityLog table</vt:lpstr>
      <vt:lpstr>AppOwsDataUsageReporting.pbix</vt:lpstr>
      <vt:lpstr>Capturing Report Performance Data</vt:lpstr>
      <vt:lpstr>Monitoring Report Performance</vt:lpstr>
      <vt:lpstr>Demo Time Monitoring User Activity and Report Performance</vt:lpstr>
      <vt:lpstr>Summary</vt:lpstr>
      <vt:lpstr>Next Steps</vt:lpstr>
      <vt:lpstr>Next Month in Power BI Dev Camp</vt:lpstr>
      <vt:lpstr>Summary</vt:lpstr>
      <vt:lpstr>Questions  Microsoft Power BI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154</cp:revision>
  <cp:lastPrinted>2019-05-02T20:11:39Z</cp:lastPrinted>
  <dcterms:created xsi:type="dcterms:W3CDTF">2018-09-21T01:16:59Z</dcterms:created>
  <dcterms:modified xsi:type="dcterms:W3CDTF">2022-06-28T16:08:31Z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074e257c-5848-4582-9a6f-34a182080e71_Enabled">
    <vt:lpwstr>True</vt:lpwstr>
  </property>
  <property fmtid="{D5CDD505-2E9C-101B-9397-08002B2CF9AE}" pid="12" name="MSIP_Label_074e257c-5848-4582-9a6f-34a182080e71_SiteId">
    <vt:lpwstr>72f988bf-86f1-41af-91ab-2d7cd011db47</vt:lpwstr>
  </property>
  <property fmtid="{D5CDD505-2E9C-101B-9397-08002B2CF9AE}" pid="13" name="MSIP_Label_074e257c-5848-4582-9a6f-34a182080e71_Owner">
    <vt:lpwstr>ardutt@microsoft.com</vt:lpwstr>
  </property>
  <property fmtid="{D5CDD505-2E9C-101B-9397-08002B2CF9AE}" pid="14" name="MSIP_Label_074e257c-5848-4582-9a6f-34a182080e71_SetDate">
    <vt:lpwstr>2018-11-05T15:21:43.0442766Z</vt:lpwstr>
  </property>
  <property fmtid="{D5CDD505-2E9C-101B-9397-08002B2CF9AE}" pid="15" name="MSIP_Label_074e257c-5848-4582-9a6f-34a182080e71_Name">
    <vt:lpwstr>Confidential</vt:lpwstr>
  </property>
  <property fmtid="{D5CDD505-2E9C-101B-9397-08002B2CF9AE}" pid="16" name="MSIP_Label_074e257c-5848-4582-9a6f-34a182080e71_Application">
    <vt:lpwstr>Microsoft Azure Information Protection</vt:lpwstr>
  </property>
  <property fmtid="{D5CDD505-2E9C-101B-9397-08002B2CF9AE}" pid="17" name="MSIP_Label_074e257c-5848-4582-9a6f-34a182080e71_Extended_MSFT_Method">
    <vt:lpwstr>Manual</vt:lpwstr>
  </property>
  <property fmtid="{D5CDD505-2E9C-101B-9397-08002B2CF9AE}" pid="18" name="MSIP_Label_1a19d03a-48bc-4359-8038-5b5f6d5847c3_Enabled">
    <vt:lpwstr>True</vt:lpwstr>
  </property>
  <property fmtid="{D5CDD505-2E9C-101B-9397-08002B2CF9AE}" pid="19" name="MSIP_Label_1a19d03a-48bc-4359-8038-5b5f6d5847c3_SiteId">
    <vt:lpwstr>72f988bf-86f1-41af-91ab-2d7cd011db47</vt:lpwstr>
  </property>
  <property fmtid="{D5CDD505-2E9C-101B-9397-08002B2CF9AE}" pid="20" name="MSIP_Label_1a19d03a-48bc-4359-8038-5b5f6d5847c3_SetDate">
    <vt:lpwstr>2018-11-05T15:21:43.0442766Z</vt:lpwstr>
  </property>
  <property fmtid="{D5CDD505-2E9C-101B-9397-08002B2CF9AE}" pid="21" name="MSIP_Label_1a19d03a-48bc-4359-8038-5b5f6d5847c3_Name">
    <vt:lpwstr>Any User (No Protection)</vt:lpwstr>
  </property>
  <property fmtid="{D5CDD505-2E9C-101B-9397-08002B2CF9AE}" pid="22" name="MSIP_Label_1a19d03a-48bc-4359-8038-5b5f6d5847c3_Extended_MSFT_Method">
    <vt:lpwstr>Manual</vt:lpwstr>
  </property>
  <property fmtid="{D5CDD505-2E9C-101B-9397-08002B2CF9AE}" pid="23" name="Sensitivity">
    <vt:lpwstr>Confidential Any User (No Protection)</vt:lpwstr>
  </property>
  <property fmtid="{D5CDD505-2E9C-101B-9397-08002B2CF9AE}" pid="24" name="AuthorIds_UIVersion_47104">
    <vt:lpwstr>18</vt:lpwstr>
  </property>
</Properties>
</file>