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52"/>
  </p:notesMasterIdLst>
  <p:handoutMasterIdLst>
    <p:handoutMasterId r:id="rId53"/>
  </p:handoutMasterIdLst>
  <p:sldIdLst>
    <p:sldId id="4474" r:id="rId5"/>
    <p:sldId id="2076138638" r:id="rId6"/>
    <p:sldId id="4483" r:id="rId7"/>
    <p:sldId id="2076138637" r:id="rId8"/>
    <p:sldId id="2076138576" r:id="rId9"/>
    <p:sldId id="2076138639" r:id="rId10"/>
    <p:sldId id="2076138648" r:id="rId11"/>
    <p:sldId id="2076138672" r:id="rId12"/>
    <p:sldId id="2076138647" r:id="rId13"/>
    <p:sldId id="2076138640" r:id="rId14"/>
    <p:sldId id="2076138675" r:id="rId15"/>
    <p:sldId id="2076138651" r:id="rId16"/>
    <p:sldId id="2076138670" r:id="rId17"/>
    <p:sldId id="2076138671" r:id="rId18"/>
    <p:sldId id="2076138657" r:id="rId19"/>
    <p:sldId id="281" r:id="rId20"/>
    <p:sldId id="1882" r:id="rId21"/>
    <p:sldId id="307" r:id="rId22"/>
    <p:sldId id="1894" r:id="rId23"/>
    <p:sldId id="2076138668" r:id="rId24"/>
    <p:sldId id="2076138669" r:id="rId25"/>
    <p:sldId id="4536" r:id="rId26"/>
    <p:sldId id="2076138662" r:id="rId27"/>
    <p:sldId id="2076138663" r:id="rId28"/>
    <p:sldId id="2076138664" r:id="rId29"/>
    <p:sldId id="2076138665" r:id="rId30"/>
    <p:sldId id="2076138667" r:id="rId31"/>
    <p:sldId id="1874" r:id="rId32"/>
    <p:sldId id="1876" r:id="rId33"/>
    <p:sldId id="2076138674" r:id="rId34"/>
    <p:sldId id="2076138658" r:id="rId35"/>
    <p:sldId id="2076138683" r:id="rId36"/>
    <p:sldId id="2076138676" r:id="rId37"/>
    <p:sldId id="2076138677" r:id="rId38"/>
    <p:sldId id="2076138673" r:id="rId39"/>
    <p:sldId id="2076138678" r:id="rId40"/>
    <p:sldId id="2076138679" r:id="rId41"/>
    <p:sldId id="2076138659" r:id="rId42"/>
    <p:sldId id="2076138680" r:id="rId43"/>
    <p:sldId id="2076138681" r:id="rId44"/>
    <p:sldId id="2076138682" r:id="rId45"/>
    <p:sldId id="2076138660" r:id="rId46"/>
    <p:sldId id="2076138685" r:id="rId47"/>
    <p:sldId id="2076138684" r:id="rId48"/>
    <p:sldId id="2076138686" r:id="rId49"/>
    <p:sldId id="2076138661" r:id="rId50"/>
    <p:sldId id="4505" r:id="rId51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3E3AFE-E7D3-4736-AC9A-2E10E2120881}">
          <p14:sldIdLst>
            <p14:sldId id="4474"/>
            <p14:sldId id="2076138638"/>
            <p14:sldId id="4483"/>
            <p14:sldId id="2076138637"/>
            <p14:sldId id="2076138576"/>
            <p14:sldId id="2076138639"/>
            <p14:sldId id="2076138648"/>
            <p14:sldId id="2076138672"/>
            <p14:sldId id="2076138647"/>
            <p14:sldId id="2076138640"/>
            <p14:sldId id="2076138675"/>
            <p14:sldId id="2076138651"/>
            <p14:sldId id="2076138670"/>
            <p14:sldId id="2076138671"/>
            <p14:sldId id="2076138657"/>
            <p14:sldId id="281"/>
            <p14:sldId id="1882"/>
            <p14:sldId id="307"/>
            <p14:sldId id="1894"/>
            <p14:sldId id="2076138668"/>
            <p14:sldId id="2076138669"/>
            <p14:sldId id="4536"/>
            <p14:sldId id="2076138662"/>
            <p14:sldId id="2076138663"/>
            <p14:sldId id="2076138664"/>
            <p14:sldId id="2076138665"/>
            <p14:sldId id="2076138667"/>
            <p14:sldId id="1874"/>
            <p14:sldId id="1876"/>
            <p14:sldId id="2076138674"/>
            <p14:sldId id="2076138658"/>
            <p14:sldId id="2076138683"/>
            <p14:sldId id="2076138676"/>
            <p14:sldId id="2076138677"/>
            <p14:sldId id="2076138673"/>
            <p14:sldId id="2076138678"/>
            <p14:sldId id="2076138679"/>
            <p14:sldId id="2076138659"/>
            <p14:sldId id="2076138680"/>
            <p14:sldId id="2076138681"/>
            <p14:sldId id="2076138682"/>
            <p14:sldId id="2076138660"/>
            <p14:sldId id="2076138685"/>
            <p14:sldId id="2076138684"/>
            <p14:sldId id="2076138686"/>
            <p14:sldId id="2076138661"/>
            <p14:sldId id="4505"/>
          </p14:sldIdLst>
        </p14:section>
        <p14:section name="Default Section" id="{D27B6955-1FB6-4076-9C17-1FF2C29DC573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0000"/>
    <a:srgbClr val="680000"/>
    <a:srgbClr val="FFF5D5"/>
    <a:srgbClr val="F3FFFE"/>
    <a:srgbClr val="FFFAEB"/>
    <a:srgbClr val="EFF4FF"/>
    <a:srgbClr val="C94F0F"/>
    <a:srgbClr val="12239E"/>
    <a:srgbClr val="000000"/>
    <a:srgbClr val="FEFCF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3912" autoAdjust="0"/>
  </p:normalViewPr>
  <p:slideViewPr>
    <p:cSldViewPr snapToGrid="0">
      <p:cViewPr varScale="1">
        <p:scale>
          <a:sx n="78" d="100"/>
          <a:sy n="78" d="100"/>
        </p:scale>
        <p:origin x="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3139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6/29/2022 9:39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5432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89220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3121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395288" indent="0">
              <a:lnSpc>
                <a:spcPts val="2400"/>
              </a:lnSpc>
              <a:buNone/>
              <a:defRPr sz="16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2220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17295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5539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</a:p>
          <a:p>
            <a:pPr lvl="1"/>
            <a:r>
              <a:rPr lang="en-US" dirty="0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4573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436475" cy="699452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9741906" y="466301"/>
            <a:ext cx="2901844" cy="699453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 dirty="0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946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64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207275" y="4585300"/>
            <a:ext cx="9223719" cy="1165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207275" y="4663017"/>
            <a:ext cx="8601895" cy="387798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12820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3" r:id="rId1"/>
    <p:sldLayoutId id="2147484568" r:id="rId2"/>
    <p:sldLayoutId id="2147484572" r:id="rId3"/>
    <p:sldLayoutId id="2147484553" r:id="rId4"/>
    <p:sldLayoutId id="2147484576" r:id="rId5"/>
    <p:sldLayoutId id="2147484577" r:id="rId6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owerbidevcamp.net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hyperlink" Target="https://github.com/RuiRomano/pbimonitor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ED6D-96EE-8B54-42CA-F71A3A55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Bindings Defined in C# using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2FB9D-AEE9-D2A0-7159-7237B2F699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470455"/>
          </a:xfrm>
        </p:spPr>
        <p:txBody>
          <a:bodyPr/>
          <a:lstStyle/>
          <a:p>
            <a:r>
              <a:rPr lang="en-US" dirty="0"/>
              <a:t>Bindings defined as parameters in Run method after trigger parameter</a:t>
            </a:r>
          </a:p>
          <a:p>
            <a:pPr lvl="1"/>
            <a:r>
              <a:rPr lang="en-US" dirty="0"/>
              <a:t>Bindings provide Azure Function with seamless access to Azure services such as Blob storage</a:t>
            </a:r>
          </a:p>
          <a:p>
            <a:pPr lvl="1"/>
            <a:r>
              <a:rPr lang="en-US" dirty="0"/>
              <a:t>Bindings can be defined as input parameters and/or output parameters</a:t>
            </a:r>
          </a:p>
          <a:p>
            <a:pPr lvl="1"/>
            <a:endParaRPr lang="en-US" dirty="0"/>
          </a:p>
          <a:p>
            <a:r>
              <a:rPr lang="en-US" dirty="0"/>
              <a:t>Examples of using bindings to access files in blob storage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Blob</a:t>
            </a:r>
            <a:r>
              <a:rPr lang="en-US" dirty="0"/>
              <a:t> bindings parameter defined as input parameter with </a:t>
            </a:r>
            <a:r>
              <a:rPr lang="en-US" b="1" dirty="0"/>
              <a:t>Read</a:t>
            </a:r>
            <a:r>
              <a:rPr lang="en-US" dirty="0"/>
              <a:t> access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Blob</a:t>
            </a:r>
            <a:r>
              <a:rPr lang="en-US" dirty="0"/>
              <a:t> bindings parameter defined as output parameters with </a:t>
            </a:r>
            <a:r>
              <a:rPr lang="en-US" b="1" dirty="0"/>
              <a:t>Write</a:t>
            </a:r>
            <a:r>
              <a:rPr lang="en-US" dirty="0"/>
              <a:t> access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BF950C-918F-F0AB-E2AF-C02CF5EBF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66" y="3785478"/>
            <a:ext cx="10847432" cy="8506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4DFDFB-5E23-8348-FA27-D038D33FA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366" y="5330580"/>
            <a:ext cx="9583303" cy="6935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9B1BDE-9CE8-25B7-77BB-288CC8544AA9}"/>
              </a:ext>
            </a:extLst>
          </p:cNvPr>
          <p:cNvSpPr/>
          <p:nvPr/>
        </p:nvSpPr>
        <p:spPr bwMode="auto">
          <a:xfrm>
            <a:off x="3261674" y="4128940"/>
            <a:ext cx="8073196" cy="240384"/>
          </a:xfrm>
          <a:prstGeom prst="roundRect">
            <a:avLst>
              <a:gd name="adj" fmla="val 8124"/>
            </a:avLst>
          </a:prstGeom>
          <a:noFill/>
          <a:ln w="38100">
            <a:solidFill>
              <a:srgbClr val="C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1B4658-9C9F-453D-2220-C3D165988382}"/>
              </a:ext>
            </a:extLst>
          </p:cNvPr>
          <p:cNvSpPr/>
          <p:nvPr/>
        </p:nvSpPr>
        <p:spPr bwMode="auto">
          <a:xfrm>
            <a:off x="3410538" y="5711089"/>
            <a:ext cx="7139475" cy="227595"/>
          </a:xfrm>
          <a:prstGeom prst="roundRect">
            <a:avLst>
              <a:gd name="adj" fmla="val 8124"/>
            </a:avLst>
          </a:prstGeom>
          <a:noFill/>
          <a:ln w="38100">
            <a:solidFill>
              <a:srgbClr val="C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1590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BF8E6-0D4E-77FD-5BFC-3C17876A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Resources Used in Demos for This Session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A0EE2-337C-6E01-4658-1522AB62C4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962349"/>
          </a:xfrm>
        </p:spPr>
        <p:txBody>
          <a:bodyPr/>
          <a:lstStyle/>
          <a:p>
            <a:r>
              <a:rPr lang="en-US" dirty="0"/>
              <a:t>Function app</a:t>
            </a:r>
          </a:p>
          <a:p>
            <a:pPr lvl="1"/>
            <a:r>
              <a:rPr lang="en-US" dirty="0"/>
              <a:t>Runs on top of App Service plan</a:t>
            </a:r>
          </a:p>
          <a:p>
            <a:r>
              <a:rPr lang="en-US" dirty="0"/>
              <a:t>Key vault</a:t>
            </a:r>
          </a:p>
          <a:p>
            <a:pPr lvl="1"/>
            <a:r>
              <a:rPr lang="en-US" dirty="0"/>
              <a:t>Used to store secrets</a:t>
            </a:r>
          </a:p>
          <a:p>
            <a:r>
              <a:rPr lang="en-US" dirty="0"/>
              <a:t>Azure storage account</a:t>
            </a:r>
          </a:p>
          <a:p>
            <a:pPr lvl="1"/>
            <a:r>
              <a:rPr lang="en-US" dirty="0"/>
              <a:t>Used to write and read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7809FB-EAB4-3345-79D9-0CC7FE43A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686" y="4298999"/>
            <a:ext cx="7525538" cy="23378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902556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C28E6-E222-4BB6-55F5-A21D2EDCB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Function App in the Azure Portal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D5AAB3-30B7-8D44-86CD-B8F37E9DD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83" y="1130095"/>
            <a:ext cx="5203291" cy="55914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8507401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840C-FCB1-3DBA-43AB-B91306BD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Function App Project in Visual Studio 2022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E11E17-004E-3348-D6E2-D188396B9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13" y="1160436"/>
            <a:ext cx="4945545" cy="556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858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E57F4-7D04-962F-F21D-63851C07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an Azure Function App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F746F-A1EE-FC72-3BBB-706933C9C7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793072"/>
          </a:xfrm>
        </p:spPr>
        <p:txBody>
          <a:bodyPr/>
          <a:lstStyle/>
          <a:p>
            <a:r>
              <a:rPr lang="en-US" dirty="0"/>
              <a:t>Azure Function project in Visual Studio provides </a:t>
            </a:r>
            <a:r>
              <a:rPr lang="en-US" b="1" dirty="0"/>
              <a:t>Publish</a:t>
            </a:r>
            <a:r>
              <a:rPr lang="en-US" dirty="0"/>
              <a:t> command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Publish command can be configured to deploy project to Azure Function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170E8-A59E-BD40-CD85-590DD0E85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74" y="4093272"/>
            <a:ext cx="3688941" cy="25992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75685-E12E-EC14-62B0-D39234873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74" y="1751836"/>
            <a:ext cx="2603981" cy="16883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794859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6161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Azure Functions Primer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Calling the Power BI REST API</a:t>
            </a:r>
          </a:p>
          <a:p>
            <a:r>
              <a:rPr lang="en-US" dirty="0"/>
              <a:t>Writing Data Files into Azure Storage</a:t>
            </a:r>
          </a:p>
          <a:p>
            <a:r>
              <a:rPr lang="en-US" dirty="0"/>
              <a:t>Automating Report Creation on File Upload</a:t>
            </a:r>
          </a:p>
          <a:p>
            <a:r>
              <a:rPr lang="en-US" dirty="0"/>
              <a:t>Developing an SPA using Azure Functions</a:t>
            </a:r>
          </a:p>
        </p:txBody>
      </p:sp>
    </p:spTree>
    <p:extLst>
      <p:ext uri="{BB962C8B-B14F-4D97-AF65-F5344CB8AC3E}">
        <p14:creationId xmlns:p14="http://schemas.microsoft.com/office/powerpoint/2010/main" val="234703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the Power BI REST API?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570756"/>
          </a:xfrm>
        </p:spPr>
        <p:txBody>
          <a:bodyPr/>
          <a:lstStyle/>
          <a:p>
            <a:r>
              <a:rPr lang="en-US" dirty="0"/>
              <a:t>What is the Power BI REST API?</a:t>
            </a:r>
          </a:p>
          <a:p>
            <a:pPr lvl="1"/>
            <a:r>
              <a:rPr lang="en-US" dirty="0"/>
              <a:t>API built on OAuth2, OpenID Connect, REST and ODATA</a:t>
            </a:r>
          </a:p>
          <a:p>
            <a:pPr lvl="1"/>
            <a:r>
              <a:rPr lang="en-US" dirty="0"/>
              <a:t>API secured by Azure Active Directory (AAD)</a:t>
            </a:r>
          </a:p>
          <a:p>
            <a:pPr lvl="1"/>
            <a:r>
              <a:rPr lang="en-US" dirty="0"/>
              <a:t>API to program with workspaces, datasets, reports &amp; dashboards</a:t>
            </a:r>
          </a:p>
          <a:p>
            <a:pPr lvl="1"/>
            <a:r>
              <a:rPr lang="en-US" dirty="0"/>
              <a:t>API which can be programmed using C# and the Power BI .NET SDK</a:t>
            </a:r>
          </a:p>
          <a:p>
            <a:endParaRPr lang="en-US" dirty="0"/>
          </a:p>
          <a:p>
            <a:r>
              <a:rPr lang="en-US" dirty="0"/>
              <a:t>What can you do with the Power BI REST API?</a:t>
            </a:r>
          </a:p>
          <a:p>
            <a:pPr lvl="1"/>
            <a:r>
              <a:rPr lang="en-US" dirty="0"/>
              <a:t>Retrieve data about workspace inventory and activity events</a:t>
            </a:r>
          </a:p>
          <a:p>
            <a:pPr lvl="1"/>
            <a:r>
              <a:rPr lang="en-US" dirty="0"/>
              <a:t>Create workspaces and manage workspace membership</a:t>
            </a:r>
          </a:p>
          <a:p>
            <a:pPr lvl="1"/>
            <a:r>
              <a:rPr lang="en-US" dirty="0"/>
              <a:t>Publish reports and datasets by importing PBIX project files</a:t>
            </a:r>
          </a:p>
          <a:p>
            <a:pPr lvl="1"/>
            <a:r>
              <a:rPr lang="en-US" dirty="0"/>
              <a:t>Update connection details and datasource credentials</a:t>
            </a:r>
          </a:p>
          <a:p>
            <a:pPr lvl="1"/>
            <a:r>
              <a:rPr lang="en-US" dirty="0"/>
              <a:t>Embed Power BI reports and dashboards tiles in web pages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5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C190-CAF7-439A-A5D9-0D5970338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APIs versus Admin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6E292-22F1-4E63-B283-59981D59FE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3034613"/>
          </a:xfrm>
        </p:spPr>
        <p:txBody>
          <a:bodyPr/>
          <a:lstStyle/>
          <a:p>
            <a:r>
              <a:rPr lang="en-US" dirty="0"/>
              <a:t>Power BI User APIs (e.g. </a:t>
            </a:r>
            <a:r>
              <a:rPr lang="en-US" dirty="0" err="1"/>
              <a:t>GetGroupsAsync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provides users with access to personal workspace</a:t>
            </a:r>
          </a:p>
          <a:p>
            <a:pPr lvl="1"/>
            <a:r>
              <a:rPr lang="en-US" dirty="0"/>
              <a:t>provides users with access to app workspaces</a:t>
            </a:r>
          </a:p>
          <a:p>
            <a:pPr lvl="1"/>
            <a:r>
              <a:rPr lang="en-US" dirty="0"/>
              <a:t>provides service principal (SP) with access to app workspaces</a:t>
            </a:r>
          </a:p>
          <a:p>
            <a:pPr lvl="1"/>
            <a:endParaRPr lang="en-US" dirty="0"/>
          </a:p>
          <a:p>
            <a:r>
              <a:rPr lang="en-US" dirty="0"/>
              <a:t>Power BI Admin APIs (e.g. </a:t>
            </a:r>
            <a:r>
              <a:rPr lang="en-US" dirty="0" err="1"/>
              <a:t>GetGroupsAsAdminAsync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provides users with tenant-level access to </a:t>
            </a:r>
            <a:r>
              <a:rPr lang="en-US"/>
              <a:t>all workspaces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76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Authenticating as Service Principal with Azure AD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69715"/>
          </a:xfrm>
        </p:spPr>
        <p:txBody>
          <a:bodyPr/>
          <a:lstStyle/>
          <a:p>
            <a:r>
              <a:rPr lang="en-US" dirty="0"/>
              <a:t>Custom applications must authenticate with Azure AD</a:t>
            </a:r>
          </a:p>
          <a:p>
            <a:pPr lvl="1"/>
            <a:r>
              <a:rPr lang="en-US" dirty="0"/>
              <a:t>You code must acquire access token before calling Power BI REST API</a:t>
            </a:r>
          </a:p>
          <a:p>
            <a:pPr lvl="1"/>
            <a:r>
              <a:rPr lang="en-US" dirty="0"/>
              <a:t>Your code must implement client credentials flow to acquire access token</a:t>
            </a:r>
          </a:p>
          <a:p>
            <a:pPr lvl="1"/>
            <a:r>
              <a:rPr lang="en-US" dirty="0"/>
              <a:t>Requires authentication credentials for </a:t>
            </a:r>
            <a:r>
              <a:rPr lang="en-US" dirty="0" err="1"/>
              <a:t>TenantId</a:t>
            </a:r>
            <a:r>
              <a:rPr lang="en-US" dirty="0"/>
              <a:t>, </a:t>
            </a:r>
            <a:r>
              <a:rPr lang="en-US" dirty="0" err="1"/>
              <a:t>AppId</a:t>
            </a:r>
            <a:r>
              <a:rPr lang="en-US" dirty="0"/>
              <a:t> and </a:t>
            </a:r>
            <a:r>
              <a:rPr lang="en-US" dirty="0" err="1"/>
              <a:t>AppSecret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15742" y="3587254"/>
            <a:ext cx="6048459" cy="24480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36"/>
          </a:p>
        </p:txBody>
      </p:sp>
      <p:sp>
        <p:nvSpPr>
          <p:cNvPr id="2" name="Rectangle 1"/>
          <p:cNvSpPr/>
          <p:nvPr/>
        </p:nvSpPr>
        <p:spPr>
          <a:xfrm>
            <a:off x="1631086" y="4579765"/>
            <a:ext cx="1322807" cy="867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147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App</a:t>
            </a:r>
          </a:p>
        </p:txBody>
      </p:sp>
      <p:sp>
        <p:nvSpPr>
          <p:cNvPr id="3" name="Rectangle 2"/>
          <p:cNvSpPr/>
          <p:nvPr/>
        </p:nvSpPr>
        <p:spPr>
          <a:xfrm>
            <a:off x="5029582" y="3741072"/>
            <a:ext cx="2197128" cy="75288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Azure Active Directory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5029582" y="5102737"/>
            <a:ext cx="2197128" cy="75450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47" b="1" dirty="0">
                <a:latin typeface="Arial" panose="020B0604020202020204" pitchFamily="34" charset="0"/>
                <a:cs typeface="Arial" panose="020B0604020202020204" pitchFamily="34" charset="0"/>
              </a:rPr>
              <a:t>Power BI REST API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000847" y="4071367"/>
            <a:ext cx="1925113" cy="775550"/>
          </a:xfrm>
          <a:prstGeom prst="straightConnector1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693216" y="4238136"/>
            <a:ext cx="2122644" cy="871077"/>
          </a:xfrm>
          <a:prstGeom prst="straightConnector1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984051" y="4935970"/>
            <a:ext cx="566686" cy="33353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688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Token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000847" y="5190166"/>
            <a:ext cx="1925113" cy="343250"/>
          </a:xfrm>
          <a:prstGeom prst="straightConnector1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664680" y="5190168"/>
            <a:ext cx="553733" cy="3351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688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Token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E23847-E975-24A5-5B60-E07833E6015D}"/>
              </a:ext>
            </a:extLst>
          </p:cNvPr>
          <p:cNvSpPr/>
          <p:nvPr/>
        </p:nvSpPr>
        <p:spPr bwMode="auto">
          <a:xfrm>
            <a:off x="5144633" y="4022372"/>
            <a:ext cx="1967026" cy="30523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Azure AD Application</a:t>
            </a:r>
          </a:p>
        </p:txBody>
      </p:sp>
    </p:spTree>
    <p:extLst>
      <p:ext uri="{BB962C8B-B14F-4D97-AF65-F5344CB8AC3E}">
        <p14:creationId xmlns:p14="http://schemas.microsoft.com/office/powerpoint/2010/main" val="5315226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22A959C-2105-4703-B47D-A9F3F0BF07EA}"/>
              </a:ext>
            </a:extLst>
          </p:cNvPr>
          <p:cNvSpPr/>
          <p:nvPr/>
        </p:nvSpPr>
        <p:spPr>
          <a:xfrm>
            <a:off x="1310776" y="3575920"/>
            <a:ext cx="8237996" cy="314991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8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2D8925-2467-4093-8971-660FEA998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Power BI API Authorization for Service Principals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15F94E70-0D69-4590-91A4-131DCF607C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762295"/>
          </a:xfrm>
        </p:spPr>
        <p:txBody>
          <a:bodyPr/>
          <a:lstStyle/>
          <a:p>
            <a:r>
              <a:rPr lang="en-US" dirty="0"/>
              <a:t>Service Principal used to configure access control</a:t>
            </a:r>
          </a:p>
          <a:p>
            <a:pPr lvl="1"/>
            <a:r>
              <a:rPr lang="en-US" dirty="0"/>
              <a:t>Requires the use of v2 app workspaces</a:t>
            </a:r>
          </a:p>
          <a:p>
            <a:pPr lvl="1"/>
            <a:r>
              <a:rPr lang="en-US" dirty="0"/>
              <a:t>Access control </a:t>
            </a:r>
            <a:r>
              <a:rPr lang="en-US" sz="1836" u="sng" dirty="0"/>
              <a:t>NOT</a:t>
            </a:r>
            <a:r>
              <a:rPr lang="en-US" dirty="0"/>
              <a:t> based on Azure AD permissions</a:t>
            </a:r>
          </a:p>
          <a:p>
            <a:pPr lvl="1"/>
            <a:r>
              <a:rPr lang="en-US" dirty="0"/>
              <a:t>Service principal access configured using Power BI Tenant Admin settings</a:t>
            </a:r>
          </a:p>
          <a:p>
            <a:pPr lvl="1"/>
            <a:r>
              <a:rPr lang="en-US" dirty="0"/>
              <a:t>Service principal must be added as workspace member for User APIs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25BFD1-6323-4635-9C46-2F47B2468BAD}"/>
              </a:ext>
            </a:extLst>
          </p:cNvPr>
          <p:cNvSpPr/>
          <p:nvPr/>
        </p:nvSpPr>
        <p:spPr>
          <a:xfrm>
            <a:off x="1466210" y="4859790"/>
            <a:ext cx="1612432" cy="736771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8" dirty="0">
                <a:solidFill>
                  <a:schemeClr val="bg1"/>
                </a:solidFill>
              </a:rPr>
              <a:t>App 1</a:t>
            </a:r>
            <a:br>
              <a:rPr lang="en-US" sz="1428" dirty="0">
                <a:solidFill>
                  <a:schemeClr val="bg1"/>
                </a:solidFill>
              </a:rPr>
            </a:br>
            <a:r>
              <a:rPr lang="en-US" sz="1428" dirty="0">
                <a:solidFill>
                  <a:schemeClr val="bg1"/>
                </a:solidFill>
              </a:rPr>
              <a:t>Service Principal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08BAE2-2DE4-4F20-A4F1-F2F7BD1DB0C0}"/>
              </a:ext>
            </a:extLst>
          </p:cNvPr>
          <p:cNvSpPr/>
          <p:nvPr/>
        </p:nvSpPr>
        <p:spPr>
          <a:xfrm>
            <a:off x="7334217" y="5208149"/>
            <a:ext cx="2020641" cy="1321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28" dirty="0">
                <a:solidFill>
                  <a:schemeClr val="tx1"/>
                </a:solidFill>
              </a:rPr>
              <a:t>App Workspace 2</a:t>
            </a:r>
            <a:endParaRPr lang="en-US" sz="1428" b="1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0A522D-1B5A-45C2-A2D3-06105D03608E}"/>
              </a:ext>
            </a:extLst>
          </p:cNvPr>
          <p:cNvSpPr/>
          <p:nvPr/>
        </p:nvSpPr>
        <p:spPr>
          <a:xfrm>
            <a:off x="7334217" y="3731528"/>
            <a:ext cx="2020641" cy="1321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28" dirty="0">
                <a:solidFill>
                  <a:schemeClr val="tx1"/>
                </a:solidFill>
              </a:rPr>
              <a:t>App Workspace 1</a:t>
            </a:r>
            <a:endParaRPr lang="en-US" sz="1428" b="1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F25D165-6575-493E-9871-5A11201555EF}"/>
              </a:ext>
            </a:extLst>
          </p:cNvPr>
          <p:cNvGrpSpPr/>
          <p:nvPr/>
        </p:nvGrpSpPr>
        <p:grpSpPr>
          <a:xfrm>
            <a:off x="7489651" y="4120113"/>
            <a:ext cx="1709774" cy="2273787"/>
            <a:chOff x="6744070" y="3962571"/>
            <a:chExt cx="1676401" cy="222940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1FA085F-EE73-473A-9CF4-9E71EF450CA2}"/>
                </a:ext>
              </a:extLst>
            </p:cNvPr>
            <p:cNvSpPr/>
            <p:nvPr/>
          </p:nvSpPr>
          <p:spPr>
            <a:xfrm>
              <a:off x="6744070" y="5410370"/>
              <a:ext cx="1676401" cy="781606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24" dirty="0"/>
                <a:t>Admins</a:t>
              </a:r>
            </a:p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918" dirty="0"/>
                <a:t>User 1</a:t>
              </a:r>
            </a:p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918" dirty="0"/>
                <a:t>App 1 Service Principal</a:t>
              </a:r>
            </a:p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918" dirty="0"/>
                <a:t>App 2 Service Principal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58D11B6-F3AF-42D3-9E47-1DF68277BAEA}"/>
                </a:ext>
              </a:extLst>
            </p:cNvPr>
            <p:cNvSpPr/>
            <p:nvPr/>
          </p:nvSpPr>
          <p:spPr>
            <a:xfrm>
              <a:off x="6744070" y="3962571"/>
              <a:ext cx="1676401" cy="78160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24" dirty="0">
                  <a:solidFill>
                    <a:schemeClr val="bg1"/>
                  </a:solidFill>
                </a:rPr>
                <a:t>Admins</a:t>
              </a:r>
            </a:p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918" dirty="0">
                  <a:solidFill>
                    <a:schemeClr val="bg1"/>
                  </a:solidFill>
                </a:rPr>
                <a:t>User 1</a:t>
              </a:r>
            </a:p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918" dirty="0">
                  <a:solidFill>
                    <a:schemeClr val="bg1"/>
                  </a:solidFill>
                </a:rPr>
                <a:t>User 2</a:t>
              </a:r>
            </a:p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918" dirty="0">
                  <a:solidFill>
                    <a:schemeClr val="bg1"/>
                  </a:solidFill>
                </a:rPr>
                <a:t>App 1 Service Principal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2DB5816-E984-433D-B1A0-7117BF85320A}"/>
              </a:ext>
            </a:extLst>
          </p:cNvPr>
          <p:cNvSpPr/>
          <p:nvPr/>
        </p:nvSpPr>
        <p:spPr>
          <a:xfrm>
            <a:off x="4808039" y="4562268"/>
            <a:ext cx="1476622" cy="1321188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Power BI Service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74B9BD-1ED9-45DE-A2E9-22CA57546DA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3078641" y="5222863"/>
            <a:ext cx="1729398" cy="53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77A48C-62BD-4BEA-BE92-0AF72C16DECA}"/>
              </a:ext>
            </a:extLst>
          </p:cNvPr>
          <p:cNvCxnSpPr>
            <a:cxnSpLocks/>
            <a:stCxn id="22" idx="3"/>
            <a:endCxn id="16" idx="1"/>
          </p:cNvCxnSpPr>
          <p:nvPr/>
        </p:nvCxnSpPr>
        <p:spPr>
          <a:xfrm flipV="1">
            <a:off x="6284661" y="4392123"/>
            <a:ext cx="1049556" cy="8307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96B910-2B64-4EEA-BDB5-FAF6613E7275}"/>
              </a:ext>
            </a:extLst>
          </p:cNvPr>
          <p:cNvCxnSpPr>
            <a:cxnSpLocks/>
            <a:stCxn id="22" idx="3"/>
            <a:endCxn id="13" idx="1"/>
          </p:cNvCxnSpPr>
          <p:nvPr/>
        </p:nvCxnSpPr>
        <p:spPr>
          <a:xfrm>
            <a:off x="6284661" y="5222862"/>
            <a:ext cx="1049556" cy="6458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E5CF60D-2846-4905-A1DA-3C8804BCCC5F}"/>
              </a:ext>
            </a:extLst>
          </p:cNvPr>
          <p:cNvSpPr/>
          <p:nvPr/>
        </p:nvSpPr>
        <p:spPr>
          <a:xfrm>
            <a:off x="3486851" y="5004425"/>
            <a:ext cx="854886" cy="499879"/>
          </a:xfrm>
          <a:prstGeom prst="roundRect">
            <a:avLst/>
          </a:prstGeom>
          <a:solidFill>
            <a:srgbClr val="FFFFCC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18" dirty="0">
                <a:solidFill>
                  <a:schemeClr val="accent1">
                    <a:lumMod val="50000"/>
                  </a:schemeClr>
                </a:solidFill>
              </a:rPr>
              <a:t>App-only Access Token</a:t>
            </a:r>
          </a:p>
        </p:txBody>
      </p:sp>
    </p:spTree>
    <p:extLst>
      <p:ext uri="{BB962C8B-B14F-4D97-AF65-F5344CB8AC3E}">
        <p14:creationId xmlns:p14="http://schemas.microsoft.com/office/powerpoint/2010/main" val="2221262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3081410"/>
            <a:ext cx="11053773" cy="8156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100" dirty="0">
                <a:solidFill>
                  <a:srgbClr val="000000"/>
                </a:solidFill>
              </a:rPr>
              <a:t>Developing for Power BI using Azure Functions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56201C99-63BD-452F-AC83-D3D858EE0DD8}"/>
              </a:ext>
            </a:extLst>
          </p:cNvPr>
          <p:cNvSpPr txBox="1">
            <a:spLocks/>
          </p:cNvSpPr>
          <p:nvPr/>
        </p:nvSpPr>
        <p:spPr>
          <a:xfrm>
            <a:off x="474162" y="4916245"/>
            <a:ext cx="4670594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>
                <a:solidFill>
                  <a:srgbClr val="000000"/>
                </a:solidFill>
              </a:rPr>
              <a:t>Ted Pattison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Power BI Customer Advisory Team (PBICAT)</a:t>
            </a:r>
          </a:p>
        </p:txBody>
      </p:sp>
    </p:spTree>
    <p:extLst>
      <p:ext uri="{BB962C8B-B14F-4D97-AF65-F5344CB8AC3E}">
        <p14:creationId xmlns:p14="http://schemas.microsoft.com/office/powerpoint/2010/main" val="295072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0DA77-2495-DDCD-D1B3-E2A9BFF1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Service Principals to Use User APIs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678441-5887-3979-7D3F-FA49B7FED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53" y="1279497"/>
            <a:ext cx="8887411" cy="50721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283441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BF74-CC81-0B63-2559-9A2644C8B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Service Principals to Use Admin APIs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B7E955-2592-642E-2E5E-08DDF9DB3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09" y="1244749"/>
            <a:ext cx="9463082" cy="51855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651636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F376-7C3E-4548-AFE7-C949997A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TokenManager</a:t>
            </a:r>
            <a:r>
              <a:rPr lang="en-US" dirty="0"/>
              <a:t> Class Implements Client Credentials Flow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F9826D-541A-F225-20D1-583EED24C9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292935"/>
          </a:xfrm>
        </p:spPr>
        <p:txBody>
          <a:bodyPr/>
          <a:lstStyle/>
          <a:p>
            <a:r>
              <a:rPr lang="en-US" dirty="0" err="1"/>
              <a:t>DevCampDemos</a:t>
            </a:r>
            <a:r>
              <a:rPr lang="en-US" dirty="0"/>
              <a:t> shows three ways to get access token for service principal</a:t>
            </a:r>
          </a:p>
          <a:p>
            <a:pPr lvl="1"/>
            <a:r>
              <a:rPr lang="en-US" dirty="0"/>
              <a:t>Get Access Token with Local Credentials</a:t>
            </a:r>
          </a:p>
          <a:p>
            <a:pPr lvl="1"/>
            <a:r>
              <a:rPr lang="en-US" dirty="0"/>
              <a:t>Get Access Token with Credentials from Azure Key Vault</a:t>
            </a:r>
          </a:p>
          <a:p>
            <a:pPr lvl="1"/>
            <a:r>
              <a:rPr lang="en-US" dirty="0"/>
              <a:t>Get Access Token with Managed Identity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7BDC64-3EFB-F75F-E50B-36B4B5337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538" y="2986944"/>
            <a:ext cx="9698795" cy="36105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442736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8294-E841-57B8-293F-8343F92FA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GetAccessTokenWithLocalCredentials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C6EBE-7549-ACEB-23FE-2AFA6251A2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777683"/>
          </a:xfrm>
        </p:spPr>
        <p:txBody>
          <a:bodyPr/>
          <a:lstStyle/>
          <a:p>
            <a:r>
              <a:rPr lang="en-US" dirty="0"/>
              <a:t>Step 1 – Add </a:t>
            </a:r>
            <a:r>
              <a:rPr lang="en-US" dirty="0" err="1"/>
              <a:t>TenantId</a:t>
            </a:r>
            <a:r>
              <a:rPr lang="en-US" dirty="0"/>
              <a:t>, </a:t>
            </a:r>
            <a:r>
              <a:rPr lang="en-US" dirty="0" err="1"/>
              <a:t>AppId</a:t>
            </a:r>
            <a:r>
              <a:rPr lang="en-US" dirty="0"/>
              <a:t> and </a:t>
            </a:r>
            <a:r>
              <a:rPr lang="en-US" dirty="0" err="1"/>
              <a:t>AppSecret</a:t>
            </a:r>
            <a:r>
              <a:rPr lang="en-US" dirty="0"/>
              <a:t> as </a:t>
            </a:r>
            <a:r>
              <a:rPr lang="en-US" dirty="0" err="1"/>
              <a:t>AppSettings</a:t>
            </a:r>
            <a:endParaRPr lang="en-US" dirty="0"/>
          </a:p>
          <a:p>
            <a:pPr lvl="1"/>
            <a:r>
              <a:rPr lang="en-US" dirty="0"/>
              <a:t>Can be added to </a:t>
            </a:r>
            <a:r>
              <a:rPr lang="en-US" dirty="0" err="1"/>
              <a:t>local.settings.json</a:t>
            </a:r>
            <a:r>
              <a:rPr lang="en-US" dirty="0"/>
              <a:t> during development and testing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Step 2 – Retrieve </a:t>
            </a:r>
            <a:r>
              <a:rPr lang="en-US" dirty="0" err="1"/>
              <a:t>AppSettings</a:t>
            </a:r>
            <a:r>
              <a:rPr lang="en-US" dirty="0"/>
              <a:t> in code and then execute client credentials flow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B9924D-32A5-1FFC-6C79-4D72FD948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88" y="4087330"/>
            <a:ext cx="6941574" cy="27166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AF692F-5024-D3B0-D54C-80868D600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88" y="2097731"/>
            <a:ext cx="3964036" cy="13995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269860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5203-E804-F258-E3D8-DB665058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Secrets in Azure Key Vault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55CB3-943B-FC3A-01A0-078D77DACF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323439"/>
          </a:xfrm>
        </p:spPr>
        <p:txBody>
          <a:bodyPr/>
          <a:lstStyle/>
          <a:p>
            <a:r>
              <a:rPr lang="en-US" dirty="0"/>
              <a:t>Azure Key Vault provides secure container to keeping secrets</a:t>
            </a:r>
          </a:p>
          <a:p>
            <a:pPr lvl="1"/>
            <a:r>
              <a:rPr lang="en-US" dirty="0"/>
              <a:t>Azure key vault instance created using Azure subscription</a:t>
            </a:r>
          </a:p>
          <a:p>
            <a:pPr lvl="1"/>
            <a:r>
              <a:rPr lang="en-US" dirty="0"/>
              <a:t>Azure Function App should access Azure key vault using managed identity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4849D-46B7-1083-BDA5-71763B555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60" y="2778713"/>
            <a:ext cx="8023538" cy="31387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785885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E5EC2-ABFE-E877-8A45-8806E44B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Managed Identity for a Function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E5295-37AC-B2B6-6803-0E61C3F1B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94" y="1275807"/>
            <a:ext cx="4786587" cy="349427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94B3CFD-73BD-2098-914A-F1BDA13E64B8}"/>
              </a:ext>
            </a:extLst>
          </p:cNvPr>
          <p:cNvGrpSpPr/>
          <p:nvPr/>
        </p:nvGrpSpPr>
        <p:grpSpPr>
          <a:xfrm>
            <a:off x="3982065" y="4233141"/>
            <a:ext cx="7976416" cy="1754325"/>
            <a:chOff x="3982065" y="4233141"/>
            <a:chExt cx="7976416" cy="175432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A84EFDA-0A0B-1D0E-DF03-8830B921E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5158" y="4233141"/>
              <a:ext cx="6023323" cy="1754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3DA7A53-5424-5496-27EB-8F9401B6B7CB}"/>
                </a:ext>
              </a:extLst>
            </p:cNvPr>
            <p:cNvCxnSpPr/>
            <p:nvPr/>
          </p:nvCxnSpPr>
          <p:spPr>
            <a:xfrm>
              <a:off x="3982065" y="4583270"/>
              <a:ext cx="1789471" cy="373626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95416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ED70-43B8-7E80-8EFD-94A02494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GetAccessTokenWithCredentialsFromKeyVault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9CFC6-8B14-B31A-C271-47C7B6D48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96" y="1287970"/>
            <a:ext cx="9840852" cy="51029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936043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49B31-5960-EDFF-40AA-39EFEFAA4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GetAccessTokenWithManagedIdentity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80BBF-1845-995A-1A07-50FFF04426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547399"/>
          </a:xfrm>
        </p:spPr>
        <p:txBody>
          <a:bodyPr/>
          <a:lstStyle/>
          <a:p>
            <a:r>
              <a:rPr lang="en-US" dirty="0"/>
              <a:t>You can authenticate with managed identity to directly acquire Power BI access token</a:t>
            </a:r>
          </a:p>
          <a:p>
            <a:pPr lvl="1"/>
            <a:r>
              <a:rPr lang="en-US" dirty="0"/>
              <a:t>Eliminates need to create, manage and secure </a:t>
            </a:r>
            <a:r>
              <a:rPr lang="en-US" dirty="0" err="1"/>
              <a:t>AppSecret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System-assigned managed identity is visible to Power BI just like other service principals</a:t>
            </a:r>
          </a:p>
          <a:p>
            <a:pPr lvl="1"/>
            <a:r>
              <a:rPr lang="en-US" dirty="0"/>
              <a:t>System-assigned identity can be added as member to Azure AD group (e.g. Power BI Apps)</a:t>
            </a:r>
          </a:p>
          <a:p>
            <a:pPr lvl="1"/>
            <a:r>
              <a:rPr lang="en-US" dirty="0"/>
              <a:t>System-assigned identity can be added as workspace member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72F31-9B23-339B-4098-5B35FADEB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998" y="2103627"/>
            <a:ext cx="9288017" cy="21502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60576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Initializing an Instance of PowerBIClient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>
                <a:solidFill>
                  <a:srgbClr val="680000"/>
                </a:solidFill>
                <a:latin typeface="Lucida Console" panose="020B0609040504020204" pitchFamily="49" charset="0"/>
              </a:rPr>
              <a:t>PowerBIClient</a:t>
            </a:r>
            <a:r>
              <a:rPr lang="en-US" dirty="0"/>
              <a:t> object serves as top-level object in Power BI.NET SDK</a:t>
            </a:r>
          </a:p>
          <a:p>
            <a:pPr lvl="1"/>
            <a:r>
              <a:rPr lang="en-US" dirty="0"/>
              <a:t>Used to execute API calls against Power BI Service</a:t>
            </a:r>
          </a:p>
          <a:p>
            <a:pPr lvl="1"/>
            <a:r>
              <a:rPr lang="en-US" dirty="0"/>
              <a:t>Initialized with API root URI and AAD access token added as Bearer token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D3B2CC-DDFB-3233-9868-E319897DA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044" y="2701496"/>
            <a:ext cx="9304986" cy="21206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606548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B2B4-271E-4392-96AB-ADD1BE21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User API versus Admin API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8522A1-E7B9-947C-6014-BDEC1AB248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562514"/>
          </a:xfrm>
        </p:spPr>
        <p:txBody>
          <a:bodyPr/>
          <a:lstStyle/>
          <a:p>
            <a:r>
              <a:rPr lang="en-US" b="1" dirty="0" err="1"/>
              <a:t>GetGroupsAsync</a:t>
            </a:r>
            <a:r>
              <a:rPr lang="en-US" dirty="0"/>
              <a:t> is a User API call</a:t>
            </a:r>
          </a:p>
          <a:p>
            <a:pPr lvl="1"/>
            <a:r>
              <a:rPr lang="en-US" dirty="0"/>
              <a:t>API returns all workspaces in which service principal is a member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GetGroupsAsAdminAsync</a:t>
            </a:r>
            <a:r>
              <a:rPr lang="en-US" dirty="0"/>
              <a:t> is an Admin API call</a:t>
            </a:r>
          </a:p>
          <a:p>
            <a:pPr lvl="1"/>
            <a:r>
              <a:rPr lang="en-US" dirty="0"/>
              <a:t>API (potentially) returns all workspaces in current Azure AD tenant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21C09E-89FF-6D31-C9C9-E943F5712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37" y="2189874"/>
            <a:ext cx="7076941" cy="12321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D55F73-47EB-B476-A658-D44BF488E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686" y="4936173"/>
            <a:ext cx="8628845" cy="14786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192174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F895-0FB1-4BE2-995F-1CAC4B7D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Power BI Dev Camp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7F8620-5147-4FFF-A1D6-B0C7C2A204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Power BI Dev Camp Portal - </a:t>
            </a:r>
            <a:r>
              <a:rPr lang="en-US" dirty="0">
                <a:hlinkClick r:id="rId2"/>
              </a:rPr>
              <a:t>https://powerbidevcamp.net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9BAB2C-7CF7-B995-7242-73EC362A4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33" y="1811327"/>
            <a:ext cx="10796226" cy="49177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48330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A00D33-3550-04AF-3314-63B312A8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PowerBiManager.GetWorkspacesAsAdminWithExpand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B2E5D-55D3-8D73-4E33-1E1FE955B6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30887"/>
          </a:xfrm>
        </p:spPr>
        <p:txBody>
          <a:bodyPr/>
          <a:lstStyle/>
          <a:p>
            <a:r>
              <a:rPr lang="en-US" dirty="0"/>
              <a:t>Calls </a:t>
            </a:r>
            <a:r>
              <a:rPr lang="en-US" b="1" dirty="0" err="1"/>
              <a:t>GetGroupsAsAdminAsync</a:t>
            </a:r>
            <a:r>
              <a:rPr lang="en-US" dirty="0"/>
              <a:t> using filter and expand parameters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95FDCF-DFD0-B6FB-AB7A-92C31D921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61" y="1837075"/>
            <a:ext cx="6684135" cy="1660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B761F4-D71B-319B-C0EE-819A1CE2E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119" y="1837075"/>
            <a:ext cx="4275786" cy="35214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956064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6161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Azure Functions Primer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Calling the Power BI REST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Writing Data Files into Azure Storage</a:t>
            </a:r>
          </a:p>
          <a:p>
            <a:r>
              <a:rPr lang="en-US" dirty="0"/>
              <a:t>Automating Report Creation on File Upload</a:t>
            </a:r>
          </a:p>
          <a:p>
            <a:r>
              <a:rPr lang="en-US" dirty="0"/>
              <a:t>Developing an SPA using Azure Functions</a:t>
            </a:r>
          </a:p>
        </p:txBody>
      </p:sp>
    </p:spTree>
    <p:extLst>
      <p:ext uri="{BB962C8B-B14F-4D97-AF65-F5344CB8AC3E}">
        <p14:creationId xmlns:p14="http://schemas.microsoft.com/office/powerpoint/2010/main" val="111046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34493-97BB-DB04-16F1-B386D1AD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Demo Inspired by Rui Romano and </a:t>
            </a:r>
            <a:r>
              <a:rPr lang="en-US" dirty="0" err="1"/>
              <a:t>pbimonitor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0DF90-9A4D-CE7A-E2F0-831C5AF23D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b="1" dirty="0" err="1"/>
              <a:t>pbimonitor</a:t>
            </a:r>
            <a:r>
              <a:rPr lang="en-US" dirty="0"/>
              <a:t> available at </a:t>
            </a:r>
            <a:r>
              <a:rPr lang="en-US" dirty="0">
                <a:hlinkClick r:id="rId2"/>
              </a:rPr>
              <a:t>https://github.com/RuiRomano/pbimonitor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F0B07-2F54-CCCE-A6BC-1EEC776FB0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01"/>
          <a:stretch/>
        </p:blipFill>
        <p:spPr>
          <a:xfrm>
            <a:off x="956240" y="1820485"/>
            <a:ext cx="8664357" cy="49047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3419696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00A4-3BE8-69E2-DB5F-0BAE5B9F4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Accounts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E70FF-6CB2-683B-124D-BBBE120E08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467247-8E6C-47BF-AE77-6E4B40B1C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96" y="2182892"/>
            <a:ext cx="9565456" cy="32784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4528052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C05D6-917B-105D-71C9-BAAE2A5F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Account Access Keys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B869E-44C1-9DD2-76AB-D2637CBF9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82" y="1116869"/>
            <a:ext cx="10364839" cy="52356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64031E2A-1AAE-52CE-38AC-4035D262AF36}"/>
              </a:ext>
            </a:extLst>
          </p:cNvPr>
          <p:cNvSpPr/>
          <p:nvPr/>
        </p:nvSpPr>
        <p:spPr bwMode="auto">
          <a:xfrm>
            <a:off x="8443469" y="5302638"/>
            <a:ext cx="1934451" cy="352368"/>
          </a:xfrm>
          <a:prstGeom prst="leftArrow">
            <a:avLst>
              <a:gd name="adj1" fmla="val 72397"/>
              <a:gd name="adj2" fmla="val 72117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Access Key by itself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CEF0FB7F-AD3D-AA4D-5BB1-46265514574E}"/>
              </a:ext>
            </a:extLst>
          </p:cNvPr>
          <p:cNvSpPr/>
          <p:nvPr/>
        </p:nvSpPr>
        <p:spPr bwMode="auto">
          <a:xfrm>
            <a:off x="8453301" y="5869417"/>
            <a:ext cx="3522389" cy="352368"/>
          </a:xfrm>
          <a:prstGeom prst="leftArrow">
            <a:avLst>
              <a:gd name="adj1" fmla="val 72397"/>
              <a:gd name="adj2" fmla="val 64744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Access Key embedded in connection string</a:t>
            </a:r>
          </a:p>
        </p:txBody>
      </p:sp>
    </p:spTree>
    <p:extLst>
      <p:ext uri="{BB962C8B-B14F-4D97-AF65-F5344CB8AC3E}">
        <p14:creationId xmlns:p14="http://schemas.microsoft.com/office/powerpoint/2010/main" val="2702632400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C64C-71B9-ADB7-354E-CFA1E198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GenerateWorkspaceDataFile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3F7A43-511A-7B23-1411-0F8C129B6E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 err="1"/>
              <a:t>GenerateWorkspaceDataFile</a:t>
            </a:r>
            <a:r>
              <a:rPr lang="en-US" dirty="0"/>
              <a:t> designed with </a:t>
            </a:r>
            <a:r>
              <a:rPr lang="en-US" dirty="0" err="1"/>
              <a:t>TimerTrigger</a:t>
            </a:r>
            <a:endParaRPr lang="en-US" dirty="0"/>
          </a:p>
          <a:p>
            <a:pPr lvl="1"/>
            <a:r>
              <a:rPr lang="en-US" dirty="0"/>
              <a:t>Includes CRON expression in trigger attribute to execute function once a day at 6:30 AM</a:t>
            </a:r>
          </a:p>
          <a:p>
            <a:pPr lvl="1"/>
            <a:r>
              <a:rPr lang="en-US" dirty="0"/>
              <a:t>Binding parameter with Blob attribute  provides easy access to newly created file</a:t>
            </a:r>
          </a:p>
          <a:p>
            <a:pPr lvl="1"/>
            <a:r>
              <a:rPr lang="en-US" dirty="0"/>
              <a:t>File contents written to blob storage using .NET </a:t>
            </a:r>
            <a:r>
              <a:rPr lang="en-US" dirty="0" err="1"/>
              <a:t>TextWriter</a:t>
            </a:r>
            <a:r>
              <a:rPr lang="en-US" dirty="0"/>
              <a:t>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A8BD9A-F5CB-ABF1-3BEC-24B2515BB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539" y="2922475"/>
            <a:ext cx="8931499" cy="21465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0001994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537B-5F11-97CF-EE99-30C11CA4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GenerateYesterdaysActivityFile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72DFE3-77C5-7428-812D-FB2A56B9A0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877163"/>
          </a:xfrm>
        </p:spPr>
        <p:txBody>
          <a:bodyPr/>
          <a:lstStyle/>
          <a:p>
            <a:r>
              <a:rPr lang="en-US" dirty="0"/>
              <a:t>Connect to Azure blob storage using </a:t>
            </a:r>
            <a:r>
              <a:rPr lang="en-US" dirty="0" err="1"/>
              <a:t>BlobContainerClient</a:t>
            </a:r>
            <a:endParaRPr lang="en-US" dirty="0"/>
          </a:p>
          <a:p>
            <a:pPr lvl="1"/>
            <a:r>
              <a:rPr lang="en-US" dirty="0"/>
              <a:t>Required if file name must be created dynamically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96E201-22B9-F7FC-F569-BA4BC65FE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709" y="2266034"/>
            <a:ext cx="8107251" cy="32490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563454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09A4B-A38B-3F40-4B52-91638B94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Event Activity Data using Power BI REST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48EE3B-C7E8-2915-2275-70F548A66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96" y="1390125"/>
            <a:ext cx="10039082" cy="49221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281358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6161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Azure Functions Primer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Calling the Power BI REST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Writing Data Files into Azure Storage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Automating Report Creation on File Upload</a:t>
            </a:r>
          </a:p>
          <a:p>
            <a:r>
              <a:rPr lang="en-US" dirty="0"/>
              <a:t>Developing an SPA using Azure Functions</a:t>
            </a:r>
          </a:p>
        </p:txBody>
      </p:sp>
    </p:spTree>
    <p:extLst>
      <p:ext uri="{BB962C8B-B14F-4D97-AF65-F5344CB8AC3E}">
        <p14:creationId xmlns:p14="http://schemas.microsoft.com/office/powerpoint/2010/main" val="384099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077E-E618-EE66-DBB0-606E1364B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ProcessDataFileUpload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EA4DC-734D-0FF4-2FF9-8584A3AE09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138773"/>
          </a:xfrm>
        </p:spPr>
        <p:txBody>
          <a:bodyPr/>
          <a:lstStyle/>
          <a:p>
            <a:r>
              <a:rPr lang="en-US" dirty="0"/>
              <a:t>Example of Azure function with trigger and binding</a:t>
            </a:r>
          </a:p>
          <a:p>
            <a:pPr lvl="1"/>
            <a:r>
              <a:rPr lang="en-US" dirty="0" err="1"/>
              <a:t>BlobTrigger</a:t>
            </a:r>
            <a:r>
              <a:rPr lang="en-US" dirty="0"/>
              <a:t> used to execute function whenever file is uploaded to container</a:t>
            </a:r>
          </a:p>
          <a:p>
            <a:pPr lvl="1"/>
            <a:r>
              <a:rPr lang="en-US" dirty="0"/>
              <a:t>Blob binding attribute used to configure read-only access to PBIX template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17E0BC-CF70-F80E-B6F5-2E6E23ED9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500" y="2527738"/>
            <a:ext cx="9639837" cy="19390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918207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3165-B52E-415D-AF1E-85F30F12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GitHub Repository: </a:t>
            </a:r>
            <a:r>
              <a:rPr lang="en-US" dirty="0" err="1"/>
              <a:t>AzureFunctionsForPowerBI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208445A-4165-4760-B465-18488CDBB2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754053"/>
          </a:xfrm>
        </p:spPr>
        <p:txBody>
          <a:bodyPr/>
          <a:lstStyle/>
          <a:p>
            <a:r>
              <a:rPr lang="en-US" dirty="0"/>
              <a:t>Demo code from this session available in public GitHub repository</a:t>
            </a:r>
          </a:p>
          <a:p>
            <a:pPr lvl="1"/>
            <a:r>
              <a:rPr lang="en-US" b="1" dirty="0">
                <a:solidFill>
                  <a:srgbClr val="680000"/>
                </a:solidFill>
              </a:rPr>
              <a:t>https://github.com/PowerBiDevCamp/AzureFunctionsForPowerBI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4715C1-8463-34BD-1366-FDCAE12F3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032" y="2272171"/>
            <a:ext cx="6093361" cy="44287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2404933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870B-BCAA-5C37-553C-9E422A00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ProcessFileUpload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FD3D62-E46A-454A-DA02-49D7262F2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14" y="1350587"/>
            <a:ext cx="8590208" cy="30544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2081895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9EC96-27D2-AB77-9419-49EACB07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PublishPBIX</a:t>
            </a:r>
            <a:r>
              <a:rPr lang="en-US" dirty="0"/>
              <a:t> and </a:t>
            </a:r>
            <a:r>
              <a:rPr lang="en-US" dirty="0" err="1"/>
              <a:t>PatchBlobStorageCredentials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7209D5-E00E-F877-3911-5E4D0D2DE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59" y="1188622"/>
            <a:ext cx="9227713" cy="18612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6107A0-C366-80D9-8DBC-5EE525F5B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59" y="3362559"/>
            <a:ext cx="8223161" cy="32749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1055079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6161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Azure Functions Primer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Calling the Power BI REST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Writing Data Files into Azure Storage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Automating Report Creation on File Upload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Developing an SPA using Azure Functions</a:t>
            </a:r>
          </a:p>
        </p:txBody>
      </p:sp>
    </p:spTree>
    <p:extLst>
      <p:ext uri="{BB962C8B-B14F-4D97-AF65-F5344CB8AC3E}">
        <p14:creationId xmlns:p14="http://schemas.microsoft.com/office/powerpoint/2010/main" val="162821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853C-23F7-77CB-D89B-DA63BC919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AzureFunctionSpaDemo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A0E0C-47B7-7893-33C8-E5CF04366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138773"/>
          </a:xfrm>
        </p:spPr>
        <p:txBody>
          <a:bodyPr/>
          <a:lstStyle/>
          <a:p>
            <a:r>
              <a:rPr lang="en-US" dirty="0"/>
              <a:t>Simple proof of concept (POC) app </a:t>
            </a:r>
          </a:p>
          <a:p>
            <a:pPr lvl="1"/>
            <a:r>
              <a:rPr lang="en-US" dirty="0"/>
              <a:t>Created with React.js and TypeScript</a:t>
            </a:r>
          </a:p>
          <a:p>
            <a:pPr lvl="1"/>
            <a:r>
              <a:rPr lang="en-US" dirty="0"/>
              <a:t>Demonstrates how to build SPA which calls Web API built using Azure Function app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2D7A93-8472-A268-7006-D15335118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460" y="2507228"/>
            <a:ext cx="3663502" cy="409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65085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B0116-6458-626B-7321-892FD06B2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CORS for an Azure Function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D62C0-B419-A9FC-2426-2480424E14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11009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BBEF-B925-051C-6419-F0F70339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SPA Access to Azure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C8F0E-CB66-3221-8C47-ACF44E6A25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08215"/>
          </a:xfrm>
        </p:spPr>
        <p:txBody>
          <a:bodyPr/>
          <a:lstStyle/>
          <a:p>
            <a:r>
              <a:rPr lang="en-US" dirty="0"/>
              <a:t>Securing Functions in an Azure Function App</a:t>
            </a:r>
          </a:p>
          <a:p>
            <a:pPr lvl="1"/>
            <a:r>
              <a:rPr lang="en-US" dirty="0"/>
              <a:t>Anonymous access</a:t>
            </a:r>
          </a:p>
          <a:p>
            <a:pPr lvl="1"/>
            <a:r>
              <a:rPr lang="en-US" dirty="0"/>
              <a:t>Function level access code</a:t>
            </a:r>
          </a:p>
          <a:p>
            <a:pPr lvl="1"/>
            <a:r>
              <a:rPr lang="en-US" dirty="0"/>
              <a:t>Admin/Global level access code</a:t>
            </a:r>
          </a:p>
          <a:p>
            <a:pPr lvl="1"/>
            <a:r>
              <a:rPr lang="en-US" dirty="0"/>
              <a:t>Configure Function App to use Azure AD Application</a:t>
            </a:r>
          </a:p>
        </p:txBody>
      </p:sp>
    </p:spTree>
    <p:extLst>
      <p:ext uri="{BB962C8B-B14F-4D97-AF65-F5344CB8AC3E}">
        <p14:creationId xmlns:p14="http://schemas.microsoft.com/office/powerpoint/2010/main" val="879950952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6161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Azure Functions Primer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Calling the Power BI REST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Writing Data Files into Azure Storage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Automating Report Creation on File Upload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Developing an SPA using Azure Functions</a:t>
            </a:r>
          </a:p>
        </p:txBody>
      </p:sp>
    </p:spTree>
    <p:extLst>
      <p:ext uri="{BB962C8B-B14F-4D97-AF65-F5344CB8AC3E}">
        <p14:creationId xmlns:p14="http://schemas.microsoft.com/office/powerpoint/2010/main" val="183151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3A2DB9-0465-4D60-93C6-AF065EEF2E0D}"/>
              </a:ext>
            </a:extLst>
          </p:cNvPr>
          <p:cNvSpPr txBox="1"/>
          <p:nvPr/>
        </p:nvSpPr>
        <p:spPr>
          <a:xfrm>
            <a:off x="727580" y="739966"/>
            <a:ext cx="10437615" cy="15142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4732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6161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Azure Functions Primer</a:t>
            </a:r>
          </a:p>
          <a:p>
            <a:r>
              <a:rPr lang="en-US" dirty="0"/>
              <a:t>Calling the Power BI REST API</a:t>
            </a:r>
          </a:p>
          <a:p>
            <a:r>
              <a:rPr lang="en-US" dirty="0"/>
              <a:t>Writing Data Files into Azure Storage</a:t>
            </a:r>
          </a:p>
          <a:p>
            <a:r>
              <a:rPr lang="en-US" dirty="0"/>
              <a:t>Automating Report Creation on File Upload</a:t>
            </a:r>
          </a:p>
          <a:p>
            <a:r>
              <a:rPr lang="en-US" dirty="0"/>
              <a:t>Developing an SPA using Azure Functions</a:t>
            </a:r>
          </a:p>
        </p:txBody>
      </p:sp>
    </p:spTree>
    <p:extLst>
      <p:ext uri="{BB962C8B-B14F-4D97-AF65-F5344CB8AC3E}">
        <p14:creationId xmlns:p14="http://schemas.microsoft.com/office/powerpoint/2010/main" val="37630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ED6D-96EE-8B54-42CA-F71A3A55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 – Essential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2FB9D-AEE9-D2A0-7159-7237B2F699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186035"/>
          </a:xfrm>
        </p:spPr>
        <p:txBody>
          <a:bodyPr/>
          <a:lstStyle/>
          <a:p>
            <a:r>
              <a:rPr lang="en-US" dirty="0"/>
              <a:t>Motivation for creating Azure functions</a:t>
            </a:r>
          </a:p>
          <a:p>
            <a:pPr lvl="1"/>
            <a:r>
              <a:rPr lang="en-US" dirty="0"/>
              <a:t>Serverless, event-driven programming model</a:t>
            </a:r>
          </a:p>
          <a:p>
            <a:pPr lvl="1"/>
            <a:r>
              <a:rPr lang="en-US" dirty="0"/>
              <a:t>No friction to setup &amp; manage servers</a:t>
            </a:r>
          </a:p>
          <a:p>
            <a:pPr lvl="1"/>
            <a:endParaRPr lang="en-US" dirty="0"/>
          </a:p>
          <a:p>
            <a:r>
              <a:rPr lang="en-US" dirty="0"/>
              <a:t>Azure function == </a:t>
            </a:r>
            <a:r>
              <a:rPr lang="en-US" sz="2000" b="1" dirty="0">
                <a:solidFill>
                  <a:srgbClr val="820000"/>
                </a:solidFill>
                <a:latin typeface="Lucida Console" panose="020B0609040504020204" pitchFamily="49" charset="0"/>
              </a:rPr>
              <a:t>[code + config]</a:t>
            </a:r>
          </a:p>
          <a:p>
            <a:pPr lvl="1"/>
            <a:r>
              <a:rPr lang="en-US" dirty="0"/>
              <a:t>Azure functions designed using configurable triggers and bindings</a:t>
            </a:r>
          </a:p>
          <a:p>
            <a:pPr lvl="1"/>
            <a:r>
              <a:rPr lang="en-US" dirty="0"/>
              <a:t>Function triggers provide mechanism to start function execution</a:t>
            </a:r>
          </a:p>
          <a:p>
            <a:pPr lvl="1"/>
            <a:r>
              <a:rPr lang="en-US" dirty="0"/>
              <a:t>Function bindings provides easy access to Azure services like blob storage</a:t>
            </a:r>
          </a:p>
          <a:p>
            <a:pPr lvl="1"/>
            <a:endParaRPr lang="en-US" dirty="0"/>
          </a:p>
          <a:p>
            <a:r>
              <a:rPr lang="en-US" dirty="0"/>
              <a:t>You have choice in programming language and development environment</a:t>
            </a:r>
          </a:p>
          <a:p>
            <a:pPr lvl="1"/>
            <a:r>
              <a:rPr lang="en-US" dirty="0"/>
              <a:t>Choose between C#, Java, JavaScript, PowerShell, F# and Python</a:t>
            </a:r>
          </a:p>
          <a:p>
            <a:pPr lvl="1"/>
            <a:r>
              <a:rPr lang="en-US" dirty="0"/>
              <a:t>Developers can use familiar tools (Visual Studio 2022, Visual Studio Code)</a:t>
            </a:r>
          </a:p>
          <a:p>
            <a:pPr lvl="1"/>
            <a:r>
              <a:rPr lang="en-US" dirty="0"/>
              <a:t>This session will demonstrate using C# and Visual Studio 2022</a:t>
            </a:r>
          </a:p>
        </p:txBody>
      </p:sp>
    </p:spTree>
    <p:extLst>
      <p:ext uri="{BB962C8B-B14F-4D97-AF65-F5344CB8AC3E}">
        <p14:creationId xmlns:p14="http://schemas.microsoft.com/office/powerpoint/2010/main" val="10079823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5F4D1-80A2-2D71-FCA6-9ED9174F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Apps and Function App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A41AC-A9F9-94E9-B5E8-FEC29DF80D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08215"/>
          </a:xfrm>
        </p:spPr>
        <p:txBody>
          <a:bodyPr/>
          <a:lstStyle/>
          <a:p>
            <a:r>
              <a:rPr lang="en-US" dirty="0"/>
              <a:t>Azure functions are developed and deployed using Function Apps</a:t>
            </a:r>
          </a:p>
          <a:p>
            <a:pPr lvl="1"/>
            <a:r>
              <a:rPr lang="en-US" dirty="0"/>
              <a:t>Function app provides execution context for all its functions</a:t>
            </a:r>
          </a:p>
          <a:p>
            <a:pPr lvl="1"/>
            <a:r>
              <a:rPr lang="en-US" dirty="0"/>
              <a:t>Function App provides project scope for Azure Function development</a:t>
            </a:r>
          </a:p>
          <a:p>
            <a:pPr lvl="1"/>
            <a:r>
              <a:rPr lang="en-US" dirty="0"/>
              <a:t>Function app defines pricing plan, deployment method, and runtime version</a:t>
            </a:r>
          </a:p>
          <a:p>
            <a:pPr lvl="1"/>
            <a:r>
              <a:rPr lang="en-US" dirty="0"/>
              <a:t>All functions in a Function App must be written in same language (recent restriction)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085E0-F608-D8CC-5BFF-26116F714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535" y="3289954"/>
            <a:ext cx="2653371" cy="351407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D3407A7-A927-C5A3-5DBE-9AE07569651F}"/>
              </a:ext>
            </a:extLst>
          </p:cNvPr>
          <p:cNvSpPr/>
          <p:nvPr/>
        </p:nvSpPr>
        <p:spPr bwMode="auto">
          <a:xfrm>
            <a:off x="2045616" y="4698208"/>
            <a:ext cx="3968684" cy="1068878"/>
          </a:xfrm>
          <a:prstGeom prst="rightArrow">
            <a:avLst>
              <a:gd name="adj1" fmla="val 66189"/>
              <a:gd name="adj2" fmla="val 90000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In C#, each Azure function maintained in separate class file</a:t>
            </a:r>
          </a:p>
        </p:txBody>
      </p:sp>
    </p:spTree>
    <p:extLst>
      <p:ext uri="{BB962C8B-B14F-4D97-AF65-F5344CB8AC3E}">
        <p14:creationId xmlns:p14="http://schemas.microsoft.com/office/powerpoint/2010/main" val="1109327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8909-4DBD-E1BF-AE3C-600404E1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 Provides Run Method for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2FD8A-476D-F26D-8B30-1A4A245D18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323439"/>
          </a:xfrm>
        </p:spPr>
        <p:txBody>
          <a:bodyPr/>
          <a:lstStyle/>
          <a:p>
            <a:r>
              <a:rPr lang="en-US" dirty="0"/>
              <a:t>Every Azure Function provides </a:t>
            </a:r>
            <a:r>
              <a:rPr lang="en-US" b="1" dirty="0"/>
              <a:t>Run</a:t>
            </a:r>
            <a:r>
              <a:rPr lang="en-US" dirty="0"/>
              <a:t> method</a:t>
            </a:r>
          </a:p>
          <a:p>
            <a:pPr lvl="1"/>
            <a:r>
              <a:rPr lang="en-US" b="1" dirty="0"/>
              <a:t>Run</a:t>
            </a:r>
            <a:r>
              <a:rPr lang="en-US" dirty="0"/>
              <a:t> method is executed when trigger by Azure Function runtime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08575-3C37-A5E9-7E06-CF1AD9F79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389" y="2352105"/>
            <a:ext cx="6845121" cy="39494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A5F60B-247E-B3F1-1E2A-87CAB241AF88}"/>
              </a:ext>
            </a:extLst>
          </p:cNvPr>
          <p:cNvSpPr/>
          <p:nvPr/>
        </p:nvSpPr>
        <p:spPr bwMode="auto">
          <a:xfrm>
            <a:off x="1668544" y="4091233"/>
            <a:ext cx="6363093" cy="1828800"/>
          </a:xfrm>
          <a:prstGeom prst="roundRect">
            <a:avLst>
              <a:gd name="adj" fmla="val 8124"/>
            </a:avLst>
          </a:prstGeom>
          <a:noFill/>
          <a:ln w="19050">
            <a:solidFill>
              <a:srgbClr val="C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6211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4BCF0-829A-8A4C-2761-85758E18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Triggers Defined in C# using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F205E-B606-C874-00A3-2D9F44D748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985706"/>
          </a:xfrm>
        </p:spPr>
        <p:txBody>
          <a:bodyPr/>
          <a:lstStyle/>
          <a:p>
            <a:r>
              <a:rPr lang="en-US" b="1" dirty="0"/>
              <a:t>Run</a:t>
            </a:r>
            <a:r>
              <a:rPr lang="en-US" dirty="0"/>
              <a:t> method execution started using a trigger</a:t>
            </a:r>
          </a:p>
          <a:p>
            <a:pPr lvl="1">
              <a:lnSpc>
                <a:spcPct val="150000"/>
              </a:lnSpc>
            </a:pPr>
            <a:r>
              <a:rPr lang="en-US" b="1" dirty="0" err="1"/>
              <a:t>HTTPTrigger</a:t>
            </a:r>
            <a:r>
              <a:rPr lang="en-US" dirty="0"/>
              <a:t> executes function in response to HTTP request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 err="1"/>
              <a:t>TimerTrigger</a:t>
            </a:r>
            <a:r>
              <a:rPr lang="en-US" dirty="0"/>
              <a:t> executes function at periodic time interval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 err="1"/>
              <a:t>BlobTrigger</a:t>
            </a:r>
            <a:r>
              <a:rPr lang="en-US" dirty="0"/>
              <a:t> executes function in response to file upload to Azure storage container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C2305E-6C03-3070-9F04-D3C699E13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24" y="2230327"/>
            <a:ext cx="7645104" cy="7418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F2B480-3D07-B179-FF14-0CA97D6F4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824" y="3733018"/>
            <a:ext cx="7788499" cy="7193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43A715-1244-3C6C-E7E2-6E5C6D797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824" y="5213145"/>
            <a:ext cx="10933741" cy="824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01180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infopath/2007/PartnerControls"/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ef38329b-e139-4eb4-9d7a-1b84c79a6610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  <clbl:label id="{1a19d03a-48bc-4359-8038-5b5f6d5847c3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32807</TotalTime>
  <Words>1462</Words>
  <Application>Microsoft Office PowerPoint</Application>
  <PresentationFormat>Custom</PresentationFormat>
  <Paragraphs>248</Paragraphs>
  <Slides>47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Arial Black</vt:lpstr>
      <vt:lpstr>Lucida Console</vt:lpstr>
      <vt:lpstr>Segoe UI</vt:lpstr>
      <vt:lpstr>Segoe UI Light</vt:lpstr>
      <vt:lpstr>Segoe UI Semibold</vt:lpstr>
      <vt:lpstr>Wingdings</vt:lpstr>
      <vt:lpstr>Dynamics 365</vt:lpstr>
      <vt:lpstr>Microsoft Power BI</vt:lpstr>
      <vt:lpstr>Developing for Power BI using Azure Functions</vt:lpstr>
      <vt:lpstr>Welcome to Power BI Dev Camp</vt:lpstr>
      <vt:lpstr>GitHub Repository: AzureFunctionsForPowerBI</vt:lpstr>
      <vt:lpstr>Agenda</vt:lpstr>
      <vt:lpstr>Azure Functions – Essential Concepts</vt:lpstr>
      <vt:lpstr>Function Apps and Function App Projects</vt:lpstr>
      <vt:lpstr>Azure Function Provides Run Method for Execution</vt:lpstr>
      <vt:lpstr>Function Triggers Defined in C# using Attributes</vt:lpstr>
      <vt:lpstr>Function Bindings Defined in C# using Attributes</vt:lpstr>
      <vt:lpstr>Azure Resources Used in Demos for This Session</vt:lpstr>
      <vt:lpstr>Creating a New Function App in the Azure Portal</vt:lpstr>
      <vt:lpstr>Creating a Function App Project in Visual Studio 2022</vt:lpstr>
      <vt:lpstr>Publishing an Azure Function App Project</vt:lpstr>
      <vt:lpstr>Agenda</vt:lpstr>
      <vt:lpstr>What Is the Power BI REST API?</vt:lpstr>
      <vt:lpstr>User APIs versus Admin APIs</vt:lpstr>
      <vt:lpstr>Authenticating as Service Principal with Azure AD</vt:lpstr>
      <vt:lpstr>Power BI API Authorization for Service Principals</vt:lpstr>
      <vt:lpstr>Configuring Service Principals to Use User APIs</vt:lpstr>
      <vt:lpstr>Configuring Service Principals to Use Admin APIs</vt:lpstr>
      <vt:lpstr>TokenManager Class Implements Client Credentials Flow</vt:lpstr>
      <vt:lpstr>GetAccessTokenWithLocalCredentials</vt:lpstr>
      <vt:lpstr>Storing Secrets in Azure Key Vault</vt:lpstr>
      <vt:lpstr>Configuring Managed Identity for a Function App</vt:lpstr>
      <vt:lpstr>GetAccessTokenWithCredentialsFromKeyVault</vt:lpstr>
      <vt:lpstr>GetAccessTokenWithManagedIdentity</vt:lpstr>
      <vt:lpstr>Initializing an Instance of PowerBIClient</vt:lpstr>
      <vt:lpstr>Example of User API versus Admin API</vt:lpstr>
      <vt:lpstr>PowerBiManager.GetWorkspacesAsAdminWithExpand</vt:lpstr>
      <vt:lpstr>Agenda</vt:lpstr>
      <vt:lpstr>Next Demo Inspired by Rui Romano and pbimonitor</vt:lpstr>
      <vt:lpstr>Azure Storage Accounts</vt:lpstr>
      <vt:lpstr>Storage Account Access Keys</vt:lpstr>
      <vt:lpstr>GenerateWorkspaceDataFile</vt:lpstr>
      <vt:lpstr>GenerateYesterdaysActivityFile</vt:lpstr>
      <vt:lpstr>Extracting Event Activity Data using Power BI REST API</vt:lpstr>
      <vt:lpstr>Agenda</vt:lpstr>
      <vt:lpstr>ProcessDataFileUpload</vt:lpstr>
      <vt:lpstr>ProcessFileUpload</vt:lpstr>
      <vt:lpstr>PublishPBIX and PatchBlobStorageCredentials</vt:lpstr>
      <vt:lpstr>Agenda</vt:lpstr>
      <vt:lpstr>Demo: AzureFunctionSpaDemo </vt:lpstr>
      <vt:lpstr>Configuring CORS for an Azure Function App</vt:lpstr>
      <vt:lpstr>Securing SPA Access to Azure Functions</vt:lpstr>
      <vt:lpstr>Summary</vt:lpstr>
      <vt:lpstr>Microsoft Power BI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Ted.Pattison@microsoft.com</dc:creator>
  <cp:keywords/>
  <dc:description>Template: Ariel Butz; ZUM Communications
Formatting: 
Audience Type:</dc:description>
  <cp:lastModifiedBy>Ted Pattison</cp:lastModifiedBy>
  <cp:revision>283</cp:revision>
  <cp:lastPrinted>2019-05-02T20:11:39Z</cp:lastPrinted>
  <dcterms:created xsi:type="dcterms:W3CDTF">2018-09-21T01:16:59Z</dcterms:created>
  <dcterms:modified xsi:type="dcterms:W3CDTF">2022-06-30T04:55:32Z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thorIds_UIVersion_47104">
    <vt:lpwstr>18</vt:lpwstr>
  </property>
  <property fmtid="{D5CDD505-2E9C-101B-9397-08002B2CF9AE}" pid="12" name="MSIP_Label_87867195-f2b8-4ac2-b0b6-6bb73cb33afc_Enabled">
    <vt:lpwstr>true</vt:lpwstr>
  </property>
  <property fmtid="{D5CDD505-2E9C-101B-9397-08002B2CF9AE}" pid="13" name="MSIP_Label_87867195-f2b8-4ac2-b0b6-6bb73cb33afc_SetDate">
    <vt:lpwstr>2021-09-23T13:18:53Z</vt:lpwstr>
  </property>
  <property fmtid="{D5CDD505-2E9C-101B-9397-08002B2CF9AE}" pid="14" name="MSIP_Label_87867195-f2b8-4ac2-b0b6-6bb73cb33afc_Method">
    <vt:lpwstr>Privileged</vt:lpwstr>
  </property>
  <property fmtid="{D5CDD505-2E9C-101B-9397-08002B2CF9AE}" pid="15" name="MSIP_Label_87867195-f2b8-4ac2-b0b6-6bb73cb33afc_Name">
    <vt:lpwstr>Not Restricted</vt:lpwstr>
  </property>
  <property fmtid="{D5CDD505-2E9C-101B-9397-08002B2CF9AE}" pid="16" name="MSIP_Label_87867195-f2b8-4ac2-b0b6-6bb73cb33afc_SiteId">
    <vt:lpwstr>72f988bf-86f1-41af-91ab-2d7cd011db47</vt:lpwstr>
  </property>
  <property fmtid="{D5CDD505-2E9C-101B-9397-08002B2CF9AE}" pid="17" name="MSIP_Label_87867195-f2b8-4ac2-b0b6-6bb73cb33afc_ActionId">
    <vt:lpwstr>df3dc7c0-dd98-435c-9883-ab1d3df56b7b</vt:lpwstr>
  </property>
  <property fmtid="{D5CDD505-2E9C-101B-9397-08002B2CF9AE}" pid="18" name="MSIP_Label_87867195-f2b8-4ac2-b0b6-6bb73cb33afc_ContentBits">
    <vt:lpwstr>0</vt:lpwstr>
  </property>
</Properties>
</file>