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4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3.jpeg" ContentType="image/jpeg"/>
  <Override PartName="/ppt/media/image15.png" ContentType="image/png"/>
  <Override PartName="/ppt/media/image23.png" ContentType="image/png"/>
  <Override PartName="/ppt/media/image13.jpeg" ContentType="image/jpeg"/>
  <Override PartName="/ppt/media/image12.png" ContentType="image/png"/>
  <Override PartName="/ppt/media/image20.png" ContentType="image/png"/>
  <Override PartName="/ppt/media/image18.png" ContentType="image/png"/>
  <Override PartName="/ppt/media/image7.jpeg" ContentType="image/jpeg"/>
  <Override PartName="/ppt/media/image9.png" ContentType="image/png"/>
  <Override PartName="/ppt/media/image10.jpeg" ContentType="image/jpeg"/>
  <Override PartName="/ppt/media/image8.jpeg" ContentType="image/jpeg"/>
  <Override PartName="/ppt/media/image6.jpeg" ContentType="image/jpeg"/>
  <Override PartName="/ppt/media/image26.jpeg" ContentType="image/jpeg"/>
  <Override PartName="/ppt/media/image5.jpeg" ContentType="image/jpeg"/>
  <Override PartName="/ppt/media/image14.png" ContentType="image/png"/>
  <Override PartName="/ppt/media/image25.png" ContentType="image/png"/>
  <Override PartName="/ppt/media/image4.jpeg" ContentType="image/jpeg"/>
  <Override PartName="/ppt/media/image11.png" ContentType="image/png"/>
  <Override PartName="/ppt/media/image16.jpeg" ContentType="image/jpeg"/>
  <Override PartName="/ppt/media/image2.jpeg" ContentType="image/jpeg"/>
  <Override PartName="/ppt/media/image1.jpeg" ContentType="image/jpeg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4227480"/>
            <a:ext cx="82292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352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61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935360"/>
            <a:ext cx="8229240" cy="43891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352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227480"/>
            <a:ext cx="822852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227480"/>
            <a:ext cx="82292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67352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704160"/>
            <a:ext cx="8229240" cy="5619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438876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3520" y="422748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30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935360"/>
            <a:ext cx="401544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4227480"/>
            <a:ext cx="8228520" cy="20930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1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2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33520" y="137160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r">
              <a:lnSpc>
                <a:spcPct val="100000"/>
              </a:lnSpc>
            </a:pPr>
            <a:r>
              <a:rPr b="1" lang="es-ES" sz="5600">
                <a:solidFill>
                  <a:srgbClr val="50e0ea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s-ES" sz="1200">
                <a:solidFill>
                  <a:srgbClr val="d1eaed"/>
                </a:solidFill>
                <a:latin typeface="Constantia"/>
              </a:rPr>
              <a:t>17/12/13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5003676B-BC79-49B4-93C7-308FFAFF4B04}" type="slidenum">
              <a:rPr lang="es-ES" sz="1200">
                <a:solidFill>
                  <a:srgbClr val="d1eaed"/>
                </a:solidFill>
                <a:latin typeface="Constantia"/>
              </a:rPr>
              <a:t>&lt;número&gt;</a:t>
            </a:fld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s-ES"/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/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/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/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/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/>
              <a:t>Sexto nivel del esquema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s-ES"/>
              <a:t>Séptimo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-9360" y="-7200"/>
            <a:ext cx="9162720" cy="10411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74a0"/>
              </a:gs>
              <a:gs pos="100000">
                <a:srgbClr val="00c4cd"/>
              </a:gs>
            </a:gsLst>
            <a:lin ang="5400000"/>
          </a:gradFill>
        </p:spPr>
      </p:sp>
      <p:sp>
        <p:nvSpPr>
          <p:cNvPr id="42" name="CustomShape 2"/>
          <p:cNvSpPr/>
          <p:nvPr/>
        </p:nvSpPr>
        <p:spPr>
          <a:xfrm>
            <a:off x="4381560" y="-7200"/>
            <a:ext cx="4762080" cy="637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gradFill>
            <a:gsLst>
              <a:gs pos="0">
                <a:srgbClr val="00a0a8"/>
              </a:gs>
              <a:gs pos="100000">
                <a:srgbClr val="008abf"/>
              </a:gs>
            </a:gsLst>
            <a:lin ang="5400000"/>
          </a:gradFill>
        </p:spPr>
      </p:sp>
      <p:sp>
        <p:nvSpPr>
          <p:cNvPr id="43" name="CustomShape 3"/>
          <p:cNvSpPr/>
          <p:nvPr/>
        </p:nvSpPr>
        <p:spPr>
          <a:xfrm rot="21435600">
            <a:off x="-18720" y="201960"/>
            <a:ext cx="9162720" cy="6487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10800">
            <a:solidFill>
              <a:srgbClr val="008abf"/>
            </a:solidFill>
            <a:round/>
          </a:ln>
        </p:spPr>
      </p:sp>
      <p:sp>
        <p:nvSpPr>
          <p:cNvPr id="44" name="CustomShape 4"/>
          <p:cNvSpPr/>
          <p:nvPr/>
        </p:nvSpPr>
        <p:spPr>
          <a:xfrm rot="21435600">
            <a:off x="-14040" y="275400"/>
            <a:ext cx="9175320" cy="529920"/>
          </a:xfrm>
          <a:prstGeom prst="rect"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</a:prstGeom>
          <a:ln w="9360">
            <a:solidFill>
              <a:srgbClr val="009dd9"/>
            </a:solidFill>
            <a:round/>
          </a:ln>
        </p:spPr>
      </p:sp>
      <p:sp>
        <p:nvSpPr>
          <p:cNvPr id="45" name="PlaceHolder 5"/>
          <p:cNvSpPr>
            <a:spLocks noGrp="1"/>
          </p:cNvSpPr>
          <p:nvPr>
            <p:ph type="title"/>
          </p:nvPr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2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Pulse para editar el formato de esquema del texto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Segundo nivel del esquema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Tercer nivel del esquema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Cuarto nivel del esquema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Quinto nivel del esquema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000">
                <a:solidFill>
                  <a:srgbClr val="000000"/>
                </a:solidFill>
                <a:latin typeface="Constantia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000">
                <a:solidFill>
                  <a:srgbClr val="000000"/>
                </a:solidFill>
                <a:latin typeface="Constantia"/>
              </a:rPr>
              <a:t>Quinto nivel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b" bIns="0" lIns="0" rIns="0" tIns="0"/>
          <a:p>
            <a:pPr>
              <a:lnSpc>
                <a:spcPct val="100000"/>
              </a:lnSpc>
            </a:pPr>
            <a:r>
              <a:rPr lang="es-ES" sz="1200">
                <a:solidFill>
                  <a:srgbClr val="035c75"/>
                </a:solidFill>
                <a:latin typeface="Constantia"/>
              </a:rPr>
              <a:t>17/12/13</a:t>
            </a:r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ftr"/>
          </p:nvPr>
        </p:nvSpPr>
        <p:spPr>
          <a:xfrm>
            <a:off x="2666880" y="6356520"/>
            <a:ext cx="3352320" cy="364680"/>
          </a:xfrm>
          <a:prstGeom prst="rect">
            <a:avLst/>
          </a:prstGeom>
        </p:spPr>
        <p:txBody>
          <a:bodyPr anchor="b" bIns="0" lIns="0" rIns="0" tIns="0"/>
          <a:p>
            <a:endParaRPr/>
          </a:p>
        </p:txBody>
      </p:sp>
      <p:sp>
        <p:nvSpPr>
          <p:cNvPr id="49" name="PlaceHolder 9"/>
          <p:cNvSpPr>
            <a:spLocks noGrp="1"/>
          </p:cNvSpPr>
          <p:nvPr>
            <p:ph type="sldNum"/>
          </p:nvPr>
        </p:nvSpPr>
        <p:spPr>
          <a:xfrm>
            <a:off x="7924680" y="6356520"/>
            <a:ext cx="761760" cy="364680"/>
          </a:xfrm>
          <a:prstGeom prst="rect">
            <a:avLst/>
          </a:prstGeom>
        </p:spPr>
        <p:txBody>
          <a:bodyPr anchor="b" bIns="0" lIns="0" rIns="0" tIns="0"/>
          <a:p>
            <a:pPr algn="r">
              <a:lnSpc>
                <a:spcPct val="100000"/>
              </a:lnSpc>
            </a:pPr>
            <a:fld id="{E6CA8C23-457A-40B7-A56F-5DDD6966CA51}" type="slidenum">
              <a:rPr lang="es-ES" sz="1200">
                <a:solidFill>
                  <a:srgbClr val="035c75"/>
                </a:solidFill>
                <a:latin typeface="Constantia"/>
              </a:rPr>
              <a:t>&lt;número&gt;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71320" y="2000160"/>
            <a:ext cx="7851240" cy="1828440"/>
          </a:xfrm>
          <a:prstGeom prst="rect">
            <a:avLst/>
          </a:prstGeom>
        </p:spPr>
        <p:txBody>
          <a:bodyPr anchor="b" bIns="0" lIns="0" rIns="18360" tIns="0"/>
          <a:p>
            <a:pPr algn="ctr">
              <a:lnSpc>
                <a:spcPct val="100000"/>
              </a:lnSpc>
            </a:pPr>
            <a:r>
              <a:rPr b="1" lang="es-ES" sz="4000">
                <a:solidFill>
                  <a:srgbClr val="ffffff"/>
                </a:solidFill>
                <a:latin typeface="Calibri"/>
              </a:rPr>
              <a:t>Tecnólogo Informático</a:t>
            </a:r>
            <a:r>
              <a:rPr b="1" lang="es-ES" sz="4000">
                <a:solidFill>
                  <a:srgbClr val="ffffff"/>
                </a:solidFill>
                <a:latin typeface="Calibri"/>
              </a:rPr>
              <a:t>
</a:t>
            </a:r>
            <a:r>
              <a:rPr b="1" lang="es-ES" sz="4000">
                <a:solidFill>
                  <a:srgbClr val="ffffff"/>
                </a:solidFill>
                <a:latin typeface="Calibri"/>
              </a:rPr>
              <a:t>Proyecto final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57120" y="4714920"/>
            <a:ext cx="6400440" cy="1752120"/>
          </a:xfrm>
          <a:prstGeom prst="rect">
            <a:avLst/>
          </a:prstGeom>
        </p:spPr>
        <p:txBody>
          <a:bodyPr bIns="45000" lIns="0" rIns="18360" tIns="45000"/>
          <a:p>
            <a:pPr>
              <a:lnSpc>
                <a:spcPct val="100000"/>
              </a:lnSpc>
            </a:pPr>
            <a:r>
              <a:rPr lang="es-ES" sz="3500">
                <a:solidFill>
                  <a:srgbClr val="ffffff"/>
                </a:solidFill>
                <a:latin typeface="Constantia"/>
              </a:rPr>
              <a:t>Integrantes</a:t>
            </a:r>
            <a:r>
              <a:rPr lang="es-ES" sz="4100">
                <a:solidFill>
                  <a:srgbClr val="ffffff"/>
                </a:solidFill>
                <a:latin typeface="Constantia"/>
              </a:rPr>
              <a:t>: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ES" sz="2600">
                <a:solidFill>
                  <a:srgbClr val="ffffff"/>
                </a:solidFill>
                <a:latin typeface="Constantia"/>
              </a:rPr>
              <a:t> </a:t>
            </a:r>
            <a:r>
              <a:rPr lang="es-ES" sz="2600">
                <a:solidFill>
                  <a:srgbClr val="ffffff"/>
                </a:solidFill>
                <a:latin typeface="Constantia"/>
              </a:rPr>
              <a:t>Andrés Aldao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ES" sz="2600">
                <a:solidFill>
                  <a:srgbClr val="ffffff"/>
                </a:solidFill>
                <a:latin typeface="Constantia"/>
              </a:rPr>
              <a:t>Alejandro Fontes</a:t>
            </a:r>
            <a:endParaRPr/>
          </a:p>
          <a:p>
            <a:pPr>
              <a:lnSpc>
                <a:spcPct val="100000"/>
              </a:lnSpc>
              <a:buSzPct val="25000"/>
              <a:buFont typeface="Arial"/>
              <a:buChar char="•"/>
            </a:pPr>
            <a:r>
              <a:rPr lang="es-ES" sz="2600">
                <a:solidFill>
                  <a:srgbClr val="ffffff"/>
                </a:solidFill>
                <a:latin typeface="Constantia"/>
              </a:rPr>
              <a:t>Mauricio Rodríguez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84" name="5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357120" y="428760"/>
            <a:ext cx="2637360" cy="1071360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descr="" id="85" name="6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7215120" y="428760"/>
            <a:ext cx="1185480" cy="1668600"/>
          </a:xfrm>
          <a:prstGeom prst="rect">
            <a:avLst/>
          </a:prstGeom>
        </p:spPr>
      </p:pic>
      <p:sp>
        <p:nvSpPr>
          <p:cNvPr id="86" name="CustomShape 3"/>
          <p:cNvSpPr/>
          <p:nvPr/>
        </p:nvSpPr>
        <p:spPr>
          <a:xfrm>
            <a:off x="5000760" y="5429160"/>
            <a:ext cx="3500280" cy="9435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ffffff"/>
                </a:solidFill>
                <a:latin typeface="Constantia"/>
              </a:rPr>
              <a:t>Tutor: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ffffff"/>
                </a:solidFill>
                <a:latin typeface="Constantia"/>
              </a:rPr>
              <a:t>Martín Rodríguez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Prototipo de la aplicación y Arquitectura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Estilos arquitectónico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Capa de presentación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Capa de negocio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Capa de persistencia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Escenarios de deployment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Escenario de desarrollo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Escenario de producción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1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932000" y="1772640"/>
            <a:ext cx="3801600" cy="284724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14400" y="620640"/>
            <a:ext cx="7185600" cy="10101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04617b"/>
                </a:solidFill>
                <a:latin typeface="Calibri"/>
              </a:rPr>
              <a:t>Arquitectura en capas - JavaEE</a:t>
            </a:r>
            <a:endParaRPr/>
          </a:p>
        </p:txBody>
      </p:sp>
      <p:pic>
        <p:nvPicPr>
          <p:cNvPr descr="" id="1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119240" y="1963080"/>
            <a:ext cx="6905160" cy="43336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67640" y="764640"/>
            <a:ext cx="8229240" cy="8661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04617b"/>
                </a:solidFill>
                <a:latin typeface="Calibri"/>
              </a:rPr>
              <a:t>Escenario de desarrollo</a:t>
            </a:r>
            <a:endParaRPr/>
          </a:p>
        </p:txBody>
      </p:sp>
      <p:pic>
        <p:nvPicPr>
          <p:cNvPr descr="" id="11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89240" y="1935000"/>
            <a:ext cx="8164800" cy="438912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67640" y="620640"/>
            <a:ext cx="8229240" cy="93816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3200">
                <a:solidFill>
                  <a:srgbClr val="04617b"/>
                </a:solidFill>
                <a:latin typeface="Calibri"/>
              </a:rPr>
              <a:t>Escenario de producción</a:t>
            </a:r>
            <a:endParaRPr/>
          </a:p>
        </p:txBody>
      </p:sp>
      <p:pic>
        <p:nvPicPr>
          <p:cNvPr descr="" id="12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1995120"/>
            <a:ext cx="8229240" cy="426924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Relevamiento de Estándares y Herramientas 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Herramientas utilizadas en el proceso </a:t>
            </a:r>
            <a:endParaRPr/>
          </a:p>
          <a:p>
            <a:pPr>
              <a:lnSpc>
                <a:spcPct val="100000"/>
              </a:lnSpc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de desarrollo: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Eclipse Indigo + Subversive.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Postgresql  9.2 + PostGIS 2.0 + pgAdmin 1.6.</a:t>
            </a:r>
            <a:r>
              <a:rPr lang="es-ES" sz="2400">
                <a:solidFill>
                  <a:srgbClr val="000000"/>
                </a:solidFill>
                <a:latin typeface="Constantia"/>
              </a:rPr>
              <a:t>	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Hibernate JPA 2.0 - JDBC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GeoServer 2.3.1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OpenLayers 2.12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JSF 2.1 + Primefaces 3.5.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ApacheTomcat 7.0.39.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Extras: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SVN Tortoise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Visual Paradigm</a:t>
            </a:r>
            <a:endParaRPr/>
          </a:p>
        </p:txBody>
      </p:sp>
      <p:pic>
        <p:nvPicPr>
          <p:cNvPr descr="" id="12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91400" y="3213000"/>
            <a:ext cx="5052240" cy="327600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Evaluación de Estándares y Herramientas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2205000"/>
            <a:ext cx="8229240" cy="411948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WFS-T 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Geoserver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OpenLayers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Postgres + Postgis</a:t>
            </a:r>
            <a:endParaRPr/>
          </a:p>
        </p:txBody>
      </p:sp>
      <p:pic>
        <p:nvPicPr>
          <p:cNvPr descr="" id="12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24000" y="3069000"/>
            <a:ext cx="4835160" cy="309600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67640" y="620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Presentación Previa</a:t>
            </a:r>
            <a:endParaRPr/>
          </a:p>
        </p:txBody>
      </p:sp>
      <p:pic>
        <p:nvPicPr>
          <p:cNvPr descr="" id="12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15640" y="2349000"/>
            <a:ext cx="7056360" cy="3969000"/>
          </a:xfrm>
          <a:prstGeom prst="rect">
            <a:avLst/>
          </a:prstGeom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30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3852000" y="3789000"/>
            <a:ext cx="4703400" cy="2645640"/>
          </a:xfrm>
          <a:prstGeom prst="rect">
            <a:avLst/>
          </a:prstGeom>
        </p:spPr>
      </p:pic>
      <p:pic>
        <p:nvPicPr>
          <p:cNvPr descr="" id="13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67640" y="548640"/>
            <a:ext cx="5075640" cy="2854800"/>
          </a:xfrm>
          <a:prstGeom prst="rect">
            <a:avLst/>
          </a:prstGeom>
        </p:spPr>
      </p:pic>
      <p:sp>
        <p:nvSpPr>
          <p:cNvPr id="132" name="CustomShape 1"/>
          <p:cNvSpPr/>
          <p:nvPr/>
        </p:nvSpPr>
        <p:spPr>
          <a:xfrm>
            <a:off x="1331640" y="4005000"/>
            <a:ext cx="2376000" cy="1065240"/>
          </a:xfrm>
          <a:prstGeom prst="rect">
            <a:avLst/>
          </a:prstGeom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b="1" lang="es-ES" sz="3200">
                <a:solidFill>
                  <a:srgbClr val="ffffff"/>
                </a:solidFill>
                <a:latin typeface="Candara"/>
              </a:rPr>
              <a:t>Zonas de Reparto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5940000" y="1052640"/>
            <a:ext cx="2160000" cy="57780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b="1" lang="es-ES" sz="3200">
                <a:solidFill>
                  <a:srgbClr val="ffffff"/>
                </a:solidFill>
                <a:latin typeface="Candara"/>
                <a:ea typeface="Arial Unicode MS"/>
              </a:rPr>
              <a:t>Envios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79640" y="692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Conclusiones del Trabajo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Conocimientos adquiridos.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Herramientas utilizadas (geoserver, postgis, etc.).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Posibles aplicaciones practicas de las tecnologias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Sobre el Producto logrado.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Cualidades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Mejoras a futuro 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Interfaz de usuario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Arquitectura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100">
                <a:solidFill>
                  <a:srgbClr val="000000"/>
                </a:solidFill>
                <a:latin typeface="Constantia"/>
              </a:rPr>
              <a:t>Mejoras funcionales varias</a:t>
            </a:r>
            <a:endParaRPr/>
          </a:p>
          <a:p>
            <a:pPr lvl="3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000">
                <a:solidFill>
                  <a:srgbClr val="000000"/>
                </a:solidFill>
                <a:latin typeface="Constantia"/>
              </a:rPr>
              <a:t>Sistema de mensajería, aplicacion movil, optimizacion,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36" name="Picture 2"/>
          <p:cNvPicPr/>
          <p:nvPr/>
        </p:nvPicPr>
        <p:blipFill>
          <a:blip r:embed="rId1"/>
          <a:stretch>
            <a:fillRect/>
          </a:stretch>
        </p:blipFill>
        <p:spPr>
          <a:xfrm rot="1056000">
            <a:off x="6360120" y="3344760"/>
            <a:ext cx="2160000" cy="216000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Evaluación del Curso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Contenido del curso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Evaluación de los teóricos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Evaluación de monitoreos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Evaluación docente</a:t>
            </a:r>
            <a:endParaRPr/>
          </a:p>
        </p:txBody>
      </p:sp>
      <p:pic>
        <p:nvPicPr>
          <p:cNvPr descr="" id="13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3789000"/>
            <a:ext cx="3466080" cy="2398320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Agenda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0040" y="2143080"/>
            <a:ext cx="8229240" cy="356472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Contexto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Objetivos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Proceso de desarrollo de la solución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Desarrollo del proyecto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Análisis de la gestión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Trabajos a futuro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Conclusiones</a:t>
            </a:r>
            <a:endParaRPr/>
          </a:p>
        </p:txBody>
      </p:sp>
      <p:pic>
        <p:nvPicPr>
          <p:cNvPr descr="" id="89" name="4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6000840" y="3786120"/>
            <a:ext cx="2785680" cy="2785680"/>
          </a:xfrm>
          <a:prstGeom prst="rect">
            <a:avLst/>
          </a:prstGeom>
        </p:spPr>
      </p:pic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Contexto</a:t>
            </a:r>
            <a:endParaRPr/>
          </a:p>
        </p:txBody>
      </p:sp>
      <p:pic>
        <p:nvPicPr>
          <p:cNvPr descr="" id="91" name="3 Marcador de contenido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320" y="2143080"/>
            <a:ext cx="2790360" cy="1638000"/>
          </a:xfrm>
          <a:prstGeom prst="rect">
            <a:avLst/>
          </a:prstGeom>
        </p:spPr>
      </p:pic>
      <p:pic>
        <p:nvPicPr>
          <p:cNvPr descr="" id="92" name="4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857840" y="2286000"/>
            <a:ext cx="2142720" cy="2142720"/>
          </a:xfrm>
          <a:prstGeom prst="rect">
            <a:avLst/>
          </a:prstGeom>
        </p:spPr>
      </p:pic>
      <p:pic>
        <p:nvPicPr>
          <p:cNvPr descr="" id="93" name="5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928880" y="3857760"/>
            <a:ext cx="1928520" cy="1444320"/>
          </a:xfrm>
          <a:prstGeom prst="rect">
            <a:avLst/>
          </a:prstGeom>
        </p:spPr>
      </p:pic>
      <p:pic>
        <p:nvPicPr>
          <p:cNvPr descr="" id="94" name="6 Imagen"/>
          <p:cNvPicPr/>
          <p:nvPr/>
        </p:nvPicPr>
        <p:blipFill>
          <a:blip r:embed="rId4"/>
          <a:stretch>
            <a:fillRect/>
          </a:stretch>
        </p:blipFill>
        <p:spPr>
          <a:xfrm>
            <a:off x="4857840" y="4214880"/>
            <a:ext cx="1838160" cy="150444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E-commerce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428760" y="2286000"/>
            <a:ext cx="8229240" cy="256464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Compra y venta de bienes o prestación de servicios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Negociaciones previas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Entre otras actividades…</a:t>
            </a:r>
            <a:endParaRPr/>
          </a:p>
        </p:txBody>
      </p:sp>
      <p:pic>
        <p:nvPicPr>
          <p:cNvPr descr="" id="97" name="3 Imagen"/>
          <p:cNvPicPr/>
          <p:nvPr/>
        </p:nvPicPr>
        <p:blipFill>
          <a:blip r:embed="rId1"/>
          <a:stretch>
            <a:fillRect/>
          </a:stretch>
        </p:blipFill>
        <p:spPr>
          <a:xfrm>
            <a:off x="5072040" y="3723120"/>
            <a:ext cx="2514240" cy="247716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 algn="ctr"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Marketplace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Ventajas 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Desgeografización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Mejores precios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Entre otros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Desventajas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Seguridad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0" name="Picture 2"/>
          <p:cNvPicPr/>
          <p:nvPr/>
        </p:nvPicPr>
        <p:blipFill>
          <a:blip r:embed="rId2">
            <a:lum bright="6000"/>
          </a:blip>
          <a:stretch>
            <a:fillRect/>
          </a:stretch>
        </p:blipFill>
        <p:spPr>
          <a:xfrm>
            <a:off x="3492000" y="2781000"/>
            <a:ext cx="5256360" cy="3744000"/>
          </a:xfrm>
          <a:prstGeom prst="rect">
            <a:avLst/>
          </a:prstGeom>
        </p:spPr>
      </p:pic>
      <p:sp>
        <p:nvSpPr>
          <p:cNvPr id="101" name="TextShape 1"/>
          <p:cNvSpPr txBox="1"/>
          <p:nvPr/>
        </p:nvSpPr>
        <p:spPr>
          <a:xfrm>
            <a:off x="457200" y="70416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Casos de Estudio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93536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103" name="Picture 2"/>
          <p:cNvPicPr/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4644000" y="1989000"/>
            <a:ext cx="4320000" cy="4320000"/>
          </a:xfrm>
          <a:prstGeom prst="rect">
            <a:avLst/>
          </a:prstGeom>
        </p:spPr>
      </p:pic>
      <p:sp>
        <p:nvSpPr>
          <p:cNvPr id="104" name="TextShape 1"/>
          <p:cNvSpPr txBox="1"/>
          <p:nvPr/>
        </p:nvSpPr>
        <p:spPr>
          <a:xfrm>
            <a:off x="467640" y="476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Objetivos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395640" y="170064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Desarrollar una herramienta que represente una solución para REPARTSIG en la gestión de: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Información Empresarial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Información Geográfica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Además…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Investigación de estándares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s-ES" sz="2800">
                <a:solidFill>
                  <a:srgbClr val="000000"/>
                </a:solidFill>
                <a:latin typeface="Constantia"/>
              </a:rPr>
              <a:t>Investigación de manejo de información geográfica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67640" y="332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Temas Estudiados - Definiciones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395640" y="184500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Conceptos Introductorios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Noción de Georeferenciación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Representación de Datos Geográficos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Almacenamiento de Archivos</a:t>
            </a:r>
            <a:endParaRPr/>
          </a:p>
          <a:p>
            <a:pPr>
              <a:lnSpc>
                <a:spcPct val="100000"/>
              </a:lnSpc>
              <a:buSzPct val="25000"/>
              <a:buFont charset="2" typeface="Wingdings 2"/>
              <a:buChar char=""/>
            </a:pPr>
            <a:r>
              <a:rPr lang="es-ES" sz="2600">
                <a:solidFill>
                  <a:srgbClr val="000000"/>
                </a:solidFill>
                <a:latin typeface="Constantia"/>
              </a:rPr>
              <a:t>Bases de Datos Geográficas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Definición OGC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Definición SFS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Definición GML</a:t>
            </a:r>
            <a:endParaRPr/>
          </a:p>
          <a:p>
            <a:endParaRPr/>
          </a:p>
        </p:txBody>
      </p:sp>
      <p:pic>
        <p:nvPicPr>
          <p:cNvPr descr="" id="10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6300360" y="2133000"/>
            <a:ext cx="2574360" cy="3284640"/>
          </a:xfrm>
          <a:prstGeom prst="rect">
            <a:avLst/>
          </a:prstGeom>
        </p:spPr>
      </p:pic>
      <p:pic>
        <p:nvPicPr>
          <p:cNvPr descr="" id="10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708000" y="4437000"/>
            <a:ext cx="2390400" cy="184212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67640" y="548640"/>
            <a:ext cx="8229240" cy="1142640"/>
          </a:xfrm>
          <a:prstGeom prst="rect">
            <a:avLst/>
          </a:prstGeom>
        </p:spPr>
        <p:txBody>
          <a:bodyPr anchor="b" bIns="0" lIns="0" rIns="0" tIns="45000"/>
          <a:p>
            <a:pPr>
              <a:lnSpc>
                <a:spcPct val="100000"/>
              </a:lnSpc>
            </a:pPr>
            <a:r>
              <a:rPr lang="es-ES" sz="5000">
                <a:solidFill>
                  <a:srgbClr val="04617b"/>
                </a:solidFill>
                <a:latin typeface="Calibri"/>
              </a:rPr>
              <a:t>Web Services Geográficos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395640" y="1556640"/>
            <a:ext cx="8229240" cy="43887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  <a:p>
            <a:r>
              <a:rPr b="1" lang="es-ES" sz="2400">
                <a:solidFill>
                  <a:srgbClr val="000000"/>
                </a:solidFill>
                <a:latin typeface="Constantia"/>
              </a:rPr>
              <a:t>Web Services (OWS)</a:t>
            </a:r>
            <a:endParaRPr/>
          </a:p>
          <a:p>
            <a:r>
              <a:rPr lang="es-ES" sz="2400">
                <a:solidFill>
                  <a:srgbClr val="000000"/>
                </a:solidFill>
                <a:latin typeface="Constantia"/>
              </a:rPr>
              <a:t>Nombre genérico con el que se agrupan todos los</a:t>
            </a:r>
            <a:endParaRPr/>
          </a:p>
          <a:p>
            <a:r>
              <a:rPr lang="es-ES" sz="2400">
                <a:solidFill>
                  <a:srgbClr val="000000"/>
                </a:solidFill>
                <a:latin typeface="Constantia"/>
              </a:rPr>
              <a:t>estándares de Web Services geográficos de OGC.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Web Map Services (WMS)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Web Features Services (WFS)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r>
              <a:rPr lang="es-ES" sz="2400">
                <a:solidFill>
                  <a:srgbClr val="000000"/>
                </a:solidFill>
                <a:latin typeface="Constantia"/>
              </a:rPr>
              <a:t>Web Coverage Services (WCS)</a:t>
            </a:r>
            <a:endParaRPr/>
          </a:p>
        </p:txBody>
      </p:sp>
      <p:pic>
        <p:nvPicPr>
          <p:cNvPr descr="" id="11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3285000"/>
            <a:ext cx="3480480" cy="260712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