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9" r:id="rId4"/>
    <p:sldId id="276" r:id="rId5"/>
    <p:sldId id="277" r:id="rId6"/>
    <p:sldId id="275" r:id="rId7"/>
    <p:sldId id="278" r:id="rId8"/>
    <p:sldId id="283" r:id="rId9"/>
    <p:sldId id="279" r:id="rId10"/>
    <p:sldId id="280" r:id="rId11"/>
    <p:sldId id="281" r:id="rId12"/>
    <p:sldId id="290" r:id="rId13"/>
    <p:sldId id="288" r:id="rId14"/>
    <p:sldId id="291" r:id="rId15"/>
    <p:sldId id="284" r:id="rId16"/>
    <p:sldId id="285" r:id="rId17"/>
    <p:sldId id="287" r:id="rId18"/>
    <p:sldId id="28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C1C54-8312-479E-9854-26470EC438D3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</dgm:pt>
    <dgm:pt modelId="{3F3BB990-B799-4844-B829-20C846DA65AE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A7736B91-12B5-4103-9086-1158F1F19C58}" type="parTrans" cxnId="{C9DB8267-5253-4C86-B563-5F0429F0FD85}">
      <dgm:prSet/>
      <dgm:spPr/>
      <dgm:t>
        <a:bodyPr/>
        <a:lstStyle/>
        <a:p>
          <a:endParaRPr lang="es-ES"/>
        </a:p>
      </dgm:t>
    </dgm:pt>
    <dgm:pt modelId="{4B61434E-7582-4085-8096-CEB04FC200CD}" type="sibTrans" cxnId="{C9DB8267-5253-4C86-B563-5F0429F0FD85}">
      <dgm:prSet/>
      <dgm:spPr/>
      <dgm:t>
        <a:bodyPr/>
        <a:lstStyle/>
        <a:p>
          <a:endParaRPr lang="es-ES"/>
        </a:p>
      </dgm:t>
    </dgm:pt>
    <dgm:pt modelId="{47729186-0D7B-423D-87C3-F530FFE824A9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143D1DDB-B2BD-49FF-9CB7-D18CC25C9933}" type="parTrans" cxnId="{93E39A4B-953A-4F08-9A06-9C94BACDF39B}">
      <dgm:prSet/>
      <dgm:spPr/>
      <dgm:t>
        <a:bodyPr/>
        <a:lstStyle/>
        <a:p>
          <a:endParaRPr lang="es-ES"/>
        </a:p>
      </dgm:t>
    </dgm:pt>
    <dgm:pt modelId="{7995F348-721F-48E6-9669-4E1D92CAF17C}" type="sibTrans" cxnId="{93E39A4B-953A-4F08-9A06-9C94BACDF39B}">
      <dgm:prSet/>
      <dgm:spPr/>
      <dgm:t>
        <a:bodyPr/>
        <a:lstStyle/>
        <a:p>
          <a:endParaRPr lang="es-ES"/>
        </a:p>
      </dgm:t>
    </dgm:pt>
    <dgm:pt modelId="{90D7148F-243C-499F-A3E1-F32D24025DF0}">
      <dgm:prSet phldrT="[Texto]"/>
      <dgm:spPr/>
      <dgm:t>
        <a:bodyPr/>
        <a:lstStyle/>
        <a:p>
          <a:r>
            <a:rPr lang="es-ES" dirty="0" smtClean="0"/>
            <a:t>Pruebas</a:t>
          </a:r>
          <a:endParaRPr lang="es-ES" dirty="0"/>
        </a:p>
      </dgm:t>
    </dgm:pt>
    <dgm:pt modelId="{81AC90CA-0913-414B-9806-8CD7B893B9AA}" type="parTrans" cxnId="{7545A9DB-C10E-4DA9-A6A1-EDF80B20DC2B}">
      <dgm:prSet/>
      <dgm:spPr/>
      <dgm:t>
        <a:bodyPr/>
        <a:lstStyle/>
        <a:p>
          <a:endParaRPr lang="es-ES"/>
        </a:p>
      </dgm:t>
    </dgm:pt>
    <dgm:pt modelId="{EA634AFA-102B-4251-99C7-7040F2ADF80A}" type="sibTrans" cxnId="{7545A9DB-C10E-4DA9-A6A1-EDF80B20DC2B}">
      <dgm:prSet/>
      <dgm:spPr/>
      <dgm:t>
        <a:bodyPr/>
        <a:lstStyle/>
        <a:p>
          <a:endParaRPr lang="es-ES"/>
        </a:p>
      </dgm:t>
    </dgm:pt>
    <dgm:pt modelId="{EE50EE4E-2F64-48A1-963C-14EEFA7A668B}">
      <dgm:prSet phldrT="[Texto]"/>
      <dgm:spPr/>
      <dgm:t>
        <a:bodyPr/>
        <a:lstStyle/>
        <a:p>
          <a:r>
            <a:rPr lang="es-ES" dirty="0" smtClean="0"/>
            <a:t>Implementación	</a:t>
          </a:r>
          <a:endParaRPr lang="es-ES" dirty="0"/>
        </a:p>
      </dgm:t>
    </dgm:pt>
    <dgm:pt modelId="{5CC2A434-6492-442A-A947-2342EEAC6215}" type="parTrans" cxnId="{37370E94-FBD6-42C7-B161-024612995DAC}">
      <dgm:prSet/>
      <dgm:spPr/>
      <dgm:t>
        <a:bodyPr/>
        <a:lstStyle/>
        <a:p>
          <a:endParaRPr lang="es-ES"/>
        </a:p>
      </dgm:t>
    </dgm:pt>
    <dgm:pt modelId="{1D4E4B81-12F9-4C5B-B932-5D0E96D9370D}" type="sibTrans" cxnId="{37370E94-FBD6-42C7-B161-024612995DAC}">
      <dgm:prSet/>
      <dgm:spPr/>
      <dgm:t>
        <a:bodyPr/>
        <a:lstStyle/>
        <a:p>
          <a:endParaRPr lang="es-ES"/>
        </a:p>
      </dgm:t>
    </dgm:pt>
    <dgm:pt modelId="{516C1408-5163-4BF1-8569-2F589E88703B}" type="pres">
      <dgm:prSet presAssocID="{737C1C54-8312-479E-9854-26470EC438D3}" presName="outerComposite" presStyleCnt="0">
        <dgm:presLayoutVars>
          <dgm:chMax val="5"/>
          <dgm:dir/>
          <dgm:resizeHandles val="exact"/>
        </dgm:presLayoutVars>
      </dgm:prSet>
      <dgm:spPr/>
    </dgm:pt>
    <dgm:pt modelId="{209563BE-42D8-4338-99D2-C11FBC0609D5}" type="pres">
      <dgm:prSet presAssocID="{737C1C54-8312-479E-9854-26470EC438D3}" presName="dummyMaxCanvas" presStyleCnt="0">
        <dgm:presLayoutVars/>
      </dgm:prSet>
      <dgm:spPr/>
    </dgm:pt>
    <dgm:pt modelId="{F8A01BD1-E5C3-4094-98B0-E182C226425F}" type="pres">
      <dgm:prSet presAssocID="{737C1C54-8312-479E-9854-26470EC438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E549FD-1089-420F-9A72-4D8403182B0F}" type="pres">
      <dgm:prSet presAssocID="{737C1C54-8312-479E-9854-26470EC438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59F581-D3DF-464B-8620-C6E244F45E5F}" type="pres">
      <dgm:prSet presAssocID="{737C1C54-8312-479E-9854-26470EC438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2481D7-D05E-40E1-A9DA-85E943A44965}" type="pres">
      <dgm:prSet presAssocID="{737C1C54-8312-479E-9854-26470EC438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6C89E-6FDA-49F1-AFAF-4920935C3B69}" type="pres">
      <dgm:prSet presAssocID="{737C1C54-8312-479E-9854-26470EC438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D09EF4-7E5A-4D7F-83C7-9761470AA737}" type="pres">
      <dgm:prSet presAssocID="{737C1C54-8312-479E-9854-26470EC438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263E9A-CAD0-4176-A3DA-48F09621AACF}" type="pres">
      <dgm:prSet presAssocID="{737C1C54-8312-479E-9854-26470EC438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6F1C0B-E509-4680-916F-70A1232BF9D3}" type="pres">
      <dgm:prSet presAssocID="{737C1C54-8312-479E-9854-26470EC438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FB80B3-2EC1-4CB2-B574-AC1A41E31108}" type="pres">
      <dgm:prSet presAssocID="{737C1C54-8312-479E-9854-26470EC438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79A6F7-5E60-4032-92A5-A375B27F58AA}" type="pres">
      <dgm:prSet presAssocID="{737C1C54-8312-479E-9854-26470EC438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93DC09-C8F1-4DE9-B73F-B919F89373DF}" type="pres">
      <dgm:prSet presAssocID="{737C1C54-8312-479E-9854-26470EC438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B7BF1B-FB75-4CB1-B943-45C0E36F2FFF}" type="presOf" srcId="{3F3BB990-B799-4844-B829-20C846DA65AE}" destId="{4B6F1C0B-E509-4680-916F-70A1232BF9D3}" srcOrd="1" destOrd="0" presId="urn:microsoft.com/office/officeart/2005/8/layout/vProcess5"/>
    <dgm:cxn modelId="{CB80C1BA-3B9F-4F6E-B864-47B022626BCF}" type="presOf" srcId="{90D7148F-243C-499F-A3E1-F32D24025DF0}" destId="{542481D7-D05E-40E1-A9DA-85E943A44965}" srcOrd="0" destOrd="0" presId="urn:microsoft.com/office/officeart/2005/8/layout/vProcess5"/>
    <dgm:cxn modelId="{ADE36F73-55D0-47B4-9449-12F648DA194A}" type="presOf" srcId="{90D7148F-243C-499F-A3E1-F32D24025DF0}" destId="{8D93DC09-C8F1-4DE9-B73F-B919F89373DF}" srcOrd="1" destOrd="0" presId="urn:microsoft.com/office/officeart/2005/8/layout/vProcess5"/>
    <dgm:cxn modelId="{28880A8F-7142-42EF-A296-D76D8884618A}" type="presOf" srcId="{47729186-0D7B-423D-87C3-F530FFE824A9}" destId="{38FB80B3-2EC1-4CB2-B574-AC1A41E31108}" srcOrd="1" destOrd="0" presId="urn:microsoft.com/office/officeart/2005/8/layout/vProcess5"/>
    <dgm:cxn modelId="{046C1A7A-672F-484C-B558-D993CF3AF5F3}" type="presOf" srcId="{1D4E4B81-12F9-4C5B-B932-5D0E96D9370D}" destId="{E8263E9A-CAD0-4176-A3DA-48F09621AACF}" srcOrd="0" destOrd="0" presId="urn:microsoft.com/office/officeart/2005/8/layout/vProcess5"/>
    <dgm:cxn modelId="{3E1C7202-A3E9-45C8-ACCB-651A36FADA8B}" type="presOf" srcId="{7995F348-721F-48E6-9669-4E1D92CAF17C}" destId="{62D09EF4-7E5A-4D7F-83C7-9761470AA737}" srcOrd="0" destOrd="0" presId="urn:microsoft.com/office/officeart/2005/8/layout/vProcess5"/>
    <dgm:cxn modelId="{D95B36E5-8DC0-4B3D-9831-FE7C7533CF49}" type="presOf" srcId="{EE50EE4E-2F64-48A1-963C-14EEFA7A668B}" destId="{4559F581-D3DF-464B-8620-C6E244F45E5F}" srcOrd="0" destOrd="0" presId="urn:microsoft.com/office/officeart/2005/8/layout/vProcess5"/>
    <dgm:cxn modelId="{AE20F56F-7D80-4370-A98A-F592D79BB9E3}" type="presOf" srcId="{3F3BB990-B799-4844-B829-20C846DA65AE}" destId="{F8A01BD1-E5C3-4094-98B0-E182C226425F}" srcOrd="0" destOrd="0" presId="urn:microsoft.com/office/officeart/2005/8/layout/vProcess5"/>
    <dgm:cxn modelId="{93E39A4B-953A-4F08-9A06-9C94BACDF39B}" srcId="{737C1C54-8312-479E-9854-26470EC438D3}" destId="{47729186-0D7B-423D-87C3-F530FFE824A9}" srcOrd="1" destOrd="0" parTransId="{143D1DDB-B2BD-49FF-9CB7-D18CC25C9933}" sibTransId="{7995F348-721F-48E6-9669-4E1D92CAF17C}"/>
    <dgm:cxn modelId="{7545A9DB-C10E-4DA9-A6A1-EDF80B20DC2B}" srcId="{737C1C54-8312-479E-9854-26470EC438D3}" destId="{90D7148F-243C-499F-A3E1-F32D24025DF0}" srcOrd="3" destOrd="0" parTransId="{81AC90CA-0913-414B-9806-8CD7B893B9AA}" sibTransId="{EA634AFA-102B-4251-99C7-7040F2ADF80A}"/>
    <dgm:cxn modelId="{23071B09-FDE8-48A1-A4F8-B15B0BA02432}" type="presOf" srcId="{737C1C54-8312-479E-9854-26470EC438D3}" destId="{516C1408-5163-4BF1-8569-2F589E88703B}" srcOrd="0" destOrd="0" presId="urn:microsoft.com/office/officeart/2005/8/layout/vProcess5"/>
    <dgm:cxn modelId="{37370E94-FBD6-42C7-B161-024612995DAC}" srcId="{737C1C54-8312-479E-9854-26470EC438D3}" destId="{EE50EE4E-2F64-48A1-963C-14EEFA7A668B}" srcOrd="2" destOrd="0" parTransId="{5CC2A434-6492-442A-A947-2342EEAC6215}" sibTransId="{1D4E4B81-12F9-4C5B-B932-5D0E96D9370D}"/>
    <dgm:cxn modelId="{B44FBC25-533A-458D-91BE-FBFD26CA5C34}" type="presOf" srcId="{EE50EE4E-2F64-48A1-963C-14EEFA7A668B}" destId="{E979A6F7-5E60-4032-92A5-A375B27F58AA}" srcOrd="1" destOrd="0" presId="urn:microsoft.com/office/officeart/2005/8/layout/vProcess5"/>
    <dgm:cxn modelId="{C9DB8267-5253-4C86-B563-5F0429F0FD85}" srcId="{737C1C54-8312-479E-9854-26470EC438D3}" destId="{3F3BB990-B799-4844-B829-20C846DA65AE}" srcOrd="0" destOrd="0" parTransId="{A7736B91-12B5-4103-9086-1158F1F19C58}" sibTransId="{4B61434E-7582-4085-8096-CEB04FC200CD}"/>
    <dgm:cxn modelId="{C64F5060-1C1E-41E5-8406-B6E7FA36FDB3}" type="presOf" srcId="{47729186-0D7B-423D-87C3-F530FFE824A9}" destId="{57E549FD-1089-420F-9A72-4D8403182B0F}" srcOrd="0" destOrd="0" presId="urn:microsoft.com/office/officeart/2005/8/layout/vProcess5"/>
    <dgm:cxn modelId="{A681F0F1-A6A0-4340-9D0E-ADD53053203E}" type="presOf" srcId="{4B61434E-7582-4085-8096-CEB04FC200CD}" destId="{4136C89E-6FDA-49F1-AFAF-4920935C3B69}" srcOrd="0" destOrd="0" presId="urn:microsoft.com/office/officeart/2005/8/layout/vProcess5"/>
    <dgm:cxn modelId="{119CCC7E-1134-4485-B7BB-CD347EF5725D}" type="presParOf" srcId="{516C1408-5163-4BF1-8569-2F589E88703B}" destId="{209563BE-42D8-4338-99D2-C11FBC0609D5}" srcOrd="0" destOrd="0" presId="urn:microsoft.com/office/officeart/2005/8/layout/vProcess5"/>
    <dgm:cxn modelId="{8614688E-3EFE-4A22-AA31-7E801EED6C94}" type="presParOf" srcId="{516C1408-5163-4BF1-8569-2F589E88703B}" destId="{F8A01BD1-E5C3-4094-98B0-E182C226425F}" srcOrd="1" destOrd="0" presId="urn:microsoft.com/office/officeart/2005/8/layout/vProcess5"/>
    <dgm:cxn modelId="{807C447C-E004-4147-AE7F-F1810C91BA95}" type="presParOf" srcId="{516C1408-5163-4BF1-8569-2F589E88703B}" destId="{57E549FD-1089-420F-9A72-4D8403182B0F}" srcOrd="2" destOrd="0" presId="urn:microsoft.com/office/officeart/2005/8/layout/vProcess5"/>
    <dgm:cxn modelId="{3A46C191-958C-44A2-B646-34C12691B674}" type="presParOf" srcId="{516C1408-5163-4BF1-8569-2F589E88703B}" destId="{4559F581-D3DF-464B-8620-C6E244F45E5F}" srcOrd="3" destOrd="0" presId="urn:microsoft.com/office/officeart/2005/8/layout/vProcess5"/>
    <dgm:cxn modelId="{65A53BAF-4D85-489C-A58F-320B43C880CC}" type="presParOf" srcId="{516C1408-5163-4BF1-8569-2F589E88703B}" destId="{542481D7-D05E-40E1-A9DA-85E943A44965}" srcOrd="4" destOrd="0" presId="urn:microsoft.com/office/officeart/2005/8/layout/vProcess5"/>
    <dgm:cxn modelId="{336E82B8-F9CE-4EA7-9B83-827346CFDD2C}" type="presParOf" srcId="{516C1408-5163-4BF1-8569-2F589E88703B}" destId="{4136C89E-6FDA-49F1-AFAF-4920935C3B69}" srcOrd="5" destOrd="0" presId="urn:microsoft.com/office/officeart/2005/8/layout/vProcess5"/>
    <dgm:cxn modelId="{15302FC9-9105-43C2-9DE7-481177C9546F}" type="presParOf" srcId="{516C1408-5163-4BF1-8569-2F589E88703B}" destId="{62D09EF4-7E5A-4D7F-83C7-9761470AA737}" srcOrd="6" destOrd="0" presId="urn:microsoft.com/office/officeart/2005/8/layout/vProcess5"/>
    <dgm:cxn modelId="{3469B9AC-158C-4324-B1E9-F1240A60AF26}" type="presParOf" srcId="{516C1408-5163-4BF1-8569-2F589E88703B}" destId="{E8263E9A-CAD0-4176-A3DA-48F09621AACF}" srcOrd="7" destOrd="0" presId="urn:microsoft.com/office/officeart/2005/8/layout/vProcess5"/>
    <dgm:cxn modelId="{074BBFB5-EA18-48FB-B1A6-AAA9DE1EEF7A}" type="presParOf" srcId="{516C1408-5163-4BF1-8569-2F589E88703B}" destId="{4B6F1C0B-E509-4680-916F-70A1232BF9D3}" srcOrd="8" destOrd="0" presId="urn:microsoft.com/office/officeart/2005/8/layout/vProcess5"/>
    <dgm:cxn modelId="{A600BB32-91C9-4648-8C1F-11199095276B}" type="presParOf" srcId="{516C1408-5163-4BF1-8569-2F589E88703B}" destId="{38FB80B3-2EC1-4CB2-B574-AC1A41E31108}" srcOrd="9" destOrd="0" presId="urn:microsoft.com/office/officeart/2005/8/layout/vProcess5"/>
    <dgm:cxn modelId="{B2DC9C63-4BFE-4D24-8C27-0CF77702382D}" type="presParOf" srcId="{516C1408-5163-4BF1-8569-2F589E88703B}" destId="{E979A6F7-5E60-4032-92A5-A375B27F58AA}" srcOrd="10" destOrd="0" presId="urn:microsoft.com/office/officeart/2005/8/layout/vProcess5"/>
    <dgm:cxn modelId="{3076CAF6-5930-48B6-BA65-47F92E2FEAF8}" type="presParOf" srcId="{516C1408-5163-4BF1-8569-2F589E88703B}" destId="{8D93DC09-C8F1-4DE9-B73F-B919F89373DF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243142"/>
            <a:ext cx="7851648" cy="1257296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00298" y="4071942"/>
            <a:ext cx="3643338" cy="228601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Integrantes</a:t>
            </a:r>
          </a:p>
          <a:p>
            <a:pPr algn="ctr"/>
            <a:r>
              <a:rPr lang="es-UY" sz="64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Andrés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Aldao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Alejandro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Fontes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Mauricio Rodríguez</a:t>
            </a:r>
          </a:p>
          <a:p>
            <a:pPr algn="ctr"/>
            <a:endParaRPr lang="es-UY" sz="64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Tutor</a:t>
            </a: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Martín Rodríguez</a:t>
            </a:r>
          </a:p>
          <a:p>
            <a:pPr algn="ctr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9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71678"/>
            <a:ext cx="9144000" cy="478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Imagen" descr="anali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716208"/>
            <a:ext cx="3350570" cy="333567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1707834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latin typeface="+mj-lt"/>
              </a:rPr>
              <a:t>Ésta etapa implica:</a:t>
            </a:r>
          </a:p>
          <a:p>
            <a:r>
              <a:rPr lang="es-ES" dirty="0" smtClean="0">
                <a:latin typeface="+mj-lt"/>
              </a:rPr>
              <a:t>Estudio del problema planteado</a:t>
            </a:r>
          </a:p>
          <a:p>
            <a:r>
              <a:rPr lang="es-ES" dirty="0" smtClean="0">
                <a:latin typeface="+mj-lt"/>
              </a:rPr>
              <a:t>Relevamiento de funcionalidades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3 Marcador de contenido" descr="diseñ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429000"/>
            <a:ext cx="4572000" cy="3429000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357158" y="2500306"/>
            <a:ext cx="5500726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Detallar lo previamente especificado: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Comunicación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Clase de Diseño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Modelo de Datos</a:t>
            </a:r>
            <a:endParaRPr kumimoji="0" lang="es-E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del sistema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1643042" y="2214554"/>
            <a:ext cx="5786478" cy="3429024"/>
            <a:chOff x="1643042" y="2428868"/>
            <a:chExt cx="6000792" cy="35004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9 Rectángulo"/>
            <p:cNvSpPr/>
            <p:nvPr/>
          </p:nvSpPr>
          <p:spPr>
            <a:xfrm>
              <a:off x="1643042" y="2428868"/>
              <a:ext cx="6000792" cy="3500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13 Imagen" descr="arq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546" y="2928934"/>
              <a:ext cx="4857784" cy="2352675"/>
            </a:xfrm>
            <a:prstGeom prst="rect">
              <a:avLst/>
            </a:prstGeom>
          </p:spPr>
        </p:pic>
        <p:sp>
          <p:nvSpPr>
            <p:cNvPr id="11" name="10 CuadroTexto"/>
            <p:cNvSpPr txBox="1"/>
            <p:nvPr/>
          </p:nvSpPr>
          <p:spPr>
            <a:xfrm>
              <a:off x="2214546" y="2928934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Servicios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214546" y="385762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Negocio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214546" y="4786322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Persistencia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Implementación</a:t>
            </a:r>
            <a:endParaRPr lang="es-ES" dirty="0"/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0"/>
          <a:ext cx="8229600" cy="435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3 Marcador de contenido" descr="bootstr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143116"/>
            <a:ext cx="1857388" cy="1040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13 Imagen" descr="html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000240"/>
            <a:ext cx="1357322" cy="1357322"/>
          </a:xfrm>
          <a:prstGeom prst="rect">
            <a:avLst/>
          </a:prstGeom>
        </p:spPr>
      </p:pic>
      <p:pic>
        <p:nvPicPr>
          <p:cNvPr id="15" name="14 Imagen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792927"/>
            <a:ext cx="2143140" cy="2493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15 Imagen" descr="jav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3429000"/>
            <a:ext cx="1357322" cy="1357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16 Imagen" descr="jquer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3" y="3844376"/>
            <a:ext cx="2643206" cy="64767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8" name="17 Imagen" descr="postgresq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5214951"/>
            <a:ext cx="2571767" cy="8796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18 Imagen" descr="hibernat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5286388"/>
            <a:ext cx="2714644" cy="750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Algunas cualidades logradas:</a:t>
            </a:r>
          </a:p>
          <a:p>
            <a:r>
              <a:rPr lang="es-ES" dirty="0" smtClean="0"/>
              <a:t>Interfaz amigable y fluida</a:t>
            </a:r>
          </a:p>
          <a:p>
            <a:r>
              <a:rPr lang="es-ES" dirty="0" smtClean="0"/>
              <a:t>Seguridad</a:t>
            </a:r>
          </a:p>
          <a:p>
            <a:r>
              <a:rPr lang="es-ES" dirty="0" smtClean="0"/>
              <a:t>Robustez</a:t>
            </a:r>
          </a:p>
          <a:p>
            <a:r>
              <a:rPr lang="es-ES" dirty="0" smtClean="0"/>
              <a:t>Mayor accesibilidad</a:t>
            </a:r>
          </a:p>
          <a:p>
            <a:r>
              <a:rPr lang="es-ES" dirty="0" smtClean="0"/>
              <a:t>Entre otros…</a:t>
            </a:r>
            <a:endParaRPr lang="es-ES" dirty="0"/>
          </a:p>
        </p:txBody>
      </p:sp>
      <p:pic>
        <p:nvPicPr>
          <p:cNvPr id="4" name="3 Imagen" descr="segurid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071678"/>
            <a:ext cx="1943100" cy="1943100"/>
          </a:xfrm>
          <a:prstGeom prst="rect">
            <a:avLst/>
          </a:prstGeom>
        </p:spPr>
      </p:pic>
      <p:pic>
        <p:nvPicPr>
          <p:cNvPr id="5" name="4 Imagen" descr="respon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4357694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a futuro</a:t>
            </a:r>
            <a:endParaRPr lang="es-ES" dirty="0"/>
          </a:p>
        </p:txBody>
      </p:sp>
      <p:pic>
        <p:nvPicPr>
          <p:cNvPr id="4" name="Picture 2" descr="http://www.tshapesolutions.com/wp-content/uploads/2011/01/Internet-Marketing-Too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500562" y="3500438"/>
            <a:ext cx="4124784" cy="2674925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2500306"/>
            <a:ext cx="5857916" cy="28575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Redes sociales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Medios de pago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Testing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Seguridad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 mas…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14620"/>
            <a:ext cx="5043494" cy="192214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+mj-lt"/>
              </a:rPr>
              <a:t>E-</a:t>
            </a:r>
            <a:r>
              <a:rPr lang="es-ES" sz="4000" dirty="0" err="1" smtClean="0">
                <a:latin typeface="+mj-lt"/>
              </a:rPr>
              <a:t>commerce</a:t>
            </a:r>
            <a:endParaRPr lang="es-ES" sz="4000" dirty="0" smtClean="0">
              <a:latin typeface="+mj-lt"/>
            </a:endParaRPr>
          </a:p>
          <a:p>
            <a:r>
              <a:rPr lang="es-ES" sz="4000" dirty="0" smtClean="0">
                <a:latin typeface="+mj-lt"/>
              </a:rPr>
              <a:t>Proyecto</a:t>
            </a:r>
            <a:endParaRPr lang="es-ES" sz="4000" dirty="0">
              <a:latin typeface="+mj-lt"/>
            </a:endParaRPr>
          </a:p>
        </p:txBody>
      </p:sp>
      <p:pic>
        <p:nvPicPr>
          <p:cNvPr id="6" name="5 Imagen" descr="conclu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940891"/>
            <a:ext cx="3362333" cy="3117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1027" name="Picture 3" descr="Conteni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94922"/>
            <a:ext cx="4286280" cy="241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Inic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643314"/>
            <a:ext cx="43180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14488"/>
            <a:ext cx="9144000" cy="514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¿Preguntas?</a:t>
            </a:r>
            <a:endParaRPr lang="es-ES" sz="5400" dirty="0"/>
          </a:p>
        </p:txBody>
      </p:sp>
      <p:pic>
        <p:nvPicPr>
          <p:cNvPr id="4" name="3 Imagen" descr="pregun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305055"/>
            <a:ext cx="4128359" cy="3052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>
            <a:normAutofit/>
          </a:bodyPr>
          <a:lstStyle/>
          <a:p>
            <a:r>
              <a:rPr lang="es-UY" dirty="0" smtClean="0">
                <a:latin typeface="+mj-lt"/>
              </a:rPr>
              <a:t>Contexto</a:t>
            </a:r>
          </a:p>
          <a:p>
            <a:r>
              <a:rPr lang="es-UY" dirty="0" smtClean="0">
                <a:latin typeface="+mj-lt"/>
              </a:rPr>
              <a:t>Objetivos</a:t>
            </a:r>
          </a:p>
          <a:p>
            <a:r>
              <a:rPr lang="es-UY" dirty="0" smtClean="0"/>
              <a:t>Gestión y planificación</a:t>
            </a:r>
            <a:endParaRPr lang="es-UY" dirty="0" smtClean="0">
              <a:latin typeface="+mj-lt"/>
            </a:endParaRPr>
          </a:p>
          <a:p>
            <a:r>
              <a:rPr lang="es-UY" dirty="0" smtClean="0">
                <a:latin typeface="+mj-lt"/>
              </a:rPr>
              <a:t>Proceso </a:t>
            </a:r>
            <a:r>
              <a:rPr lang="es-UY" dirty="0" smtClean="0">
                <a:latin typeface="+mj-lt"/>
              </a:rPr>
              <a:t>de desarrollo de la solución</a:t>
            </a:r>
          </a:p>
          <a:p>
            <a:r>
              <a:rPr lang="es-UY" dirty="0" smtClean="0">
                <a:latin typeface="+mj-lt"/>
              </a:rPr>
              <a:t>Desarrollo del proyecto</a:t>
            </a:r>
          </a:p>
          <a:p>
            <a:r>
              <a:rPr lang="es-UY" dirty="0" smtClean="0">
                <a:latin typeface="+mj-lt"/>
              </a:rPr>
              <a:t>Trabajos </a:t>
            </a:r>
            <a:r>
              <a:rPr lang="es-UY" dirty="0" smtClean="0">
                <a:latin typeface="+mj-lt"/>
              </a:rPr>
              <a:t>a futuro</a:t>
            </a:r>
          </a:p>
          <a:p>
            <a:r>
              <a:rPr lang="es-UY" dirty="0" smtClean="0">
                <a:latin typeface="+mj-lt"/>
              </a:rPr>
              <a:t>Conclusiones</a:t>
            </a:r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3571876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26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10" name="9 Imagen" descr="contex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936087"/>
            <a:ext cx="4371993" cy="3278995"/>
          </a:xfrm>
          <a:prstGeom prst="rect">
            <a:avLst/>
          </a:prstGeom>
        </p:spPr>
      </p:pic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500034" y="2357430"/>
            <a:ext cx="4329114" cy="1707834"/>
          </a:xfrm>
        </p:spPr>
        <p:txBody>
          <a:bodyPr/>
          <a:lstStyle/>
          <a:p>
            <a:r>
              <a:rPr lang="es-ES" sz="3600" dirty="0" smtClean="0">
                <a:latin typeface="+mj-lt"/>
              </a:rPr>
              <a:t>Conceptos</a:t>
            </a:r>
          </a:p>
          <a:p>
            <a:r>
              <a:rPr lang="es-ES" sz="3600" dirty="0" smtClean="0">
                <a:latin typeface="+mj-lt"/>
              </a:rPr>
              <a:t>Casos de estudio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sz="2800" dirty="0" smtClean="0">
                <a:latin typeface="+mj-lt"/>
              </a:rPr>
              <a:t>Compra y venta de bienes o prestación de servicios</a:t>
            </a:r>
          </a:p>
          <a:p>
            <a:r>
              <a:rPr lang="es-ES" sz="2800" dirty="0" smtClean="0">
                <a:latin typeface="+mj-lt"/>
              </a:rPr>
              <a:t>Negociaciones previas</a:t>
            </a:r>
          </a:p>
          <a:p>
            <a:r>
              <a:rPr lang="es-ES" sz="2800" dirty="0" smtClean="0">
                <a:latin typeface="+mj-lt"/>
              </a:rPr>
              <a:t>Entre otras actividades…</a:t>
            </a:r>
            <a:endParaRPr lang="es-ES" sz="2800" dirty="0">
              <a:latin typeface="+mj-lt"/>
            </a:endParaRPr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>
                <a:latin typeface="+mj-lt"/>
              </a:rPr>
              <a:t>Ventajas </a:t>
            </a:r>
          </a:p>
          <a:p>
            <a:pPr lvl="1"/>
            <a:r>
              <a:rPr lang="es-UY" dirty="0" err="1" smtClean="0">
                <a:latin typeface="+mj-lt"/>
              </a:rPr>
              <a:t>Desgeografización</a:t>
            </a:r>
            <a:endParaRPr lang="es-UY" dirty="0" smtClean="0">
              <a:latin typeface="+mj-lt"/>
            </a:endParaRPr>
          </a:p>
          <a:p>
            <a:pPr lvl="1"/>
            <a:r>
              <a:rPr lang="es-UY" dirty="0" smtClean="0">
                <a:latin typeface="+mj-lt"/>
              </a:rPr>
              <a:t>Mejores precios</a:t>
            </a:r>
          </a:p>
          <a:p>
            <a:pPr lvl="1"/>
            <a:r>
              <a:rPr lang="es-UY" dirty="0" smtClean="0">
                <a:latin typeface="+mj-lt"/>
              </a:rPr>
              <a:t>Entre otros</a:t>
            </a:r>
          </a:p>
          <a:p>
            <a:r>
              <a:rPr lang="es-UY" dirty="0" smtClean="0">
                <a:latin typeface="+mj-lt"/>
              </a:rPr>
              <a:t>Desventajas</a:t>
            </a:r>
          </a:p>
          <a:p>
            <a:pPr lvl="1"/>
            <a:r>
              <a:rPr lang="es-UY" dirty="0" smtClean="0">
                <a:latin typeface="+mj-lt"/>
              </a:rPr>
              <a:t>Seguridad</a:t>
            </a:r>
            <a:endParaRPr lang="es-ES" dirty="0">
              <a:latin typeface="+mj-lt"/>
            </a:endParaRPr>
          </a:p>
        </p:txBody>
      </p:sp>
      <p:pic>
        <p:nvPicPr>
          <p:cNvPr id="4" name="3 Marcador de contenido" descr="amaz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286256"/>
            <a:ext cx="3286148" cy="192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02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estudio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2790825" cy="1638300"/>
          </a:xfrm>
        </p:spPr>
      </p:pic>
      <p:pic>
        <p:nvPicPr>
          <p:cNvPr id="5" name="4 Imagen" descr="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2143125" cy="2143125"/>
          </a:xfrm>
          <a:prstGeom prst="rect">
            <a:avLst/>
          </a:prstGeo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857628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214818"/>
            <a:ext cx="1838556" cy="1504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" contrast="-13000"/>
          </a:blip>
          <a:srcRect/>
          <a:stretch>
            <a:fillRect/>
          </a:stretch>
        </p:blipFill>
        <p:spPr bwMode="auto">
          <a:xfrm>
            <a:off x="4214810" y="1822594"/>
            <a:ext cx="4463926" cy="44639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UY" dirty="0" smtClean="0"/>
              <a:t>Objetivos y resultados esperados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2174566"/>
          </a:xfrm>
        </p:spPr>
        <p:txBody>
          <a:bodyPr/>
          <a:lstStyle/>
          <a:p>
            <a:r>
              <a:rPr lang="es-UY" dirty="0" smtClean="0">
                <a:latin typeface="+mj-lt"/>
              </a:rPr>
              <a:t>Diferentes perspectivas</a:t>
            </a:r>
          </a:p>
          <a:p>
            <a:pPr lvl="1"/>
            <a:r>
              <a:rPr lang="es-UY" dirty="0" smtClean="0">
                <a:latin typeface="+mj-lt"/>
              </a:rPr>
              <a:t>Proyecto final</a:t>
            </a:r>
          </a:p>
          <a:p>
            <a:pPr lvl="1"/>
            <a:r>
              <a:rPr lang="es-UY" dirty="0" smtClean="0">
                <a:latin typeface="+mj-lt"/>
              </a:rPr>
              <a:t>Aplicación a desarrollar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71438" y="1928802"/>
            <a:ext cx="9001156" cy="4857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y planificación</a:t>
            </a:r>
            <a:endParaRPr lang="es-ES" dirty="0"/>
          </a:p>
        </p:txBody>
      </p:sp>
      <p:pic>
        <p:nvPicPr>
          <p:cNvPr id="7" name="6 Imagen" descr="github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38" y="2714620"/>
            <a:ext cx="3333752" cy="333375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4614866" cy="2850842"/>
          </a:xfrm>
        </p:spPr>
        <p:txBody>
          <a:bodyPr/>
          <a:lstStyle/>
          <a:p>
            <a:r>
              <a:rPr lang="es-ES" dirty="0" smtClean="0">
                <a:latin typeface="+mj-lt"/>
              </a:rPr>
              <a:t>Criterios de planificación</a:t>
            </a:r>
          </a:p>
          <a:p>
            <a:pPr lvl="1"/>
            <a:r>
              <a:rPr lang="es-ES" dirty="0" smtClean="0">
                <a:latin typeface="+mj-lt"/>
              </a:rPr>
              <a:t>Etapas y herramientas</a:t>
            </a:r>
          </a:p>
          <a:p>
            <a:r>
              <a:rPr lang="es-ES" dirty="0" smtClean="0">
                <a:latin typeface="+mj-lt"/>
              </a:rPr>
              <a:t>Gestión</a:t>
            </a:r>
          </a:p>
          <a:p>
            <a:pPr lvl="1"/>
            <a:r>
              <a:rPr lang="es-ES" dirty="0" smtClean="0">
                <a:latin typeface="+mj-lt"/>
              </a:rPr>
              <a:t>Versionado</a:t>
            </a:r>
          </a:p>
          <a:p>
            <a:pPr lvl="1"/>
            <a:r>
              <a:rPr lang="es-ES" dirty="0" smtClean="0">
                <a:latin typeface="+mj-lt"/>
              </a:rPr>
              <a:t>Manejo de incidencias</a:t>
            </a:r>
          </a:p>
          <a:p>
            <a:endParaRPr lang="es-ES" dirty="0">
              <a:latin typeface="+mj-lt"/>
            </a:endParaRPr>
          </a:p>
        </p:txBody>
      </p:sp>
      <p:pic>
        <p:nvPicPr>
          <p:cNvPr id="9" name="8 Imagen" descr="smartshe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25" y="5214950"/>
            <a:ext cx="2673575" cy="83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j-lt"/>
              </a:rPr>
              <a:t>Metodología </a:t>
            </a:r>
            <a:endParaRPr lang="es-ES" dirty="0" smtClean="0">
              <a:latin typeface="+mj-lt"/>
            </a:endParaRPr>
          </a:p>
          <a:p>
            <a:pPr>
              <a:buNone/>
            </a:pPr>
            <a:r>
              <a:rPr lang="es-ES" dirty="0" smtClean="0">
                <a:latin typeface="+mj-lt"/>
              </a:rPr>
              <a:t>	</a:t>
            </a:r>
            <a:r>
              <a:rPr lang="es-ES" dirty="0" smtClean="0">
                <a:latin typeface="+mj-lt"/>
              </a:rPr>
              <a:t>Iterativa-Incremental</a:t>
            </a:r>
            <a:endParaRPr lang="es-ES" dirty="0" smtClean="0">
              <a:latin typeface="+mj-lt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4143372" y="2857496"/>
          <a:ext cx="4167174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1420</TotalTime>
  <Words>176</Words>
  <Application>Microsoft Office PowerPoint</Application>
  <PresentationFormat>Presentación en pantalla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Casos de estudio</vt:lpstr>
      <vt:lpstr>Objetivos y resultados esperados</vt:lpstr>
      <vt:lpstr>Gestión y planificación</vt:lpstr>
      <vt:lpstr>Desarrollo de la aplicación</vt:lpstr>
      <vt:lpstr>Análisis</vt:lpstr>
      <vt:lpstr>Diseño</vt:lpstr>
      <vt:lpstr>Arquitectura del sistema</vt:lpstr>
      <vt:lpstr>Implementación</vt:lpstr>
      <vt:lpstr>Diapositiva 14</vt:lpstr>
      <vt:lpstr>Trabajo a futuro</vt:lpstr>
      <vt:lpstr>Conclusiones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146</cp:revision>
  <dcterms:created xsi:type="dcterms:W3CDTF">2013-06-22T18:09:35Z</dcterms:created>
  <dcterms:modified xsi:type="dcterms:W3CDTF">2013-12-18T03:34:10Z</dcterms:modified>
</cp:coreProperties>
</file>