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61" r:id="rId11"/>
    <p:sldId id="260" r:id="rId12"/>
    <p:sldId id="266" r:id="rId13"/>
    <p:sldId id="272" r:id="rId14"/>
    <p:sldId id="262" r:id="rId15"/>
    <p:sldId id="265" r:id="rId16"/>
    <p:sldId id="263" r:id="rId17"/>
    <p:sldId id="264" r:id="rId18"/>
    <p:sldId id="259" r:id="rId19"/>
    <p:sldId id="267" r:id="rId20"/>
    <p:sldId id="273" r:id="rId21"/>
    <p:sldId id="274" r:id="rId22"/>
    <p:sldId id="268" r:id="rId23"/>
    <p:sldId id="269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8857" autoAdjust="0"/>
  </p:normalViewPr>
  <p:slideViewPr>
    <p:cSldViewPr>
      <p:cViewPr varScale="1">
        <p:scale>
          <a:sx n="77" d="100"/>
          <a:sy n="77" d="100"/>
        </p:scale>
        <p:origin x="-102" y="-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200024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s-UY" sz="4000" dirty="0" smtClean="0">
                <a:solidFill>
                  <a:schemeClr val="tx1"/>
                </a:solidFill>
              </a:rPr>
              <a:t>Tecnólogo Informático</a:t>
            </a:r>
            <a:br>
              <a:rPr lang="es-UY" sz="4000" dirty="0" smtClean="0">
                <a:solidFill>
                  <a:schemeClr val="tx1"/>
                </a:solidFill>
              </a:rPr>
            </a:br>
            <a:r>
              <a:rPr lang="es-UY" sz="4000" dirty="0" smtClean="0">
                <a:solidFill>
                  <a:schemeClr val="tx1"/>
                </a:solidFill>
              </a:rPr>
              <a:t>Proyecto final</a:t>
            </a:r>
            <a:endParaRPr lang="es-UY" sz="40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714884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UY" sz="3500" dirty="0" smtClean="0"/>
              <a:t>Integrantes</a:t>
            </a:r>
            <a:r>
              <a:rPr lang="es-UY" sz="4100" dirty="0" smtClean="0"/>
              <a:t>:</a:t>
            </a:r>
          </a:p>
          <a:p>
            <a:pPr algn="l">
              <a:buFont typeface="Arial" pitchFamily="34" charset="0"/>
              <a:buChar char="•"/>
            </a:pPr>
            <a:r>
              <a:rPr lang="es-UY" dirty="0" smtClean="0"/>
              <a:t> Andrés </a:t>
            </a:r>
            <a:r>
              <a:rPr lang="es-UY" dirty="0" err="1" smtClean="0"/>
              <a:t>Aldao</a:t>
            </a:r>
            <a:endParaRPr lang="es-UY" dirty="0" smtClean="0"/>
          </a:p>
          <a:p>
            <a:pPr algn="l">
              <a:buFont typeface="Arial" pitchFamily="34" charset="0"/>
              <a:buChar char="•"/>
            </a:pPr>
            <a:r>
              <a:rPr lang="es-UY" dirty="0" smtClean="0"/>
              <a:t>Alejandro </a:t>
            </a:r>
            <a:r>
              <a:rPr lang="es-UY" dirty="0" err="1" smtClean="0"/>
              <a:t>Fontes</a:t>
            </a:r>
            <a:endParaRPr lang="es-UY" dirty="0" smtClean="0"/>
          </a:p>
          <a:p>
            <a:pPr algn="l">
              <a:buFont typeface="Arial" pitchFamily="34" charset="0"/>
              <a:buChar char="•"/>
            </a:pPr>
            <a:r>
              <a:rPr lang="es-UY" dirty="0" smtClean="0"/>
              <a:t>Mauricio Rodríguez</a:t>
            </a:r>
          </a:p>
          <a:p>
            <a:pPr algn="l"/>
            <a:endParaRPr lang="es-UY" dirty="0"/>
          </a:p>
        </p:txBody>
      </p:sp>
      <p:pic>
        <p:nvPicPr>
          <p:cNvPr id="6" name="5 Imagen" descr="logo-utu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428604"/>
            <a:ext cx="2637711" cy="1071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 descr="udelar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28604"/>
            <a:ext cx="1185865" cy="1668995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000628" y="5429264"/>
            <a:ext cx="350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Tutor:</a:t>
            </a:r>
          </a:p>
          <a:p>
            <a:r>
              <a:rPr lang="es-ES" sz="2400" dirty="0" smtClean="0"/>
              <a:t>Martín Rodríguez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2000"/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fondosypantallas.com/wp-content/uploads/2010/05/3D-Character-3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6000"/>
          </a:blip>
          <a:srcRect l="7361" t="4908" r="3076" b="10028"/>
          <a:stretch>
            <a:fillRect/>
          </a:stretch>
        </p:blipFill>
        <p:spPr bwMode="auto">
          <a:xfrm>
            <a:off x="3491880" y="2780928"/>
            <a:ext cx="5256584" cy="37444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Motivación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s-UY" sz="2800" dirty="0" smtClean="0"/>
              <a:t>Entre las motivaciones del desarrollo </a:t>
            </a:r>
          </a:p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s-UY" sz="2800" dirty="0" smtClean="0"/>
              <a:t>de REPRTSIG tenemos:</a:t>
            </a:r>
          </a:p>
          <a:p>
            <a:pPr marL="1179576" lvl="5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s-UY" sz="2400" dirty="0" smtClean="0"/>
              <a:t>Toma de decisiones</a:t>
            </a:r>
          </a:p>
          <a:p>
            <a:pPr marL="1179576" lvl="5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s-UY" sz="2400" dirty="0" smtClean="0"/>
              <a:t>Optimización de recursos</a:t>
            </a:r>
          </a:p>
          <a:p>
            <a:pPr marL="1179576" lvl="5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s-UY" sz="2400" dirty="0" smtClean="0"/>
              <a:t>Optimización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4.bp.blogspot.com/-96es_lJiqig/T8xEMOj984I/AAAAAAAABk0/8BTPuq0wjn4/s380/Objetivos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4644008" y="1988840"/>
            <a:ext cx="4320480" cy="432048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s-UY" dirty="0" smtClean="0"/>
              <a:t>Objetivos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89120"/>
          </a:xfrm>
        </p:spPr>
        <p:txBody>
          <a:bodyPr/>
          <a:lstStyle/>
          <a:p>
            <a:r>
              <a:rPr lang="es-UY" dirty="0" smtClean="0"/>
              <a:t>Desarrollar una herramienta que represente una solución para REPARTSIG en la gestión de:</a:t>
            </a:r>
          </a:p>
          <a:p>
            <a:pPr lvl="2"/>
            <a:r>
              <a:rPr lang="es-UY" sz="2800" dirty="0" smtClean="0"/>
              <a:t>Información Empresarial</a:t>
            </a:r>
          </a:p>
          <a:p>
            <a:pPr lvl="2"/>
            <a:r>
              <a:rPr lang="es-UY" sz="2800" dirty="0" smtClean="0"/>
              <a:t>Información Geográfica</a:t>
            </a:r>
          </a:p>
          <a:p>
            <a:r>
              <a:rPr lang="es-UY" dirty="0" smtClean="0"/>
              <a:t>Además…</a:t>
            </a:r>
          </a:p>
          <a:p>
            <a:pPr lvl="2"/>
            <a:r>
              <a:rPr lang="es-UY" sz="2800" dirty="0" smtClean="0"/>
              <a:t>Investigación de estándares</a:t>
            </a:r>
          </a:p>
          <a:p>
            <a:pPr lvl="2"/>
            <a:r>
              <a:rPr lang="es-UY" sz="2800" dirty="0" smtClean="0"/>
              <a:t>Investigación de manejo de información geográfica</a:t>
            </a:r>
          </a:p>
          <a:p>
            <a:pPr>
              <a:buNone/>
            </a:pPr>
            <a:endParaRPr lang="es-UY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Temas</a:t>
            </a:r>
            <a:r>
              <a:rPr lang="en-US" dirty="0" smtClean="0"/>
              <a:t> </a:t>
            </a:r>
            <a:r>
              <a:rPr lang="en-US" dirty="0" err="1" smtClean="0"/>
              <a:t>Estudiados</a:t>
            </a:r>
            <a:r>
              <a:rPr lang="en-US" dirty="0" smtClean="0"/>
              <a:t> - </a:t>
            </a:r>
            <a:r>
              <a:rPr lang="en-US" dirty="0" err="1" smtClean="0"/>
              <a:t>Definiciones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Introductorios</a:t>
            </a:r>
            <a:endParaRPr lang="en-US" dirty="0" smtClean="0"/>
          </a:p>
          <a:p>
            <a:pPr lvl="1"/>
            <a:r>
              <a:rPr lang="en-US" dirty="0" err="1" smtClean="0"/>
              <a:t>Noción</a:t>
            </a:r>
            <a:r>
              <a:rPr lang="en-US" dirty="0" smtClean="0"/>
              <a:t> de </a:t>
            </a:r>
            <a:r>
              <a:rPr lang="en-US" dirty="0" err="1" smtClean="0"/>
              <a:t>Georeferenciación</a:t>
            </a:r>
            <a:endParaRPr lang="en-US" dirty="0" smtClean="0"/>
          </a:p>
          <a:p>
            <a:pPr lvl="1"/>
            <a:r>
              <a:rPr lang="en-US" dirty="0" err="1" smtClean="0"/>
              <a:t>Representación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Geográficos</a:t>
            </a:r>
            <a:endParaRPr lang="en-US" dirty="0" smtClean="0"/>
          </a:p>
          <a:p>
            <a:pPr lvl="1"/>
            <a:r>
              <a:rPr lang="en-US" dirty="0" err="1" smtClean="0"/>
              <a:t>Almacenamiento</a:t>
            </a:r>
            <a:r>
              <a:rPr lang="en-US" dirty="0" smtClean="0"/>
              <a:t> de </a:t>
            </a:r>
            <a:r>
              <a:rPr lang="en-US" dirty="0" err="1" smtClean="0"/>
              <a:t>Archivos</a:t>
            </a:r>
            <a:endParaRPr lang="en-US" dirty="0" smtClean="0"/>
          </a:p>
          <a:p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Geográficas</a:t>
            </a:r>
            <a:endParaRPr lang="en-US" dirty="0" smtClean="0"/>
          </a:p>
          <a:p>
            <a:pPr lvl="1"/>
            <a:r>
              <a:rPr lang="en-US" dirty="0" err="1" smtClean="0"/>
              <a:t>Definición</a:t>
            </a:r>
            <a:r>
              <a:rPr lang="en-US" dirty="0" smtClean="0"/>
              <a:t> OGC</a:t>
            </a:r>
          </a:p>
          <a:p>
            <a:pPr lvl="1"/>
            <a:r>
              <a:rPr lang="en-US" dirty="0" err="1" smtClean="0"/>
              <a:t>Definición</a:t>
            </a:r>
            <a:r>
              <a:rPr lang="en-US" dirty="0" smtClean="0"/>
              <a:t> SFS</a:t>
            </a:r>
          </a:p>
          <a:p>
            <a:pPr lvl="1"/>
            <a:r>
              <a:rPr lang="en-US" dirty="0" err="1" smtClean="0"/>
              <a:t>Definición</a:t>
            </a:r>
            <a:r>
              <a:rPr lang="en-US" dirty="0" smtClean="0"/>
              <a:t> GML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2290" name="Picture 2" descr="http://rmbl.info/gis/layers.jpg/layers-f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132856"/>
            <a:ext cx="2574595" cy="3284984"/>
          </a:xfrm>
          <a:prstGeom prst="rect">
            <a:avLst/>
          </a:prstGeom>
          <a:noFill/>
        </p:spPr>
      </p:pic>
      <p:pic>
        <p:nvPicPr>
          <p:cNvPr id="12292" name="Picture 4" descr="http://t1.gstatic.com/images?q=tbn:ANd9GcSXG-UjRyMXuhDboa4CQHHkENQv21FcuK43bnLTUbJIe1lunwy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761"/>
          <a:stretch>
            <a:fillRect/>
          </a:stretch>
        </p:blipFill>
        <p:spPr bwMode="auto">
          <a:xfrm>
            <a:off x="3707904" y="4437112"/>
            <a:ext cx="2390775" cy="1842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dirty="0" smtClean="0"/>
              <a:t>Web Services </a:t>
            </a:r>
            <a:r>
              <a:rPr lang="en-US" dirty="0" err="1" smtClean="0"/>
              <a:t>Geográficos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Web Services (OWS)</a:t>
            </a:r>
          </a:p>
          <a:p>
            <a:pPr lvl="1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r>
              <a:rPr lang="en-US" dirty="0" smtClean="0"/>
              <a:t> con el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agrupan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</a:t>
            </a:r>
          </a:p>
          <a:p>
            <a:pPr lvl="1">
              <a:buNone/>
            </a:pPr>
            <a:r>
              <a:rPr lang="en-US" dirty="0" err="1" smtClean="0"/>
              <a:t>estándares</a:t>
            </a:r>
            <a:r>
              <a:rPr lang="en-US" dirty="0" smtClean="0"/>
              <a:t> de Web Services </a:t>
            </a:r>
            <a:r>
              <a:rPr lang="en-US" dirty="0" err="1" smtClean="0"/>
              <a:t>geográficos</a:t>
            </a:r>
            <a:r>
              <a:rPr lang="en-US" dirty="0" smtClean="0"/>
              <a:t> de OGC.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Web Map Services (WMS)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Web Features Services (WFS)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Web Coverage Services (WCS)</a:t>
            </a:r>
          </a:p>
        </p:txBody>
      </p:sp>
      <p:pic>
        <p:nvPicPr>
          <p:cNvPr id="11266" name="Picture 2" descr="http://www.papermasters.com/images/communication-technology-syste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3284984"/>
            <a:ext cx="3480881" cy="2607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Prototipo de la aplicación y Arquitectura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Estilos arquitectónico</a:t>
            </a:r>
          </a:p>
          <a:p>
            <a:pPr lvl="1"/>
            <a:r>
              <a:rPr lang="es-UY" dirty="0" smtClean="0"/>
              <a:t>Capa de presentación</a:t>
            </a:r>
          </a:p>
          <a:p>
            <a:pPr lvl="1"/>
            <a:r>
              <a:rPr lang="es-UY" dirty="0" smtClean="0"/>
              <a:t>Capa de negocio</a:t>
            </a:r>
          </a:p>
          <a:p>
            <a:pPr lvl="1"/>
            <a:r>
              <a:rPr lang="es-UY" dirty="0" smtClean="0"/>
              <a:t>Capa de persistencia</a:t>
            </a:r>
          </a:p>
          <a:p>
            <a:endParaRPr lang="en-US" dirty="0" smtClean="0"/>
          </a:p>
          <a:p>
            <a:endParaRPr lang="es-UY" dirty="0" smtClean="0"/>
          </a:p>
          <a:p>
            <a:r>
              <a:rPr lang="es-UY" dirty="0" smtClean="0"/>
              <a:t>Escenarios de </a:t>
            </a:r>
            <a:r>
              <a:rPr lang="es-UY" dirty="0" err="1" smtClean="0"/>
              <a:t>deployment</a:t>
            </a:r>
            <a:endParaRPr lang="es-UY" dirty="0" smtClean="0"/>
          </a:p>
          <a:p>
            <a:pPr lvl="1"/>
            <a:r>
              <a:rPr lang="es-UY" dirty="0" smtClean="0"/>
              <a:t>Escenario de desarrollo</a:t>
            </a:r>
          </a:p>
          <a:p>
            <a:pPr lvl="1"/>
            <a:r>
              <a:rPr lang="es-UY" dirty="0" smtClean="0"/>
              <a:t>Escenario de producción</a:t>
            </a: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10242" name="Picture 2" descr="http://www.geek.com.mx/wp-content/uploads/2012/07/medium_megin_leg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772816"/>
            <a:ext cx="3801977" cy="2847603"/>
          </a:xfrm>
          <a:prstGeom prst="rect">
            <a:avLst/>
          </a:prstGeom>
          <a:noFill/>
          <a:ln w="0" cap="rnd">
            <a:solidFill>
              <a:schemeClr val="tx1"/>
            </a:solidFill>
          </a:ln>
          <a:effectLst>
            <a:outerShdw blurRad="177800" dir="3600000" sx="101000" sy="101000" algn="ctr" rotWithShape="0">
              <a:srgbClr val="000000">
                <a:alpha val="7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20688"/>
            <a:ext cx="7185992" cy="1010376"/>
          </a:xfrm>
        </p:spPr>
        <p:txBody>
          <a:bodyPr>
            <a:normAutofit/>
          </a:bodyPr>
          <a:lstStyle/>
          <a:p>
            <a:r>
              <a:rPr lang="es-UY" sz="3200" dirty="0" smtClean="0"/>
              <a:t>Arquitectura en capas - </a:t>
            </a:r>
            <a:r>
              <a:rPr lang="es-UY" sz="3200" dirty="0" err="1" smtClean="0"/>
              <a:t>JavaEE</a:t>
            </a:r>
            <a:endParaRPr lang="es-UY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19187" y="1962944"/>
            <a:ext cx="69056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66360"/>
          </a:xfrm>
        </p:spPr>
        <p:txBody>
          <a:bodyPr>
            <a:normAutofit/>
          </a:bodyPr>
          <a:lstStyle/>
          <a:p>
            <a:r>
              <a:rPr lang="es-UY" sz="3200" dirty="0" smtClean="0"/>
              <a:t>Escenario de desarrollo</a:t>
            </a:r>
            <a:endParaRPr lang="es-UY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89351" y="1935163"/>
            <a:ext cx="816529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r="3660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8368"/>
          </a:xfrm>
        </p:spPr>
        <p:txBody>
          <a:bodyPr>
            <a:normAutofit/>
          </a:bodyPr>
          <a:lstStyle/>
          <a:p>
            <a:r>
              <a:rPr lang="es-UY" sz="3200" dirty="0" smtClean="0"/>
              <a:t>Escenario de producción</a:t>
            </a:r>
            <a:endParaRPr lang="es-UY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95006"/>
            <a:ext cx="8229600" cy="426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Relevamiento de Estándares y Herramientas 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UY" dirty="0" smtClean="0"/>
              <a:t>Herramientas utilizadas en el proceso </a:t>
            </a:r>
          </a:p>
          <a:p>
            <a:pPr>
              <a:buNone/>
            </a:pPr>
            <a:r>
              <a:rPr lang="es-UY" dirty="0" smtClean="0"/>
              <a:t>de desarrollo:</a:t>
            </a:r>
          </a:p>
          <a:p>
            <a:pPr lvl="1"/>
            <a:r>
              <a:rPr lang="es-UY" dirty="0" smtClean="0"/>
              <a:t>Eclipse </a:t>
            </a:r>
            <a:r>
              <a:rPr lang="es-UY" dirty="0" err="1" smtClean="0"/>
              <a:t>Indigo</a:t>
            </a:r>
            <a:r>
              <a:rPr lang="es-UY" dirty="0" smtClean="0"/>
              <a:t> + </a:t>
            </a:r>
            <a:r>
              <a:rPr lang="es-UY" dirty="0" err="1" smtClean="0"/>
              <a:t>Subversive</a:t>
            </a:r>
            <a:r>
              <a:rPr lang="es-UY" dirty="0" smtClean="0"/>
              <a:t>.</a:t>
            </a:r>
          </a:p>
          <a:p>
            <a:pPr lvl="1"/>
            <a:r>
              <a:rPr lang="es-UY" dirty="0" err="1" smtClean="0"/>
              <a:t>Postgresql</a:t>
            </a:r>
            <a:r>
              <a:rPr lang="es-UY" dirty="0" smtClean="0"/>
              <a:t>  9.2 + </a:t>
            </a:r>
            <a:r>
              <a:rPr lang="es-UY" dirty="0" err="1" smtClean="0"/>
              <a:t>PostGIS</a:t>
            </a:r>
            <a:r>
              <a:rPr lang="es-UY" dirty="0" smtClean="0"/>
              <a:t> 2.0 + </a:t>
            </a:r>
            <a:r>
              <a:rPr lang="es-UY" dirty="0" err="1" smtClean="0"/>
              <a:t>pgAdmin</a:t>
            </a:r>
            <a:r>
              <a:rPr lang="es-UY" dirty="0" smtClean="0"/>
              <a:t> 1.6.	</a:t>
            </a:r>
          </a:p>
          <a:p>
            <a:pPr lvl="1"/>
            <a:r>
              <a:rPr lang="en-US" dirty="0" smtClean="0"/>
              <a:t>Hibernate JPA 2.0 - JDBC</a:t>
            </a:r>
            <a:endParaRPr lang="es-UY" dirty="0" smtClean="0"/>
          </a:p>
          <a:p>
            <a:pPr lvl="1"/>
            <a:r>
              <a:rPr lang="es-UY" dirty="0" err="1" smtClean="0"/>
              <a:t>GeoServer</a:t>
            </a:r>
            <a:r>
              <a:rPr lang="es-UY" dirty="0" smtClean="0"/>
              <a:t> 2.3.1</a:t>
            </a:r>
          </a:p>
          <a:p>
            <a:pPr lvl="1"/>
            <a:r>
              <a:rPr lang="es-UY" dirty="0" err="1" smtClean="0"/>
              <a:t>OpenLayers</a:t>
            </a:r>
            <a:r>
              <a:rPr lang="es-UY" dirty="0" smtClean="0"/>
              <a:t> 2.12</a:t>
            </a:r>
          </a:p>
          <a:p>
            <a:pPr lvl="1"/>
            <a:r>
              <a:rPr lang="en-US" dirty="0" smtClean="0"/>
              <a:t>JSF 2.1 + </a:t>
            </a:r>
            <a:r>
              <a:rPr lang="en-US" dirty="0" err="1" smtClean="0"/>
              <a:t>Primefaces</a:t>
            </a:r>
            <a:r>
              <a:rPr lang="en-US" dirty="0" smtClean="0"/>
              <a:t> 3.5.</a:t>
            </a:r>
            <a:endParaRPr lang="es-UY" dirty="0" smtClean="0"/>
          </a:p>
          <a:p>
            <a:pPr lvl="1"/>
            <a:r>
              <a:rPr lang="es-UY" dirty="0" err="1" smtClean="0"/>
              <a:t>ApacheTomcat</a:t>
            </a:r>
            <a:r>
              <a:rPr lang="es-UY" dirty="0" smtClean="0"/>
              <a:t> 7.0.39.</a:t>
            </a:r>
          </a:p>
          <a:p>
            <a:pPr lvl="1"/>
            <a:r>
              <a:rPr lang="en-US" dirty="0" smtClean="0"/>
              <a:t>Extras:</a:t>
            </a:r>
          </a:p>
          <a:p>
            <a:pPr lvl="2"/>
            <a:r>
              <a:rPr lang="en-US" dirty="0" smtClean="0"/>
              <a:t>SVN Tortoise</a:t>
            </a:r>
            <a:endParaRPr lang="es-UY" dirty="0" smtClean="0"/>
          </a:p>
          <a:p>
            <a:pPr lvl="2"/>
            <a:r>
              <a:rPr lang="en-US" dirty="0" smtClean="0"/>
              <a:t>Visual Paradigm</a:t>
            </a:r>
          </a:p>
        </p:txBody>
      </p:sp>
      <p:pic>
        <p:nvPicPr>
          <p:cNvPr id="6146" name="Picture 2" descr="http://www.tshapesolutions.com/wp-content/uploads/2011/01/Internet-Marketing-Tool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50"/>
          <a:stretch>
            <a:fillRect/>
          </a:stretch>
        </p:blipFill>
        <p:spPr bwMode="auto">
          <a:xfrm>
            <a:off x="4091543" y="3212976"/>
            <a:ext cx="5052457" cy="32765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Estándares</a:t>
            </a:r>
            <a:r>
              <a:rPr lang="en-US" dirty="0" smtClean="0"/>
              <a:t> y </a:t>
            </a:r>
            <a:r>
              <a:rPr lang="en-US" dirty="0" err="1" smtClean="0"/>
              <a:t>Herramientas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en-US" dirty="0" smtClean="0"/>
              <a:t>WFS-T </a:t>
            </a:r>
          </a:p>
          <a:p>
            <a:r>
              <a:rPr lang="en-US" dirty="0" err="1" smtClean="0"/>
              <a:t>Geoserver</a:t>
            </a:r>
            <a:endParaRPr lang="en-US" dirty="0" smtClean="0"/>
          </a:p>
          <a:p>
            <a:r>
              <a:rPr lang="en-US" dirty="0" err="1" smtClean="0"/>
              <a:t>OpenLayers</a:t>
            </a:r>
            <a:endParaRPr lang="en-US" dirty="0" smtClean="0"/>
          </a:p>
          <a:p>
            <a:r>
              <a:rPr lang="en-US" dirty="0" err="1" smtClean="0"/>
              <a:t>Postgres</a:t>
            </a:r>
            <a:r>
              <a:rPr lang="en-US" dirty="0" smtClean="0"/>
              <a:t> + </a:t>
            </a:r>
            <a:r>
              <a:rPr lang="en-US" dirty="0" err="1" smtClean="0"/>
              <a:t>Postgis</a:t>
            </a:r>
            <a:endParaRPr lang="es-UY" dirty="0"/>
          </a:p>
        </p:txBody>
      </p:sp>
      <p:pic>
        <p:nvPicPr>
          <p:cNvPr id="5122" name="Picture 2" descr="http://1.bp.blogspot.com/-KEvTT33ClPY/UYlvoWixv0I/AAAAAAAAAIY/g4uYEojkZvk/s1600/evaluacion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3068960"/>
            <a:ext cx="4835565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Y" dirty="0" smtClean="0"/>
              <a:t>Agenda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3565222"/>
          </a:xfrm>
        </p:spPr>
        <p:txBody>
          <a:bodyPr/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Proceso de desarrollo de la solución</a:t>
            </a:r>
          </a:p>
          <a:p>
            <a:r>
              <a:rPr lang="es-UY" dirty="0" smtClean="0"/>
              <a:t>Desarrollo del proyecto</a:t>
            </a:r>
          </a:p>
          <a:p>
            <a:r>
              <a:rPr lang="es-UY" dirty="0" smtClean="0"/>
              <a:t>Análisis de la gestión</a:t>
            </a:r>
          </a:p>
          <a:p>
            <a:r>
              <a:rPr lang="es-UY" dirty="0" smtClean="0"/>
              <a:t>Trabajos a futuro</a:t>
            </a:r>
          </a:p>
          <a:p>
            <a:r>
              <a:rPr lang="es-UY" dirty="0" smtClean="0"/>
              <a:t>Conclusiones</a:t>
            </a:r>
          </a:p>
        </p:txBody>
      </p:sp>
      <p:pic>
        <p:nvPicPr>
          <p:cNvPr id="5" name="4 Imagen" descr="agen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3786190"/>
            <a:ext cx="278608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Presentación</a:t>
            </a:r>
            <a:r>
              <a:rPr lang="en-US" dirty="0" smtClean="0"/>
              <a:t> </a:t>
            </a:r>
            <a:r>
              <a:rPr lang="en-US" dirty="0" err="1" smtClean="0"/>
              <a:t>Previa</a:t>
            </a:r>
            <a:endParaRPr lang="es-UY" dirty="0"/>
          </a:p>
        </p:txBody>
      </p:sp>
      <p:pic>
        <p:nvPicPr>
          <p:cNvPr id="6" name="Picture 3" descr="C:\Users\JuanMa\Desktop\imag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056784" cy="3969442"/>
          </a:xfrm>
          <a:prstGeom prst="rect">
            <a:avLst/>
          </a:prstGeom>
          <a:noFill/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Marcador de contenido" descr="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789040"/>
            <a:ext cx="4703938" cy="2645965"/>
          </a:xfrm>
          <a:prstGeom prst="rect">
            <a:avLst/>
          </a:prstGeom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7" name="Picture 2" descr="C:\Users\JuanMa\Desktop\imag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48680"/>
            <a:ext cx="5076056" cy="2855282"/>
          </a:xfrm>
          <a:prstGeom prst="rect">
            <a:avLst/>
          </a:prstGeom>
          <a:noFill/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  <p:sp>
        <p:nvSpPr>
          <p:cNvPr id="8" name="7 CuadroTexto"/>
          <p:cNvSpPr txBox="1"/>
          <p:nvPr/>
        </p:nvSpPr>
        <p:spPr>
          <a:xfrm>
            <a:off x="1331640" y="40050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Candara" pitchFamily="34" charset="0"/>
              </a:rPr>
              <a:t>Zonas</a:t>
            </a:r>
            <a:r>
              <a:rPr lang="en-US" sz="3200" b="1" dirty="0" smtClean="0">
                <a:latin typeface="Candara" pitchFamily="34" charset="0"/>
              </a:rPr>
              <a:t> de </a:t>
            </a:r>
            <a:r>
              <a:rPr lang="en-US" sz="3200" b="1" dirty="0" err="1" smtClean="0">
                <a:latin typeface="Candara" pitchFamily="34" charset="0"/>
              </a:rPr>
              <a:t>Reparto</a:t>
            </a:r>
            <a:endParaRPr lang="es-UY" sz="3200" b="1" dirty="0">
              <a:latin typeface="Candar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940152" y="105273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Candara" pitchFamily="34" charset="0"/>
                <a:ea typeface="Arial Unicode MS" pitchFamily="34" charset="-128"/>
                <a:cs typeface="Arial Unicode MS" pitchFamily="34" charset="-128"/>
              </a:rPr>
              <a:t>Envios</a:t>
            </a:r>
            <a:endParaRPr lang="es-UY" sz="3200" b="1" dirty="0">
              <a:latin typeface="Candar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692696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Conclusiones</a:t>
            </a:r>
            <a:r>
              <a:rPr lang="en-US" dirty="0" smtClean="0"/>
              <a:t> del </a:t>
            </a:r>
            <a:r>
              <a:rPr lang="en-US" dirty="0" err="1" smtClean="0"/>
              <a:t>Trabajo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adquiridos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(</a:t>
            </a:r>
            <a:r>
              <a:rPr lang="en-US" dirty="0" err="1" smtClean="0"/>
              <a:t>geoserver</a:t>
            </a:r>
            <a:r>
              <a:rPr lang="en-US" dirty="0" smtClean="0"/>
              <a:t>, </a:t>
            </a:r>
            <a:r>
              <a:rPr lang="en-US" dirty="0" err="1" smtClean="0"/>
              <a:t>postgis</a:t>
            </a:r>
            <a:r>
              <a:rPr lang="en-US" dirty="0" smtClean="0"/>
              <a:t>, etc.).</a:t>
            </a:r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practicas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tecnologias</a:t>
            </a:r>
            <a:endParaRPr lang="en-US" dirty="0" smtClean="0"/>
          </a:p>
          <a:p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logrado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Cualidades</a:t>
            </a:r>
            <a:endParaRPr lang="en-US" dirty="0" smtClean="0"/>
          </a:p>
          <a:p>
            <a:pPr lvl="1"/>
            <a:r>
              <a:rPr lang="en-US" dirty="0" err="1" smtClean="0"/>
              <a:t>Mejoras</a:t>
            </a:r>
            <a:r>
              <a:rPr lang="en-US" dirty="0" smtClean="0"/>
              <a:t> a </a:t>
            </a:r>
            <a:r>
              <a:rPr lang="en-US" dirty="0" err="1" smtClean="0"/>
              <a:t>futuro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2"/>
            <a:r>
              <a:rPr lang="en-US" dirty="0" err="1" smtClean="0"/>
              <a:t>Arquitectura</a:t>
            </a:r>
            <a:endParaRPr lang="en-US" dirty="0" smtClean="0"/>
          </a:p>
          <a:p>
            <a:pPr lvl="2"/>
            <a:r>
              <a:rPr lang="en-US" dirty="0" err="1" smtClean="0"/>
              <a:t>Mejoras</a:t>
            </a:r>
            <a:r>
              <a:rPr lang="en-US" dirty="0" smtClean="0"/>
              <a:t> </a:t>
            </a:r>
            <a:r>
              <a:rPr lang="en-US" dirty="0" err="1" smtClean="0"/>
              <a:t>funcionales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endParaRPr lang="en-US" dirty="0" smtClean="0"/>
          </a:p>
          <a:p>
            <a:pPr lvl="3"/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mensajería</a:t>
            </a:r>
            <a:r>
              <a:rPr lang="en-US" dirty="0" smtClean="0"/>
              <a:t>,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movil</a:t>
            </a:r>
            <a:r>
              <a:rPr lang="en-US" dirty="0" smtClean="0"/>
              <a:t>, </a:t>
            </a:r>
            <a:r>
              <a:rPr lang="en-US" dirty="0" err="1" smtClean="0"/>
              <a:t>optimizacion</a:t>
            </a:r>
            <a:r>
              <a:rPr lang="en-US" dirty="0" smtClean="0"/>
              <a:t>, etc.</a:t>
            </a:r>
          </a:p>
          <a:p>
            <a:endParaRPr lang="es-UY" dirty="0"/>
          </a:p>
        </p:txBody>
      </p:sp>
      <p:pic>
        <p:nvPicPr>
          <p:cNvPr id="4098" name="Picture 2" descr="http://farmhack.net/sites/default/files/id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55837">
            <a:off x="6360171" y="3344963"/>
            <a:ext cx="216024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Evaluación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de los </a:t>
            </a:r>
            <a:r>
              <a:rPr lang="en-US" dirty="0" err="1" smtClean="0"/>
              <a:t>teóricos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monitoreos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</a:t>
            </a:r>
            <a:r>
              <a:rPr lang="en-US" dirty="0" err="1" smtClean="0"/>
              <a:t>docente</a:t>
            </a:r>
            <a:endParaRPr lang="es-UY" dirty="0"/>
          </a:p>
        </p:txBody>
      </p:sp>
      <p:pic>
        <p:nvPicPr>
          <p:cNvPr id="3074" name="Picture 2" descr="http://api.ning.com/files/N3dksbtuMJ7wj68SoTlX8iBoZoRzZx9TsjXX80Kcs64siRujwtGqfWeWWHAP6U9ItWvxQQUhxTI3hnAwxorH3VQU9dKETgcD/FI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789040"/>
            <a:ext cx="3466356" cy="2398719"/>
          </a:xfrm>
          <a:prstGeom prst="rect">
            <a:avLst/>
          </a:prstGeom>
          <a:noFill/>
          <a:effectLst>
            <a:outerShdw blurRad="177800" dir="3600000" sx="101000" sy="101000" algn="ctr" rotWithShape="0">
              <a:srgbClr val="000000">
                <a:alpha val="7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Contexto</a:t>
            </a:r>
            <a:endParaRPr lang="es-ES" dirty="0"/>
          </a:p>
        </p:txBody>
      </p:sp>
      <p:pic>
        <p:nvPicPr>
          <p:cNvPr id="4" name="3 Marcador de contenido" descr="amaz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143116"/>
            <a:ext cx="2790825" cy="1638300"/>
          </a:xfrm>
        </p:spPr>
      </p:pic>
      <p:pic>
        <p:nvPicPr>
          <p:cNvPr id="5" name="4 Imagen" descr="eb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285992"/>
            <a:ext cx="2143125" cy="2143125"/>
          </a:xfrm>
          <a:prstGeom prst="rect">
            <a:avLst/>
          </a:prstGeom>
        </p:spPr>
      </p:pic>
      <p:pic>
        <p:nvPicPr>
          <p:cNvPr id="6" name="5 Imagen" descr="googlepla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857628"/>
            <a:ext cx="1928826" cy="1444757"/>
          </a:xfrm>
          <a:prstGeom prst="rect">
            <a:avLst/>
          </a:prstGeom>
        </p:spPr>
      </p:pic>
      <p:pic>
        <p:nvPicPr>
          <p:cNvPr id="7" name="6 Imagen" descr="appsto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4214818"/>
            <a:ext cx="1838556" cy="1504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E-</a:t>
            </a:r>
            <a:r>
              <a:rPr lang="es-ES" dirty="0" err="1" smtClean="0"/>
              <a:t>commerce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56509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Compra y venta de bienes o prestación de servicios</a:t>
            </a:r>
          </a:p>
          <a:p>
            <a:r>
              <a:rPr lang="es-ES" dirty="0" smtClean="0"/>
              <a:t>Negociaciones previas</a:t>
            </a:r>
          </a:p>
          <a:p>
            <a:r>
              <a:rPr lang="es-ES" dirty="0" smtClean="0"/>
              <a:t>Entre otras actividades…</a:t>
            </a:r>
            <a:endParaRPr lang="es-ES" dirty="0"/>
          </a:p>
        </p:txBody>
      </p:sp>
      <p:pic>
        <p:nvPicPr>
          <p:cNvPr id="4" name="3 Imagen" descr="e-commerce2-bu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3723156"/>
            <a:ext cx="2514604" cy="2477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Marketplace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Ventajas </a:t>
            </a:r>
          </a:p>
          <a:p>
            <a:pPr lvl="1"/>
            <a:r>
              <a:rPr lang="es-UY" dirty="0" err="1" smtClean="0"/>
              <a:t>Desgeografización</a:t>
            </a:r>
            <a:endParaRPr lang="es-UY" dirty="0" smtClean="0"/>
          </a:p>
          <a:p>
            <a:pPr lvl="1"/>
            <a:r>
              <a:rPr lang="es-UY" dirty="0" smtClean="0"/>
              <a:t>Mejores precios</a:t>
            </a:r>
          </a:p>
          <a:p>
            <a:pPr lvl="1"/>
            <a:r>
              <a:rPr lang="es-UY" dirty="0" smtClean="0"/>
              <a:t>Entre otros</a:t>
            </a:r>
          </a:p>
          <a:p>
            <a:r>
              <a:rPr lang="es-UY" dirty="0" smtClean="0"/>
              <a:t>Desventajas</a:t>
            </a:r>
          </a:p>
          <a:p>
            <a:pPr lvl="1"/>
            <a:r>
              <a:rPr lang="es-UY" dirty="0" smtClean="0"/>
              <a:t>Seguridad</a:t>
            </a:r>
            <a:endParaRPr lang="es-ES" dirty="0"/>
          </a:p>
        </p:txBody>
      </p:sp>
      <p:pic>
        <p:nvPicPr>
          <p:cNvPr id="4" name="3 Marcador de contenido" descr="amaz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52" y="4928930"/>
            <a:ext cx="3286148" cy="1929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4.bp.blogspot.com/-96es_lJiqig/T8xEMOj984I/AAAAAAAABk0/8BTPuq0wjn4/s380/Objetivos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4500562" y="1845394"/>
            <a:ext cx="4463926" cy="446392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UY" dirty="0" smtClean="0"/>
              <a:t>Objetivos y resultados esperados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468880"/>
            <a:ext cx="8229600" cy="2174566"/>
          </a:xfrm>
        </p:spPr>
        <p:txBody>
          <a:bodyPr/>
          <a:lstStyle/>
          <a:p>
            <a:r>
              <a:rPr lang="es-UY" dirty="0" smtClean="0"/>
              <a:t>Diferentes perspectivas</a:t>
            </a:r>
          </a:p>
          <a:p>
            <a:pPr lvl="1"/>
            <a:r>
              <a:rPr lang="es-UY" dirty="0" smtClean="0"/>
              <a:t>Proyecto final</a:t>
            </a:r>
          </a:p>
          <a:p>
            <a:pPr lvl="1"/>
            <a:r>
              <a:rPr lang="es-UY" dirty="0" smtClean="0"/>
              <a:t>Aplicación a desarrollar</a:t>
            </a:r>
            <a:endParaRPr lang="es-UY" dirty="0" smtClean="0"/>
          </a:p>
          <a:p>
            <a:pPr>
              <a:buNone/>
            </a:pPr>
            <a:endParaRPr lang="es-UY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Metodología Iterativa-Incremental</a:t>
            </a:r>
          </a:p>
          <a:p>
            <a:r>
              <a:rPr lang="es-ES" dirty="0" smtClean="0"/>
              <a:t>Etapas:</a:t>
            </a:r>
          </a:p>
          <a:p>
            <a:pPr lvl="1"/>
            <a:r>
              <a:rPr lang="es-ES" dirty="0" smtClean="0"/>
              <a:t>Análisis</a:t>
            </a:r>
          </a:p>
          <a:p>
            <a:pPr lvl="1"/>
            <a:r>
              <a:rPr lang="es-ES" dirty="0" smtClean="0"/>
              <a:t>Diseño</a:t>
            </a:r>
          </a:p>
          <a:p>
            <a:pPr lvl="1"/>
            <a:r>
              <a:rPr lang="es-ES" dirty="0" smtClean="0"/>
              <a:t>Implementación</a:t>
            </a:r>
          </a:p>
          <a:p>
            <a:pPr lvl="1"/>
            <a:r>
              <a:rPr lang="es-ES" dirty="0" err="1" smtClean="0"/>
              <a:t>Testing</a:t>
            </a:r>
            <a:endParaRPr lang="es-ES" dirty="0"/>
          </a:p>
        </p:txBody>
      </p:sp>
      <p:pic>
        <p:nvPicPr>
          <p:cNvPr id="5" name="4 Imagen" descr="ciclosoftw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000372"/>
            <a:ext cx="30480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analis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1643050"/>
            <a:ext cx="4572032" cy="45517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571744"/>
            <a:ext cx="8229600" cy="1707834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Ésta etapa implica:</a:t>
            </a:r>
          </a:p>
          <a:p>
            <a:r>
              <a:rPr lang="es-ES" dirty="0" smtClean="0"/>
              <a:t>Estudio del problema planteado</a:t>
            </a:r>
          </a:p>
          <a:p>
            <a:r>
              <a:rPr lang="es-ES" dirty="0" smtClean="0"/>
              <a:t>Relevamiento de funcionalidades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4" name="3 Marcador de contenido" descr="diseñ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496" y="3000372"/>
            <a:ext cx="5143504" cy="385762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924</TotalTime>
  <Words>359</Words>
  <Application>Microsoft Office PowerPoint</Application>
  <PresentationFormat>Presentación en pantalla 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Flujo</vt:lpstr>
      <vt:lpstr>Tecnólogo Informático Proyecto final</vt:lpstr>
      <vt:lpstr>Agenda</vt:lpstr>
      <vt:lpstr>Contexto</vt:lpstr>
      <vt:lpstr>E-commerce</vt:lpstr>
      <vt:lpstr>Marketplace</vt:lpstr>
      <vt:lpstr>Objetivos y resultados esperados</vt:lpstr>
      <vt:lpstr>Desarrollo de la aplicación</vt:lpstr>
      <vt:lpstr>Análisis</vt:lpstr>
      <vt:lpstr>Diseño</vt:lpstr>
      <vt:lpstr>Motivación</vt:lpstr>
      <vt:lpstr>Objetivos</vt:lpstr>
      <vt:lpstr>Temas Estudiados - Definiciones</vt:lpstr>
      <vt:lpstr>Web Services Geográficos</vt:lpstr>
      <vt:lpstr>Prototipo de la aplicación y Arquitectura</vt:lpstr>
      <vt:lpstr>Arquitectura en capas - JavaEE</vt:lpstr>
      <vt:lpstr>Escenario de desarrollo</vt:lpstr>
      <vt:lpstr>Escenario de producción</vt:lpstr>
      <vt:lpstr>Relevamiento de Estándares y Herramientas </vt:lpstr>
      <vt:lpstr>Evaluación de Estándares y Herramientas</vt:lpstr>
      <vt:lpstr>Presentación Previa</vt:lpstr>
      <vt:lpstr>Diapositiva 21</vt:lpstr>
      <vt:lpstr>Conclusiones del Trabajo</vt:lpstr>
      <vt:lpstr>Evaluación del Curso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sistemas de información geográfica </dc:title>
  <dc:creator>MRLaptop</dc:creator>
  <cp:lastModifiedBy>MRLaptop</cp:lastModifiedBy>
  <cp:revision>105</cp:revision>
  <dcterms:created xsi:type="dcterms:W3CDTF">2013-06-22T18:09:35Z</dcterms:created>
  <dcterms:modified xsi:type="dcterms:W3CDTF">2013-12-17T03:13:42Z</dcterms:modified>
</cp:coreProperties>
</file>