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Klein" charset="1" panose="02000503060000020004"/>
      <p:regular r:id="rId19"/>
    </p:embeddedFont>
    <p:embeddedFont>
      <p:font typeface="ITC Avant Garde Gothic Bold" charset="1" panose="020B0802020202020204"/>
      <p:regular r:id="rId20"/>
    </p:embeddedFont>
    <p:embeddedFont>
      <p:font typeface="Klein Heavy" charset="1" panose="02000503060000020004"/>
      <p:regular r:id="rId21"/>
    </p:embeddedFont>
    <p:embeddedFont>
      <p:font typeface="Klein Bold" charset="1" panose="020005030600000200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028700"/>
            <a:ext cx="8229600" cy="82296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3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206770" y="-2709746"/>
            <a:ext cx="8229600" cy="82296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66775" cap="sq">
              <a:solidFill>
                <a:srgbClr val="FFC7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876987" y="1405054"/>
            <a:ext cx="1421016" cy="142101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cap="flat" w="3810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804628" y="3242215"/>
            <a:ext cx="4607583" cy="3802570"/>
          </a:xfrm>
          <a:custGeom>
            <a:avLst/>
            <a:gdLst/>
            <a:ahLst/>
            <a:cxnLst/>
            <a:rect r="r" b="b" t="t" l="l"/>
            <a:pathLst>
              <a:path h="3802570" w="4607583">
                <a:moveTo>
                  <a:pt x="0" y="0"/>
                </a:moveTo>
                <a:lnTo>
                  <a:pt x="4607582" y="0"/>
                </a:lnTo>
                <a:lnTo>
                  <a:pt x="4607582" y="3802570"/>
                </a:lnTo>
                <a:lnTo>
                  <a:pt x="0" y="38025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88" t="0" r="-2988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3785270" y="8831432"/>
            <a:ext cx="3474030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199" spc="347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10.05.2025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1509" y="1881710"/>
            <a:ext cx="7394690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80"/>
              </a:lnSpc>
            </a:pPr>
            <a:r>
              <a:rPr lang="en-US" sz="1200" spc="27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İnönü Üniversitesi, Yazılım Mühendisliği, 4. Sınıf öğrencisi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1145" y="6920694"/>
            <a:ext cx="14821140" cy="2337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19"/>
              </a:lnSpc>
            </a:pPr>
            <a:r>
              <a:rPr lang="en-US" b="true" sz="16354" spc="-327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PharmaVision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01444" y="1047750"/>
            <a:ext cx="8628256" cy="730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3615" indent="-536807" lvl="1">
              <a:lnSpc>
                <a:spcPts val="5619"/>
              </a:lnSpc>
              <a:buFont typeface="Arial"/>
              <a:buChar char="•"/>
            </a:pPr>
            <a:r>
              <a:rPr lang="en-US" b="true" sz="4972">
                <a:solidFill>
                  <a:srgbClr val="000000"/>
                </a:solidFill>
                <a:latin typeface="Klein Heavy"/>
                <a:ea typeface="Klein Heavy"/>
                <a:cs typeface="Klein Heavy"/>
                <a:sym typeface="Klein Heavy"/>
              </a:rPr>
              <a:t>ORHANCAN YILDIRIM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cap="flat" w="3810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9029700" y="-6422331"/>
            <a:ext cx="8229600" cy="82296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66775" cap="sq">
              <a:solidFill>
                <a:srgbClr val="FFC7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10162" y="162978"/>
            <a:ext cx="13550935" cy="2724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02"/>
              </a:lnSpc>
            </a:pPr>
            <a:r>
              <a:rPr lang="en-US" b="true" sz="9900" spc="-198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Kul</a:t>
            </a:r>
            <a:r>
              <a:rPr lang="en-US" b="true" sz="9900" spc="-198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lanıcı Arayüzü &amp; Akış: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10162" y="4033172"/>
            <a:ext cx="5213486" cy="4826910"/>
            <a:chOff x="0" y="0"/>
            <a:chExt cx="1373099" cy="12712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099" cy="1271285"/>
            </a:xfrm>
            <a:custGeom>
              <a:avLst/>
              <a:gdLst/>
              <a:ahLst/>
              <a:cxnLst/>
              <a:rect r="r" b="b" t="t" l="l"/>
              <a:pathLst>
                <a:path h="1271285" w="1373099">
                  <a:moveTo>
                    <a:pt x="46034" y="0"/>
                  </a:moveTo>
                  <a:lnTo>
                    <a:pt x="1327065" y="0"/>
                  </a:lnTo>
                  <a:cubicBezTo>
                    <a:pt x="1352489" y="0"/>
                    <a:pt x="1373099" y="20610"/>
                    <a:pt x="1373099" y="46034"/>
                  </a:cubicBezTo>
                  <a:lnTo>
                    <a:pt x="1373099" y="1225251"/>
                  </a:lnTo>
                  <a:cubicBezTo>
                    <a:pt x="1373099" y="1237460"/>
                    <a:pt x="1368249" y="1249169"/>
                    <a:pt x="1359616" y="1257802"/>
                  </a:cubicBezTo>
                  <a:cubicBezTo>
                    <a:pt x="1350983" y="1266435"/>
                    <a:pt x="1339274" y="1271285"/>
                    <a:pt x="1327065" y="1271285"/>
                  </a:cubicBezTo>
                  <a:lnTo>
                    <a:pt x="46034" y="1271285"/>
                  </a:lnTo>
                  <a:cubicBezTo>
                    <a:pt x="33825" y="1271285"/>
                    <a:pt x="22116" y="1266435"/>
                    <a:pt x="13483" y="1257802"/>
                  </a:cubicBezTo>
                  <a:cubicBezTo>
                    <a:pt x="4850" y="1249169"/>
                    <a:pt x="0" y="1237460"/>
                    <a:pt x="0" y="1225251"/>
                  </a:cubicBezTo>
                  <a:lnTo>
                    <a:pt x="0" y="46034"/>
                  </a:lnTo>
                  <a:cubicBezTo>
                    <a:pt x="0" y="33825"/>
                    <a:pt x="4850" y="22116"/>
                    <a:pt x="13483" y="13483"/>
                  </a:cubicBezTo>
                  <a:cubicBezTo>
                    <a:pt x="22116" y="4850"/>
                    <a:pt x="33825" y="0"/>
                    <a:pt x="46034" y="0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373099" cy="13189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941079" y="1520481"/>
            <a:ext cx="12180032" cy="7339600"/>
            <a:chOff x="0" y="0"/>
            <a:chExt cx="3207910" cy="193306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07910" cy="1933063"/>
            </a:xfrm>
            <a:custGeom>
              <a:avLst/>
              <a:gdLst/>
              <a:ahLst/>
              <a:cxnLst/>
              <a:rect r="r" b="b" t="t" l="l"/>
              <a:pathLst>
                <a:path h="1933063" w="3207910">
                  <a:moveTo>
                    <a:pt x="19704" y="0"/>
                  </a:moveTo>
                  <a:lnTo>
                    <a:pt x="3188205" y="0"/>
                  </a:lnTo>
                  <a:cubicBezTo>
                    <a:pt x="3199088" y="0"/>
                    <a:pt x="3207910" y="8822"/>
                    <a:pt x="3207910" y="19704"/>
                  </a:cubicBezTo>
                  <a:lnTo>
                    <a:pt x="3207910" y="1913359"/>
                  </a:lnTo>
                  <a:cubicBezTo>
                    <a:pt x="3207910" y="1918585"/>
                    <a:pt x="3205834" y="1923597"/>
                    <a:pt x="3202138" y="1927292"/>
                  </a:cubicBezTo>
                  <a:cubicBezTo>
                    <a:pt x="3198443" y="1930987"/>
                    <a:pt x="3193431" y="1933063"/>
                    <a:pt x="3188205" y="1933063"/>
                  </a:cubicBezTo>
                  <a:lnTo>
                    <a:pt x="19704" y="1933063"/>
                  </a:lnTo>
                  <a:cubicBezTo>
                    <a:pt x="8822" y="1933063"/>
                    <a:pt x="0" y="1924241"/>
                    <a:pt x="0" y="1913359"/>
                  </a:cubicBezTo>
                  <a:lnTo>
                    <a:pt x="0" y="19704"/>
                  </a:lnTo>
                  <a:cubicBezTo>
                    <a:pt x="0" y="14478"/>
                    <a:pt x="2076" y="9467"/>
                    <a:pt x="5771" y="5771"/>
                  </a:cubicBezTo>
                  <a:cubicBezTo>
                    <a:pt x="9467" y="2076"/>
                    <a:pt x="14478" y="0"/>
                    <a:pt x="19704" y="0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3207910" cy="1980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166681" y="1694756"/>
            <a:ext cx="5141926" cy="2243165"/>
          </a:xfrm>
          <a:custGeom>
            <a:avLst/>
            <a:gdLst/>
            <a:ahLst/>
            <a:cxnLst/>
            <a:rect r="r" b="b" t="t" l="l"/>
            <a:pathLst>
              <a:path h="2243165" w="5141926">
                <a:moveTo>
                  <a:pt x="0" y="0"/>
                </a:moveTo>
                <a:lnTo>
                  <a:pt x="5141926" y="0"/>
                </a:lnTo>
                <a:lnTo>
                  <a:pt x="5141926" y="2243166"/>
                </a:lnTo>
                <a:lnTo>
                  <a:pt x="0" y="224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339626" y="5143500"/>
            <a:ext cx="4344832" cy="3535607"/>
          </a:xfrm>
          <a:custGeom>
            <a:avLst/>
            <a:gdLst/>
            <a:ahLst/>
            <a:cxnLst/>
            <a:rect r="r" b="b" t="t" l="l"/>
            <a:pathLst>
              <a:path h="3535607" w="4344832">
                <a:moveTo>
                  <a:pt x="0" y="0"/>
                </a:moveTo>
                <a:lnTo>
                  <a:pt x="4344832" y="0"/>
                </a:lnTo>
                <a:lnTo>
                  <a:pt x="4344832" y="3535607"/>
                </a:lnTo>
                <a:lnTo>
                  <a:pt x="0" y="35356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452145" y="1626294"/>
            <a:ext cx="4140279" cy="7052813"/>
          </a:xfrm>
          <a:custGeom>
            <a:avLst/>
            <a:gdLst/>
            <a:ahLst/>
            <a:cxnLst/>
            <a:rect r="r" b="b" t="t" l="l"/>
            <a:pathLst>
              <a:path h="7052813" w="4140279">
                <a:moveTo>
                  <a:pt x="0" y="0"/>
                </a:moveTo>
                <a:lnTo>
                  <a:pt x="4140280" y="0"/>
                </a:lnTo>
                <a:lnTo>
                  <a:pt x="4140280" y="7052813"/>
                </a:lnTo>
                <a:lnTo>
                  <a:pt x="0" y="70528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320368" y="153453"/>
            <a:ext cx="1021315" cy="102131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846720" y="4120286"/>
            <a:ext cx="890923" cy="89092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A0F8E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203200" y="-47625"/>
              <a:ext cx="406400" cy="758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790623" y="5081059"/>
            <a:ext cx="4452562" cy="258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5439" indent="-172720" lvl="1">
              <a:lnSpc>
                <a:spcPts val="3343"/>
              </a:lnSpc>
              <a:buAutoNum type="arabicPeriod" startAt="1"/>
            </a:pP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Görsel yüklenir</a:t>
            </a:r>
          </a:p>
          <a:p>
            <a:pPr algn="just" marL="345439" indent="-172720" lvl="1">
              <a:lnSpc>
                <a:spcPts val="3343"/>
              </a:lnSpc>
              <a:buAutoNum type="arabicPeriod" startAt="1"/>
            </a:pP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Sistem otomatik kutu tespiti yapar</a:t>
            </a:r>
          </a:p>
          <a:p>
            <a:pPr algn="just" marL="345439" indent="-172720" lvl="1">
              <a:lnSpc>
                <a:spcPts val="3343"/>
              </a:lnSpc>
              <a:buAutoNum type="arabicPeriod" startAt="1"/>
            </a:pP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OCR tahmini yapılır</a:t>
            </a:r>
          </a:p>
          <a:p>
            <a:pPr algn="just" marL="345439" indent="-172720" lvl="1">
              <a:lnSpc>
                <a:spcPts val="3343"/>
              </a:lnSpc>
              <a:buAutoNum type="arabicPeriod" startAt="1"/>
            </a:pP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Tahmin edilen kelime CSV’de aranır</a:t>
            </a:r>
          </a:p>
          <a:p>
            <a:pPr algn="just" marL="345439" indent="-172720" lvl="1">
              <a:lnSpc>
                <a:spcPts val="2335"/>
              </a:lnSpc>
              <a:buAutoNum type="arabicPeriod" startAt="1"/>
            </a:pP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Sonuç kullanıcıya detaylı biçimde sunulur</a:t>
            </a:r>
          </a:p>
          <a:p>
            <a:pPr algn="just">
              <a:lnSpc>
                <a:spcPts val="2335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790623" y="4378426"/>
            <a:ext cx="4452562" cy="405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1"/>
              </a:lnSpc>
            </a:pPr>
            <a:r>
              <a:rPr lang="en-US" b="true" sz="2700">
                <a:solidFill>
                  <a:srgbClr val="000000"/>
                </a:solidFill>
                <a:latin typeface="Klein Heavy"/>
                <a:ea typeface="Klein Heavy"/>
                <a:cs typeface="Klein Heavy"/>
                <a:sym typeface="Klein Heavy"/>
              </a:rPr>
              <a:t> KUL</a:t>
            </a:r>
            <a:r>
              <a:rPr lang="en-US" b="true" sz="2700">
                <a:solidFill>
                  <a:srgbClr val="000000"/>
                </a:solidFill>
                <a:latin typeface="Klein Heavy"/>
                <a:ea typeface="Klein Heavy"/>
                <a:cs typeface="Klein Heavy"/>
                <a:sym typeface="Klein Heavy"/>
              </a:rPr>
              <a:t>LANIM AKIŞI: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0162" y="2938432"/>
            <a:ext cx="4194943" cy="99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Arayüz Teknolojisi: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React.js frontend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FastAPI backend</a:t>
            </a:r>
          </a:p>
        </p:txBody>
      </p:sp>
      <p:grpSp>
        <p:nvGrpSpPr>
          <p:cNvPr name="Group 25" id="25"/>
          <p:cNvGrpSpPr/>
          <p:nvPr/>
        </p:nvGrpSpPr>
        <p:grpSpPr>
          <a:xfrm rot="-5400000">
            <a:off x="11398833" y="6778396"/>
            <a:ext cx="890923" cy="890923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A0F8E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203200" y="-47625"/>
              <a:ext cx="406400" cy="758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3785270" y="8898107"/>
            <a:ext cx="3474030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199" spc="347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10.05.2025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29700" y="1009650"/>
            <a:ext cx="8229600" cy="82296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4274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cap="flat" w="3810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9029700" y="-4859893"/>
            <a:ext cx="8229600" cy="82296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66775" cap="sq">
              <a:solidFill>
                <a:srgbClr val="FFC7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662976" y="1766874"/>
            <a:ext cx="2071621" cy="1951090"/>
          </a:xfrm>
          <a:custGeom>
            <a:avLst/>
            <a:gdLst/>
            <a:ahLst/>
            <a:cxnLst/>
            <a:rect r="r" b="b" t="t" l="l"/>
            <a:pathLst>
              <a:path h="1951090" w="2071621">
                <a:moveTo>
                  <a:pt x="0" y="0"/>
                </a:moveTo>
                <a:lnTo>
                  <a:pt x="2071621" y="0"/>
                </a:lnTo>
                <a:lnTo>
                  <a:pt x="2071621" y="1951090"/>
                </a:lnTo>
                <a:lnTo>
                  <a:pt x="0" y="1951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5531562"/>
            <a:ext cx="7022199" cy="1340485"/>
            <a:chOff x="0" y="0"/>
            <a:chExt cx="9362932" cy="178731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149584" cy="1149584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70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9"/>
                  </a:lnSpc>
                  <a:spcBef>
                    <a:spcPct val="0"/>
                  </a:spcBef>
                </a:pPr>
                <a:r>
                  <a:rPr lang="en-US" b="true" sz="2299">
                    <a:solidFill>
                      <a:srgbClr val="000000"/>
                    </a:solidFill>
                    <a:latin typeface="Klein Heavy"/>
                    <a:ea typeface="Klein Heavy"/>
                    <a:cs typeface="Klein Heavy"/>
                    <a:sym typeface="Klein Heavy"/>
                  </a:rPr>
                  <a:t>2</a:t>
                </a: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149584" y="-38100"/>
              <a:ext cx="8213348" cy="18254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39"/>
                </a:lnSpc>
              </a:pPr>
              <a:r>
                <a:rPr lang="en-US" b="true" sz="1599" spc="36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 Sınırlayıcı</a:t>
              </a:r>
              <a:r>
                <a:rPr lang="en-US" b="true" sz="1599" spc="36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 Kontur Filtreleme:</a:t>
              </a:r>
            </a:p>
            <a:p>
              <a:pPr algn="just" marL="345439" indent="-172720" lvl="1">
                <a:lnSpc>
                  <a:spcPts val="2239"/>
                </a:lnSpc>
                <a:buFont typeface="Arial"/>
                <a:buChar char="•"/>
              </a:pPr>
              <a:r>
                <a:rPr lang="en-US" sz="1599" spc="36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Karakter kutularında minimum alan, maksimum yükseklik ve en-boy oranı gibi filtreler uygulandı.</a:t>
              </a:r>
            </a:p>
            <a:p>
              <a:pPr algn="just" marL="345439" indent="-172720" lvl="1">
                <a:lnSpc>
                  <a:spcPts val="2239"/>
                </a:lnSpc>
                <a:buFont typeface="Arial"/>
                <a:buChar char="•"/>
              </a:pPr>
              <a:r>
                <a:rPr lang="en-US" sz="1599" spc="36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Böylece sadece anlamlı konturlar işlendi; nokta, çizgi gibi öğeler elendi.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02230" y="331889"/>
            <a:ext cx="9558633" cy="2851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7"/>
              </a:lnSpc>
            </a:pPr>
            <a:r>
              <a:rPr lang="en-US" b="true" sz="10354" spc="-207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Projeye</a:t>
            </a:r>
            <a:r>
              <a:rPr lang="en-US" b="true" sz="10354" spc="-207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 Özgü Katkılar: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3183409"/>
            <a:ext cx="5447060" cy="1928495"/>
            <a:chOff x="0" y="0"/>
            <a:chExt cx="7262747" cy="2571327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149584" cy="1149584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700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9"/>
                  </a:lnSpc>
                  <a:spcBef>
                    <a:spcPct val="0"/>
                  </a:spcBef>
                </a:pPr>
                <a:r>
                  <a:rPr lang="en-US" b="true" sz="2299">
                    <a:solidFill>
                      <a:srgbClr val="000000"/>
                    </a:solidFill>
                    <a:latin typeface="Klein Heavy"/>
                    <a:ea typeface="Klein Heavy"/>
                    <a:cs typeface="Klein Heavy"/>
                    <a:sym typeface="Klein Heavy"/>
                  </a:rPr>
                  <a:t>1</a:t>
                </a: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1149584" y="-47625"/>
              <a:ext cx="6113163" cy="26189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519"/>
                </a:lnSpc>
              </a:pPr>
              <a:r>
                <a:rPr lang="en-US" b="true" sz="1799" spc="41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 </a:t>
              </a:r>
              <a:r>
                <a:rPr lang="en-US" b="true" sz="1799" spc="41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En Büyük</a:t>
              </a:r>
              <a:r>
                <a:rPr lang="en-US" b="true" sz="1799" spc="41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 Yazı Seçimi Stratejisi:</a:t>
              </a:r>
            </a:p>
            <a:p>
              <a:pPr algn="just" marL="345439" indent="-172720" lvl="1">
                <a:lnSpc>
                  <a:spcPts val="2239"/>
                </a:lnSpc>
                <a:buFont typeface="Arial"/>
                <a:buChar char="•"/>
              </a:pPr>
              <a:r>
                <a:rPr lang="en-US" sz="1599" spc="36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 Tüm yazılar arasında en dikkat çeken satırı belirleyip yalnızca onu tanımaya odaklanmak,</a:t>
              </a:r>
            </a:p>
            <a:p>
              <a:pPr algn="just" marL="345439" indent="-172720" lvl="1">
                <a:lnSpc>
                  <a:spcPts val="2239"/>
                </a:lnSpc>
                <a:buFont typeface="Arial"/>
                <a:buChar char="•"/>
              </a:pPr>
              <a:r>
                <a:rPr lang="en-US" sz="1599" spc="36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OCR doğruluğunu artırırken, gürültülü veri (ambalaj üzerindeki küçük yazılar) etkisini azalttı.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28700" y="7291147"/>
            <a:ext cx="7022199" cy="1616710"/>
            <a:chOff x="0" y="0"/>
            <a:chExt cx="9362932" cy="2155613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149584" cy="1149584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700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9"/>
                  </a:lnSpc>
                  <a:spcBef>
                    <a:spcPct val="0"/>
                  </a:spcBef>
                </a:pPr>
                <a:r>
                  <a:rPr lang="en-US" b="true" sz="2299">
                    <a:solidFill>
                      <a:srgbClr val="000000"/>
                    </a:solidFill>
                    <a:latin typeface="Klein Heavy"/>
                    <a:ea typeface="Klein Heavy"/>
                    <a:cs typeface="Klein Heavy"/>
                    <a:sym typeface="Klein Heavy"/>
                  </a:rPr>
                  <a:t>3</a:t>
                </a: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1149584" y="-38100"/>
              <a:ext cx="8213348" cy="21937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39"/>
                </a:lnSpc>
              </a:pPr>
              <a:r>
                <a:rPr lang="en-US" b="true" sz="1599" spc="36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  Hata Toleransı</a:t>
              </a:r>
              <a:r>
                <a:rPr lang="en-US" b="true" sz="1599" spc="36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 Yüksek Mimari</a:t>
              </a:r>
            </a:p>
            <a:p>
              <a:pPr algn="just" marL="345439" indent="-172720" lvl="1">
                <a:lnSpc>
                  <a:spcPts val="2239"/>
                </a:lnSpc>
                <a:buFont typeface="Arial"/>
                <a:buChar char="•"/>
              </a:pPr>
              <a:r>
                <a:rPr lang="en-US" sz="1599" spc="36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Eğ</a:t>
              </a:r>
              <a:r>
                <a:rPr lang="en-US" sz="1599" spc="36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er YOLO kutu bulamazsa, sistem tüm görseli işleyerek tahmin yapabiliyor.</a:t>
              </a:r>
            </a:p>
            <a:p>
              <a:pPr algn="just" marL="345439" indent="-172720" lvl="1">
                <a:lnSpc>
                  <a:spcPts val="2239"/>
                </a:lnSpc>
                <a:buFont typeface="Arial"/>
                <a:buChar char="•"/>
              </a:pPr>
              <a:r>
                <a:rPr lang="en-US" sz="1599" spc="36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Böylece tamamen başarısız olmak yerine, yedekli planla sonuç üretmeye devam ediyor.</a:t>
              </a:r>
            </a:p>
            <a:p>
              <a:pPr algn="just">
                <a:lnSpc>
                  <a:spcPts val="223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3785270" y="8831432"/>
            <a:ext cx="3474030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199" spc="347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10.05.2025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29700" y="1009650"/>
            <a:ext cx="8229600" cy="82296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4274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cap="flat" w="3810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37055" y="285560"/>
            <a:ext cx="10686728" cy="1495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702"/>
              </a:lnSpc>
            </a:pPr>
            <a:r>
              <a:rPr lang="en-US" b="true" sz="9900" spc="-198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Ge</a:t>
            </a:r>
            <a:r>
              <a:rPr lang="en-US" b="true" sz="9900" spc="-198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lecek Planlar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3886866" y="-1256019"/>
            <a:ext cx="8229600" cy="82296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66775" cap="sq">
              <a:solidFill>
                <a:srgbClr val="FFC7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66453" y="1974343"/>
            <a:ext cx="5213486" cy="2462820"/>
            <a:chOff x="0" y="0"/>
            <a:chExt cx="6951314" cy="328376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6951314" cy="3283760"/>
              <a:chOff x="0" y="0"/>
              <a:chExt cx="1373099" cy="64864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373099" cy="648644"/>
              </a:xfrm>
              <a:custGeom>
                <a:avLst/>
                <a:gdLst/>
                <a:ahLst/>
                <a:cxnLst/>
                <a:rect r="r" b="b" t="t" l="l"/>
                <a:pathLst>
                  <a:path h="648644" w="1373099">
                    <a:moveTo>
                      <a:pt x="46034" y="0"/>
                    </a:moveTo>
                    <a:lnTo>
                      <a:pt x="1327065" y="0"/>
                    </a:lnTo>
                    <a:cubicBezTo>
                      <a:pt x="1352489" y="0"/>
                      <a:pt x="1373099" y="20610"/>
                      <a:pt x="1373099" y="46034"/>
                    </a:cubicBezTo>
                    <a:lnTo>
                      <a:pt x="1373099" y="602610"/>
                    </a:lnTo>
                    <a:cubicBezTo>
                      <a:pt x="1373099" y="614819"/>
                      <a:pt x="1368249" y="626528"/>
                      <a:pt x="1359616" y="635161"/>
                    </a:cubicBezTo>
                    <a:cubicBezTo>
                      <a:pt x="1350983" y="643794"/>
                      <a:pt x="1339274" y="648644"/>
                      <a:pt x="1327065" y="648644"/>
                    </a:cubicBezTo>
                    <a:lnTo>
                      <a:pt x="46034" y="648644"/>
                    </a:lnTo>
                    <a:cubicBezTo>
                      <a:pt x="33825" y="648644"/>
                      <a:pt x="22116" y="643794"/>
                      <a:pt x="13483" y="635161"/>
                    </a:cubicBezTo>
                    <a:cubicBezTo>
                      <a:pt x="4850" y="626528"/>
                      <a:pt x="0" y="614819"/>
                      <a:pt x="0" y="602610"/>
                    </a:cubicBezTo>
                    <a:lnTo>
                      <a:pt x="0" y="46034"/>
                    </a:lnTo>
                    <a:cubicBezTo>
                      <a:pt x="0" y="33825"/>
                      <a:pt x="4850" y="22116"/>
                      <a:pt x="13483" y="13483"/>
                    </a:cubicBezTo>
                    <a:cubicBezTo>
                      <a:pt x="22116" y="4850"/>
                      <a:pt x="33825" y="0"/>
                      <a:pt x="46034" y="0"/>
                    </a:cubicBezTo>
                    <a:close/>
                  </a:path>
                </a:pathLst>
              </a:custGeom>
              <a:solidFill>
                <a:srgbClr val="FFC70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1373099" cy="6962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514885" y="1723076"/>
              <a:ext cx="5936750" cy="1088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345439" indent="-172720" lvl="1">
                <a:lnSpc>
                  <a:spcPts val="2239"/>
                </a:lnSpc>
                <a:buFont typeface="Arial"/>
                <a:buChar char="•"/>
              </a:pPr>
              <a:r>
                <a:rPr lang="en-US" sz="1599" spc="36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OCR'ı de</a:t>
              </a:r>
              <a:r>
                <a:rPr lang="en-US" sz="1599" spc="36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stekleyecek şekilde, kutuların üzerindeki barkodlar da taranarak doğrudan ilaç ID’si çekilebilir.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514885" y="471871"/>
              <a:ext cx="5936750" cy="10480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51"/>
                </a:lnSpc>
              </a:pPr>
              <a:r>
                <a:rPr lang="en-US" b="true" sz="2700">
                  <a:solidFill>
                    <a:srgbClr val="000000"/>
                  </a:solidFill>
                  <a:latin typeface="Klein Heavy"/>
                  <a:ea typeface="Klein Heavy"/>
                  <a:cs typeface="Klein Heavy"/>
                  <a:sym typeface="Klein Heavy"/>
                </a:rPr>
                <a:t>BARKOD</a:t>
              </a:r>
              <a:r>
                <a:rPr lang="en-US" b="true" sz="2700">
                  <a:solidFill>
                    <a:srgbClr val="000000"/>
                  </a:solidFill>
                  <a:latin typeface="Klein Heavy"/>
                  <a:ea typeface="Klein Heavy"/>
                  <a:cs typeface="Klein Heavy"/>
                  <a:sym typeface="Klein Heavy"/>
                </a:rPr>
                <a:t> VE QR KOD ENTEGRASYONU: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633845" y="5143500"/>
            <a:ext cx="7146979" cy="2650256"/>
            <a:chOff x="0" y="0"/>
            <a:chExt cx="1697319" cy="62940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697319" cy="629403"/>
            </a:xfrm>
            <a:custGeom>
              <a:avLst/>
              <a:gdLst/>
              <a:ahLst/>
              <a:cxnLst/>
              <a:rect r="r" b="b" t="t" l="l"/>
              <a:pathLst>
                <a:path h="629403" w="1697319">
                  <a:moveTo>
                    <a:pt x="33581" y="0"/>
                  </a:moveTo>
                  <a:lnTo>
                    <a:pt x="1663738" y="0"/>
                  </a:lnTo>
                  <a:cubicBezTo>
                    <a:pt x="1682284" y="0"/>
                    <a:pt x="1697319" y="15035"/>
                    <a:pt x="1697319" y="33581"/>
                  </a:cubicBezTo>
                  <a:lnTo>
                    <a:pt x="1697319" y="595822"/>
                  </a:lnTo>
                  <a:cubicBezTo>
                    <a:pt x="1697319" y="604728"/>
                    <a:pt x="1693781" y="613270"/>
                    <a:pt x="1687483" y="619567"/>
                  </a:cubicBezTo>
                  <a:cubicBezTo>
                    <a:pt x="1681186" y="625865"/>
                    <a:pt x="1672644" y="629403"/>
                    <a:pt x="1663738" y="629403"/>
                  </a:cubicBezTo>
                  <a:lnTo>
                    <a:pt x="33581" y="629403"/>
                  </a:lnTo>
                  <a:cubicBezTo>
                    <a:pt x="15035" y="629403"/>
                    <a:pt x="0" y="614368"/>
                    <a:pt x="0" y="595822"/>
                  </a:cubicBezTo>
                  <a:lnTo>
                    <a:pt x="0" y="33581"/>
                  </a:lnTo>
                  <a:cubicBezTo>
                    <a:pt x="0" y="15035"/>
                    <a:pt x="15035" y="0"/>
                    <a:pt x="33581" y="0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697319" cy="677028"/>
            </a:xfrm>
            <a:prstGeom prst="rect">
              <a:avLst/>
            </a:prstGeom>
          </p:spPr>
          <p:txBody>
            <a:bodyPr anchor="ctr" rtlCol="false" tIns="56337" lIns="56337" bIns="56337" rIns="5633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028751" y="6041193"/>
            <a:ext cx="6103857" cy="1524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3093" indent="-191547" lvl="1">
              <a:lnSpc>
                <a:spcPts val="2484"/>
              </a:lnSpc>
              <a:buFont typeface="Arial"/>
              <a:buChar char="•"/>
            </a:pPr>
            <a:r>
              <a:rPr lang="en-US" sz="1774" spc="4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S</a:t>
            </a:r>
            <a:r>
              <a:rPr lang="en-US" sz="1774" spc="4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istem, cep telefonu kamerasıyla çalışabilecek şekilde mobil ortama taşınabilir.</a:t>
            </a:r>
          </a:p>
          <a:p>
            <a:pPr algn="just" marL="383093" indent="-191547" lvl="1">
              <a:lnSpc>
                <a:spcPts val="2484"/>
              </a:lnSpc>
              <a:buFont typeface="Arial"/>
              <a:buChar char="•"/>
            </a:pPr>
            <a:r>
              <a:rPr lang="en-US" sz="1774" spc="4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Görme engelli kullanıcılar için sesli çıktı desteği de planlanabilir.</a:t>
            </a:r>
          </a:p>
          <a:p>
            <a:pPr algn="just">
              <a:lnSpc>
                <a:spcPts val="2484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3028751" y="5449168"/>
            <a:ext cx="6752074" cy="43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b="true" sz="2994">
                <a:solidFill>
                  <a:srgbClr val="000000"/>
                </a:solidFill>
                <a:latin typeface="Klein Heavy"/>
                <a:ea typeface="Klein Heavy"/>
                <a:cs typeface="Klein Heavy"/>
                <a:sym typeface="Klein Heavy"/>
              </a:rPr>
              <a:t>MOBIL</a:t>
            </a:r>
            <a:r>
              <a:rPr lang="en-US" b="true" sz="2994">
                <a:solidFill>
                  <a:srgbClr val="000000"/>
                </a:solidFill>
                <a:latin typeface="Klein Heavy"/>
                <a:ea typeface="Klein Heavy"/>
                <a:cs typeface="Klein Heavy"/>
                <a:sym typeface="Klein Heavy"/>
              </a:rPr>
              <a:t> UYGULAMA GELIŞTIRME: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6422957" y="1974343"/>
            <a:ext cx="5213486" cy="2462820"/>
            <a:chOff x="0" y="0"/>
            <a:chExt cx="6951314" cy="328376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6951314" cy="3283760"/>
              <a:chOff x="0" y="0"/>
              <a:chExt cx="1373099" cy="64864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373099" cy="648644"/>
              </a:xfrm>
              <a:custGeom>
                <a:avLst/>
                <a:gdLst/>
                <a:ahLst/>
                <a:cxnLst/>
                <a:rect r="r" b="b" t="t" l="l"/>
                <a:pathLst>
                  <a:path h="648644" w="1373099">
                    <a:moveTo>
                      <a:pt x="46034" y="0"/>
                    </a:moveTo>
                    <a:lnTo>
                      <a:pt x="1327065" y="0"/>
                    </a:lnTo>
                    <a:cubicBezTo>
                      <a:pt x="1352489" y="0"/>
                      <a:pt x="1373099" y="20610"/>
                      <a:pt x="1373099" y="46034"/>
                    </a:cubicBezTo>
                    <a:lnTo>
                      <a:pt x="1373099" y="602610"/>
                    </a:lnTo>
                    <a:cubicBezTo>
                      <a:pt x="1373099" y="614819"/>
                      <a:pt x="1368249" y="626528"/>
                      <a:pt x="1359616" y="635161"/>
                    </a:cubicBezTo>
                    <a:cubicBezTo>
                      <a:pt x="1350983" y="643794"/>
                      <a:pt x="1339274" y="648644"/>
                      <a:pt x="1327065" y="648644"/>
                    </a:cubicBezTo>
                    <a:lnTo>
                      <a:pt x="46034" y="648644"/>
                    </a:lnTo>
                    <a:cubicBezTo>
                      <a:pt x="33825" y="648644"/>
                      <a:pt x="22116" y="643794"/>
                      <a:pt x="13483" y="635161"/>
                    </a:cubicBezTo>
                    <a:cubicBezTo>
                      <a:pt x="4850" y="626528"/>
                      <a:pt x="0" y="614819"/>
                      <a:pt x="0" y="602610"/>
                    </a:cubicBezTo>
                    <a:lnTo>
                      <a:pt x="0" y="46034"/>
                    </a:lnTo>
                    <a:cubicBezTo>
                      <a:pt x="0" y="33825"/>
                      <a:pt x="4850" y="22116"/>
                      <a:pt x="13483" y="13483"/>
                    </a:cubicBezTo>
                    <a:cubicBezTo>
                      <a:pt x="22116" y="4850"/>
                      <a:pt x="33825" y="0"/>
                      <a:pt x="46034" y="0"/>
                    </a:cubicBezTo>
                    <a:close/>
                  </a:path>
                </a:pathLst>
              </a:custGeom>
              <a:solidFill>
                <a:srgbClr val="FFC700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1373099" cy="6962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482996" y="1392625"/>
              <a:ext cx="5936750" cy="1088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345439" indent="-172720" lvl="1">
                <a:lnSpc>
                  <a:spcPts val="2239"/>
                </a:lnSpc>
                <a:buFont typeface="Arial"/>
                <a:buChar char="•"/>
              </a:pPr>
              <a:r>
                <a:rPr lang="en-US" sz="1599" spc="36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OCR</a:t>
              </a:r>
              <a:r>
                <a:rPr lang="en-US" sz="1599" spc="36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 modeline Türkçedeki özel harfler (ç, ğ, ş, ü, ö, ı) öğretilerek kapsam genişletilebilir.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514885" y="128720"/>
              <a:ext cx="5550924" cy="10480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51"/>
                </a:lnSpc>
              </a:pPr>
              <a:r>
                <a:rPr lang="en-US" b="true" sz="2700">
                  <a:solidFill>
                    <a:srgbClr val="000000"/>
                  </a:solidFill>
                  <a:latin typeface="Klein Heavy"/>
                  <a:ea typeface="Klein Heavy"/>
                  <a:cs typeface="Klein Heavy"/>
                  <a:sym typeface="Klein Heavy"/>
                </a:rPr>
                <a:t>TÜRKÇE</a:t>
              </a:r>
              <a:r>
                <a:rPr lang="en-US" b="true" sz="2700">
                  <a:solidFill>
                    <a:srgbClr val="000000"/>
                  </a:solidFill>
                  <a:latin typeface="Klein Heavy"/>
                  <a:ea typeface="Klein Heavy"/>
                  <a:cs typeface="Klein Heavy"/>
                  <a:sym typeface="Klein Heavy"/>
                </a:rPr>
                <a:t> KARAKTER DESTEĞI: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3785270" y="8831432"/>
            <a:ext cx="3474030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199" spc="347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10.05.2025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68403" y="-4213685"/>
            <a:ext cx="8229600" cy="82296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3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206770" y="-2709746"/>
            <a:ext cx="8229600" cy="82296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66775" cap="sq">
              <a:solidFill>
                <a:srgbClr val="FFC7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876987" y="1405054"/>
            <a:ext cx="1421016" cy="142101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cap="flat" w="3810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971783" y="4437669"/>
            <a:ext cx="14689003" cy="2523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61"/>
              </a:lnSpc>
            </a:pPr>
            <a:r>
              <a:rPr lang="en-US" b="true" sz="17735" spc="-354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Teşekkürler.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7230" y="7643035"/>
            <a:ext cx="8776770" cy="730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3615" indent="-536807" lvl="1">
              <a:lnSpc>
                <a:spcPts val="5619"/>
              </a:lnSpc>
              <a:buFont typeface="Arial"/>
              <a:buChar char="•"/>
            </a:pPr>
            <a:r>
              <a:rPr lang="en-US" b="true" sz="4972">
                <a:solidFill>
                  <a:srgbClr val="000000"/>
                </a:solidFill>
                <a:latin typeface="Klein Heavy"/>
                <a:ea typeface="Klein Heavy"/>
                <a:cs typeface="Klein Heavy"/>
                <a:sym typeface="Klein Heavy"/>
              </a:rPr>
              <a:t>ORHANCAN YILDIRIM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85270" y="8831432"/>
            <a:ext cx="3474030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199" spc="347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10.05.2025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68701" y="-4845220"/>
            <a:ext cx="8229600" cy="82296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66775" cap="sq">
              <a:solidFill>
                <a:srgbClr val="FFC7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172992" y="2673872"/>
            <a:ext cx="1421016" cy="142101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1604" y="4832426"/>
            <a:ext cx="862188" cy="86218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r>
                <a:rPr lang="en-US" b="true" sz="2299">
                  <a:solidFill>
                    <a:srgbClr val="000000"/>
                  </a:solidFill>
                  <a:latin typeface="Klein Heavy"/>
                  <a:ea typeface="Klein Heavy"/>
                  <a:cs typeface="Klein Heavy"/>
                  <a:sym typeface="Klein Heavy"/>
                </a:rPr>
                <a:t>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541077" y="4841951"/>
            <a:ext cx="862188" cy="86218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r>
                <a:rPr lang="en-US" b="true" sz="2299">
                  <a:solidFill>
                    <a:srgbClr val="000000"/>
                  </a:solidFill>
                  <a:latin typeface="Klein Heavy"/>
                  <a:ea typeface="Klein Heavy"/>
                  <a:cs typeface="Klein Heavy"/>
                  <a:sym typeface="Klein Heavy"/>
                </a:rPr>
                <a:t>2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cap="flat" w="3810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651604" y="6484495"/>
            <a:ext cx="162306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19"/>
              </a:lnSpc>
            </a:pPr>
            <a:r>
              <a:rPr lang="en-US" b="true" sz="1799" spc="41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Geleneksel sistemler bu tarz serbest yapılı, düzensiz görseller üzerinde yeterli doğrulukta çalışamaz.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9664" y="497455"/>
            <a:ext cx="8527240" cy="320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73"/>
              </a:lnSpc>
            </a:pPr>
            <a:r>
              <a:rPr lang="en-US" b="true" sz="12525" spc="-25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Problem Tanımı: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99353" y="4821709"/>
            <a:ext cx="4452562" cy="890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 spc="3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Görme engelli bireyler için bu yazılar okunamaz durumdadır.</a:t>
            </a:r>
          </a:p>
          <a:p>
            <a:pPr algn="just">
              <a:lnSpc>
                <a:spcPts val="238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7719528" y="4821709"/>
            <a:ext cx="4452562" cy="118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 spc="3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Eczacılar, hemşireler veya hasta yakınları zaman zaman kutular arasında karışıklık yaşayabilir.</a:t>
            </a:r>
          </a:p>
          <a:p>
            <a:pPr algn="just">
              <a:lnSpc>
                <a:spcPts val="237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651604" y="4286492"/>
            <a:ext cx="162306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19"/>
              </a:lnSpc>
            </a:pPr>
            <a:r>
              <a:rPr lang="en-US" b="true" sz="1799" spc="41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Günümüzde ilaç kutuları üzerinde yer alan bilgiler, tedavi süreci ve ilaç yönetimi açısından hayati öneme sahiptir. Ancak;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2367286" y="4855642"/>
            <a:ext cx="862188" cy="86218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r>
                <a:rPr lang="en-US" b="true" sz="2299">
                  <a:solidFill>
                    <a:srgbClr val="000000"/>
                  </a:solidFill>
                  <a:latin typeface="Klein Heavy"/>
                  <a:ea typeface="Klein Heavy"/>
                  <a:cs typeface="Klein Heavy"/>
                  <a:sym typeface="Klein Heavy"/>
                </a:rPr>
                <a:t>2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3545738" y="4835400"/>
            <a:ext cx="4452562" cy="161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 spc="3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Farklı fontlar, ışık koşulları, ambalaj bozulmaları gibi faktörler klasik OCR sistemlerinin doğru çalışmasını engeller.</a:t>
            </a:r>
          </a:p>
          <a:p>
            <a:pPr algn="just">
              <a:lnSpc>
                <a:spcPts val="1680"/>
              </a:lnSpc>
            </a:pPr>
          </a:p>
          <a:p>
            <a:pPr algn="just">
              <a:lnSpc>
                <a:spcPts val="168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651604" y="7285678"/>
            <a:ext cx="87811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İhtiyaç: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67814" y="7285678"/>
            <a:ext cx="6218015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Akıllı, esnek, görselden yazıyı anlayabilen bir sistem.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785270" y="8831432"/>
            <a:ext cx="3474030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199" spc="347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10.05.2025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61519" y="4745282"/>
            <a:ext cx="8229600" cy="82296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66775" cap="sq">
              <a:solidFill>
                <a:srgbClr val="FFC7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cap="flat" w="3810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true" flipV="false" rot="0">
            <a:off x="12092763" y="-360758"/>
            <a:ext cx="7315200" cy="3977640"/>
          </a:xfrm>
          <a:custGeom>
            <a:avLst/>
            <a:gdLst/>
            <a:ahLst/>
            <a:cxnLst/>
            <a:rect r="r" b="b" t="t" l="l"/>
            <a:pathLst>
              <a:path h="3977640" w="7315200">
                <a:moveTo>
                  <a:pt x="7315200" y="0"/>
                </a:moveTo>
                <a:lnTo>
                  <a:pt x="0" y="0"/>
                </a:lnTo>
                <a:lnTo>
                  <a:pt x="0" y="3977640"/>
                </a:lnTo>
                <a:lnTo>
                  <a:pt x="7315200" y="3977640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53345" y="821902"/>
            <a:ext cx="1621163" cy="1612320"/>
          </a:xfrm>
          <a:custGeom>
            <a:avLst/>
            <a:gdLst/>
            <a:ahLst/>
            <a:cxnLst/>
            <a:rect r="r" b="b" t="t" l="l"/>
            <a:pathLst>
              <a:path h="1612320" w="1621163">
                <a:moveTo>
                  <a:pt x="0" y="0"/>
                </a:moveTo>
                <a:lnTo>
                  <a:pt x="1621163" y="0"/>
                </a:lnTo>
                <a:lnTo>
                  <a:pt x="1621163" y="1612320"/>
                </a:lnTo>
                <a:lnTo>
                  <a:pt x="0" y="16123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386238"/>
            <a:ext cx="9448981" cy="236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b="true" sz="1700" spc="39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Yazı içeren bölgeyi otomatik tespit etmek (YOLOv8),</a:t>
            </a:r>
          </a:p>
          <a:p>
            <a:pPr algn="just">
              <a:lnSpc>
                <a:spcPts val="2380"/>
              </a:lnSpc>
            </a:pPr>
          </a:p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b="true" sz="1700" spc="39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Yazıyı karakter karakter okuyarak kelimeye çevirmek (CNN tabanlı OCR),</a:t>
            </a:r>
          </a:p>
          <a:p>
            <a:pPr algn="just">
              <a:lnSpc>
                <a:spcPts val="2380"/>
              </a:lnSpc>
            </a:pPr>
          </a:p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b="true" sz="1700" spc="39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Tahmin edilen kelimeyle en benzer ilaç bilgisini CSV veri kümesinde bulmak,</a:t>
            </a:r>
          </a:p>
          <a:p>
            <a:pPr algn="just">
              <a:lnSpc>
                <a:spcPts val="2380"/>
              </a:lnSpc>
            </a:pPr>
          </a:p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b="true" sz="1700" spc="39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Kullanıcıya tahmin ve detaylı ilaç bilgisini sunmaktır.</a:t>
            </a:r>
          </a:p>
          <a:p>
            <a:pPr algn="just">
              <a:lnSpc>
                <a:spcPts val="23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60272" y="1426587"/>
            <a:ext cx="6344734" cy="2670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18"/>
              </a:lnSpc>
            </a:pPr>
            <a:r>
              <a:rPr lang="en-US" b="true" sz="10354" spc="-207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Projenin Amacı: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0272" y="4664637"/>
            <a:ext cx="8356728" cy="316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19"/>
              </a:lnSpc>
              <a:spcBef>
                <a:spcPct val="0"/>
              </a:spcBef>
            </a:pPr>
            <a:r>
              <a:rPr lang="en-US" b="true" sz="1799" spc="35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 BIR ILAÇ KUTUSU FOTOĞRAFI YÜKLENDIĞINDE;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123434"/>
            <a:ext cx="10745808" cy="5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1599" spc="31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BU SÜREÇ TAMAMEN OTOMATIK GERÇEKLEŞIR VE HEM SAĞLIK PROFESYONELLERI HEM DE HASTALAR IÇIN ZAMAN VE GÜVENLIK KAZANCI SAĞLAR.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85270" y="8831432"/>
            <a:ext cx="3474030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199" spc="347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10.05.2025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29700" y="1009650"/>
            <a:ext cx="8229600" cy="82296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4274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cap="flat" w="3810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37055" y="285560"/>
            <a:ext cx="13329141" cy="1495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702"/>
              </a:lnSpc>
            </a:pPr>
            <a:r>
              <a:rPr lang="en-US" b="true" sz="9900" spc="-198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Kullanılan Yöntemler: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3886866" y="-1256019"/>
            <a:ext cx="8229600" cy="82296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66775" cap="sq">
              <a:solidFill>
                <a:srgbClr val="FFC7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092901" y="1974343"/>
            <a:ext cx="5213486" cy="2570450"/>
            <a:chOff x="0" y="0"/>
            <a:chExt cx="1373099" cy="67699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73099" cy="676991"/>
            </a:xfrm>
            <a:custGeom>
              <a:avLst/>
              <a:gdLst/>
              <a:ahLst/>
              <a:cxnLst/>
              <a:rect r="r" b="b" t="t" l="l"/>
              <a:pathLst>
                <a:path h="676991" w="1373099">
                  <a:moveTo>
                    <a:pt x="46034" y="0"/>
                  </a:moveTo>
                  <a:lnTo>
                    <a:pt x="1327065" y="0"/>
                  </a:lnTo>
                  <a:cubicBezTo>
                    <a:pt x="1352489" y="0"/>
                    <a:pt x="1373099" y="20610"/>
                    <a:pt x="1373099" y="46034"/>
                  </a:cubicBezTo>
                  <a:lnTo>
                    <a:pt x="1373099" y="630957"/>
                  </a:lnTo>
                  <a:cubicBezTo>
                    <a:pt x="1373099" y="643166"/>
                    <a:pt x="1368249" y="654875"/>
                    <a:pt x="1359616" y="663508"/>
                  </a:cubicBezTo>
                  <a:cubicBezTo>
                    <a:pt x="1350983" y="672141"/>
                    <a:pt x="1339274" y="676991"/>
                    <a:pt x="1327065" y="676991"/>
                  </a:cubicBezTo>
                  <a:lnTo>
                    <a:pt x="46034" y="676991"/>
                  </a:lnTo>
                  <a:cubicBezTo>
                    <a:pt x="33825" y="676991"/>
                    <a:pt x="22116" y="672141"/>
                    <a:pt x="13483" y="663508"/>
                  </a:cubicBezTo>
                  <a:cubicBezTo>
                    <a:pt x="4850" y="654875"/>
                    <a:pt x="0" y="643166"/>
                    <a:pt x="0" y="630957"/>
                  </a:cubicBezTo>
                  <a:lnTo>
                    <a:pt x="0" y="46034"/>
                  </a:lnTo>
                  <a:cubicBezTo>
                    <a:pt x="0" y="33825"/>
                    <a:pt x="4850" y="22116"/>
                    <a:pt x="13483" y="13483"/>
                  </a:cubicBezTo>
                  <a:cubicBezTo>
                    <a:pt x="22116" y="4850"/>
                    <a:pt x="33825" y="0"/>
                    <a:pt x="46034" y="0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373099" cy="7246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66453" y="5287515"/>
            <a:ext cx="5213486" cy="2570450"/>
            <a:chOff x="0" y="0"/>
            <a:chExt cx="1373099" cy="67699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73099" cy="676991"/>
            </a:xfrm>
            <a:custGeom>
              <a:avLst/>
              <a:gdLst/>
              <a:ahLst/>
              <a:cxnLst/>
              <a:rect r="r" b="b" t="t" l="l"/>
              <a:pathLst>
                <a:path h="676991" w="1373099">
                  <a:moveTo>
                    <a:pt x="46034" y="0"/>
                  </a:moveTo>
                  <a:lnTo>
                    <a:pt x="1327065" y="0"/>
                  </a:lnTo>
                  <a:cubicBezTo>
                    <a:pt x="1352489" y="0"/>
                    <a:pt x="1373099" y="20610"/>
                    <a:pt x="1373099" y="46034"/>
                  </a:cubicBezTo>
                  <a:lnTo>
                    <a:pt x="1373099" y="630957"/>
                  </a:lnTo>
                  <a:cubicBezTo>
                    <a:pt x="1373099" y="643166"/>
                    <a:pt x="1368249" y="654875"/>
                    <a:pt x="1359616" y="663508"/>
                  </a:cubicBezTo>
                  <a:cubicBezTo>
                    <a:pt x="1350983" y="672141"/>
                    <a:pt x="1339274" y="676991"/>
                    <a:pt x="1327065" y="676991"/>
                  </a:cubicBezTo>
                  <a:lnTo>
                    <a:pt x="46034" y="676991"/>
                  </a:lnTo>
                  <a:cubicBezTo>
                    <a:pt x="33825" y="676991"/>
                    <a:pt x="22116" y="672141"/>
                    <a:pt x="13483" y="663508"/>
                  </a:cubicBezTo>
                  <a:cubicBezTo>
                    <a:pt x="4850" y="654875"/>
                    <a:pt x="0" y="643166"/>
                    <a:pt x="0" y="630957"/>
                  </a:cubicBezTo>
                  <a:lnTo>
                    <a:pt x="0" y="46034"/>
                  </a:lnTo>
                  <a:cubicBezTo>
                    <a:pt x="0" y="33825"/>
                    <a:pt x="4850" y="22116"/>
                    <a:pt x="13483" y="13483"/>
                  </a:cubicBezTo>
                  <a:cubicBezTo>
                    <a:pt x="22116" y="4850"/>
                    <a:pt x="33825" y="0"/>
                    <a:pt x="46034" y="0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373099" cy="7246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380971" y="2820681"/>
            <a:ext cx="4452562" cy="137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Her bir karakteri tek tek analiz ederek bir kelimeye dönüştürür.</a:t>
            </a:r>
          </a:p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Eğitimli model, farklı yazı boyutları ve şekillerini tanımaya uygundur.</a:t>
            </a:r>
          </a:p>
          <a:p>
            <a:pPr algn="just">
              <a:lnSpc>
                <a:spcPts val="223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6430088"/>
            <a:ext cx="4452562" cy="137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Tanınan kelimeyi CSV veri kümesinde bulan algoritma.</a:t>
            </a:r>
          </a:p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Harf harf benzerlik üzerinden hızlı ve doğru eşleşme yapar.</a:t>
            </a:r>
          </a:p>
          <a:p>
            <a:pPr algn="just">
              <a:lnSpc>
                <a:spcPts val="2239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666453" y="1974343"/>
            <a:ext cx="5213486" cy="2634270"/>
            <a:chOff x="0" y="0"/>
            <a:chExt cx="6951314" cy="3512360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6951314" cy="3512360"/>
              <a:chOff x="0" y="0"/>
              <a:chExt cx="1373099" cy="693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373099" cy="693800"/>
              </a:xfrm>
              <a:custGeom>
                <a:avLst/>
                <a:gdLst/>
                <a:ahLst/>
                <a:cxnLst/>
                <a:rect r="r" b="b" t="t" l="l"/>
                <a:pathLst>
                  <a:path h="693800" w="1373099">
                    <a:moveTo>
                      <a:pt x="46034" y="0"/>
                    </a:moveTo>
                    <a:lnTo>
                      <a:pt x="1327065" y="0"/>
                    </a:lnTo>
                    <a:cubicBezTo>
                      <a:pt x="1352489" y="0"/>
                      <a:pt x="1373099" y="20610"/>
                      <a:pt x="1373099" y="46034"/>
                    </a:cubicBezTo>
                    <a:lnTo>
                      <a:pt x="1373099" y="647765"/>
                    </a:lnTo>
                    <a:cubicBezTo>
                      <a:pt x="1373099" y="673189"/>
                      <a:pt x="1352489" y="693800"/>
                      <a:pt x="1327065" y="693800"/>
                    </a:cubicBezTo>
                    <a:lnTo>
                      <a:pt x="46034" y="693800"/>
                    </a:lnTo>
                    <a:cubicBezTo>
                      <a:pt x="33825" y="693800"/>
                      <a:pt x="22116" y="688949"/>
                      <a:pt x="13483" y="680316"/>
                    </a:cubicBezTo>
                    <a:cubicBezTo>
                      <a:pt x="4850" y="671683"/>
                      <a:pt x="0" y="659974"/>
                      <a:pt x="0" y="647765"/>
                    </a:cubicBezTo>
                    <a:lnTo>
                      <a:pt x="0" y="46034"/>
                    </a:lnTo>
                    <a:cubicBezTo>
                      <a:pt x="0" y="33825"/>
                      <a:pt x="4850" y="22116"/>
                      <a:pt x="13483" y="13483"/>
                    </a:cubicBezTo>
                    <a:cubicBezTo>
                      <a:pt x="22116" y="4850"/>
                      <a:pt x="33825" y="0"/>
                      <a:pt x="46034" y="0"/>
                    </a:cubicBezTo>
                    <a:close/>
                  </a:path>
                </a:pathLst>
              </a:custGeom>
              <a:solidFill>
                <a:srgbClr val="FFC700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47625"/>
                <a:ext cx="1373099" cy="741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514885" y="1215076"/>
              <a:ext cx="5936750" cy="18254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345439" indent="-172720" lvl="1">
                <a:lnSpc>
                  <a:spcPts val="2239"/>
                </a:lnSpc>
                <a:buFont typeface="Arial"/>
                <a:buChar char="•"/>
              </a:pPr>
              <a:r>
                <a:rPr lang="en-US" sz="1599" spc="36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Görselde yazı içeren bölgeyi otomatik olarak tespit eder.</a:t>
              </a:r>
            </a:p>
            <a:p>
              <a:pPr algn="just" marL="345439" indent="-172720" lvl="1">
                <a:lnSpc>
                  <a:spcPts val="2239"/>
                </a:lnSpc>
                <a:buFont typeface="Arial"/>
                <a:buChar char="•"/>
              </a:pPr>
              <a:r>
                <a:rPr lang="en-US" sz="1599" spc="36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Hızlı ve hafif olması sayesinde gerçek zamanlı çalışabilir.</a:t>
              </a:r>
            </a:p>
            <a:p>
              <a:pPr algn="just">
                <a:lnSpc>
                  <a:spcPts val="2239"/>
                </a:lnSpc>
              </a:pP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514885" y="471871"/>
              <a:ext cx="5936750" cy="5400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51"/>
                </a:lnSpc>
              </a:pPr>
              <a:r>
                <a:rPr lang="en-US" b="true" sz="2700">
                  <a:solidFill>
                    <a:srgbClr val="000000"/>
                  </a:solidFill>
                  <a:latin typeface="Klein Heavy"/>
                  <a:ea typeface="Klein Heavy"/>
                  <a:cs typeface="Klein Heavy"/>
                  <a:sym typeface="Klein Heavy"/>
                </a:rPr>
                <a:t> YOLOV8 – KUTU TESPITI: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7380971" y="2241378"/>
            <a:ext cx="4925415" cy="405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1"/>
              </a:lnSpc>
            </a:pPr>
            <a:r>
              <a:rPr lang="en-US" b="true" sz="2700">
                <a:solidFill>
                  <a:srgbClr val="000000"/>
                </a:solidFill>
                <a:latin typeface="Klein Heavy"/>
                <a:ea typeface="Klein Heavy"/>
                <a:cs typeface="Klein Heavy"/>
                <a:sym typeface="Klein Heavy"/>
              </a:rPr>
              <a:t>CNN – KARAKTER TANIMA: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52617" y="5491685"/>
            <a:ext cx="4163193" cy="78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1"/>
              </a:lnSpc>
            </a:pPr>
            <a:r>
              <a:rPr lang="en-US" b="true" sz="2700">
                <a:solidFill>
                  <a:srgbClr val="000000"/>
                </a:solidFill>
                <a:latin typeface="Klein Heavy"/>
                <a:ea typeface="Klein Heavy"/>
                <a:cs typeface="Klein Heavy"/>
                <a:sym typeface="Klein Heavy"/>
              </a:rPr>
              <a:t>RAPIDFUZZ – KELIME EŞLEŞTIRME: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7092901" y="5287515"/>
            <a:ext cx="5213486" cy="2521159"/>
            <a:chOff x="0" y="0"/>
            <a:chExt cx="1845976" cy="8926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845976" cy="892685"/>
            </a:xfrm>
            <a:custGeom>
              <a:avLst/>
              <a:gdLst/>
              <a:ahLst/>
              <a:cxnLst/>
              <a:rect r="r" b="b" t="t" l="l"/>
              <a:pathLst>
                <a:path h="892685" w="1845976">
                  <a:moveTo>
                    <a:pt x="46034" y="0"/>
                  </a:moveTo>
                  <a:lnTo>
                    <a:pt x="1799942" y="0"/>
                  </a:lnTo>
                  <a:cubicBezTo>
                    <a:pt x="1812151" y="0"/>
                    <a:pt x="1823860" y="4850"/>
                    <a:pt x="1832493" y="13483"/>
                  </a:cubicBezTo>
                  <a:cubicBezTo>
                    <a:pt x="1841126" y="22116"/>
                    <a:pt x="1845976" y="33825"/>
                    <a:pt x="1845976" y="46034"/>
                  </a:cubicBezTo>
                  <a:lnTo>
                    <a:pt x="1845976" y="846650"/>
                  </a:lnTo>
                  <a:cubicBezTo>
                    <a:pt x="1845976" y="858859"/>
                    <a:pt x="1841126" y="870568"/>
                    <a:pt x="1832493" y="879201"/>
                  </a:cubicBezTo>
                  <a:cubicBezTo>
                    <a:pt x="1823860" y="887835"/>
                    <a:pt x="1812151" y="892685"/>
                    <a:pt x="1799942" y="892685"/>
                  </a:cubicBezTo>
                  <a:lnTo>
                    <a:pt x="46034" y="892685"/>
                  </a:lnTo>
                  <a:cubicBezTo>
                    <a:pt x="20610" y="892685"/>
                    <a:pt x="0" y="872074"/>
                    <a:pt x="0" y="846650"/>
                  </a:cubicBezTo>
                  <a:lnTo>
                    <a:pt x="0" y="46034"/>
                  </a:lnTo>
                  <a:cubicBezTo>
                    <a:pt x="0" y="33825"/>
                    <a:pt x="4850" y="22116"/>
                    <a:pt x="13483" y="13483"/>
                  </a:cubicBezTo>
                  <a:cubicBezTo>
                    <a:pt x="22116" y="4850"/>
                    <a:pt x="33825" y="0"/>
                    <a:pt x="46034" y="0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845976" cy="940310"/>
            </a:xfrm>
            <a:prstGeom prst="rect">
              <a:avLst/>
            </a:prstGeom>
          </p:spPr>
          <p:txBody>
            <a:bodyPr anchor="ctr" rtlCol="false" tIns="37787" lIns="37787" bIns="37787" rIns="3778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7479065" y="6304765"/>
            <a:ext cx="4452562" cy="165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Kullanıcı görsel yükler, sistem sonucu API ile işler.</a:t>
            </a:r>
          </a:p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Web tabanlı arayüz ile görsel yükleme, tahmin sonucu ve ilaç bilgisi sunumu kolaylaşır.</a:t>
            </a:r>
          </a:p>
          <a:p>
            <a:pPr algn="just">
              <a:lnSpc>
                <a:spcPts val="2239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7269712" y="5540289"/>
            <a:ext cx="5036675" cy="78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1"/>
              </a:lnSpc>
            </a:pPr>
            <a:r>
              <a:rPr lang="en-US" b="true" sz="2700">
                <a:solidFill>
                  <a:srgbClr val="000000"/>
                </a:solidFill>
                <a:latin typeface="Klein Heavy"/>
                <a:ea typeface="Klein Heavy"/>
                <a:cs typeface="Klein Heavy"/>
                <a:sym typeface="Klein Heavy"/>
              </a:rPr>
              <a:t>REACT + FASTAPI – ARAYÜZ VE API: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785270" y="8831432"/>
            <a:ext cx="3474030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199" spc="347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10.05.2025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29700" y="1009650"/>
            <a:ext cx="8229600" cy="82296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4274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cap="flat" w="3810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9029700" y="-4859893"/>
            <a:ext cx="8229600" cy="82296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66775" cap="sq">
              <a:solidFill>
                <a:srgbClr val="FFC7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3183409"/>
            <a:ext cx="862188" cy="86218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r>
                <a:rPr lang="en-US" b="true" sz="2299">
                  <a:solidFill>
                    <a:srgbClr val="000000"/>
                  </a:solidFill>
                  <a:latin typeface="Klein Heavy"/>
                  <a:ea typeface="Klein Heavy"/>
                  <a:cs typeface="Klein Heavy"/>
                  <a:sym typeface="Klein Heavy"/>
                </a:rPr>
                <a:t>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4337933"/>
            <a:ext cx="862188" cy="86218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r>
                <a:rPr lang="en-US" b="true" sz="2299">
                  <a:solidFill>
                    <a:srgbClr val="000000"/>
                  </a:solidFill>
                  <a:latin typeface="Klein Heavy"/>
                  <a:ea typeface="Klein Heavy"/>
                  <a:cs typeface="Klein Heavy"/>
                  <a:sym typeface="Klein Heavy"/>
                </a:rPr>
                <a:t>2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3662976" y="1766874"/>
            <a:ext cx="2071621" cy="1951090"/>
          </a:xfrm>
          <a:custGeom>
            <a:avLst/>
            <a:gdLst/>
            <a:ahLst/>
            <a:cxnLst/>
            <a:rect r="r" b="b" t="t" l="l"/>
            <a:pathLst>
              <a:path h="1951090" w="2071621">
                <a:moveTo>
                  <a:pt x="0" y="0"/>
                </a:moveTo>
                <a:lnTo>
                  <a:pt x="2071621" y="0"/>
                </a:lnTo>
                <a:lnTo>
                  <a:pt x="2071621" y="1951090"/>
                </a:lnTo>
                <a:lnTo>
                  <a:pt x="0" y="1951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074842" y="4299833"/>
            <a:ext cx="6160011" cy="137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b="true" sz="1599" spc="36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Eğitim Sonuçları:</a:t>
            </a:r>
          </a:p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mAP50: %92.6 → Nesne konum tespiti başarısı</a:t>
            </a:r>
          </a:p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Recall: %82 → Kutuların doğru yakalanma oranı</a:t>
            </a:r>
          </a:p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Precision: %85 → Tespit edilen kutuların doğruluğu</a:t>
            </a:r>
          </a:p>
          <a:p>
            <a:pPr algn="just">
              <a:lnSpc>
                <a:spcPts val="2239"/>
              </a:lnSpc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1028700" y="5523971"/>
            <a:ext cx="7338463" cy="3600406"/>
            <a:chOff x="0" y="0"/>
            <a:chExt cx="9784617" cy="4800542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9784617" cy="4800542"/>
              <a:chOff x="0" y="0"/>
              <a:chExt cx="1932764" cy="948255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932764" cy="948255"/>
              </a:xfrm>
              <a:custGeom>
                <a:avLst/>
                <a:gdLst/>
                <a:ahLst/>
                <a:cxnLst/>
                <a:rect r="r" b="b" t="t" l="l"/>
                <a:pathLst>
                  <a:path h="948255" w="1932764">
                    <a:moveTo>
                      <a:pt x="32704" y="0"/>
                    </a:moveTo>
                    <a:lnTo>
                      <a:pt x="1900059" y="0"/>
                    </a:lnTo>
                    <a:cubicBezTo>
                      <a:pt x="1918122" y="0"/>
                      <a:pt x="1932764" y="14642"/>
                      <a:pt x="1932764" y="32704"/>
                    </a:cubicBezTo>
                    <a:lnTo>
                      <a:pt x="1932764" y="915551"/>
                    </a:lnTo>
                    <a:cubicBezTo>
                      <a:pt x="1932764" y="933613"/>
                      <a:pt x="1918122" y="948255"/>
                      <a:pt x="1900059" y="948255"/>
                    </a:cubicBezTo>
                    <a:lnTo>
                      <a:pt x="32704" y="948255"/>
                    </a:lnTo>
                    <a:cubicBezTo>
                      <a:pt x="14642" y="948255"/>
                      <a:pt x="0" y="933613"/>
                      <a:pt x="0" y="915551"/>
                    </a:cubicBezTo>
                    <a:lnTo>
                      <a:pt x="0" y="32704"/>
                    </a:lnTo>
                    <a:cubicBezTo>
                      <a:pt x="0" y="14642"/>
                      <a:pt x="14642" y="0"/>
                      <a:pt x="32704" y="0"/>
                    </a:cubicBezTo>
                    <a:close/>
                  </a:path>
                </a:pathLst>
              </a:custGeom>
              <a:solidFill>
                <a:srgbClr val="FFC70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1932764" cy="9958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1251926" y="479969"/>
              <a:ext cx="7280764" cy="3840603"/>
            </a:xfrm>
            <a:custGeom>
              <a:avLst/>
              <a:gdLst/>
              <a:ahLst/>
              <a:cxnLst/>
              <a:rect r="r" b="b" t="t" l="l"/>
              <a:pathLst>
                <a:path h="3840603" w="7280764">
                  <a:moveTo>
                    <a:pt x="0" y="0"/>
                  </a:moveTo>
                  <a:lnTo>
                    <a:pt x="7280764" y="0"/>
                  </a:lnTo>
                  <a:lnTo>
                    <a:pt x="7280764" y="3840603"/>
                  </a:lnTo>
                  <a:lnTo>
                    <a:pt x="0" y="3840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502230" y="331889"/>
            <a:ext cx="8001000" cy="2851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7"/>
              </a:lnSpc>
            </a:pPr>
            <a:r>
              <a:rPr lang="en-US" b="true" sz="10354" spc="-207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YOLOv8 ile Kutu Tespiti: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74842" y="3172543"/>
            <a:ext cx="4584872" cy="1102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</a:t>
            </a:r>
            <a:r>
              <a:rPr lang="en-US" b="true" sz="1599" spc="36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YOLO Mimarisi:</a:t>
            </a: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 Görselin tamamına tek seferde bakarak, kutuların koordinatlarını ve sınıflarını belirler.</a:t>
            </a:r>
          </a:p>
          <a:p>
            <a:pPr algn="just">
              <a:lnSpc>
                <a:spcPts val="2239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3785270" y="8831432"/>
            <a:ext cx="3474030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199" spc="347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10.05.2025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cap="flat" w="3810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410162" y="162978"/>
            <a:ext cx="13550935" cy="2724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02"/>
              </a:lnSpc>
            </a:pPr>
            <a:r>
              <a:rPr lang="en-US" b="true" sz="9900" spc="-198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CNN ile OCR – Karakter Tanıma: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10162" y="6088774"/>
            <a:ext cx="5213486" cy="2715103"/>
            <a:chOff x="0" y="0"/>
            <a:chExt cx="6951314" cy="362013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51314" cy="3620138"/>
              <a:chOff x="0" y="0"/>
              <a:chExt cx="1373099" cy="715089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73099" cy="715089"/>
              </a:xfrm>
              <a:custGeom>
                <a:avLst/>
                <a:gdLst/>
                <a:ahLst/>
                <a:cxnLst/>
                <a:rect r="r" b="b" t="t" l="l"/>
                <a:pathLst>
                  <a:path h="715089" w="1373099">
                    <a:moveTo>
                      <a:pt x="46034" y="0"/>
                    </a:moveTo>
                    <a:lnTo>
                      <a:pt x="1327065" y="0"/>
                    </a:lnTo>
                    <a:cubicBezTo>
                      <a:pt x="1352489" y="0"/>
                      <a:pt x="1373099" y="20610"/>
                      <a:pt x="1373099" y="46034"/>
                    </a:cubicBezTo>
                    <a:lnTo>
                      <a:pt x="1373099" y="669055"/>
                    </a:lnTo>
                    <a:cubicBezTo>
                      <a:pt x="1373099" y="694479"/>
                      <a:pt x="1352489" y="715089"/>
                      <a:pt x="1327065" y="715089"/>
                    </a:cubicBezTo>
                    <a:lnTo>
                      <a:pt x="46034" y="715089"/>
                    </a:lnTo>
                    <a:cubicBezTo>
                      <a:pt x="33825" y="715089"/>
                      <a:pt x="22116" y="710239"/>
                      <a:pt x="13483" y="701606"/>
                    </a:cubicBezTo>
                    <a:cubicBezTo>
                      <a:pt x="4850" y="692973"/>
                      <a:pt x="0" y="681264"/>
                      <a:pt x="0" y="669055"/>
                    </a:cubicBezTo>
                    <a:lnTo>
                      <a:pt x="0" y="46034"/>
                    </a:lnTo>
                    <a:cubicBezTo>
                      <a:pt x="0" y="33825"/>
                      <a:pt x="4850" y="22116"/>
                      <a:pt x="13483" y="13483"/>
                    </a:cubicBezTo>
                    <a:cubicBezTo>
                      <a:pt x="22116" y="4850"/>
                      <a:pt x="33825" y="0"/>
                      <a:pt x="46034" y="0"/>
                    </a:cubicBezTo>
                    <a:close/>
                  </a:path>
                </a:pathLst>
              </a:custGeom>
              <a:solidFill>
                <a:srgbClr val="FFC70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1373099" cy="7627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514885" y="1215076"/>
              <a:ext cx="5936750" cy="18254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345439" indent="-172720" lvl="1">
                <a:lnSpc>
                  <a:spcPts val="2239"/>
                </a:lnSpc>
                <a:buFont typeface="Arial"/>
                <a:buChar char="•"/>
              </a:pPr>
              <a:r>
                <a:rPr lang="en-US" sz="1599" spc="36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Görsel → gri tonlama</a:t>
              </a:r>
            </a:p>
            <a:p>
              <a:pPr algn="just" marL="345439" indent="-172720" lvl="1">
                <a:lnSpc>
                  <a:spcPts val="2239"/>
                </a:lnSpc>
                <a:buFont typeface="Arial"/>
                <a:buChar char="•"/>
              </a:pPr>
              <a:r>
                <a:rPr lang="en-US" sz="1599" spc="36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 </a:t>
              </a:r>
              <a:r>
                <a:rPr lang="en-US" sz="1599" spc="36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Histogram eşitleme (kontrast artırımı)</a:t>
              </a:r>
            </a:p>
            <a:p>
              <a:pPr algn="just" marL="345439" indent="-172720" lvl="1">
                <a:lnSpc>
                  <a:spcPts val="2239"/>
                </a:lnSpc>
                <a:buFont typeface="Arial"/>
                <a:buChar char="•"/>
              </a:pPr>
              <a:r>
                <a:rPr lang="en-US" sz="1599" spc="36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 </a:t>
              </a:r>
              <a:r>
                <a:rPr lang="en-US" sz="1599" spc="36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32×32 piksel’e yeniden boyutlandırma</a:t>
              </a:r>
            </a:p>
            <a:p>
              <a:pPr algn="just" marL="345439" indent="-172720" lvl="1">
                <a:lnSpc>
                  <a:spcPts val="2239"/>
                </a:lnSpc>
                <a:buFont typeface="Arial"/>
                <a:buChar char="•"/>
              </a:pPr>
              <a:r>
                <a:rPr lang="en-US" sz="1599" spc="36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 </a:t>
              </a:r>
              <a:r>
                <a:rPr lang="en-US" sz="1599" spc="36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Tensor dönüşümü ve normalize işlemi</a:t>
              </a:r>
            </a:p>
            <a:p>
              <a:pPr algn="just">
                <a:lnSpc>
                  <a:spcPts val="2239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514885" y="471871"/>
              <a:ext cx="5936750" cy="5400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51"/>
                </a:lnSpc>
              </a:pPr>
              <a:r>
                <a:rPr lang="en-US" b="true" sz="2700">
                  <a:solidFill>
                    <a:srgbClr val="000000"/>
                  </a:solidFill>
                  <a:latin typeface="Klein Heavy"/>
                  <a:ea typeface="Klein Heavy"/>
                  <a:cs typeface="Klein Heavy"/>
                  <a:sym typeface="Klein Heavy"/>
                </a:rPr>
                <a:t>ÖNIŞLEME ADIMLARI: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10162" y="2957348"/>
            <a:ext cx="5213486" cy="2715103"/>
            <a:chOff x="0" y="0"/>
            <a:chExt cx="6951314" cy="362013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6951314" cy="3620138"/>
              <a:chOff x="0" y="0"/>
              <a:chExt cx="1373099" cy="71508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373099" cy="715089"/>
              </a:xfrm>
              <a:custGeom>
                <a:avLst/>
                <a:gdLst/>
                <a:ahLst/>
                <a:cxnLst/>
                <a:rect r="r" b="b" t="t" l="l"/>
                <a:pathLst>
                  <a:path h="715089" w="1373099">
                    <a:moveTo>
                      <a:pt x="46034" y="0"/>
                    </a:moveTo>
                    <a:lnTo>
                      <a:pt x="1327065" y="0"/>
                    </a:lnTo>
                    <a:cubicBezTo>
                      <a:pt x="1352489" y="0"/>
                      <a:pt x="1373099" y="20610"/>
                      <a:pt x="1373099" y="46034"/>
                    </a:cubicBezTo>
                    <a:lnTo>
                      <a:pt x="1373099" y="669055"/>
                    </a:lnTo>
                    <a:cubicBezTo>
                      <a:pt x="1373099" y="694479"/>
                      <a:pt x="1352489" y="715089"/>
                      <a:pt x="1327065" y="715089"/>
                    </a:cubicBezTo>
                    <a:lnTo>
                      <a:pt x="46034" y="715089"/>
                    </a:lnTo>
                    <a:cubicBezTo>
                      <a:pt x="33825" y="715089"/>
                      <a:pt x="22116" y="710239"/>
                      <a:pt x="13483" y="701606"/>
                    </a:cubicBezTo>
                    <a:cubicBezTo>
                      <a:pt x="4850" y="692973"/>
                      <a:pt x="0" y="681264"/>
                      <a:pt x="0" y="669055"/>
                    </a:cubicBezTo>
                    <a:lnTo>
                      <a:pt x="0" y="46034"/>
                    </a:lnTo>
                    <a:cubicBezTo>
                      <a:pt x="0" y="33825"/>
                      <a:pt x="4850" y="22116"/>
                      <a:pt x="13483" y="13483"/>
                    </a:cubicBezTo>
                    <a:cubicBezTo>
                      <a:pt x="22116" y="4850"/>
                      <a:pt x="33825" y="0"/>
                      <a:pt x="46034" y="0"/>
                    </a:cubicBezTo>
                    <a:close/>
                  </a:path>
                </a:pathLst>
              </a:custGeom>
              <a:solidFill>
                <a:srgbClr val="FFC70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1373099" cy="7627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258563" y="314920"/>
              <a:ext cx="5936750" cy="5400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51"/>
                </a:lnSpc>
              </a:pPr>
              <a:r>
                <a:rPr lang="en-US" b="true" sz="2700">
                  <a:solidFill>
                    <a:srgbClr val="545454"/>
                  </a:solidFill>
                  <a:latin typeface="Klein Heavy"/>
                  <a:ea typeface="Klein Heavy"/>
                  <a:cs typeface="Klein Heavy"/>
                  <a:sym typeface="Klein Heavy"/>
                </a:rPr>
                <a:t> EĞITIM SÜRECI: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258563" y="900664"/>
              <a:ext cx="6434189" cy="25620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345439" indent="-172720" lvl="1">
                <a:lnSpc>
                  <a:spcPts val="2239"/>
                </a:lnSpc>
                <a:buFont typeface="Arial"/>
                <a:buChar char="•"/>
              </a:pPr>
              <a:r>
                <a:rPr lang="en-US" sz="1599">
                  <a:solidFill>
                    <a:srgbClr val="545454"/>
                  </a:solidFill>
                  <a:latin typeface="Klein"/>
                  <a:ea typeface="Klein"/>
                  <a:cs typeface="Klein"/>
                  <a:sym typeface="Klein"/>
                </a:rPr>
                <a:t>Model, harf ve rakamlardan oluşan özel veri kümesiyle eğitildi.</a:t>
              </a:r>
            </a:p>
            <a:p>
              <a:pPr algn="just" marL="345439" indent="-172720" lvl="1">
                <a:lnSpc>
                  <a:spcPts val="2239"/>
                </a:lnSpc>
                <a:buFont typeface="Arial"/>
                <a:buChar char="•"/>
              </a:pPr>
              <a:r>
                <a:rPr lang="en-US" sz="1599">
                  <a:solidFill>
                    <a:srgbClr val="545454"/>
                  </a:solidFill>
                  <a:latin typeface="Klein"/>
                  <a:ea typeface="Klein"/>
                  <a:cs typeface="Klein"/>
                  <a:sym typeface="Klein"/>
                </a:rPr>
                <a:t>Eğitim sırasında doğruluk %62’den %93’e kadar yükseldi.</a:t>
              </a:r>
            </a:p>
            <a:p>
              <a:pPr algn="just" marL="345439" indent="-172720" lvl="1">
                <a:lnSpc>
                  <a:spcPts val="2239"/>
                </a:lnSpc>
                <a:buFont typeface="Arial"/>
                <a:buChar char="•"/>
              </a:pPr>
              <a:r>
                <a:rPr lang="en-US" sz="1599">
                  <a:solidFill>
                    <a:srgbClr val="545454"/>
                  </a:solidFill>
                  <a:latin typeface="Klein"/>
                  <a:ea typeface="Klein"/>
                  <a:cs typeface="Klein"/>
                  <a:sym typeface="Klein"/>
                </a:rPr>
                <a:t>Test doğruluğu: %92.8 → modeli genelleme başarısı yüksek.</a:t>
              </a:r>
            </a:p>
            <a:p>
              <a:pPr algn="just">
                <a:lnSpc>
                  <a:spcPts val="223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029700" y="-6422331"/>
            <a:ext cx="8229600" cy="822960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66775" cap="sq">
              <a:solidFill>
                <a:srgbClr val="FFC7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541552" y="456105"/>
            <a:ext cx="1421016" cy="142101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155370" y="2732918"/>
            <a:ext cx="9366915" cy="6306159"/>
            <a:chOff x="0" y="0"/>
            <a:chExt cx="2467006" cy="166088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467006" cy="1660882"/>
            </a:xfrm>
            <a:custGeom>
              <a:avLst/>
              <a:gdLst/>
              <a:ahLst/>
              <a:cxnLst/>
              <a:rect r="r" b="b" t="t" l="l"/>
              <a:pathLst>
                <a:path h="1660882" w="2467006">
                  <a:moveTo>
                    <a:pt x="25622" y="0"/>
                  </a:moveTo>
                  <a:lnTo>
                    <a:pt x="2441384" y="0"/>
                  </a:lnTo>
                  <a:cubicBezTo>
                    <a:pt x="2455535" y="0"/>
                    <a:pt x="2467006" y="11471"/>
                    <a:pt x="2467006" y="25622"/>
                  </a:cubicBezTo>
                  <a:lnTo>
                    <a:pt x="2467006" y="1635259"/>
                  </a:lnTo>
                  <a:cubicBezTo>
                    <a:pt x="2467006" y="1642055"/>
                    <a:pt x="2464307" y="1648572"/>
                    <a:pt x="2459502" y="1653377"/>
                  </a:cubicBezTo>
                  <a:cubicBezTo>
                    <a:pt x="2454697" y="1658182"/>
                    <a:pt x="2448180" y="1660882"/>
                    <a:pt x="2441384" y="1660882"/>
                  </a:cubicBezTo>
                  <a:lnTo>
                    <a:pt x="25622" y="1660882"/>
                  </a:lnTo>
                  <a:cubicBezTo>
                    <a:pt x="18827" y="1660882"/>
                    <a:pt x="12310" y="1658182"/>
                    <a:pt x="7505" y="1653377"/>
                  </a:cubicBezTo>
                  <a:cubicBezTo>
                    <a:pt x="2699" y="1648572"/>
                    <a:pt x="0" y="1642055"/>
                    <a:pt x="0" y="1635259"/>
                  </a:cubicBezTo>
                  <a:lnTo>
                    <a:pt x="0" y="25622"/>
                  </a:lnTo>
                  <a:cubicBezTo>
                    <a:pt x="0" y="18827"/>
                    <a:pt x="2699" y="12310"/>
                    <a:pt x="7505" y="7505"/>
                  </a:cubicBezTo>
                  <a:cubicBezTo>
                    <a:pt x="12310" y="2699"/>
                    <a:pt x="18827" y="0"/>
                    <a:pt x="25622" y="0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2467006" cy="17085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6881587" y="3461989"/>
            <a:ext cx="8016787" cy="5479282"/>
          </a:xfrm>
          <a:custGeom>
            <a:avLst/>
            <a:gdLst/>
            <a:ahLst/>
            <a:cxnLst/>
            <a:rect r="r" b="b" t="t" l="l"/>
            <a:pathLst>
              <a:path h="5479282" w="8016787">
                <a:moveTo>
                  <a:pt x="0" y="0"/>
                </a:moveTo>
                <a:lnTo>
                  <a:pt x="8016787" y="0"/>
                </a:lnTo>
                <a:lnTo>
                  <a:pt x="8016787" y="5479282"/>
                </a:lnTo>
                <a:lnTo>
                  <a:pt x="0" y="5479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" r="0" b="-2271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562562" y="3109748"/>
            <a:ext cx="5213486" cy="2715103"/>
            <a:chOff x="0" y="0"/>
            <a:chExt cx="1373099" cy="71508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373099" cy="715089"/>
            </a:xfrm>
            <a:custGeom>
              <a:avLst/>
              <a:gdLst/>
              <a:ahLst/>
              <a:cxnLst/>
              <a:rect r="r" b="b" t="t" l="l"/>
              <a:pathLst>
                <a:path h="715089" w="1373099">
                  <a:moveTo>
                    <a:pt x="46034" y="0"/>
                  </a:moveTo>
                  <a:lnTo>
                    <a:pt x="1327065" y="0"/>
                  </a:lnTo>
                  <a:cubicBezTo>
                    <a:pt x="1352489" y="0"/>
                    <a:pt x="1373099" y="20610"/>
                    <a:pt x="1373099" y="46034"/>
                  </a:cubicBezTo>
                  <a:lnTo>
                    <a:pt x="1373099" y="669055"/>
                  </a:lnTo>
                  <a:cubicBezTo>
                    <a:pt x="1373099" y="694479"/>
                    <a:pt x="1352489" y="715089"/>
                    <a:pt x="1327065" y="715089"/>
                  </a:cubicBezTo>
                  <a:lnTo>
                    <a:pt x="46034" y="715089"/>
                  </a:lnTo>
                  <a:cubicBezTo>
                    <a:pt x="33825" y="715089"/>
                    <a:pt x="22116" y="710239"/>
                    <a:pt x="13483" y="701606"/>
                  </a:cubicBezTo>
                  <a:cubicBezTo>
                    <a:pt x="4850" y="692973"/>
                    <a:pt x="0" y="681264"/>
                    <a:pt x="0" y="669055"/>
                  </a:cubicBezTo>
                  <a:lnTo>
                    <a:pt x="0" y="46034"/>
                  </a:lnTo>
                  <a:cubicBezTo>
                    <a:pt x="0" y="33825"/>
                    <a:pt x="4850" y="22116"/>
                    <a:pt x="13483" y="13483"/>
                  </a:cubicBezTo>
                  <a:cubicBezTo>
                    <a:pt x="22116" y="4850"/>
                    <a:pt x="33825" y="0"/>
                    <a:pt x="46034" y="0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373099" cy="7627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756484" y="3345938"/>
            <a:ext cx="4452562" cy="405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1"/>
              </a:lnSpc>
            </a:pPr>
            <a:r>
              <a:rPr lang="en-US" b="true" sz="2700">
                <a:solidFill>
                  <a:srgbClr val="000000"/>
                </a:solidFill>
                <a:latin typeface="Klein Heavy"/>
                <a:ea typeface="Klein Heavy"/>
                <a:cs typeface="Klein Heavy"/>
                <a:sym typeface="Klein Heavy"/>
              </a:rPr>
              <a:t> EĞITIM SÜRECI: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56484" y="3775721"/>
            <a:ext cx="4825642" cy="193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Model, harf ve rakamlardan oluşan özel veri kümesiyle eğitildi.</a:t>
            </a:r>
          </a:p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Eğitim sırasında doğruluk %62’den %93’e kadar yükseldi.</a:t>
            </a:r>
          </a:p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Test doğruluğu: %92.8 → modeli genelleme başarısı yüksek.</a:t>
            </a:r>
          </a:p>
          <a:p>
            <a:pPr algn="just">
              <a:lnSpc>
                <a:spcPts val="2239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6428730" y="2832630"/>
            <a:ext cx="8823330" cy="872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79"/>
              </a:lnSpc>
            </a:pPr>
            <a:r>
              <a:rPr lang="en-US" sz="1699" b="true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Çıktı</a:t>
            </a:r>
            <a:r>
              <a:rPr lang="en-US" sz="16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: Her karakter ayrı olarak analiz edildi. Parça parça Birleştirilip kelime oluşturuldu.</a:t>
            </a:r>
          </a:p>
          <a:p>
            <a:pPr algn="just">
              <a:lnSpc>
                <a:spcPts val="2239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3785270" y="8831432"/>
            <a:ext cx="3474030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199" spc="347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10.05.2025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52519" y="-6629421"/>
            <a:ext cx="8229600" cy="82296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66775" cap="sq">
              <a:solidFill>
                <a:srgbClr val="FFC7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53147" y="4977470"/>
            <a:ext cx="1624233" cy="1620041"/>
            <a:chOff x="0" y="0"/>
            <a:chExt cx="1072551" cy="10697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2551" cy="1069783"/>
            </a:xfrm>
            <a:custGeom>
              <a:avLst/>
              <a:gdLst/>
              <a:ahLst/>
              <a:cxnLst/>
              <a:rect r="r" b="b" t="t" l="l"/>
              <a:pathLst>
                <a:path h="1069783" w="1072551">
                  <a:moveTo>
                    <a:pt x="536276" y="0"/>
                  </a:moveTo>
                  <a:cubicBezTo>
                    <a:pt x="240099" y="0"/>
                    <a:pt x="0" y="239479"/>
                    <a:pt x="0" y="534892"/>
                  </a:cubicBezTo>
                  <a:cubicBezTo>
                    <a:pt x="0" y="830304"/>
                    <a:pt x="240099" y="1069783"/>
                    <a:pt x="536276" y="1069783"/>
                  </a:cubicBezTo>
                  <a:cubicBezTo>
                    <a:pt x="832452" y="1069783"/>
                    <a:pt x="1072551" y="830304"/>
                    <a:pt x="1072551" y="534892"/>
                  </a:cubicBezTo>
                  <a:cubicBezTo>
                    <a:pt x="1072551" y="239479"/>
                    <a:pt x="832452" y="0"/>
                    <a:pt x="536276" y="0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0552" y="43142"/>
              <a:ext cx="871448" cy="926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r>
                <a:rPr lang="en-US" b="true" sz="2299">
                  <a:solidFill>
                    <a:srgbClr val="000000"/>
                  </a:solidFill>
                  <a:latin typeface="Klein Heavy"/>
                  <a:ea typeface="Klein Heavy"/>
                  <a:cs typeface="Klein Heavy"/>
                  <a:sym typeface="Klein Heavy"/>
                </a:rPr>
                <a:t>Çözüm: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029700" y="1009650"/>
            <a:ext cx="8229600" cy="82296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42745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cap="flat" w="3810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4672778" y="1192926"/>
            <a:ext cx="1914397" cy="1960742"/>
          </a:xfrm>
          <a:custGeom>
            <a:avLst/>
            <a:gdLst/>
            <a:ahLst/>
            <a:cxnLst/>
            <a:rect r="r" b="b" t="t" l="l"/>
            <a:pathLst>
              <a:path h="1960742" w="1914397">
                <a:moveTo>
                  <a:pt x="0" y="0"/>
                </a:moveTo>
                <a:lnTo>
                  <a:pt x="1914397" y="0"/>
                </a:lnTo>
                <a:lnTo>
                  <a:pt x="1914397" y="1960742"/>
                </a:lnTo>
                <a:lnTo>
                  <a:pt x="0" y="1960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53147" y="3803355"/>
            <a:ext cx="9456230" cy="5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Kutunun dışında da küçük yazılar, simgeler olabilir. Bunların çoğu bizim ihtiyacımız olan ilaç İsmiyle alakasız bilgilerdir fakat yinede OCR tarafından yanlışlıkla okunabilir.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5486" y="1095375"/>
            <a:ext cx="11392477" cy="2066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8000" spc="-16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Yazı Seçimi Stratejisi – “En Büyük Satır”: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65715" y="5067640"/>
            <a:ext cx="4911366" cy="165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Görseldeki tüm karakter kutuları yüksekliğe göre gruplanır.</a:t>
            </a:r>
          </a:p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Aynı satıra ait olanlar gruplanır.</a:t>
            </a:r>
          </a:p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Ortalama yüksekliği en büyük olan satır seçilir.</a:t>
            </a:r>
          </a:p>
          <a:p>
            <a:pPr algn="just">
              <a:lnSpc>
                <a:spcPts val="223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745860" y="3327740"/>
            <a:ext cx="1077087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Problem: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753147" y="6768083"/>
            <a:ext cx="1624233" cy="1620041"/>
            <a:chOff x="0" y="0"/>
            <a:chExt cx="1072551" cy="106978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72551" cy="1069783"/>
            </a:xfrm>
            <a:custGeom>
              <a:avLst/>
              <a:gdLst/>
              <a:ahLst/>
              <a:cxnLst/>
              <a:rect r="r" b="b" t="t" l="l"/>
              <a:pathLst>
                <a:path h="1069783" w="1072551">
                  <a:moveTo>
                    <a:pt x="536276" y="0"/>
                  </a:moveTo>
                  <a:cubicBezTo>
                    <a:pt x="240099" y="0"/>
                    <a:pt x="0" y="239479"/>
                    <a:pt x="0" y="534892"/>
                  </a:cubicBezTo>
                  <a:cubicBezTo>
                    <a:pt x="0" y="830304"/>
                    <a:pt x="240099" y="1069783"/>
                    <a:pt x="536276" y="1069783"/>
                  </a:cubicBezTo>
                  <a:cubicBezTo>
                    <a:pt x="832452" y="1069783"/>
                    <a:pt x="1072551" y="830304"/>
                    <a:pt x="1072551" y="534892"/>
                  </a:cubicBezTo>
                  <a:cubicBezTo>
                    <a:pt x="1072551" y="239479"/>
                    <a:pt x="832452" y="0"/>
                    <a:pt x="536276" y="0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0552" y="43142"/>
              <a:ext cx="871448" cy="926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r>
                <a:rPr lang="en-US" b="true" sz="2299">
                  <a:solidFill>
                    <a:srgbClr val="000000"/>
                  </a:solidFill>
                  <a:latin typeface="Klein Heavy"/>
                  <a:ea typeface="Klein Heavy"/>
                  <a:cs typeface="Klein Heavy"/>
                  <a:sym typeface="Klein Heavy"/>
                </a:rPr>
                <a:t>Sonuç: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765715" y="7009539"/>
            <a:ext cx="4452562" cy="137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Sadece asıl “marka ismi” veya “ana yazı” tanınır.</a:t>
            </a:r>
          </a:p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Gü</a:t>
            </a:r>
            <a:r>
              <a:rPr lang="en-US" sz="1599" spc="36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rültü azaldı, doğruluk %10’a kadar arttı.</a:t>
            </a:r>
          </a:p>
          <a:p>
            <a:pPr algn="just">
              <a:lnSpc>
                <a:spcPts val="223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3785270" y="8831432"/>
            <a:ext cx="3474030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199" spc="347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10.05.2025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29700" y="1009650"/>
            <a:ext cx="8229600" cy="82296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4274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801591" y="-3427196"/>
            <a:ext cx="8229600" cy="82296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66775" cap="sq">
              <a:solidFill>
                <a:srgbClr val="FFC7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cap="flat" w="3810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270640" y="6513655"/>
            <a:ext cx="7821296" cy="82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Tahmin ile veri kümesindeki tüm kelimeler arasında benzerlik skorları hesaplar.</a:t>
            </a:r>
          </a:p>
          <a:p>
            <a:pPr algn="just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%70 üzeri benzerlik varsa, en yakın olanı eşleştirir.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85725"/>
            <a:ext cx="8362577" cy="366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10"/>
              </a:lnSpc>
            </a:pPr>
            <a:r>
              <a:rPr lang="en-US" b="true" sz="9900" spc="-198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CSV Tabanlı İlaç Eşleştirmesi: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37085" y="4108666"/>
            <a:ext cx="5699916" cy="1387476"/>
            <a:chOff x="0" y="0"/>
            <a:chExt cx="7599888" cy="1849968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222519" y="-47625"/>
              <a:ext cx="7377369" cy="4277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659"/>
                </a:lnSpc>
              </a:pPr>
              <a:r>
                <a:rPr lang="en-US" b="true" sz="1899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EŞLEŞME SÜRECI: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92854"/>
              <a:ext cx="7377369" cy="14571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345436" indent="-172718" lvl="1">
                <a:lnSpc>
                  <a:spcPts val="2239"/>
                </a:lnSpc>
                <a:buFont typeface="Arial"/>
                <a:buChar char="•"/>
              </a:pPr>
              <a:r>
                <a:rPr lang="en-US" sz="1599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OCR MODELI BIR KELIME ÜRETIR: ÖRN. PAROL</a:t>
              </a:r>
            </a:p>
            <a:p>
              <a:pPr algn="just" marL="345436" indent="-172718" lvl="1">
                <a:lnSpc>
                  <a:spcPts val="2239"/>
                </a:lnSpc>
                <a:buFont typeface="Arial"/>
                <a:buChar char="•"/>
              </a:pPr>
              <a:r>
                <a:rPr lang="en-US" sz="1599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BU KELIME, MEDICINE_INFO.CSV IÇINDE RAPIDFUZZ ILE ARANIR.</a:t>
              </a:r>
            </a:p>
            <a:p>
              <a:pPr algn="just">
                <a:lnSpc>
                  <a:spcPts val="223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60885" y="6114240"/>
            <a:ext cx="327063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RapidFuzz Ne Yapıyor?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785270" y="8831432"/>
            <a:ext cx="3474030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199" spc="347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10.05.2025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59861" y="1807976"/>
            <a:ext cx="8229600" cy="82296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3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670470" y="-3363832"/>
            <a:ext cx="8229600" cy="82296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66775" cap="sq">
              <a:solidFill>
                <a:srgbClr val="FFC7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cap="flat" w="3810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4002062" y="3733431"/>
            <a:ext cx="2911658" cy="157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19"/>
              </a:lnSpc>
            </a:pPr>
            <a:r>
              <a:rPr lang="en-US" b="true" sz="1799" spc="41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CNN – OCR Doğruluğu:</a:t>
            </a:r>
          </a:p>
          <a:p>
            <a:pPr algn="just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 spc="41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Test doğruluğu: %92.8</a:t>
            </a:r>
          </a:p>
          <a:p>
            <a:pPr algn="just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 spc="41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Eğitim boyunca tutarlı kayıp azalışı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84043"/>
            <a:ext cx="8650111" cy="2993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29"/>
              </a:lnSpc>
            </a:pPr>
            <a:r>
              <a:rPr lang="en-US" b="true" sz="9935" spc="-198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PERFORMANS SONUÇLARI: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7698" y="3587750"/>
            <a:ext cx="2187675" cy="1887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19"/>
              </a:lnSpc>
            </a:pPr>
            <a:r>
              <a:rPr lang="en-US" b="true" sz="1799" spc="41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YOLOv8 – Kutu Tespiti:</a:t>
            </a:r>
          </a:p>
          <a:p>
            <a:pPr algn="just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 spc="41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mAP50: %92.6</a:t>
            </a:r>
          </a:p>
          <a:p>
            <a:pPr algn="just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 spc="41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Precision: %85</a:t>
            </a:r>
          </a:p>
          <a:p>
            <a:pPr algn="just" marL="388618" indent="-194309" lvl="1">
              <a:lnSpc>
                <a:spcPts val="2519"/>
              </a:lnSpc>
              <a:buFont typeface="Arial"/>
              <a:buChar char="•"/>
            </a:pPr>
            <a:r>
              <a:rPr lang="en-US" sz="1799" spc="41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Recall: %82</a:t>
            </a:r>
          </a:p>
          <a:p>
            <a:pPr algn="just">
              <a:lnSpc>
                <a:spcPts val="251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77698" y="5652135"/>
            <a:ext cx="12367511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Kutusuz Görseller: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En büyük yazıyı alma yöntemi ile başarı korundu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Sistem genel olarak esnek ve güvenilir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85270" y="8831432"/>
            <a:ext cx="3474030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199" spc="347">
                <a:solidFill>
                  <a:srgbClr val="545454"/>
                </a:solidFill>
                <a:latin typeface="Klein"/>
                <a:ea typeface="Klein"/>
                <a:cs typeface="Klein"/>
                <a:sym typeface="Klein"/>
              </a:rPr>
              <a:t>10.05.2025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DAGnC91lm04</dc:identifier>
  <dcterms:modified xsi:type="dcterms:W3CDTF">2011-08-01T06:04:30Z</dcterms:modified>
  <cp:revision>1</cp:revision>
  <dc:title>Orhancan Yıldırım</dc:title>
</cp:coreProperties>
</file>