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1" r:id="rId4"/>
  </p:sldMasterIdLst>
  <p:notesMasterIdLst>
    <p:notesMasterId r:id="rId14"/>
  </p:notesMasterIdLst>
  <p:handoutMasterIdLst>
    <p:handoutMasterId r:id="rId15"/>
  </p:handoutMasterIdLst>
  <p:sldIdLst>
    <p:sldId id="899" r:id="rId5"/>
    <p:sldId id="904" r:id="rId6"/>
    <p:sldId id="905" r:id="rId7"/>
    <p:sldId id="901" r:id="rId8"/>
    <p:sldId id="902" r:id="rId9"/>
    <p:sldId id="903" r:id="rId10"/>
    <p:sldId id="907" r:id="rId11"/>
    <p:sldId id="906" r:id="rId12"/>
    <p:sldId id="908" r:id="rId13"/>
  </p:sldIdLst>
  <p:sldSz cx="9144000" cy="6858000" type="screen4x3"/>
  <p:notesSz cx="9305925" cy="7019925"/>
  <p:custDataLst>
    <p:tags r:id="rId1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9">
          <p15:clr>
            <a:srgbClr val="A4A3A4"/>
          </p15:clr>
        </p15:guide>
        <p15:guide id="2" orient="horz" pos="836">
          <p15:clr>
            <a:srgbClr val="A4A3A4"/>
          </p15:clr>
        </p15:guide>
        <p15:guide id="3" pos="548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211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6600"/>
    <a:srgbClr val="0000FF"/>
    <a:srgbClr val="965B8E"/>
    <a:srgbClr val="7B4B88"/>
    <a:srgbClr val="E4E4E4"/>
    <a:srgbClr val="6D7076"/>
    <a:srgbClr val="FFFFFF"/>
    <a:srgbClr val="00446A"/>
    <a:srgbClr val="E9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738" autoAdjust="0"/>
  </p:normalViewPr>
  <p:slideViewPr>
    <p:cSldViewPr snapToGrid="0" showGuides="1">
      <p:cViewPr varScale="1">
        <p:scale>
          <a:sx n="134" d="100"/>
          <a:sy n="134" d="100"/>
        </p:scale>
        <p:origin x="-954" y="-78"/>
      </p:cViewPr>
      <p:guideLst>
        <p:guide orient="horz" pos="2189"/>
        <p:guide orient="horz" pos="836"/>
        <p:guide pos="5481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7" d="100"/>
          <a:sy n="127" d="100"/>
        </p:scale>
        <p:origin x="-1020" y="-102"/>
      </p:cViewPr>
      <p:guideLst>
        <p:guide orient="horz" pos="2211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2971" cy="350532"/>
          </a:xfrm>
          <a:prstGeom prst="rect">
            <a:avLst/>
          </a:prstGeom>
        </p:spPr>
        <p:txBody>
          <a:bodyPr vert="horz" lIns="88287" tIns="44143" rIns="88287" bIns="441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0936" y="0"/>
            <a:ext cx="4032971" cy="350532"/>
          </a:xfrm>
          <a:prstGeom prst="rect">
            <a:avLst/>
          </a:prstGeom>
        </p:spPr>
        <p:txBody>
          <a:bodyPr vert="horz" lIns="88287" tIns="44143" rIns="88287" bIns="44143" rtlCol="0"/>
          <a:lstStyle>
            <a:lvl1pPr algn="r">
              <a:defRPr sz="1200"/>
            </a:lvl1pPr>
          </a:lstStyle>
          <a:p>
            <a:fld id="{3603A3DC-285A-48EF-A6A9-13284B292DDB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68234"/>
            <a:ext cx="4032971" cy="350532"/>
          </a:xfrm>
          <a:prstGeom prst="rect">
            <a:avLst/>
          </a:prstGeom>
        </p:spPr>
        <p:txBody>
          <a:bodyPr vert="horz" lIns="88287" tIns="44143" rIns="88287" bIns="441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0936" y="6668234"/>
            <a:ext cx="4032971" cy="350532"/>
          </a:xfrm>
          <a:prstGeom prst="rect">
            <a:avLst/>
          </a:prstGeom>
        </p:spPr>
        <p:txBody>
          <a:bodyPr vert="horz" lIns="88287" tIns="44143" rIns="88287" bIns="44143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7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32971" cy="35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8" tIns="46664" rIns="93328" bIns="46664" numCol="1" anchor="t" anchorCtr="0" compatLnSpc="1">
            <a:prstTxWarp prst="textNoShape">
              <a:avLst/>
            </a:prstTxWarp>
          </a:bodyPr>
          <a:lstStyle>
            <a:lvl1pPr algn="l" defTabSz="933446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0936" y="0"/>
            <a:ext cx="4032971" cy="35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8" tIns="46664" rIns="93328" bIns="46664" numCol="1" anchor="t" anchorCtr="0" compatLnSpc="1">
            <a:prstTxWarp prst="textNoShape">
              <a:avLst/>
            </a:prstTxWarp>
          </a:bodyPr>
          <a:lstStyle>
            <a:lvl1pPr algn="r" defTabSz="933446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7188" y="525463"/>
            <a:ext cx="3511550" cy="26336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998" y="3334698"/>
            <a:ext cx="7443933" cy="315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8" tIns="46664" rIns="93328" bIns="466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68234"/>
            <a:ext cx="4032971" cy="35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8" tIns="46664" rIns="93328" bIns="46664" numCol="1" anchor="b" anchorCtr="0" compatLnSpc="1">
            <a:prstTxWarp prst="textNoShape">
              <a:avLst/>
            </a:prstTxWarp>
          </a:bodyPr>
          <a:lstStyle>
            <a:lvl1pPr algn="l" defTabSz="933446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16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pic>
        <p:nvPicPr>
          <p:cNvPr id="10" name="Picture 9" descr="All_Programmable_Lock_up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pic>
        <p:nvPicPr>
          <p:cNvPr id="11" name="Picture 4" descr="C:\Documents and Settings\Jennifer Lockhart\Desktop\Picture2 copy.jp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pic>
        <p:nvPicPr>
          <p:cNvPr id="12" name="Picture 11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2" name="fc" descr="XILINX CONFIDENTIAL&#10;."/>
          <p:cNvSpPr txBox="1"/>
          <p:nvPr userDrawn="1"/>
        </p:nvSpPr>
        <p:spPr bwMode="auto">
          <a:xfrm>
            <a:off x="0" y="6567424"/>
            <a:ext cx="9144000" cy="32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XILINX CONFIDENTIAL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3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US" sz="3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15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/>
            </a:lvl2pPr>
            <a:lvl3pPr marL="682625" indent="-173038">
              <a:lnSpc>
                <a:spcPct val="110000"/>
              </a:lnSpc>
              <a:defRPr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15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/>
            </a:lvl2pPr>
            <a:lvl3pPr marL="682625" indent="-173038">
              <a:lnSpc>
                <a:spcPct val="110000"/>
              </a:lnSpc>
              <a:defRPr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200722"/>
            <a:ext cx="9144000" cy="63561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368919"/>
            <a:ext cx="9144000" cy="200025"/>
            <a:chOff x="0" y="-1"/>
            <a:chExt cx="9144000" cy="200025"/>
          </a:xfrm>
        </p:grpSpPr>
        <p:sp>
          <p:nvSpPr>
            <p:cNvPr id="12" name="Rectangle 11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3" name="Picture 12" descr="Red Header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/>
          <p:cNvSpPr txBox="1"/>
          <p:nvPr userDrawn="1"/>
        </p:nvSpPr>
        <p:spPr>
          <a:xfrm>
            <a:off x="613317" y="6315044"/>
            <a:ext cx="868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Xilinx</a:t>
            </a:r>
            <a:r>
              <a:rPr lang="en-US" sz="1400" baseline="0" dirty="0" smtClean="0"/>
              <a:t> Confidential – Extended Sales Only </a:t>
            </a:r>
            <a:r>
              <a:rPr lang="en-US" sz="1400" b="1" baseline="0" dirty="0" smtClean="0"/>
              <a:t>Do not share this slide with customers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9941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3" name="Rectangle 12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4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Rectangle 14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7" name="Rectangle 16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8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715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32715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</a:t>
            </a:r>
            <a:fld id="{99D29FBF-A473-46DA-BC14-675AC1C8F9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Page </a:t>
            </a:r>
            <a:fld id="{48005198-8FB0-4BE5-A5FF-99FA697371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715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4634" y="6623976"/>
            <a:ext cx="3084852" cy="157267"/>
          </a:xfrm>
          <a:prstGeom prst="rect">
            <a:avLst/>
          </a:prstGeom>
        </p:spPr>
      </p:pic>
      <p:sp>
        <p:nvSpPr>
          <p:cNvPr id="3" name="fc" descr="XILINX CONFIDENTIAL&#10;."/>
          <p:cNvSpPr txBox="1"/>
          <p:nvPr userDrawn="1"/>
        </p:nvSpPr>
        <p:spPr bwMode="auto">
          <a:xfrm>
            <a:off x="0" y="6567424"/>
            <a:ext cx="9144000" cy="32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XILINX CONFIDENTIAL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3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US" sz="3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8" r:id="rId3"/>
    <p:sldLayoutId id="2147483954" r:id="rId4"/>
    <p:sldLayoutId id="2147483955" r:id="rId5"/>
    <p:sldLayoutId id="2147483956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0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ilinx.com/products/intellectual-property/xvc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Premduth Vidyanandan &amp; Adrian Hernandez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25412" y="4313792"/>
            <a:ext cx="5326263" cy="1114425"/>
          </a:xfrm>
        </p:spPr>
        <p:txBody>
          <a:bodyPr/>
          <a:lstStyle/>
          <a:p>
            <a:r>
              <a:rPr lang="en-US" dirty="0" smtClean="0"/>
              <a:t>Xilinx Virtual Cable </a:t>
            </a:r>
            <a:br>
              <a:rPr lang="en-US" dirty="0" smtClean="0"/>
            </a:br>
            <a:r>
              <a:rPr lang="en-US" dirty="0" smtClean="0"/>
              <a:t>2014.3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Xilinx Virtual Cable (XVC) provides a means to </a:t>
            </a:r>
            <a:r>
              <a:rPr lang="en-US" dirty="0" smtClean="0"/>
              <a:t>program and </a:t>
            </a:r>
            <a:r>
              <a:rPr lang="en-US" dirty="0"/>
              <a:t>debug your FPGA design without using a USB or parallel configuration cable.  This capability helps facilitate </a:t>
            </a:r>
            <a:r>
              <a:rPr lang="en-US" dirty="0" smtClean="0"/>
              <a:t>programming and debug of systems that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Have </a:t>
            </a:r>
            <a:r>
              <a:rPr lang="en-US" dirty="0" smtClean="0"/>
              <a:t>an FPGA </a:t>
            </a:r>
            <a:r>
              <a:rPr lang="en-US" dirty="0"/>
              <a:t>in </a:t>
            </a:r>
            <a:r>
              <a:rPr lang="en-US" dirty="0" smtClean="0"/>
              <a:t>an inaccessible location</a:t>
            </a:r>
            <a:endParaRPr lang="en-US" dirty="0"/>
          </a:p>
          <a:p>
            <a:pPr lvl="1"/>
            <a:r>
              <a:rPr lang="en-US" dirty="0" smtClean="0"/>
              <a:t>Require remote programming and debug of an FPGA</a:t>
            </a:r>
          </a:p>
          <a:p>
            <a:pPr lvl="1"/>
            <a:r>
              <a:rPr lang="en-US" dirty="0"/>
              <a:t>Do not have direct access to the FPGA pins – e.g. the JTAG pins are only accessible via a local processor interface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2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XVC is an internet-based protocol that acts like a JTAG cable</a:t>
            </a:r>
          </a:p>
          <a:p>
            <a:r>
              <a:rPr lang="en-US" dirty="0"/>
              <a:t>Extensible to allow for safe, secure connections</a:t>
            </a:r>
          </a:p>
          <a:p>
            <a:r>
              <a:rPr lang="en-US" dirty="0"/>
              <a:t>Debug </a:t>
            </a:r>
            <a:r>
              <a:rPr lang="en-US" dirty="0" smtClean="0"/>
              <a:t>and programming via Vivado hardware manager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5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10" y="1268195"/>
            <a:ext cx="8468780" cy="45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Connection 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96" y="1081349"/>
            <a:ext cx="5877207" cy="469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option added to </a:t>
            </a:r>
            <a:r>
              <a:rPr lang="en-US" dirty="0" err="1" smtClean="0"/>
              <a:t>open_hw_target</a:t>
            </a:r>
            <a:endParaRPr lang="en-US" dirty="0" smtClean="0"/>
          </a:p>
          <a:p>
            <a:pPr marL="288925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open_hw_target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xvc_url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/>
              <a:t>Operation Details:</a:t>
            </a:r>
          </a:p>
          <a:p>
            <a:pPr lvl="1"/>
            <a:r>
              <a:rPr lang="en-US" dirty="0" smtClean="0"/>
              <a:t>Option will open the target using the </a:t>
            </a:r>
            <a:r>
              <a:rPr lang="en-US" dirty="0" err="1" smtClean="0"/>
              <a:t>current_hw_server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Once opened, </a:t>
            </a:r>
            <a:r>
              <a:rPr lang="en-US" dirty="0" err="1" smtClean="0"/>
              <a:t>get_hw_targets</a:t>
            </a:r>
            <a:r>
              <a:rPr lang="en-US" dirty="0" smtClean="0"/>
              <a:t> shows the XVC target</a:t>
            </a:r>
          </a:p>
          <a:p>
            <a:pPr lvl="1"/>
            <a:r>
              <a:rPr lang="en-US" dirty="0" smtClean="0"/>
              <a:t>XVC connection is closed when </a:t>
            </a:r>
            <a:r>
              <a:rPr lang="en-US" dirty="0" err="1" smtClean="0"/>
              <a:t>disconnect_hw_server</a:t>
            </a:r>
            <a:r>
              <a:rPr lang="en-US" dirty="0" smtClean="0"/>
              <a:t> is called, user will need to call </a:t>
            </a:r>
            <a:r>
              <a:rPr lang="en-US" dirty="0" err="1" smtClean="0"/>
              <a:t>open_hw_target</a:t>
            </a:r>
            <a:r>
              <a:rPr lang="en-US" dirty="0" smtClean="0"/>
              <a:t> to open connection back up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hw_server</a:t>
            </a:r>
            <a:r>
              <a:rPr lang="en-US" dirty="0" smtClean="0"/>
              <a:t> already has an </a:t>
            </a:r>
            <a:r>
              <a:rPr lang="en-US" dirty="0" err="1" smtClean="0"/>
              <a:t>xvc_target</a:t>
            </a:r>
            <a:r>
              <a:rPr lang="en-US" dirty="0" smtClean="0"/>
              <a:t> open, then the </a:t>
            </a:r>
            <a:r>
              <a:rPr lang="en-US" dirty="0" err="1" smtClean="0"/>
              <a:t>xvc_target</a:t>
            </a:r>
            <a:r>
              <a:rPr lang="en-US" dirty="0" smtClean="0"/>
              <a:t> will be discovered like any other cable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Vivado TCL: </a:t>
            </a:r>
            <a:r>
              <a:rPr lang="en-US" dirty="0" err="1" smtClean="0"/>
              <a:t>open_hw_target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3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hw_server</a:t>
            </a:r>
            <a:r>
              <a:rPr lang="en-US" dirty="0" smtClean="0"/>
              <a:t> is initialized with an XVC connection Vivado discovers the cable just like any USB cable</a:t>
            </a:r>
          </a:p>
          <a:p>
            <a:r>
              <a:rPr lang="en-US" dirty="0" smtClean="0"/>
              <a:t>Start </a:t>
            </a:r>
            <a:r>
              <a:rPr lang="en-US" dirty="0" err="1"/>
              <a:t>hw_server</a:t>
            </a:r>
            <a:r>
              <a:rPr lang="en-US" dirty="0"/>
              <a:t> with these arguments</a:t>
            </a:r>
          </a:p>
          <a:p>
            <a:pPr marL="508000" lvl="2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hw_server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auto-open-servers xilinx-xvc:localhost:10200”</a:t>
            </a:r>
          </a:p>
          <a:p>
            <a:r>
              <a:rPr lang="en-US" dirty="0" smtClean="0"/>
              <a:t>The argument to the auto-open-servers argument is as follows</a:t>
            </a:r>
          </a:p>
          <a:p>
            <a:pPr lvl="1"/>
            <a:r>
              <a:rPr lang="en-US" i="1" dirty="0" err="1" smtClean="0"/>
              <a:t>xilinx-xvc</a:t>
            </a:r>
            <a:r>
              <a:rPr lang="en-US" i="1" dirty="0" smtClean="0"/>
              <a:t>:&lt;</a:t>
            </a:r>
            <a:r>
              <a:rPr lang="en-US" i="1" dirty="0" err="1" smtClean="0"/>
              <a:t>xvc_ip</a:t>
            </a:r>
            <a:r>
              <a:rPr lang="en-US" i="1" dirty="0" smtClean="0"/>
              <a:t>/name&gt;:&lt;</a:t>
            </a:r>
            <a:r>
              <a:rPr lang="en-US" i="1" dirty="0" err="1" smtClean="0"/>
              <a:t>xvc_port</a:t>
            </a:r>
            <a:r>
              <a:rPr lang="en-US" i="1" dirty="0" smtClean="0"/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</a:t>
            </a:r>
            <a:r>
              <a:rPr lang="en-US" dirty="0" err="1" smtClean="0"/>
              <a:t>hw_server</a:t>
            </a:r>
            <a:r>
              <a:rPr lang="en-US" dirty="0" smtClean="0"/>
              <a:t> with </a:t>
            </a:r>
            <a:r>
              <a:rPr lang="en-US" dirty="0" err="1" smtClean="0"/>
              <a:t>xvc</a:t>
            </a:r>
            <a:r>
              <a:rPr lang="en-US" dirty="0" smtClean="0"/>
              <a:t>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5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XVC can be debugged by launching </a:t>
            </a:r>
            <a:r>
              <a:rPr lang="en-US" dirty="0" err="1"/>
              <a:t>hw_server</a:t>
            </a:r>
            <a:r>
              <a:rPr lang="en-US" dirty="0"/>
              <a:t> with the following arguments:</a:t>
            </a:r>
          </a:p>
          <a:p>
            <a:pPr marL="5080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hw_server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–L- -e "set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-log-level 1“</a:t>
            </a:r>
          </a:p>
          <a:p>
            <a:r>
              <a:rPr lang="en-US" dirty="0" smtClean="0"/>
              <a:t>The “-e” argument sets the XVC log level</a:t>
            </a:r>
          </a:p>
          <a:p>
            <a:r>
              <a:rPr lang="en-US" dirty="0" smtClean="0"/>
              <a:t>Log data is controlled through the –L </a:t>
            </a:r>
          </a:p>
          <a:p>
            <a:pPr marL="5080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XVC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3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XVC page: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www.xilinx.com/products/intellectual-property/xvc.htm</a:t>
            </a:r>
            <a:endParaRPr lang="en-US" dirty="0" smtClean="0"/>
          </a:p>
          <a:p>
            <a:r>
              <a:rPr lang="en-US" dirty="0" smtClean="0"/>
              <a:t>Vivado </a:t>
            </a:r>
            <a:r>
              <a:rPr lang="en-US" dirty="0" smtClean="0"/>
              <a:t>Programming and Debug</a:t>
            </a:r>
            <a:r>
              <a:rPr lang="en-US" dirty="0" smtClean="0"/>
              <a:t> </a:t>
            </a:r>
            <a:r>
              <a:rPr lang="en-US" dirty="0" smtClean="0"/>
              <a:t>User Guide</a:t>
            </a:r>
          </a:p>
          <a:p>
            <a:pPr lvl="1"/>
            <a:r>
              <a:rPr lang="en-US" dirty="0"/>
              <a:t>http://www.xilinx.com/support/documentation/sw_manuals/xilinx2014_3/ug908-vivado-programming-debugging.pdf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62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0"/>
</p:tagLst>
</file>

<file path=ppt/theme/theme1.xml><?xml version="1.0" encoding="utf-8"?>
<a:theme xmlns:a="http://schemas.openxmlformats.org/drawingml/2006/main" name="Xilinx_All_Programmable_Template_01-22-2014">
  <a:themeElements>
    <a:clrScheme name="Xilinx All Programmable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6D7076"/>
      </a:accent3>
      <a:accent4>
        <a:srgbClr val="3F3F3F"/>
      </a:accent4>
      <a:accent5>
        <a:srgbClr val="D9DA56"/>
      </a:accent5>
      <a:accent6>
        <a:srgbClr val="8B8D09"/>
      </a:accent6>
      <a:hlink>
        <a:srgbClr val="008CA8"/>
      </a:hlink>
      <a:folHlink>
        <a:srgbClr val="004654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0" tIns="45720" rIns="91440" bIns="45720" numCol="1" rtlCol="0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88000"/>
          <a:tabLst/>
          <a:defRPr kumimoji="0" sz="2000" b="1" i="0" u="none" strike="noStrike" kern="0" cap="none" spc="0" normalizeH="0" baseline="0" noProof="0" dirty="0" err="1" smtClean="0">
            <a:ln>
              <a:noFill/>
            </a:ln>
            <a:solidFill>
              <a:schemeClr val="accent4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5413f27fc74e9e8c1e7b538d1b5bad36">
  <xsd:schema xmlns:xsd="http://www.w3.org/2001/XMLSchema" xmlns:xs="http://www.w3.org/2001/XMLSchema" xmlns:p="http://schemas.microsoft.com/office/2006/metadata/properties" xmlns:ns2="D46A7F71-384C-4B0A-B6CB-1869FF28952A" targetNamespace="http://schemas.microsoft.com/office/2006/metadata/properties" ma:root="true" ma:fieldsID="38ece005e4d80e920f96d456d1b02691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A7F71-384C-4B0A-B6CB-1869FF28952A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D46A7F71-384C-4B0A-B6CB-1869FF28952A">Xilinx Virtual Cable (XVC) Product Document - Presentation</Description0>
  </documentManagement>
</p:properties>
</file>

<file path=customXml/itemProps1.xml><?xml version="1.0" encoding="utf-8"?>
<ds:datastoreItem xmlns:ds="http://schemas.openxmlformats.org/officeDocument/2006/customXml" ds:itemID="{30EBFC54-C7AE-455C-9271-6C115E2357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108EF4-C4D6-40E7-B874-C23D23DF63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886E37-D8EC-4D3B-9AA4-97C26A5CAE7C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D46A7F71-384C-4B0A-B6CB-1869FF28952A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Xilinx_All_Programmable_Template_01-22-2014</Template>
  <TotalTime>58</TotalTime>
  <Words>252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Xilinx_All_Programmable_Template_01-22-2014</vt:lpstr>
      <vt:lpstr>Xilinx Virtual Cable  2014.3</vt:lpstr>
      <vt:lpstr>Overview</vt:lpstr>
      <vt:lpstr>Key Features</vt:lpstr>
      <vt:lpstr>System Block Diagram</vt:lpstr>
      <vt:lpstr>System Connection Flow</vt:lpstr>
      <vt:lpstr>Vivado TCL: open_hw_target</vt:lpstr>
      <vt:lpstr>Initializing hw_server with xvc connection</vt:lpstr>
      <vt:lpstr>Debugging XVC</vt:lpstr>
      <vt:lpstr>For more information…</vt:lpstr>
    </vt:vector>
  </TitlesOfParts>
  <Company>Xilinx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XVC</dc:title>
  <dc:creator>Adrian Hernandez</dc:creator>
  <cp:keywords>Confidential, None, None</cp:keywords>
  <cp:lastModifiedBy>duthv</cp:lastModifiedBy>
  <cp:revision>10</cp:revision>
  <dcterms:created xsi:type="dcterms:W3CDTF">2014-10-03T22:50:40Z</dcterms:created>
  <dcterms:modified xsi:type="dcterms:W3CDTF">2014-10-30T15:34:08Z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5e19aeb9-4a6a-4260-b25b-99673715db2c</vt:lpwstr>
  </property>
  <property fmtid="{D5CDD505-2E9C-101B-9397-08002B2CF9AE}" pid="3" name="TITUSCustom1">
    <vt:lpwstr>1</vt:lpwstr>
  </property>
  <property fmtid="{D5CDD505-2E9C-101B-9397-08002B2CF9AE}" pid="4" name="XilinxClassification">
    <vt:lpwstr>Confidential</vt:lpwstr>
  </property>
  <property fmtid="{D5CDD505-2E9C-101B-9397-08002B2CF9AE}" pid="5" name="XilinxVisual Markings">
    <vt:lpwstr>Yes</vt:lpwstr>
  </property>
  <property fmtid="{D5CDD505-2E9C-101B-9397-08002B2CF9AE}" pid="6" name="XilinxProprietary">
    <vt:lpwstr>No</vt:lpwstr>
  </property>
  <property fmtid="{D5CDD505-2E9C-101B-9397-08002B2CF9AE}" pid="7" name="XilinxExport Control">
    <vt:lpwstr>None</vt:lpwstr>
  </property>
  <property fmtid="{D5CDD505-2E9C-101B-9397-08002B2CF9AE}" pid="8" name="XilinxThird Party">
    <vt:lpwstr/>
  </property>
  <property fmtid="{D5CDD505-2E9C-101B-9397-08002B2CF9AE}" pid="9" name="XilinxNote">
    <vt:lpwstr/>
  </property>
  <property fmtid="{D5CDD505-2E9C-101B-9397-08002B2CF9AE}" pid="10" name="XilinxNote (Line 2)">
    <vt:lpwstr/>
  </property>
  <property fmtid="{D5CDD505-2E9C-101B-9397-08002B2CF9AE}" pid="11" name="XilinxAdditional Classifications">
    <vt:lpwstr>None</vt:lpwstr>
  </property>
  <property fmtid="{D5CDD505-2E9C-101B-9397-08002B2CF9AE}" pid="12" name="XilinxRemoveLegacyFooters">
    <vt:lpwstr>Yes</vt:lpwstr>
  </property>
</Properties>
</file>