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7"/>
  </p:notesMasterIdLst>
  <p:sldIdLst>
    <p:sldId id="295" r:id="rId2"/>
    <p:sldId id="296" r:id="rId3"/>
    <p:sldId id="297" r:id="rId4"/>
    <p:sldId id="298" r:id="rId5"/>
    <p:sldId id="303" r:id="rId6"/>
    <p:sldId id="299" r:id="rId7"/>
    <p:sldId id="300" r:id="rId8"/>
    <p:sldId id="304" r:id="rId9"/>
    <p:sldId id="305" r:id="rId10"/>
    <p:sldId id="301" r:id="rId11"/>
    <p:sldId id="302" r:id="rId12"/>
    <p:sldId id="306" r:id="rId13"/>
    <p:sldId id="307" r:id="rId14"/>
    <p:sldId id="308" r:id="rId15"/>
    <p:sldId id="30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5E9"/>
    <a:srgbClr val="0432FF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3089"/>
  </p:normalViewPr>
  <p:slideViewPr>
    <p:cSldViewPr>
      <p:cViewPr varScale="1">
        <p:scale>
          <a:sx n="122" d="100"/>
          <a:sy n="122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1784103"/>
            <a:ext cx="6858000" cy="161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Calibri"/>
              <a:buNone/>
              <a:defRPr sz="45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3442063"/>
            <a:ext cx="6858000" cy="63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225" y="4258680"/>
            <a:ext cx="1536197" cy="42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364" y="4249771"/>
            <a:ext cx="1701865" cy="36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9280" y="4168020"/>
            <a:ext cx="1477377" cy="56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3405" y="4246700"/>
            <a:ext cx="885074" cy="45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578" y="50460"/>
            <a:ext cx="1677498" cy="83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923" y="112630"/>
            <a:ext cx="2976155" cy="163688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8268788" y="4323805"/>
            <a:ext cx="875213" cy="8196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347857" y="0"/>
            <a:ext cx="1796143" cy="7445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47679" y="90033"/>
            <a:ext cx="1442215" cy="109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0" y="994172"/>
            <a:ext cx="9144000" cy="340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Calibri"/>
              <a:buNone/>
              <a:defRPr sz="45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0" y="2139553"/>
            <a:ext cx="9144000" cy="224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-1" y="994172"/>
            <a:ext cx="456462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0" y="1612106"/>
            <a:ext cx="4564626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564626" y="994172"/>
            <a:ext cx="4579374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564626" y="1624012"/>
            <a:ext cx="4579374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2886324" y="-1892153"/>
            <a:ext cx="3371351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810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68788" y="4474760"/>
            <a:ext cx="845607" cy="64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1">
            <a:alphaModFix/>
          </a:blip>
          <a:srcRect b="26233"/>
          <a:stretch/>
        </p:blipFill>
        <p:spPr>
          <a:xfrm>
            <a:off x="7380514" y="39188"/>
            <a:ext cx="1676400" cy="6801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C82-9687-8146-8AEF-D87896F2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84103"/>
            <a:ext cx="6858000" cy="1825996"/>
          </a:xfrm>
        </p:spPr>
        <p:txBody>
          <a:bodyPr/>
          <a:lstStyle/>
          <a:p>
            <a:r>
              <a:rPr lang="en-US" dirty="0" err="1" smtClean="0"/>
              <a:t>Arbeitspaket</a:t>
            </a:r>
            <a:r>
              <a:rPr lang="en-US" dirty="0" smtClean="0"/>
              <a:t> AP4</a:t>
            </a:r>
            <a:br>
              <a:rPr lang="en-US" dirty="0" smtClean="0"/>
            </a:br>
            <a:r>
              <a:rPr lang="en-US" dirty="0" err="1" smtClean="0"/>
              <a:t>Schnittstellen</a:t>
            </a:r>
            <a:r>
              <a:rPr lang="en-US" dirty="0" smtClean="0"/>
              <a:t> und </a:t>
            </a:r>
            <a:r>
              <a:rPr lang="en-US" dirty="0" err="1" smtClean="0"/>
              <a:t>Optimierung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C27E7-FFCE-5A45-B12B-196797B2B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89565"/>
            <a:ext cx="6858000" cy="63894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Jesko </a:t>
            </a:r>
            <a:r>
              <a:rPr lang="en-US" dirty="0" err="1" smtClean="0"/>
              <a:t>Schwarzer</a:t>
            </a:r>
            <a:r>
              <a:rPr lang="en-US" dirty="0" smtClean="0"/>
              <a:t>, Horst </a:t>
            </a:r>
            <a:r>
              <a:rPr lang="en-US" dirty="0" err="1" smtClean="0"/>
              <a:t>Schwichtenberg</a:t>
            </a:r>
            <a:r>
              <a:rPr lang="en-US" dirty="0" smtClean="0"/>
              <a:t> (SCAI)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Teilaufgabe 4.2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107950" indent="0">
              <a:buNone/>
            </a:pPr>
            <a:r>
              <a:rPr lang="de-DE" dirty="0"/>
              <a:t>Start eines FPGAs  </a:t>
            </a:r>
            <a:r>
              <a:rPr lang="de-DE" dirty="0" err="1"/>
              <a:t>devices</a:t>
            </a:r>
            <a:r>
              <a:rPr lang="de-DE" dirty="0"/>
              <a:t> mit </a:t>
            </a:r>
            <a:r>
              <a:rPr lang="de-DE" dirty="0" err="1"/>
              <a:t>Indentifier</a:t>
            </a:r>
            <a:r>
              <a:rPr lang="de-DE" dirty="0"/>
              <a:t> aus Liste </a:t>
            </a:r>
          </a:p>
          <a:p>
            <a:r>
              <a:rPr lang="de-DE" dirty="0" err="1"/>
              <a:t>orka_struct</a:t>
            </a:r>
            <a:r>
              <a:rPr lang="de-DE" dirty="0"/>
              <a:t> * </a:t>
            </a:r>
            <a:r>
              <a:rPr lang="de-DE" dirty="0" err="1"/>
              <a:t>devfpga_init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) </a:t>
            </a:r>
          </a:p>
          <a:p>
            <a:pPr marL="107950" indent="0">
              <a:buNone/>
            </a:pPr>
            <a:r>
              <a:rPr lang="en-US" dirty="0" err="1"/>
              <a:t>Beenden</a:t>
            </a:r>
            <a:r>
              <a:rPr lang="en-US" dirty="0"/>
              <a:t> des Devices und Memory clear</a:t>
            </a:r>
          </a:p>
          <a:p>
            <a:r>
              <a:rPr lang="en-US" dirty="0"/>
              <a:t>Void </a:t>
            </a:r>
            <a:r>
              <a:rPr lang="en-US" dirty="0" err="1"/>
              <a:t>devfpga_finish</a:t>
            </a:r>
            <a:r>
              <a:rPr lang="en-US" dirty="0"/>
              <a:t>(</a:t>
            </a:r>
            <a:r>
              <a:rPr lang="en-US" dirty="0" err="1"/>
              <a:t>orka_struct</a:t>
            </a:r>
            <a:r>
              <a:rPr lang="en-US" dirty="0"/>
              <a:t> *  )  (in </a:t>
            </a:r>
            <a:r>
              <a:rPr lang="en-US" dirty="0" err="1"/>
              <a:t>Diskussion</a:t>
            </a:r>
            <a:r>
              <a:rPr lang="en-US" dirty="0"/>
              <a:t>)</a:t>
            </a:r>
          </a:p>
          <a:p>
            <a:pPr marL="107950" indent="0">
              <a:buNone/>
            </a:pPr>
            <a:r>
              <a:rPr lang="de-DE" dirty="0"/>
              <a:t>Senden eines </a:t>
            </a:r>
            <a:r>
              <a:rPr lang="de-DE" dirty="0" err="1"/>
              <a:t>Buffers</a:t>
            </a:r>
            <a:r>
              <a:rPr lang="de-DE" dirty="0"/>
              <a:t> an den FPGA </a:t>
            </a:r>
          </a:p>
          <a:p>
            <a:r>
              <a:rPr lang="de-DE" dirty="0" err="1"/>
              <a:t>void</a:t>
            </a:r>
            <a:r>
              <a:rPr lang="de-DE" dirty="0"/>
              <a:t> GCL_Memcpy_D2H( </a:t>
            </a:r>
            <a:r>
              <a:rPr lang="de-DE" dirty="0" err="1"/>
              <a:t>void</a:t>
            </a:r>
            <a:r>
              <a:rPr lang="de-DE" dirty="0"/>
              <a:t> *</a:t>
            </a:r>
            <a:r>
              <a:rPr lang="de-DE" dirty="0" err="1"/>
              <a:t>destination_host</a:t>
            </a:r>
            <a:r>
              <a:rPr lang="de-DE" dirty="0"/>
              <a:t>, </a:t>
            </a:r>
            <a:r>
              <a:rPr lang="de-DE" dirty="0" err="1"/>
              <a:t>void</a:t>
            </a:r>
            <a:r>
              <a:rPr lang="de-DE" dirty="0"/>
              <a:t> *</a:t>
            </a:r>
            <a:r>
              <a:rPr lang="de-DE" dirty="0" err="1"/>
              <a:t>source_device</a:t>
            </a:r>
            <a:r>
              <a:rPr lang="de-DE" dirty="0"/>
              <a:t>, </a:t>
            </a:r>
            <a:r>
              <a:rPr lang="de-DE" dirty="0" err="1"/>
              <a:t>size_t</a:t>
            </a:r>
            <a:r>
              <a:rPr lang="de-DE" dirty="0"/>
              <a:t> </a:t>
            </a:r>
            <a:r>
              <a:rPr lang="de-DE" dirty="0" err="1"/>
              <a:t>numbytes</a:t>
            </a:r>
            <a:r>
              <a:rPr lang="de-DE" dirty="0"/>
              <a:t> )</a:t>
            </a:r>
          </a:p>
          <a:p>
            <a:pPr marL="107950" indent="0">
              <a:buNone/>
            </a:pP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/>
              <a:t>GCL_Memcpy_H2D( </a:t>
            </a:r>
            <a:r>
              <a:rPr lang="de-DE" dirty="0" err="1"/>
              <a:t>void</a:t>
            </a:r>
            <a:r>
              <a:rPr lang="de-DE" dirty="0"/>
              <a:t> *</a:t>
            </a:r>
            <a:r>
              <a:rPr lang="de-DE" dirty="0" err="1"/>
              <a:t>destination_device</a:t>
            </a:r>
            <a:r>
              <a:rPr lang="de-DE" dirty="0"/>
              <a:t>, </a:t>
            </a:r>
            <a:r>
              <a:rPr lang="de-DE" dirty="0" err="1"/>
              <a:t>void</a:t>
            </a:r>
            <a:r>
              <a:rPr lang="de-DE" dirty="0"/>
              <a:t> *</a:t>
            </a:r>
            <a:r>
              <a:rPr lang="de-DE" dirty="0" err="1"/>
              <a:t>source_host</a:t>
            </a:r>
            <a:r>
              <a:rPr lang="de-DE" dirty="0"/>
              <a:t>, </a:t>
            </a:r>
            <a:r>
              <a:rPr lang="de-DE" dirty="0" err="1"/>
              <a:t>size_t</a:t>
            </a:r>
            <a:r>
              <a:rPr lang="de-DE" dirty="0"/>
              <a:t> </a:t>
            </a:r>
            <a:r>
              <a:rPr lang="de-DE" dirty="0" err="1"/>
              <a:t>numbytes</a:t>
            </a:r>
            <a:r>
              <a:rPr lang="de-DE" dirty="0"/>
              <a:t> </a:t>
            </a:r>
            <a:r>
              <a:rPr lang="de-DE" dirty="0" smtClean="0"/>
              <a:t>);</a:t>
            </a:r>
          </a:p>
          <a:p>
            <a:pPr marL="107950" indent="0">
              <a:buNone/>
            </a:pPr>
            <a:r>
              <a:rPr lang="de-DE" dirty="0" err="1" smtClean="0"/>
              <a:t>start_AccelBlock</a:t>
            </a:r>
            <a:r>
              <a:rPr lang="de-DE" dirty="0" smtClean="0"/>
              <a:t>(</a:t>
            </a:r>
            <a:r>
              <a:rPr lang="de-DE" dirty="0" err="1" smtClean="0"/>
              <a:t>size_block</a:t>
            </a:r>
            <a:r>
              <a:rPr lang="de-DE" dirty="0"/>
              <a:t>)</a:t>
            </a:r>
          </a:p>
          <a:p>
            <a:pPr marL="107950" indent="0">
              <a:buNone/>
            </a:pPr>
            <a:r>
              <a:rPr lang="de-DE" dirty="0" err="1" smtClean="0"/>
              <a:t>wait_AccelBlock</a:t>
            </a:r>
            <a:r>
              <a:rPr lang="de-DE" dirty="0" smtClean="0"/>
              <a:t>(</a:t>
            </a:r>
            <a:r>
              <a:rPr lang="de-DE" dirty="0" err="1" smtClean="0"/>
              <a:t>size_t</a:t>
            </a:r>
            <a:r>
              <a:rPr lang="de-DE" dirty="0" smtClean="0"/>
              <a:t> </a:t>
            </a:r>
            <a:r>
              <a:rPr lang="de-DE" dirty="0" err="1"/>
              <a:t>block_id</a:t>
            </a:r>
            <a:r>
              <a:rPr lang="de-DE" dirty="0"/>
              <a:t>)</a:t>
            </a:r>
          </a:p>
          <a:p>
            <a:pPr marL="107950" indent="0">
              <a:buNone/>
            </a:pPr>
            <a:r>
              <a:rPr lang="de-DE" dirty="0" err="1" smtClean="0"/>
              <a:t>set_Callback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size_t</a:t>
            </a:r>
            <a:r>
              <a:rPr lang="de-DE" dirty="0"/>
              <a:t> </a:t>
            </a:r>
            <a:r>
              <a:rPr lang="de-DE" dirty="0" err="1"/>
              <a:t>blockID</a:t>
            </a:r>
            <a:r>
              <a:rPr lang="de-DE" dirty="0"/>
              <a:t>, </a:t>
            </a:r>
            <a:r>
              <a:rPr lang="de-DE" dirty="0" err="1"/>
              <a:t>func_t</a:t>
            </a:r>
            <a:r>
              <a:rPr lang="de-DE" dirty="0"/>
              <a:t> </a:t>
            </a:r>
            <a:r>
              <a:rPr lang="de-DE" dirty="0" err="1"/>
              <a:t>callback</a:t>
            </a:r>
            <a:r>
              <a:rPr lang="de-DE" dirty="0"/>
              <a:t>) </a:t>
            </a:r>
          </a:p>
          <a:p>
            <a:pPr marL="107950" indent="0">
              <a:buNone/>
            </a:pPr>
            <a:r>
              <a:rPr lang="de-DE" dirty="0" err="1" smtClean="0"/>
              <a:t>uploadBitstream</a:t>
            </a:r>
            <a:r>
              <a:rPr lang="de-DE" dirty="0" smtClean="0"/>
              <a:t>(</a:t>
            </a:r>
            <a:r>
              <a:rPr lang="de-DE" dirty="0" err="1" smtClean="0"/>
              <a:t>size_t</a:t>
            </a:r>
            <a:r>
              <a:rPr lang="de-DE" dirty="0" smtClean="0"/>
              <a:t> </a:t>
            </a:r>
            <a:r>
              <a:rPr lang="de-DE" dirty="0" err="1"/>
              <a:t>block_id</a:t>
            </a:r>
            <a:r>
              <a:rPr lang="de-DE" dirty="0"/>
              <a:t>,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buf</a:t>
            </a:r>
            <a:r>
              <a:rPr lang="de-DE" dirty="0"/>
              <a:t> …) </a:t>
            </a:r>
          </a:p>
          <a:p>
            <a:pPr marL="1079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0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Teilaufgabe 4.3</a:t>
            </a:r>
            <a:br>
              <a:rPr lang="de-DE" dirty="0" smtClean="0"/>
            </a:br>
            <a:r>
              <a:rPr lang="de-DE" dirty="0" smtClean="0"/>
              <a:t>M12-M36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de-DE" b="1" dirty="0" smtClean="0"/>
              <a:t>Abstraktion der Synthese-Konfigurationswerkzeuge</a:t>
            </a:r>
            <a:endParaRPr lang="de-DE" dirty="0"/>
          </a:p>
          <a:p>
            <a:r>
              <a:rPr lang="de-DE" dirty="0"/>
              <a:t>Einheitlicher Wrapper für: </a:t>
            </a:r>
            <a:r>
              <a:rPr lang="de-DE" dirty="0" smtClean="0"/>
              <a:t>Synthese Reports</a:t>
            </a:r>
            <a:r>
              <a:rPr lang="de-DE" dirty="0"/>
              <a:t>, Timing Reports, Place-</a:t>
            </a:r>
            <a:r>
              <a:rPr lang="de-DE" dirty="0" err="1"/>
              <a:t>and</a:t>
            </a:r>
            <a:r>
              <a:rPr lang="de-DE" dirty="0"/>
              <a:t>-Route Reports, Warnungen, Empfehlungen </a:t>
            </a:r>
          </a:p>
          <a:p>
            <a:r>
              <a:rPr lang="de-DE" dirty="0" smtClean="0"/>
              <a:t>Zielfunktionen  </a:t>
            </a:r>
            <a:r>
              <a:rPr lang="de-DE" dirty="0"/>
              <a:t>mit  Hilfe von AP2, AP3 : was ist relevant, was steht zur Verfügung </a:t>
            </a:r>
          </a:p>
          <a:p>
            <a:r>
              <a:rPr lang="de-DE" dirty="0"/>
              <a:t>D4.3  (M23)   </a:t>
            </a:r>
          </a:p>
          <a:p>
            <a:r>
              <a:rPr lang="de-DE" dirty="0" smtClean="0"/>
              <a:t>Angefangen:  Xilinx Tutorials, um Logfiles </a:t>
            </a:r>
            <a:r>
              <a:rPr lang="de-DE" smtClean="0"/>
              <a:t>und Output </a:t>
            </a:r>
            <a:r>
              <a:rPr lang="de-DE" dirty="0" smtClean="0"/>
              <a:t>zu erfassen </a:t>
            </a:r>
            <a:br>
              <a:rPr lang="de-DE" dirty="0" smtClean="0"/>
            </a:br>
            <a:r>
              <a:rPr lang="de-DE" dirty="0" smtClean="0"/>
              <a:t>                         (Fehler Bsp., </a:t>
            </a:r>
            <a:r>
              <a:rPr lang="de-DE" dirty="0" err="1" smtClean="0"/>
              <a:t>apcc</a:t>
            </a:r>
            <a:r>
              <a:rPr lang="de-DE" dirty="0" smtClean="0"/>
              <a:t> Compiler (</a:t>
            </a:r>
            <a:r>
              <a:rPr lang="de-DE" dirty="0" err="1" smtClean="0"/>
              <a:t>headerfiles</a:t>
            </a:r>
            <a:r>
              <a:rPr lang="de-DE" dirty="0" smtClean="0"/>
              <a:t> </a:t>
            </a:r>
            <a:r>
              <a:rPr lang="de-DE" dirty="0" err="1" smtClean="0"/>
              <a:t>precision</a:t>
            </a:r>
            <a:r>
              <a:rPr lang="de-DE" dirty="0" smtClean="0"/>
              <a:t>), …)</a:t>
            </a:r>
            <a:endParaRPr lang="de-DE" dirty="0"/>
          </a:p>
          <a:p>
            <a:r>
              <a:rPr lang="de-DE" dirty="0"/>
              <a:t>Beteiligte Partner: SCAI (3), ZIB(3), RRZK(6</a:t>
            </a:r>
            <a:r>
              <a:rPr lang="de-DE" dirty="0" smtClean="0"/>
              <a:t>), </a:t>
            </a:r>
            <a:r>
              <a:rPr lang="de-DE" dirty="0" err="1" smtClean="0"/>
              <a:t>JSch</a:t>
            </a:r>
            <a:r>
              <a:rPr lang="de-DE" dirty="0" smtClean="0"/>
              <a:t> </a:t>
            </a:r>
            <a:r>
              <a:rPr lang="de-DE" dirty="0"/>
              <a:t>(1), </a:t>
            </a:r>
            <a:r>
              <a:rPr lang="de-DE" dirty="0" smtClean="0"/>
              <a:t>FAU </a:t>
            </a:r>
            <a:r>
              <a:rPr lang="de-DE" dirty="0"/>
              <a:t>(1)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4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 Verbindung mit Pfeil 32"/>
          <p:cNvCxnSpPr>
            <a:stCxn id="7" idx="2"/>
          </p:cNvCxnSpPr>
          <p:nvPr/>
        </p:nvCxnSpPr>
        <p:spPr>
          <a:xfrm>
            <a:off x="5652120" y="1491630"/>
            <a:ext cx="0" cy="92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2"/>
          </p:cNvCxnSpPr>
          <p:nvPr/>
        </p:nvCxnSpPr>
        <p:spPr>
          <a:xfrm>
            <a:off x="4211960" y="1491630"/>
            <a:ext cx="0" cy="74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5" idx="2"/>
          </p:cNvCxnSpPr>
          <p:nvPr/>
        </p:nvCxnSpPr>
        <p:spPr>
          <a:xfrm>
            <a:off x="2771800" y="1491630"/>
            <a:ext cx="0" cy="55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433630" y="2417885"/>
            <a:ext cx="445320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BoardDescription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ORKA_Interface_t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ORKA_Manufacturer_t</a:t>
            </a:r>
            <a:endParaRPr lang="de-DE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ORKA_TargetFPGA_t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char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ORKA_BoardNameLength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b="1" dirty="0" smtClean="0">
                <a:solidFill>
                  <a:schemeClr val="tx1"/>
                </a:solidFill>
              </a:rPr>
              <a:t>Description</a:t>
            </a: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CommunicationInterface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usable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FPGAs on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descriptions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92640" y="2231992"/>
            <a:ext cx="445320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BoardDescription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ORKA_Interface_t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ORKA_Manufacturer_t</a:t>
            </a:r>
            <a:endParaRPr lang="de-DE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ORKA_TargetFPGA_t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char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ORKA_BoardNameLength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b="1" dirty="0" smtClean="0">
                <a:solidFill>
                  <a:schemeClr val="tx1"/>
                </a:solidFill>
              </a:rPr>
              <a:t>Description</a:t>
            </a: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CommunicationInterface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usable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FPGAs on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descriptions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562523" y="2041831"/>
            <a:ext cx="445320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BoardDescription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ORKA_Interface_t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ORKA_Manufacturer_t</a:t>
            </a:r>
            <a:endParaRPr lang="de-DE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ORKA_TargetFPGA_t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char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ORKA_BoardNameLength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b="1" dirty="0" smtClean="0">
                <a:solidFill>
                  <a:schemeClr val="tx1"/>
                </a:solidFill>
              </a:rPr>
              <a:t>Description</a:t>
            </a: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CommunicationInterface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usable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FPGAs on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descriptions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1131590"/>
            <a:ext cx="720080" cy="36004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Board1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11760" y="1131590"/>
            <a:ext cx="720080" cy="36004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Board2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851920" y="1131590"/>
            <a:ext cx="720080" cy="36004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Board3</a:t>
            </a:r>
          </a:p>
        </p:txBody>
      </p:sp>
      <p:sp>
        <p:nvSpPr>
          <p:cNvPr id="7" name="Rechteck 6"/>
          <p:cNvSpPr/>
          <p:nvPr/>
        </p:nvSpPr>
        <p:spPr>
          <a:xfrm>
            <a:off x="5292080" y="1131590"/>
            <a:ext cx="720080" cy="36004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Board4</a:t>
            </a:r>
          </a:p>
        </p:txBody>
      </p:sp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1691680" y="131161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3131840" y="131161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3"/>
          </p:cNvCxnSpPr>
          <p:nvPr/>
        </p:nvCxnSpPr>
        <p:spPr>
          <a:xfrm>
            <a:off x="4572000" y="131161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660232" y="1129230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ORKA_TargetsList_t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18796" y="1861630"/>
            <a:ext cx="445320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BoardDescription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ORKA_Interface_t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ORKA_Manufacturer_t</a:t>
            </a:r>
            <a:endParaRPr lang="de-DE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ORKA_TargetFPGA_t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char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ORKA_BoardNameLength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i="1" dirty="0" smtClean="0">
                <a:solidFill>
                  <a:schemeClr val="tx1"/>
                </a:solidFill>
              </a:rPr>
              <a:t>Description</a:t>
            </a: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CommunicationInterface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usable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FPGAs on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descriptions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Gerade Verbindung mit Pfeil 26"/>
          <p:cNvCxnSpPr>
            <a:stCxn id="4" idx="2"/>
          </p:cNvCxnSpPr>
          <p:nvPr/>
        </p:nvCxnSpPr>
        <p:spPr>
          <a:xfrm>
            <a:off x="1331640" y="1491630"/>
            <a:ext cx="0" cy="3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2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18796" y="1131590"/>
            <a:ext cx="445320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BoardDescription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ORKA_Interface_t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ORKA_Manufacturer_t</a:t>
            </a:r>
            <a:endParaRPr lang="de-DE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ORKA_TargetFPGA_t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char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ORKA_BoardNameLength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de-DE" sz="1100" dirty="0">
              <a:solidFill>
                <a:schemeClr val="tx1"/>
              </a:solidFill>
            </a:endParaRPr>
          </a:p>
          <a:p>
            <a:r>
              <a:rPr lang="de-DE" sz="1100" i="1" dirty="0" smtClean="0">
                <a:solidFill>
                  <a:schemeClr val="tx1"/>
                </a:solidFill>
              </a:rPr>
              <a:t>Description</a:t>
            </a: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CommunicationInterface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usable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FPGAs on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List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FPGA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descriptions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Name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921328" y="2499742"/>
            <a:ext cx="5965372" cy="2295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ORKA_Interface_t</a:t>
            </a:r>
            <a:r>
              <a:rPr lang="de-DE" sz="1100" b="1" dirty="0" smtClean="0">
                <a:solidFill>
                  <a:schemeClr val="tx1"/>
                </a:solidFill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</a:rPr>
              <a:t>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ORKA_INTERFACE_PCIE30</a:t>
            </a: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ORKA_INTERFACE_PCIE40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ORKA_INTERFACE_USB_10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ORKA_INTERFACE_USB_11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ORKA_INTERFACE_USB_20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ORKA_INTERFACE_USB_30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ORKA_INTERFACE_USB_31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ORKA_INTERFACE_NETWORK_100M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ORKA_INTERFACE_NETWORK_1G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ORKA_INTERFACE_NETWORK_10G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ORKA_INTERFACE_NETWORK_100G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100" dirty="0" smtClean="0">
              <a:solidFill>
                <a:schemeClr val="tx1"/>
              </a:solidFill>
            </a:endParaRPr>
          </a:p>
          <a:p>
            <a:r>
              <a:rPr lang="de-DE" sz="1100" i="1" dirty="0">
                <a:solidFill>
                  <a:schemeClr val="tx1"/>
                </a:solidFill>
              </a:rPr>
              <a:t>Description</a:t>
            </a: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PCIe Gen 3.0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available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(8Gb/Lane/s)</a:t>
            </a: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PCIe Gen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4.0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available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(16Gb/Lane/s)</a:t>
            </a: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USB V1.0 (1Mbit/s)</a:t>
            </a: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USB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V1.1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12Mbit/s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USB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V2.0 (480Mbit/s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USB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V3.0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1Gbit/s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USB V1.0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(5Gbit/s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Ethernet 100MBits/s</a:t>
            </a: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Ethernet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1GBits/s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Ethernet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10GBits/s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Ethernet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100GBits/s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Gewinkelter Verbinder 6"/>
          <p:cNvCxnSpPr>
            <a:endCxn id="5" idx="0"/>
          </p:cNvCxnSpPr>
          <p:nvPr/>
        </p:nvCxnSpPr>
        <p:spPr>
          <a:xfrm rot="16200000" flipH="1">
            <a:off x="4229645" y="1825372"/>
            <a:ext cx="893779" cy="454959"/>
          </a:xfrm>
          <a:prstGeom prst="bentConnector3">
            <a:avLst>
              <a:gd name="adj1" fmla="val 13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436096" y="1128291"/>
            <a:ext cx="3456384" cy="1158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1" rtlCol="0" anchor="t" anchorCtr="0"/>
          <a:lstStyle/>
          <a:p>
            <a:r>
              <a:rPr lang="de-DE" sz="1100" b="1" dirty="0" err="1" smtClean="0">
                <a:solidFill>
                  <a:schemeClr val="tx1"/>
                </a:solidFill>
              </a:rPr>
              <a:t>BoardDescription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pPr>
              <a:tabLst>
                <a:tab pos="2513013" algn="l"/>
              </a:tabLst>
            </a:pPr>
            <a:r>
              <a:rPr lang="de-DE" sz="1100" i="1" dirty="0" smtClean="0">
                <a:solidFill>
                  <a:schemeClr val="tx1"/>
                </a:solidFill>
              </a:rPr>
              <a:t>Type	Description</a:t>
            </a:r>
          </a:p>
          <a:p>
            <a:pPr>
              <a:tabLst>
                <a:tab pos="2513013" algn="l"/>
              </a:tabLst>
            </a:pP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ORKA_MANUFACTURER_XILINX	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Xilinx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tabLst>
                <a:tab pos="2513013" algn="l"/>
              </a:tabLst>
            </a:pP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ORKA_MANUFACTURER_ALTERA	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Altera/Intel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tabLst>
                <a:tab pos="2513013" algn="l"/>
              </a:tabLst>
            </a:pP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ORKA_MANUFACTURER_INTEL	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Intel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tabLst>
                <a:tab pos="2513013" algn="l"/>
              </a:tabLst>
            </a:pP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ORKA_MANUFACTURER_DILIGENT	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Diligent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Gerade Verbindung mit Pfeil 16"/>
          <p:cNvCxnSpPr>
            <a:endCxn id="8" idx="1"/>
          </p:cNvCxnSpPr>
          <p:nvPr/>
        </p:nvCxnSpPr>
        <p:spPr>
          <a:xfrm>
            <a:off x="3779912" y="1779662"/>
            <a:ext cx="1645016" cy="30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79512" y="1131590"/>
            <a:ext cx="8195288" cy="2295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numCol="2" rtlCol="0" anchor="t" anchorCtr="0"/>
          <a:lstStyle/>
          <a:p>
            <a:r>
              <a:rPr lang="de-DE" sz="1100" b="1" dirty="0" err="1">
                <a:solidFill>
                  <a:schemeClr val="tx1"/>
                </a:solidFill>
              </a:rPr>
              <a:t>ORKA_TargetFPGA_t</a:t>
            </a:r>
            <a:r>
              <a:rPr lang="de-DE" sz="1100" b="1" dirty="0">
                <a:solidFill>
                  <a:schemeClr val="tx1"/>
                </a:solidFill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</a:rPr>
              <a:t>description</a:t>
            </a:r>
            <a:r>
              <a:rPr lang="de-DE" sz="11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1100" i="1" dirty="0" smtClean="0">
                <a:solidFill>
                  <a:schemeClr val="tx1"/>
                </a:solidFill>
              </a:rPr>
              <a:t>Type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err="1">
                <a:solidFill>
                  <a:schemeClr val="accent6">
                    <a:lumMod val="50000"/>
                  </a:schemeClr>
                </a:solidFill>
              </a:rPr>
              <a:t>void</a:t>
            </a:r>
            <a:r>
              <a:rPr lang="de-DE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ORKA_Manufacturer_t</a:t>
            </a:r>
            <a:endParaRPr lang="de-DE" sz="1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ORKA_FPGA_Category_t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ORKA_FPGA_Family_t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ORKA_FPGA_Package_t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6">
                    <a:lumMod val="50000"/>
                  </a:schemeClr>
                </a:solidFill>
              </a:rPr>
              <a:t>ORKA_FPGA_Speed_t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>
                <a:solidFill>
                  <a:schemeClr val="accent6">
                    <a:lumMod val="50000"/>
                  </a:schemeClr>
                </a:solidFill>
              </a:rPr>
              <a:t>ORKA_FPGA_Temperature_t</a:t>
            </a:r>
            <a:r>
              <a:rPr lang="de-DE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>
                <a:solidFill>
                  <a:schemeClr val="accent6">
                    <a:lumMod val="50000"/>
                  </a:schemeClr>
                </a:solidFill>
              </a:rPr>
              <a:t>ORKA_MemoryRegion</a:t>
            </a:r>
            <a:r>
              <a:rPr lang="de-DE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6">
                    <a:lumMod val="50000"/>
                  </a:schemeClr>
                </a:solidFill>
              </a:rPr>
              <a:t>uint32_t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100" dirty="0" err="1">
                <a:solidFill>
                  <a:schemeClr val="accent6">
                    <a:lumMod val="50000"/>
                  </a:schemeClr>
                </a:solidFill>
              </a:rPr>
              <a:t>ORKA_BitstreamRegion_t</a:t>
            </a:r>
            <a:r>
              <a:rPr lang="de-DE" sz="1100" dirty="0">
                <a:solidFill>
                  <a:schemeClr val="accent6">
                    <a:lumMod val="50000"/>
                  </a:schemeClr>
                </a:solidFill>
              </a:rPr>
              <a:t> *</a:t>
            </a:r>
          </a:p>
          <a:p>
            <a:endParaRPr lang="de-DE" sz="1100" dirty="0" smtClean="0">
              <a:solidFill>
                <a:schemeClr val="tx1"/>
              </a:solidFill>
            </a:endParaRPr>
          </a:p>
          <a:p>
            <a:r>
              <a:rPr lang="de-DE" sz="1100" i="1" dirty="0" smtClean="0">
                <a:solidFill>
                  <a:schemeClr val="tx1"/>
                </a:solidFill>
              </a:rPr>
              <a:t>Description</a:t>
            </a:r>
            <a:endParaRPr lang="de-DE" sz="1100" i="1" dirty="0">
              <a:solidFill>
                <a:schemeClr val="tx1"/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Pointer back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board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FPGA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manufacturer</a:t>
            </a:r>
            <a:endParaRPr lang="de-DE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(GP, Automotive, Military,..)</a:t>
            </a: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Family (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Kintex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Ultrascale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,…)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Package (CSG324, TFFG1761, FLGA2104, …)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Speed grade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Temperature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regions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in design</a:t>
            </a: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Pointer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regions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reconfigurable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regions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(reg0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infrastructure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Pointer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smtClean="0">
                <a:solidFill>
                  <a:schemeClr val="accent1">
                    <a:lumMod val="75000"/>
                  </a:schemeClr>
                </a:solidFill>
              </a:rPr>
              <a:t>regions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71600" y="4011910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FPGA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835696" y="4018968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FPGA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99792" y="4018968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FPGA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63888" y="4018968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FPGA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1600" y="3291830"/>
            <a:ext cx="15841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Driver </a:t>
            </a:r>
            <a:r>
              <a:rPr lang="de-DE" dirty="0" err="1" smtClean="0">
                <a:solidFill>
                  <a:schemeClr val="tx1"/>
                </a:solidFill>
              </a:rPr>
              <a:t>Manuf</a:t>
            </a:r>
            <a:r>
              <a:rPr lang="de-DE" dirty="0" smtClean="0">
                <a:solidFill>
                  <a:schemeClr val="tx1"/>
                </a:solidFill>
              </a:rPr>
              <a:t>.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99792" y="3291830"/>
            <a:ext cx="158417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Driver </a:t>
            </a:r>
            <a:r>
              <a:rPr lang="de-DE" dirty="0" err="1" smtClean="0">
                <a:solidFill>
                  <a:schemeClr val="tx1"/>
                </a:solidFill>
              </a:rPr>
              <a:t>Manuf</a:t>
            </a:r>
            <a:r>
              <a:rPr lang="de-DE" dirty="0" smtClean="0">
                <a:solidFill>
                  <a:schemeClr val="tx1"/>
                </a:solidFill>
              </a:rPr>
              <a:t>. 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winkelter Verbinder 12"/>
          <p:cNvCxnSpPr>
            <a:stCxn id="4" idx="0"/>
            <a:endCxn id="8" idx="2"/>
          </p:cNvCxnSpPr>
          <p:nvPr/>
        </p:nvCxnSpPr>
        <p:spPr>
          <a:xfrm rot="5400000" flipH="1" flipV="1">
            <a:off x="1331640" y="3579862"/>
            <a:ext cx="432048" cy="43204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r Verbinder 14"/>
          <p:cNvCxnSpPr>
            <a:stCxn id="5" idx="0"/>
            <a:endCxn id="8" idx="2"/>
          </p:cNvCxnSpPr>
          <p:nvPr/>
        </p:nvCxnSpPr>
        <p:spPr>
          <a:xfrm rot="16200000" flipV="1">
            <a:off x="1760159" y="3583391"/>
            <a:ext cx="439106" cy="43204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6" idx="0"/>
            <a:endCxn id="9" idx="2"/>
          </p:cNvCxnSpPr>
          <p:nvPr/>
        </p:nvCxnSpPr>
        <p:spPr>
          <a:xfrm rot="5400000" flipH="1" flipV="1">
            <a:off x="3056303" y="3583391"/>
            <a:ext cx="439106" cy="4320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r Verbinder 18"/>
          <p:cNvCxnSpPr>
            <a:stCxn id="7" idx="0"/>
            <a:endCxn id="9" idx="2"/>
          </p:cNvCxnSpPr>
          <p:nvPr/>
        </p:nvCxnSpPr>
        <p:spPr>
          <a:xfrm rot="16200000" flipV="1">
            <a:off x="3488351" y="3583391"/>
            <a:ext cx="439106" cy="4320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970002" y="2283718"/>
            <a:ext cx="3312368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Generic</a:t>
            </a:r>
            <a:r>
              <a:rPr lang="de-DE" dirty="0" smtClean="0">
                <a:solidFill>
                  <a:schemeClr val="tx1"/>
                </a:solidFill>
              </a:rPr>
              <a:t> Driver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winkelter Verbinder 22"/>
          <p:cNvCxnSpPr>
            <a:stCxn id="9" idx="0"/>
            <a:endCxn id="22" idx="2"/>
          </p:cNvCxnSpPr>
          <p:nvPr/>
        </p:nvCxnSpPr>
        <p:spPr>
          <a:xfrm rot="16200000" flipV="1">
            <a:off x="2698993" y="2498943"/>
            <a:ext cx="720080" cy="865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8" idx="0"/>
            <a:endCxn id="22" idx="2"/>
          </p:cNvCxnSpPr>
          <p:nvPr/>
        </p:nvCxnSpPr>
        <p:spPr>
          <a:xfrm rot="5400000" flipH="1" flipV="1">
            <a:off x="1834897" y="2500541"/>
            <a:ext cx="720080" cy="862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970002" y="1714252"/>
            <a:ext cx="3312368" cy="288032"/>
          </a:xfrm>
          <a:prstGeom prst="rect">
            <a:avLst/>
          </a:prstGeom>
          <a:solidFill>
            <a:srgbClr val="D3B5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ORKA API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3" name="Gerader Verbinder 32"/>
          <p:cNvCxnSpPr>
            <a:stCxn id="31" idx="2"/>
            <a:endCxn id="22" idx="0"/>
          </p:cNvCxnSpPr>
          <p:nvPr/>
        </p:nvCxnSpPr>
        <p:spPr>
          <a:xfrm>
            <a:off x="2626186" y="2002284"/>
            <a:ext cx="0" cy="2814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970002" y="1147089"/>
            <a:ext cx="33123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main</a:t>
            </a:r>
            <a:r>
              <a:rPr lang="de-DE" dirty="0" smtClean="0">
                <a:solidFill>
                  <a:schemeClr val="tx1"/>
                </a:solidFill>
              </a:rPr>
              <a:t>() – Host </a:t>
            </a:r>
            <a:r>
              <a:rPr lang="de-DE" dirty="0" err="1" smtClean="0">
                <a:solidFill>
                  <a:schemeClr val="tx1"/>
                </a:solidFill>
              </a:rPr>
              <a:t>program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r Verbinder 34"/>
          <p:cNvCxnSpPr>
            <a:stCxn id="34" idx="2"/>
            <a:endCxn id="31" idx="0"/>
          </p:cNvCxnSpPr>
          <p:nvPr/>
        </p:nvCxnSpPr>
        <p:spPr>
          <a:xfrm>
            <a:off x="2626186" y="1435121"/>
            <a:ext cx="0" cy="279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971600" y="3075806"/>
            <a:ext cx="6696744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517923" y="329448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Kernel Space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4517923" y="253421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 Space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716016" y="1913805"/>
            <a:ext cx="266662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.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2" idx="1"/>
            <a:endCxn id="22" idx="3"/>
          </p:cNvCxnSpPr>
          <p:nvPr/>
        </p:nvCxnSpPr>
        <p:spPr>
          <a:xfrm flipH="1">
            <a:off x="4282370" y="2067694"/>
            <a:ext cx="433646" cy="3600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AFD43-02C5-1F48-B5C1-4F25941F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00EA1-AD61-6A43-B499-E630B064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5647"/>
            <a:ext cx="7886700" cy="3883231"/>
          </a:xfrm>
        </p:spPr>
        <p:txBody>
          <a:bodyPr>
            <a:normAutofit/>
          </a:bodyPr>
          <a:lstStyle/>
          <a:p>
            <a:pPr marL="107950" indent="0">
              <a:buNone/>
            </a:pPr>
            <a:r>
              <a:rPr lang="de-DE" dirty="0" smtClean="0">
                <a:latin typeface="+mj-lt"/>
              </a:rPr>
              <a:t>Zusammenarbeit:</a:t>
            </a:r>
          </a:p>
          <a:p>
            <a:pPr marL="107950" indent="0">
              <a:buNone/>
            </a:pPr>
            <a:r>
              <a:rPr lang="de-DE" dirty="0" smtClean="0">
                <a:latin typeface="+mj-lt"/>
              </a:rPr>
              <a:t>Fraunhofer SCAI/ Unterauftragnehmer Jesko Schwarzer  </a:t>
            </a:r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Jesko Schwarzer wesentlich beteiligt an: AP4, AP3 (Gesamtverantwortlich)</a:t>
            </a:r>
          </a:p>
          <a:p>
            <a:r>
              <a:rPr lang="de-DE" dirty="0" err="1" smtClean="0">
                <a:latin typeface="+mj-lt"/>
              </a:rPr>
              <a:t>FuE</a:t>
            </a:r>
            <a:r>
              <a:rPr lang="de-DE" dirty="0" smtClean="0">
                <a:latin typeface="+mj-lt"/>
              </a:rPr>
              <a:t> Vertrag sei Februar 2018</a:t>
            </a:r>
            <a:r>
              <a:rPr lang="de-DE" dirty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 rückwirkend zum 1. Nov.2017</a:t>
            </a:r>
          </a:p>
          <a:p>
            <a:r>
              <a:rPr lang="de-DE" dirty="0" smtClean="0">
                <a:latin typeface="+mj-lt"/>
              </a:rPr>
              <a:t>Erste Software eingecheckt am 1ten. Projekt-Workshop</a:t>
            </a:r>
          </a:p>
          <a:p>
            <a:r>
              <a:rPr lang="de-DE" dirty="0" smtClean="0">
                <a:latin typeface="+mj-lt"/>
              </a:rPr>
              <a:t>SCAI  - „</a:t>
            </a:r>
            <a:r>
              <a:rPr lang="de-DE" dirty="0" err="1" smtClean="0">
                <a:latin typeface="+mj-lt"/>
              </a:rPr>
              <a:t>full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cost</a:t>
            </a:r>
            <a:r>
              <a:rPr lang="de-DE" dirty="0" smtClean="0">
                <a:latin typeface="+mj-lt"/>
              </a:rPr>
              <a:t>“ Partner auf PM Basis (anders bei </a:t>
            </a:r>
            <a:r>
              <a:rPr lang="de-DE" dirty="0" err="1" smtClean="0">
                <a:latin typeface="+mj-lt"/>
              </a:rPr>
              <a:t>Uni´s</a:t>
            </a:r>
            <a:r>
              <a:rPr lang="de-DE" dirty="0" smtClean="0">
                <a:latin typeface="+mj-lt"/>
              </a:rPr>
              <a:t>)</a:t>
            </a:r>
          </a:p>
          <a:p>
            <a:r>
              <a:rPr lang="de-DE" dirty="0" smtClean="0">
                <a:latin typeface="+mj-lt"/>
              </a:rPr>
              <a:t>SCAI  -  in Projektjahr 1 nicht alle PMs abgerufen </a:t>
            </a:r>
          </a:p>
          <a:p>
            <a:r>
              <a:rPr lang="de-DE" dirty="0" smtClean="0">
                <a:latin typeface="+mj-lt"/>
              </a:rPr>
              <a:t>Andere Partner: AP4 Mittelverwendung unklar</a:t>
            </a:r>
          </a:p>
          <a:p>
            <a:pPr marL="107950" indent="0">
              <a:buNone/>
            </a:pPr>
            <a:endParaRPr lang="de-DE" dirty="0" smtClean="0">
              <a:latin typeface="+mj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36470-9EF3-5E47-8F9C-6A08398D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CC97-8CA2-0241-84AE-E1A52C6B242E}" type="datetime1">
              <a:rPr lang="de-DE" smtClean="0"/>
              <a:t>28.04.2019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16F4F-2837-5845-972C-5CB65EB5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ORKA-HPC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FCB04-B29B-2D40-9C38-EAFD4377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E1C5-2A66-FE40-9C6A-317262C7E9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Teilaufgabe 4.1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Teilaufgabe 4.1 </a:t>
            </a:r>
            <a:r>
              <a:rPr lang="de-DE" dirty="0" smtClean="0"/>
              <a:t>Informationsschnittstelle</a:t>
            </a:r>
            <a:endParaRPr lang="de-DE" dirty="0"/>
          </a:p>
          <a:p>
            <a:r>
              <a:rPr lang="de-DE" dirty="0"/>
              <a:t>Allgemeine Benutzerschnittstelle liefert: Typenbezeichnung, Anbindung, Temperatur, </a:t>
            </a:r>
            <a:r>
              <a:rPr lang="de-DE" dirty="0" smtClean="0"/>
              <a:t>…</a:t>
            </a:r>
          </a:p>
          <a:p>
            <a:r>
              <a:rPr lang="de-DE" dirty="0"/>
              <a:t>Bibliothek abhängig von TA 4.2 und AP1  </a:t>
            </a:r>
            <a:br>
              <a:rPr lang="de-DE" dirty="0"/>
            </a:br>
            <a:r>
              <a:rPr lang="de-DE" dirty="0"/>
              <a:t>Informationen kommen von Board, IPs etc. (</a:t>
            </a:r>
            <a:r>
              <a:rPr lang="de-DE" dirty="0" err="1"/>
              <a:t>Temp</a:t>
            </a:r>
            <a:r>
              <a:rPr lang="de-DE" dirty="0"/>
              <a:t> u.a.  via </a:t>
            </a:r>
            <a:r>
              <a:rPr lang="de-DE" dirty="0" smtClean="0"/>
              <a:t>DMA)</a:t>
            </a:r>
          </a:p>
          <a:p>
            <a:r>
              <a:rPr lang="de-DE" dirty="0" smtClean="0"/>
              <a:t>D4.1  </a:t>
            </a:r>
            <a:r>
              <a:rPr lang="de-DE" dirty="0"/>
              <a:t>Definition der  </a:t>
            </a:r>
            <a:r>
              <a:rPr lang="de-DE" dirty="0" smtClean="0"/>
              <a:t>Funktionsaufrufe und Beschreibung  (mit 1tem Code) </a:t>
            </a:r>
          </a:p>
          <a:p>
            <a:r>
              <a:rPr lang="de-DE" dirty="0" smtClean="0"/>
              <a:t>Enge Zusammenarbeit bisher  mit RRZK und direkte Beteiligung von Jesko  </a:t>
            </a:r>
            <a:endParaRPr lang="de-DE" dirty="0"/>
          </a:p>
          <a:p>
            <a:pPr marL="107950" indent="0">
              <a:buNone/>
            </a:pPr>
            <a:endParaRPr lang="de-DE" dirty="0" smtClean="0"/>
          </a:p>
          <a:p>
            <a:r>
              <a:rPr lang="de-DE" dirty="0" smtClean="0"/>
              <a:t>Partner lt. Proposal: </a:t>
            </a:r>
            <a:r>
              <a:rPr lang="de-DE" dirty="0"/>
              <a:t>SCAI (3), ZIB(3), RRZK(1</a:t>
            </a:r>
            <a:r>
              <a:rPr lang="de-DE" dirty="0" smtClean="0"/>
              <a:t>), </a:t>
            </a:r>
            <a:r>
              <a:rPr lang="de-DE" dirty="0" err="1" smtClean="0"/>
              <a:t>JSch</a:t>
            </a:r>
            <a:r>
              <a:rPr lang="de-DE" dirty="0" smtClean="0"/>
              <a:t> </a:t>
            </a:r>
            <a:r>
              <a:rPr lang="de-DE" dirty="0"/>
              <a:t>(1), </a:t>
            </a:r>
            <a:r>
              <a:rPr lang="de-DE" dirty="0" smtClean="0"/>
              <a:t>FAU </a:t>
            </a:r>
            <a:r>
              <a:rPr lang="de-DE" dirty="0"/>
              <a:t>(0.5)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93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Teilaufgabe 4.2 (M6-M32)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-112295" y="1057902"/>
            <a:ext cx="9144000" cy="3486082"/>
          </a:xfrm>
        </p:spPr>
        <p:txBody>
          <a:bodyPr/>
          <a:lstStyle/>
          <a:p>
            <a:endParaRPr lang="de-DE" dirty="0"/>
          </a:p>
          <a:p>
            <a:pPr marL="10795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8768" y="2553195"/>
            <a:ext cx="2339440" cy="177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688769" y="2980706"/>
            <a:ext cx="2339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88768" y="3580411"/>
            <a:ext cx="1543793" cy="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232561" y="2980706"/>
            <a:ext cx="0" cy="59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688768" y="4001984"/>
            <a:ext cx="1543793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232561" y="3580411"/>
            <a:ext cx="0" cy="42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42208" y="30147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Hersteller/</a:t>
            </a:r>
            <a:r>
              <a:rPr lang="de-DE" dirty="0" err="1" smtClean="0"/>
              <a:t>unabh</a:t>
            </a:r>
            <a:r>
              <a:rPr lang="de-DE" dirty="0" smtClean="0"/>
              <a:t>. </a:t>
            </a:r>
            <a:endParaRPr lang="de-DE" dirty="0"/>
          </a:p>
          <a:p>
            <a:r>
              <a:rPr lang="de-DE" dirty="0"/>
              <a:t>Treiber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54609" y="2613062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Memory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41386" y="3556484"/>
            <a:ext cx="16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Generisches ORKA API</a:t>
            </a: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2042688" y="3086563"/>
            <a:ext cx="137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User Applikation </a:t>
            </a:r>
          </a:p>
          <a:p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220488" y="2185154"/>
            <a:ext cx="3276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731633" y="218515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PCIe</a:t>
            </a:r>
            <a:r>
              <a:rPr lang="de-DE" dirty="0" smtClean="0"/>
              <a:t> Link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688768" y="1231897"/>
            <a:ext cx="2339440" cy="78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>
            <a:stCxn id="25" idx="1"/>
            <a:endCxn id="25" idx="3"/>
          </p:cNvCxnSpPr>
          <p:nvPr/>
        </p:nvCxnSpPr>
        <p:spPr>
          <a:xfrm>
            <a:off x="688768" y="1626643"/>
            <a:ext cx="23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83425" y="166908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Hersteller spez</a:t>
            </a:r>
            <a:r>
              <a:rPr lang="de-DE" dirty="0"/>
              <a:t>.</a:t>
            </a:r>
            <a:r>
              <a:rPr lang="de-DE" dirty="0" smtClean="0"/>
              <a:t> IP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 rot="5400000">
            <a:off x="2511804" y="1496380"/>
            <a:ext cx="1465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FPGA</a:t>
            </a:r>
            <a:endParaRPr lang="de-DE" sz="2000" dirty="0"/>
          </a:p>
        </p:txBody>
      </p:sp>
      <p:sp>
        <p:nvSpPr>
          <p:cNvPr id="33" name="Geschweifte Klammer links 32"/>
          <p:cNvSpPr/>
          <p:nvPr/>
        </p:nvSpPr>
        <p:spPr>
          <a:xfrm>
            <a:off x="513347" y="963573"/>
            <a:ext cx="175421" cy="26168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 rot="5400000">
            <a:off x="144623" y="230329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AP2</a:t>
            </a:r>
            <a:endParaRPr lang="de-DE" dirty="0"/>
          </a:p>
        </p:txBody>
      </p:sp>
      <p:sp>
        <p:nvSpPr>
          <p:cNvPr id="35" name="Geschweifte Klammer links 34"/>
          <p:cNvSpPr/>
          <p:nvPr/>
        </p:nvSpPr>
        <p:spPr>
          <a:xfrm>
            <a:off x="513347" y="3580411"/>
            <a:ext cx="87710" cy="4334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 rot="5400000" flipH="1" flipV="1">
            <a:off x="140782" y="3637309"/>
            <a:ext cx="52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AP4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4459704" y="1475874"/>
            <a:ext cx="41388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FPGA-Host </a:t>
            </a:r>
            <a:r>
              <a:rPr lang="de-DE" sz="2000" dirty="0" err="1" smtClean="0"/>
              <a:t>Komununikation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Start/</a:t>
            </a:r>
            <a:r>
              <a:rPr lang="de-DE" sz="2000" dirty="0" err="1" smtClean="0"/>
              <a:t>Stop</a:t>
            </a:r>
            <a:r>
              <a:rPr lang="de-DE" sz="2000" dirty="0" smtClean="0"/>
              <a:t> der FPGA</a:t>
            </a:r>
            <a:r>
              <a:rPr lang="de-DE" dirty="0" smtClean="0"/>
              <a:t>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Transparenter Datentransfer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Management </a:t>
            </a:r>
            <a:r>
              <a:rPr lang="de-DE" sz="2000" dirty="0" err="1" smtClean="0"/>
              <a:t>Rekonfiguration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…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Beteiligte </a:t>
            </a:r>
            <a:r>
              <a:rPr lang="de-DE" sz="2000" dirty="0"/>
              <a:t>Partner: SCAI (6), ZIB(6), RRZK(2</a:t>
            </a:r>
            <a:r>
              <a:rPr lang="de-DE" sz="2000" dirty="0" smtClean="0"/>
              <a:t>), </a:t>
            </a:r>
            <a:r>
              <a:rPr lang="de-DE" sz="2000" dirty="0" err="1" smtClean="0"/>
              <a:t>JSch</a:t>
            </a:r>
            <a:r>
              <a:rPr lang="de-DE" sz="2000" dirty="0" smtClean="0"/>
              <a:t> </a:t>
            </a:r>
            <a:r>
              <a:rPr lang="de-DE" sz="2000" dirty="0"/>
              <a:t>(2), </a:t>
            </a:r>
            <a:r>
              <a:rPr lang="de-DE" sz="2000" dirty="0" smtClean="0"/>
              <a:t>FAU </a:t>
            </a:r>
            <a:r>
              <a:rPr lang="de-DE" sz="2000" dirty="0"/>
              <a:t>(0.)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264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128451" y="2580832"/>
            <a:ext cx="889213" cy="400808"/>
          </a:xfrm>
          <a:prstGeom prst="rect">
            <a:avLst/>
          </a:prstGeom>
          <a:solidFill>
            <a:schemeClr val="l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Treiber Hersteller#n</a:t>
            </a:r>
            <a:endParaRPr lang="de-DE" sz="1000" dirty="0"/>
          </a:p>
        </p:txBody>
      </p:sp>
      <p:sp>
        <p:nvSpPr>
          <p:cNvPr id="31" name="Rechteck 30"/>
          <p:cNvSpPr/>
          <p:nvPr/>
        </p:nvSpPr>
        <p:spPr>
          <a:xfrm>
            <a:off x="1387582" y="2580365"/>
            <a:ext cx="889213" cy="400808"/>
          </a:xfrm>
          <a:prstGeom prst="rect">
            <a:avLst/>
          </a:prstGeom>
          <a:solidFill>
            <a:schemeClr val="l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Treiber Hersteller#3</a:t>
            </a:r>
            <a:endParaRPr lang="de-DE" sz="1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Teilaufgabe 4.2 (M6-M32)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218254" y="2339042"/>
            <a:ext cx="3276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709551" y="207996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PCIe</a:t>
            </a:r>
            <a:r>
              <a:rPr lang="de-DE" dirty="0" smtClean="0"/>
              <a:t> Link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688768" y="1231897"/>
            <a:ext cx="2339440" cy="789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>
            <a:stCxn id="25" idx="1"/>
            <a:endCxn id="25" idx="3"/>
          </p:cNvCxnSpPr>
          <p:nvPr/>
        </p:nvCxnSpPr>
        <p:spPr>
          <a:xfrm>
            <a:off x="688768" y="1626643"/>
            <a:ext cx="23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83425" y="166908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Hersteller spez</a:t>
            </a:r>
            <a:r>
              <a:rPr lang="de-DE" dirty="0"/>
              <a:t>.</a:t>
            </a:r>
            <a:r>
              <a:rPr lang="de-DE" dirty="0" smtClean="0"/>
              <a:t> IP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 rot="5400000">
            <a:off x="2511804" y="1496380"/>
            <a:ext cx="1465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FPGA</a:t>
            </a:r>
            <a:endParaRPr lang="de-DE" sz="2000" dirty="0"/>
          </a:p>
        </p:txBody>
      </p:sp>
      <p:sp>
        <p:nvSpPr>
          <p:cNvPr id="33" name="Geschweifte Klammer links 32"/>
          <p:cNvSpPr/>
          <p:nvPr/>
        </p:nvSpPr>
        <p:spPr>
          <a:xfrm>
            <a:off x="518391" y="963574"/>
            <a:ext cx="170377" cy="2251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 rot="16200000">
            <a:off x="159793" y="193525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AP2</a:t>
            </a:r>
            <a:endParaRPr lang="de-DE" dirty="0"/>
          </a:p>
        </p:txBody>
      </p:sp>
      <p:sp>
        <p:nvSpPr>
          <p:cNvPr id="35" name="Geschweifte Klammer links 34"/>
          <p:cNvSpPr/>
          <p:nvPr/>
        </p:nvSpPr>
        <p:spPr>
          <a:xfrm>
            <a:off x="518391" y="3224495"/>
            <a:ext cx="154661" cy="22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rtlCol="0" anchor="ctr"/>
          <a:lstStyle/>
          <a:p>
            <a:pPr algn="ctr"/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 rot="5400000" flipH="1" flipV="1">
            <a:off x="149651" y="3186281"/>
            <a:ext cx="52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AP4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4459704" y="1475874"/>
            <a:ext cx="41388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FPGA-Host </a:t>
            </a:r>
            <a:r>
              <a:rPr lang="de-DE" sz="2000" dirty="0" err="1" smtClean="0"/>
              <a:t>Komununikation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Start/</a:t>
            </a:r>
            <a:r>
              <a:rPr lang="de-DE" sz="2000" dirty="0" err="1" smtClean="0"/>
              <a:t>Stop</a:t>
            </a:r>
            <a:r>
              <a:rPr lang="de-DE" sz="2000" dirty="0" smtClean="0"/>
              <a:t> der FPGA</a:t>
            </a:r>
            <a:r>
              <a:rPr lang="de-DE" dirty="0" smtClean="0"/>
              <a:t>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Transparenter Datentransfer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Management </a:t>
            </a:r>
            <a:r>
              <a:rPr lang="de-DE" sz="2000" dirty="0" err="1" smtClean="0"/>
              <a:t>Rekonfiguration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…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Beteiligte </a:t>
            </a:r>
            <a:r>
              <a:rPr lang="de-DE" sz="2000" dirty="0"/>
              <a:t>Partner: SCAI (6), ZIB(6), RRZK(2</a:t>
            </a:r>
            <a:r>
              <a:rPr lang="de-DE" sz="2000" dirty="0" smtClean="0"/>
              <a:t>), </a:t>
            </a:r>
            <a:r>
              <a:rPr lang="de-DE" sz="2000" dirty="0" err="1" smtClean="0"/>
              <a:t>JSch</a:t>
            </a:r>
            <a:r>
              <a:rPr lang="de-DE" sz="2000" dirty="0" smtClean="0"/>
              <a:t> </a:t>
            </a:r>
            <a:r>
              <a:rPr lang="de-DE" sz="2000" dirty="0"/>
              <a:t>(2), </a:t>
            </a:r>
            <a:r>
              <a:rPr lang="de-DE" sz="2000" dirty="0" smtClean="0"/>
              <a:t>FAU </a:t>
            </a:r>
            <a:r>
              <a:rPr lang="de-DE" sz="2000" dirty="0"/>
              <a:t>(0.)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endParaRPr lang="de-DE" sz="2000" dirty="0"/>
          </a:p>
        </p:txBody>
      </p:sp>
      <p:sp>
        <p:nvSpPr>
          <p:cNvPr id="30" name="Rechteck 29"/>
          <p:cNvSpPr/>
          <p:nvPr/>
        </p:nvSpPr>
        <p:spPr>
          <a:xfrm>
            <a:off x="1043608" y="2579898"/>
            <a:ext cx="889213" cy="400808"/>
          </a:xfrm>
          <a:prstGeom prst="rect">
            <a:avLst/>
          </a:prstGeom>
          <a:solidFill>
            <a:schemeClr val="l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Treiber Hersteller#2</a:t>
            </a:r>
            <a:endParaRPr lang="de-DE" sz="1000" dirty="0"/>
          </a:p>
        </p:txBody>
      </p:sp>
      <p:sp>
        <p:nvSpPr>
          <p:cNvPr id="6" name="Rechteck 5"/>
          <p:cNvSpPr/>
          <p:nvPr/>
        </p:nvSpPr>
        <p:spPr>
          <a:xfrm>
            <a:off x="686533" y="2579898"/>
            <a:ext cx="889213" cy="4008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Treiber Hersteller#1</a:t>
            </a:r>
            <a:endParaRPr lang="de-DE" sz="1000" dirty="0"/>
          </a:p>
        </p:txBody>
      </p:sp>
      <p:sp>
        <p:nvSpPr>
          <p:cNvPr id="39" name="Rechteck 38"/>
          <p:cNvSpPr/>
          <p:nvPr/>
        </p:nvSpPr>
        <p:spPr>
          <a:xfrm>
            <a:off x="687906" y="2984688"/>
            <a:ext cx="2329758" cy="2351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Generischer Treiber</a:t>
            </a:r>
            <a:endParaRPr lang="de-DE" sz="1000" dirty="0"/>
          </a:p>
        </p:txBody>
      </p:sp>
      <p:sp>
        <p:nvSpPr>
          <p:cNvPr id="40" name="Rechteck 39"/>
          <p:cNvSpPr/>
          <p:nvPr/>
        </p:nvSpPr>
        <p:spPr>
          <a:xfrm>
            <a:off x="686533" y="3216640"/>
            <a:ext cx="2330310" cy="2351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Generisches ORKA API</a:t>
            </a:r>
            <a:endParaRPr lang="de-DE" sz="1000" dirty="0"/>
          </a:p>
        </p:txBody>
      </p:sp>
      <p:sp>
        <p:nvSpPr>
          <p:cNvPr id="41" name="Rechteck 40"/>
          <p:cNvSpPr/>
          <p:nvPr/>
        </p:nvSpPr>
        <p:spPr>
          <a:xfrm>
            <a:off x="684358" y="3448592"/>
            <a:ext cx="2330310" cy="89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User </a:t>
            </a:r>
            <a:r>
              <a:rPr lang="de-DE" sz="1000" dirty="0" err="1" smtClean="0"/>
              <a:t>Application</a:t>
            </a:r>
            <a:endParaRPr lang="de-DE" sz="1000" dirty="0"/>
          </a:p>
        </p:txBody>
      </p:sp>
      <p:sp>
        <p:nvSpPr>
          <p:cNvPr id="26" name="Rechteck 25"/>
          <p:cNvSpPr/>
          <p:nvPr/>
        </p:nvSpPr>
        <p:spPr>
          <a:xfrm>
            <a:off x="686534" y="2571750"/>
            <a:ext cx="2339440" cy="17740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7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Teilaufgabe 4.2 MISC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0" y="994172"/>
            <a:ext cx="9144000" cy="3866586"/>
          </a:xfrm>
        </p:spPr>
        <p:txBody>
          <a:bodyPr/>
          <a:lstStyle/>
          <a:p>
            <a:pPr marL="107950" indent="0">
              <a:buNone/>
            </a:pPr>
            <a:endParaRPr lang="de-DE" dirty="0" smtClean="0"/>
          </a:p>
          <a:p>
            <a:pPr marL="107950" indent="0">
              <a:buNone/>
            </a:pPr>
            <a:r>
              <a:rPr lang="de-DE" sz="2000" dirty="0" smtClean="0"/>
              <a:t>Nutzung existierender Frameworks?</a:t>
            </a:r>
          </a:p>
          <a:p>
            <a:pPr lvl="1"/>
            <a:r>
              <a:rPr lang="de-DE" sz="2000" dirty="0" smtClean="0"/>
              <a:t>Verschiedene vorhanden inkl. eigener DMA Engine</a:t>
            </a:r>
          </a:p>
          <a:p>
            <a:pPr lvl="1"/>
            <a:r>
              <a:rPr lang="de-DE" sz="2000" dirty="0" err="1" smtClean="0"/>
              <a:t>Tapasco</a:t>
            </a:r>
            <a:r>
              <a:rPr lang="de-DE" sz="2000" dirty="0" smtClean="0"/>
              <a:t> Framework (Darmstadt) – derzeit von CGN und SCAI in Evaluierung</a:t>
            </a:r>
            <a:br>
              <a:rPr lang="de-DE" sz="2000" dirty="0" smtClean="0"/>
            </a:br>
            <a:r>
              <a:rPr lang="de-DE" sz="2000" dirty="0" smtClean="0"/>
              <a:t>(allerdings anderer Konnektor zu LLVM notwendig)</a:t>
            </a:r>
          </a:p>
          <a:p>
            <a:pPr lvl="1"/>
            <a:r>
              <a:rPr lang="de-DE" sz="2000" dirty="0" smtClean="0"/>
              <a:t>AP1 Spezifikation ausstehend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 smtClean="0"/>
              <a:t> </a:t>
            </a:r>
            <a:r>
              <a:rPr lang="de-DE" sz="2000" dirty="0" err="1" smtClean="0"/>
              <a:t>DMAe</a:t>
            </a:r>
            <a:r>
              <a:rPr lang="de-DE" sz="2000" dirty="0" smtClean="0"/>
              <a:t> Engine:  </a:t>
            </a:r>
          </a:p>
          <a:p>
            <a:pPr lvl="1"/>
            <a:r>
              <a:rPr lang="de-DE" sz="2000" b="1" dirty="0"/>
              <a:t>AP4 - herstellerunabhängiges API unter Benutzung der Treiber und </a:t>
            </a:r>
            <a:r>
              <a:rPr lang="de-DE" sz="2000" b="1" dirty="0" err="1"/>
              <a:t>IP´s</a:t>
            </a:r>
            <a:r>
              <a:rPr lang="de-DE" sz="2000" b="1" dirty="0"/>
              <a:t> der </a:t>
            </a:r>
            <a:r>
              <a:rPr lang="de-DE" sz="2000" b="1" dirty="0" smtClean="0"/>
              <a:t>Hersteller</a:t>
            </a:r>
            <a:r>
              <a:rPr lang="de-DE" sz="2000" b="1" dirty="0"/>
              <a:t> </a:t>
            </a:r>
            <a:r>
              <a:rPr lang="de-DE" sz="2000" b="1" dirty="0" smtClean="0"/>
              <a:t>– Verwendung unabhängig von Applikation</a:t>
            </a:r>
          </a:p>
          <a:p>
            <a:pPr lvl="1"/>
            <a:r>
              <a:rPr lang="de-DE" sz="2000" dirty="0" smtClean="0"/>
              <a:t>Offen:  Treiberoptionen </a:t>
            </a:r>
          </a:p>
          <a:p>
            <a:pPr marL="107950" indent="0">
              <a:buNone/>
            </a:pPr>
            <a:r>
              <a:rPr lang="de-DE" dirty="0" smtClean="0"/>
              <a:t>Prototypische ZIB Entwicklung vor Monat 6 lt. Zwischenbericht</a:t>
            </a:r>
          </a:p>
          <a:p>
            <a:pPr lvl="1"/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6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 4.2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de-DE" sz="2400" b="1" dirty="0" smtClean="0"/>
              <a:t>Definition in Zusammenarbeit mit Köln</a:t>
            </a:r>
          </a:p>
          <a:p>
            <a:pPr marL="107950" indent="0">
              <a:buNone/>
            </a:pPr>
            <a:r>
              <a:rPr lang="de-DE" dirty="0" err="1"/>
              <a:t>Init</a:t>
            </a:r>
            <a:r>
              <a:rPr lang="de-DE" dirty="0"/>
              <a:t>/</a:t>
            </a:r>
            <a:r>
              <a:rPr lang="de-DE" dirty="0" err="1"/>
              <a:t>Deinit</a:t>
            </a:r>
            <a:r>
              <a:rPr lang="de-DE" dirty="0"/>
              <a:t> der </a:t>
            </a:r>
            <a:r>
              <a:rPr lang="de-DE" dirty="0" smtClean="0"/>
              <a:t>statischen Library</a:t>
            </a:r>
            <a:endParaRPr lang="de-DE" dirty="0"/>
          </a:p>
          <a:p>
            <a:r>
              <a:rPr lang="de-DE" sz="1200" dirty="0" err="1"/>
              <a:t>ORKA_EC_t</a:t>
            </a:r>
            <a:r>
              <a:rPr lang="de-DE" sz="1200" dirty="0"/>
              <a:t> </a:t>
            </a:r>
            <a:r>
              <a:rPr lang="de-DE" sz="1200" dirty="0" err="1"/>
              <a:t>ORKA_Init</a:t>
            </a:r>
            <a:r>
              <a:rPr lang="de-DE" sz="1200" dirty="0"/>
              <a:t>();</a:t>
            </a:r>
          </a:p>
          <a:p>
            <a:r>
              <a:rPr lang="de-DE" sz="1200" dirty="0" err="1"/>
              <a:t>void</a:t>
            </a:r>
            <a:r>
              <a:rPr lang="de-DE" sz="1200" dirty="0"/>
              <a:t> </a:t>
            </a:r>
            <a:r>
              <a:rPr lang="de-DE" sz="1200" dirty="0" err="1"/>
              <a:t>ORKA_Deinit</a:t>
            </a:r>
            <a:r>
              <a:rPr lang="de-DE" sz="1200" dirty="0"/>
              <a:t>();</a:t>
            </a:r>
          </a:p>
          <a:p>
            <a:pPr marL="107950" indent="0">
              <a:buNone/>
            </a:pPr>
            <a:r>
              <a:rPr lang="de-DE" dirty="0" smtClean="0"/>
              <a:t>Infoliste </a:t>
            </a:r>
            <a:r>
              <a:rPr lang="de-DE" dirty="0"/>
              <a:t>aller FPGAs in einem </a:t>
            </a:r>
            <a:r>
              <a:rPr lang="de-DE" dirty="0" smtClean="0"/>
              <a:t>Server. Erstes Target:</a:t>
            </a:r>
            <a:endParaRPr lang="de-DE" dirty="0"/>
          </a:p>
          <a:p>
            <a:r>
              <a:rPr lang="de-DE" sz="1200" dirty="0" err="1" smtClean="0"/>
              <a:t>ORKA_TargetsList_t</a:t>
            </a:r>
            <a:r>
              <a:rPr lang="de-DE" sz="1200" dirty="0" smtClean="0"/>
              <a:t> </a:t>
            </a:r>
            <a:r>
              <a:rPr lang="de-DE" sz="1200" dirty="0"/>
              <a:t>*</a:t>
            </a:r>
            <a:r>
              <a:rPr lang="de-DE" sz="1200" dirty="0" err="1"/>
              <a:t>ORKA_OpenTargetList</a:t>
            </a:r>
            <a:r>
              <a:rPr lang="de-DE" sz="1200" dirty="0"/>
              <a:t>( </a:t>
            </a:r>
            <a:r>
              <a:rPr lang="de-DE" sz="1200" dirty="0" err="1"/>
              <a:t>ORKA_ConfigTarget_t</a:t>
            </a:r>
            <a:r>
              <a:rPr lang="de-DE" sz="1200" dirty="0"/>
              <a:t> *</a:t>
            </a:r>
            <a:r>
              <a:rPr lang="de-DE" sz="1200" dirty="0" err="1"/>
              <a:t>targetConfig</a:t>
            </a:r>
            <a:r>
              <a:rPr lang="de-DE" sz="1200" dirty="0"/>
              <a:t> </a:t>
            </a:r>
            <a:r>
              <a:rPr lang="de-DE" sz="1200" dirty="0" smtClean="0"/>
              <a:t>);</a:t>
            </a:r>
            <a:endParaRPr lang="de-DE" dirty="0" smtClean="0"/>
          </a:p>
          <a:p>
            <a:pPr marL="107950" indent="0">
              <a:buNone/>
            </a:pPr>
            <a:r>
              <a:rPr lang="de-DE" dirty="0" smtClean="0"/>
              <a:t>Nächstes Target</a:t>
            </a:r>
          </a:p>
          <a:p>
            <a:r>
              <a:rPr lang="de-DE" sz="1200" dirty="0" err="1" smtClean="0"/>
              <a:t>ORKA_TargetsList_t</a:t>
            </a:r>
            <a:r>
              <a:rPr lang="de-DE" sz="1200" dirty="0" smtClean="0"/>
              <a:t> </a:t>
            </a:r>
            <a:r>
              <a:rPr lang="de-DE" sz="1200" dirty="0"/>
              <a:t>*</a:t>
            </a:r>
            <a:r>
              <a:rPr lang="de-DE" sz="1200" dirty="0" err="1"/>
              <a:t>ORKA_ReadTargetList</a:t>
            </a:r>
            <a:r>
              <a:rPr lang="de-DE" sz="1200" dirty="0"/>
              <a:t>( </a:t>
            </a:r>
            <a:r>
              <a:rPr lang="de-DE" sz="1200" dirty="0" err="1"/>
              <a:t>ORKA_TargetsList_t</a:t>
            </a:r>
            <a:r>
              <a:rPr lang="de-DE" sz="1200" dirty="0"/>
              <a:t> *</a:t>
            </a:r>
            <a:r>
              <a:rPr lang="de-DE" sz="1200" dirty="0" err="1"/>
              <a:t>targetInfoList</a:t>
            </a:r>
            <a:r>
              <a:rPr lang="de-DE" sz="1200" dirty="0"/>
              <a:t> </a:t>
            </a:r>
            <a:r>
              <a:rPr lang="de-DE" sz="1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377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 4.2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de-DE" sz="2400" b="1" dirty="0" smtClean="0"/>
              <a:t>Definition in Zusammenarbeit mit Köln</a:t>
            </a:r>
          </a:p>
          <a:p>
            <a:pPr marL="107950" indent="0">
              <a:buNone/>
            </a:pPr>
            <a:r>
              <a:rPr lang="de-DE" dirty="0"/>
              <a:t>Löschen Bitstream Region</a:t>
            </a:r>
          </a:p>
          <a:p>
            <a:r>
              <a:rPr lang="de-DE" sz="1200" dirty="0" err="1"/>
              <a:t>void</a:t>
            </a:r>
            <a:r>
              <a:rPr lang="de-DE" sz="1200" dirty="0"/>
              <a:t> </a:t>
            </a:r>
            <a:r>
              <a:rPr lang="de-DE" sz="1200" dirty="0" err="1"/>
              <a:t>ORKA_BitstreamClean</a:t>
            </a:r>
            <a:r>
              <a:rPr lang="de-DE" sz="1200" dirty="0"/>
              <a:t>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uint32_t </a:t>
            </a:r>
            <a:r>
              <a:rPr lang="de-DE" sz="1200" dirty="0" err="1"/>
              <a:t>bitstreamRegionID</a:t>
            </a:r>
            <a:r>
              <a:rPr lang="de-DE" sz="1200" dirty="0"/>
              <a:t> );</a:t>
            </a:r>
          </a:p>
          <a:p>
            <a:pPr marL="107950" indent="0">
              <a:buNone/>
            </a:pPr>
            <a:r>
              <a:rPr lang="de-DE" dirty="0"/>
              <a:t>Hochladen Bitstream in Region</a:t>
            </a:r>
          </a:p>
          <a:p>
            <a:r>
              <a:rPr lang="de-DE" sz="1200" dirty="0" err="1"/>
              <a:t>bool</a:t>
            </a:r>
            <a:r>
              <a:rPr lang="de-DE" sz="1200" dirty="0"/>
              <a:t> </a:t>
            </a:r>
            <a:r>
              <a:rPr lang="de-DE" sz="1200" dirty="0" err="1"/>
              <a:t>ORKA_BitstreamUpload</a:t>
            </a:r>
            <a:r>
              <a:rPr lang="de-DE" sz="1200" dirty="0"/>
              <a:t>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uint32_t </a:t>
            </a:r>
            <a:r>
              <a:rPr lang="de-DE" sz="1200" dirty="0" err="1"/>
              <a:t>bitstreamRegionID</a:t>
            </a:r>
            <a:r>
              <a:rPr lang="de-DE" sz="1200" dirty="0"/>
              <a:t>, </a:t>
            </a:r>
            <a:r>
              <a:rPr lang="de-DE" sz="1200" dirty="0" err="1"/>
              <a:t>void</a:t>
            </a:r>
            <a:r>
              <a:rPr lang="de-DE" sz="1200" dirty="0"/>
              <a:t> *</a:t>
            </a:r>
            <a:r>
              <a:rPr lang="de-DE" sz="1200" dirty="0" err="1"/>
              <a:t>bitstreamData</a:t>
            </a:r>
            <a:r>
              <a:rPr lang="de-DE" sz="1200" dirty="0"/>
              <a:t>, uint64_t </a:t>
            </a:r>
            <a:r>
              <a:rPr lang="de-DE" sz="1200" dirty="0" err="1"/>
              <a:t>bistreamSize</a:t>
            </a:r>
            <a:r>
              <a:rPr lang="de-DE" sz="1200" dirty="0"/>
              <a:t> );</a:t>
            </a:r>
          </a:p>
          <a:p>
            <a:pPr marL="107950" indent="0">
              <a:buNone/>
            </a:pPr>
            <a:r>
              <a:rPr lang="de-DE" dirty="0" err="1" smtClean="0"/>
              <a:t>Copy</a:t>
            </a:r>
            <a:r>
              <a:rPr lang="de-DE" dirty="0" smtClean="0"/>
              <a:t> Operationen</a:t>
            </a:r>
            <a:endParaRPr lang="de-DE" dirty="0"/>
          </a:p>
          <a:p>
            <a:r>
              <a:rPr lang="de-DE" sz="1200" dirty="0" err="1"/>
              <a:t>void</a:t>
            </a:r>
            <a:r>
              <a:rPr lang="de-DE" sz="1200" dirty="0"/>
              <a:t> ORKA_MemcpyH2D(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uint64_t </a:t>
            </a:r>
            <a:r>
              <a:rPr lang="de-DE" sz="1200" dirty="0" err="1"/>
              <a:t>destDevice</a:t>
            </a:r>
            <a:r>
              <a:rPr lang="de-DE" sz="1200" dirty="0"/>
              <a:t>, </a:t>
            </a:r>
            <a:r>
              <a:rPr lang="de-DE" sz="1200" dirty="0" err="1"/>
              <a:t>void</a:t>
            </a:r>
            <a:r>
              <a:rPr lang="de-DE" sz="1200" dirty="0"/>
              <a:t> *</a:t>
            </a:r>
            <a:r>
              <a:rPr lang="de-DE" sz="1200" dirty="0" err="1"/>
              <a:t>srcHost</a:t>
            </a:r>
            <a:r>
              <a:rPr lang="de-DE" sz="1200" dirty="0"/>
              <a:t>, uint64_t </a:t>
            </a:r>
            <a:r>
              <a:rPr lang="de-DE" sz="1200" dirty="0" err="1"/>
              <a:t>byteSize</a:t>
            </a:r>
            <a:r>
              <a:rPr lang="de-DE" sz="1200" dirty="0"/>
              <a:t> </a:t>
            </a:r>
            <a:r>
              <a:rPr lang="de-DE" sz="1200" dirty="0" smtClean="0"/>
              <a:t>);</a:t>
            </a:r>
          </a:p>
          <a:p>
            <a:r>
              <a:rPr lang="de-DE" sz="1200" dirty="0" err="1"/>
              <a:t>void</a:t>
            </a:r>
            <a:r>
              <a:rPr lang="de-DE" sz="1200" dirty="0"/>
              <a:t> ORKA_MemcpyD2H(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</a:t>
            </a:r>
            <a:r>
              <a:rPr lang="de-DE" sz="1200" dirty="0" err="1"/>
              <a:t>void</a:t>
            </a:r>
            <a:r>
              <a:rPr lang="de-DE" sz="1200" dirty="0"/>
              <a:t> *</a:t>
            </a:r>
            <a:r>
              <a:rPr lang="de-DE" sz="1200" dirty="0" err="1"/>
              <a:t>destHost</a:t>
            </a:r>
            <a:r>
              <a:rPr lang="de-DE" sz="1200" dirty="0"/>
              <a:t>, uint64_t </a:t>
            </a:r>
            <a:r>
              <a:rPr lang="de-DE" sz="1200" dirty="0" err="1"/>
              <a:t>srcDevice</a:t>
            </a:r>
            <a:r>
              <a:rPr lang="de-DE" sz="1200" dirty="0"/>
              <a:t>, uint64_t </a:t>
            </a:r>
            <a:r>
              <a:rPr lang="de-DE" sz="1200" dirty="0" err="1"/>
              <a:t>byteSize</a:t>
            </a:r>
            <a:r>
              <a:rPr lang="de-DE" sz="1200" dirty="0"/>
              <a:t> </a:t>
            </a:r>
            <a:r>
              <a:rPr lang="de-DE" sz="1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957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 4.2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de-DE" sz="2400" b="1" dirty="0" smtClean="0"/>
              <a:t>Definition in Zusammenarbeit mit Köln</a:t>
            </a:r>
          </a:p>
          <a:p>
            <a:pPr marL="107950" indent="0">
              <a:buNone/>
            </a:pPr>
            <a:r>
              <a:rPr lang="de-DE" dirty="0" err="1" smtClean="0"/>
              <a:t>Acceleratorblock</a:t>
            </a:r>
            <a:r>
              <a:rPr lang="de-DE" dirty="0" smtClean="0"/>
              <a:t> </a:t>
            </a:r>
            <a:r>
              <a:rPr lang="de-DE" dirty="0"/>
              <a:t>Kontrolle</a:t>
            </a:r>
          </a:p>
          <a:p>
            <a:r>
              <a:rPr lang="de-DE" sz="1200" dirty="0" err="1"/>
              <a:t>void</a:t>
            </a:r>
            <a:r>
              <a:rPr lang="de-DE" sz="1200" dirty="0"/>
              <a:t> </a:t>
            </a:r>
            <a:r>
              <a:rPr lang="de-DE" sz="1200" dirty="0" err="1"/>
              <a:t>ORKA_AcceleratorBlockStart</a:t>
            </a:r>
            <a:r>
              <a:rPr lang="de-DE" sz="1200" dirty="0"/>
              <a:t>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uint32_t </a:t>
            </a:r>
            <a:r>
              <a:rPr lang="de-DE" sz="1200" dirty="0" err="1"/>
              <a:t>bitstreamRegionID</a:t>
            </a:r>
            <a:r>
              <a:rPr lang="de-DE" sz="1200" dirty="0"/>
              <a:t> );</a:t>
            </a:r>
          </a:p>
          <a:p>
            <a:r>
              <a:rPr lang="de-DE" sz="1200" dirty="0" err="1"/>
              <a:t>void</a:t>
            </a:r>
            <a:r>
              <a:rPr lang="de-DE" sz="1200" dirty="0"/>
              <a:t> </a:t>
            </a:r>
            <a:r>
              <a:rPr lang="de-DE" sz="1200" dirty="0" err="1"/>
              <a:t>ORKA_AcceleratorBlockWait</a:t>
            </a:r>
            <a:r>
              <a:rPr lang="de-DE" sz="1200" dirty="0"/>
              <a:t>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uint32_t </a:t>
            </a:r>
            <a:r>
              <a:rPr lang="de-DE" sz="1200" dirty="0" err="1"/>
              <a:t>bitstreamRegionID</a:t>
            </a:r>
            <a:r>
              <a:rPr lang="de-DE" sz="1200" dirty="0"/>
              <a:t> );</a:t>
            </a:r>
          </a:p>
          <a:p>
            <a:r>
              <a:rPr lang="de-DE" sz="1200" dirty="0"/>
              <a:t>uint32_t </a:t>
            </a:r>
            <a:r>
              <a:rPr lang="de-DE" sz="1200" dirty="0" err="1"/>
              <a:t>ORKA_AcceleratorBlockWaitWithTimeout</a:t>
            </a:r>
            <a:r>
              <a:rPr lang="de-DE" sz="1200" dirty="0"/>
              <a:t>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uint32_t </a:t>
            </a:r>
            <a:r>
              <a:rPr lang="de-DE" sz="1200" dirty="0" err="1"/>
              <a:t>bitstreamRegionID</a:t>
            </a:r>
            <a:r>
              <a:rPr lang="de-DE" sz="1200" dirty="0"/>
              <a:t>, uint64_t </a:t>
            </a:r>
            <a:r>
              <a:rPr lang="de-DE" sz="1200" dirty="0" err="1"/>
              <a:t>waitUSec</a:t>
            </a:r>
            <a:r>
              <a:rPr lang="de-DE" sz="1200" dirty="0"/>
              <a:t> );</a:t>
            </a:r>
          </a:p>
          <a:p>
            <a:r>
              <a:rPr lang="de-DE" sz="1200" dirty="0" err="1"/>
              <a:t>void</a:t>
            </a:r>
            <a:r>
              <a:rPr lang="de-DE" sz="1200" dirty="0"/>
              <a:t> </a:t>
            </a:r>
            <a:r>
              <a:rPr lang="de-DE" sz="1200" dirty="0" err="1"/>
              <a:t>ORKA_AcceleratorBlockSetCallbackOnFinsih</a:t>
            </a:r>
            <a:r>
              <a:rPr lang="de-DE" sz="1200" dirty="0"/>
              <a:t>( </a:t>
            </a:r>
            <a:r>
              <a:rPr lang="de-DE" sz="1200" dirty="0" err="1"/>
              <a:t>ORKA_TargetFPGA_t</a:t>
            </a:r>
            <a:r>
              <a:rPr lang="de-DE" sz="1200" dirty="0"/>
              <a:t> *</a:t>
            </a:r>
            <a:r>
              <a:rPr lang="de-DE" sz="1200" dirty="0" err="1"/>
              <a:t>target</a:t>
            </a:r>
            <a:r>
              <a:rPr lang="de-DE" sz="1200" dirty="0"/>
              <a:t>, uint32_t </a:t>
            </a:r>
            <a:r>
              <a:rPr lang="de-DE" sz="1200" dirty="0" err="1"/>
              <a:t>bitstreamRegionID</a:t>
            </a:r>
            <a:r>
              <a:rPr lang="de-DE" sz="1200" dirty="0"/>
              <a:t>, </a:t>
            </a:r>
            <a:r>
              <a:rPr lang="de-DE" sz="1200" dirty="0" err="1"/>
              <a:t>ORKA_CallbackOnFinish</a:t>
            </a:r>
            <a:r>
              <a:rPr lang="de-DE" sz="1200" dirty="0"/>
              <a:t> </a:t>
            </a:r>
            <a:r>
              <a:rPr lang="de-DE" sz="1200" dirty="0" err="1"/>
              <a:t>pCallbackFunction</a:t>
            </a:r>
            <a:r>
              <a:rPr lang="de-DE" sz="1200" dirty="0"/>
              <a:t>, </a:t>
            </a:r>
            <a:r>
              <a:rPr lang="de-DE" sz="1200" dirty="0" err="1"/>
              <a:t>void</a:t>
            </a:r>
            <a:r>
              <a:rPr lang="de-DE" sz="1200" dirty="0"/>
              <a:t> *</a:t>
            </a:r>
            <a:r>
              <a:rPr lang="de-DE" sz="1200" dirty="0" err="1"/>
              <a:t>pParameterBlackBox</a:t>
            </a:r>
            <a:r>
              <a:rPr lang="de-DE" sz="1200" dirty="0"/>
              <a:t> 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76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Bildschirmpräsentation (16:9)</PresentationFormat>
  <Paragraphs>261</Paragraphs>
  <Slides>15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 Symbols</vt:lpstr>
      <vt:lpstr>Office Theme</vt:lpstr>
      <vt:lpstr>Arbeitspaket AP4 Schnittstellen und Optimierung</vt:lpstr>
      <vt:lpstr> Allgemeines</vt:lpstr>
      <vt:lpstr>Teilaufgabe 4.1</vt:lpstr>
      <vt:lpstr>Teilaufgabe 4.2 (M6-M32)</vt:lpstr>
      <vt:lpstr>Teilaufgabe 4.2 (M6-M32)</vt:lpstr>
      <vt:lpstr>Teilaufgabe 4.2 MISC</vt:lpstr>
      <vt:lpstr>Schnittstellen 4.2</vt:lpstr>
      <vt:lpstr>Schnittstellen 4.2</vt:lpstr>
      <vt:lpstr>Schnittstellen 4.2</vt:lpstr>
      <vt:lpstr>Teilaufgabe 4.2</vt:lpstr>
      <vt:lpstr>Teilaufgabe 4.3 M12-M36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Horst</dc:creator>
  <cp:lastModifiedBy>jesko</cp:lastModifiedBy>
  <cp:revision>108</cp:revision>
  <dcterms:modified xsi:type="dcterms:W3CDTF">2019-04-28T17:19:33Z</dcterms:modified>
</cp:coreProperties>
</file>