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I1NEURz2aa/MRjo4iBMGGsfjF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45"/>
  </p:normalViewPr>
  <p:slideViewPr>
    <p:cSldViewPr snapToGrid="0" snapToObjects="1">
      <p:cViewPr varScale="1">
        <p:scale>
          <a:sx n="109" d="100"/>
          <a:sy n="109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048987" y="4791529"/>
            <a:ext cx="4183413" cy="96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1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048987" y="5799138"/>
            <a:ext cx="4183413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>
  <p:cSld name="Text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/>
          <p:nvPr/>
        </p:nvSpPr>
        <p:spPr>
          <a:xfrm>
            <a:off x="0" y="495301"/>
            <a:ext cx="12192000" cy="776288"/>
          </a:xfrm>
          <a:prstGeom prst="rect">
            <a:avLst/>
          </a:prstGeom>
          <a:solidFill>
            <a:srgbClr val="FF9164">
              <a:alpha val="3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1"/>
          </p:nvPr>
        </p:nvSpPr>
        <p:spPr>
          <a:xfrm>
            <a:off x="838200" y="1571625"/>
            <a:ext cx="10515600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/>
          <p:nvPr/>
        </p:nvSpPr>
        <p:spPr>
          <a:xfrm>
            <a:off x="0" y="495301"/>
            <a:ext cx="12192000" cy="776288"/>
          </a:xfrm>
          <a:prstGeom prst="rect">
            <a:avLst/>
          </a:prstGeom>
          <a:solidFill>
            <a:srgbClr val="FF9164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5647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543050"/>
            <a:ext cx="10515600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pytorch/examples/blob/master/cpp/mnist/mnist.cp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examples/pull/809" TargetMode="External"/><Relationship Id="rId2" Type="http://schemas.openxmlformats.org/officeDocument/2006/relationships/hyperlink" Target="https://github.com/soumyadipghosh/eventgra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>
            <a:spLocks noGrp="1"/>
          </p:cNvSpPr>
          <p:nvPr>
            <p:ph type="ctrTitle"/>
          </p:nvPr>
        </p:nvSpPr>
        <p:spPr>
          <a:xfrm>
            <a:off x="638679" y="3748176"/>
            <a:ext cx="5551105" cy="96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ctr"/>
            <a:r>
              <a:rPr lang="en-US" dirty="0" err="1"/>
              <a:t>EventGraD</a:t>
            </a:r>
            <a:r>
              <a:rPr lang="en-US" dirty="0"/>
              <a:t>: Event-Triggered Communication in Parallel Stochastic Gradient Descent</a:t>
            </a:r>
            <a:endParaRPr dirty="0"/>
          </a:p>
        </p:txBody>
      </p:sp>
      <p:sp>
        <p:nvSpPr>
          <p:cNvPr id="27" name="Google Shape;27;p1"/>
          <p:cNvSpPr txBox="1">
            <a:spLocks noGrp="1"/>
          </p:cNvSpPr>
          <p:nvPr>
            <p:ph type="subTitle" idx="1"/>
          </p:nvPr>
        </p:nvSpPr>
        <p:spPr>
          <a:xfrm>
            <a:off x="1510094" y="4837845"/>
            <a:ext cx="3636337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800" b="1" dirty="0"/>
              <a:t>Soumyadip Ghosh</a:t>
            </a:r>
            <a:r>
              <a:rPr lang="en-US" sz="1800" dirty="0"/>
              <a:t> and Vijay Gupta</a:t>
            </a:r>
            <a:endParaRPr sz="1800" dirty="0"/>
          </a:p>
        </p:txBody>
      </p:sp>
      <p:sp>
        <p:nvSpPr>
          <p:cNvPr id="4" name="Google Shape;27;p1">
            <a:extLst>
              <a:ext uri="{FF2B5EF4-FFF2-40B4-BE49-F238E27FC236}">
                <a16:creationId xmlns:a16="http://schemas.microsoft.com/office/drawing/2014/main" id="{82FA6DA1-4502-2F4F-B0D4-CED9CB0A092F}"/>
              </a:ext>
            </a:extLst>
          </p:cNvPr>
          <p:cNvSpPr txBox="1">
            <a:spLocks/>
          </p:cNvSpPr>
          <p:nvPr/>
        </p:nvSpPr>
        <p:spPr>
          <a:xfrm>
            <a:off x="509723" y="5731554"/>
            <a:ext cx="5175967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dirty="0"/>
              <a:t>Machine Learning in HPC Environments (MLHPC) workshop </a:t>
            </a:r>
          </a:p>
        </p:txBody>
      </p:sp>
      <p:sp>
        <p:nvSpPr>
          <p:cNvPr id="5" name="Google Shape;27;p1">
            <a:extLst>
              <a:ext uri="{FF2B5EF4-FFF2-40B4-BE49-F238E27FC236}">
                <a16:creationId xmlns:a16="http://schemas.microsoft.com/office/drawing/2014/main" id="{E83223A7-4965-7B4C-9FA3-45319969A0CD}"/>
              </a:ext>
            </a:extLst>
          </p:cNvPr>
          <p:cNvSpPr txBox="1">
            <a:spLocks/>
          </p:cNvSpPr>
          <p:nvPr/>
        </p:nvSpPr>
        <p:spPr>
          <a:xfrm>
            <a:off x="2225202" y="6051862"/>
            <a:ext cx="1518367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dirty="0"/>
              <a:t>November 2020</a:t>
            </a:r>
          </a:p>
        </p:txBody>
      </p:sp>
      <p:sp>
        <p:nvSpPr>
          <p:cNvPr id="6" name="Google Shape;27;p1">
            <a:extLst>
              <a:ext uri="{FF2B5EF4-FFF2-40B4-BE49-F238E27FC236}">
                <a16:creationId xmlns:a16="http://schemas.microsoft.com/office/drawing/2014/main" id="{5FA24925-A2E6-DC41-9F99-8B3BBB453478}"/>
              </a:ext>
            </a:extLst>
          </p:cNvPr>
          <p:cNvSpPr txBox="1">
            <a:spLocks/>
          </p:cNvSpPr>
          <p:nvPr/>
        </p:nvSpPr>
        <p:spPr>
          <a:xfrm>
            <a:off x="1937986" y="5186615"/>
            <a:ext cx="2592983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1800" dirty="0"/>
              <a:t>University of Notre Dame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BE20B-B565-AE4B-B487-5BDE87C80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train a popular convolutional network on the MNIST dataset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5536D-250B-E143-9B28-DB5C70C2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6C227B-8DB3-5C48-AB58-8A82B28BEC18}"/>
              </a:ext>
            </a:extLst>
          </p:cNvPr>
          <p:cNvCxnSpPr>
            <a:cxnSpLocks/>
          </p:cNvCxnSpPr>
          <p:nvPr/>
        </p:nvCxnSpPr>
        <p:spPr>
          <a:xfrm>
            <a:off x="982649" y="6075205"/>
            <a:ext cx="10226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6B3FD0-F310-AD46-B688-868ABFE8429F}"/>
              </a:ext>
            </a:extLst>
          </p:cNvPr>
          <p:cNvSpPr txBox="1"/>
          <p:nvPr/>
        </p:nvSpPr>
        <p:spPr>
          <a:xfrm>
            <a:off x="888023" y="6110464"/>
            <a:ext cx="105156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Libtorch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MNIST example.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https://github.com/pytorch/examples/blob/master/cpp/mnist/mnist.cpp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Accessed: 07-11-2020.</a:t>
            </a:r>
          </a:p>
          <a:p>
            <a:endParaRPr lang="en-US" sz="16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35FCAB4-9F6C-EA4D-B107-55409BCF7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005" y="2280349"/>
            <a:ext cx="8491904" cy="27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0CBE85-5D42-D44F-8AE0-2112254A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Euclidean norm of parameters in our model over iterations in one processor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initial oscillations, weights have a gradual change while bias stays almost flat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F2E4D6-68D9-D147-B372-123B1578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Evolution of Norm of Parameters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033A176-5D1E-DD4F-BC94-2A550FCA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452" y="2077743"/>
            <a:ext cx="5639095" cy="342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3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25FCB-DDAE-264A-B66D-D739920F3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78548"/>
            <a:ext cx="10515600" cy="5098806"/>
          </a:xfrm>
        </p:spPr>
        <p:txBody>
          <a:bodyPr/>
          <a:lstStyle/>
          <a:p>
            <a:r>
              <a:rPr lang="en-US" dirty="0"/>
              <a:t>Choosing a constant threshold for triggering events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Changing the model changes the range of acceptable thresholds which has to be found before training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CAEACE-B49E-4C4F-A218-8FF8658B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Evaluation using a constant threshold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BF5D8-C28B-D040-8AA1-7E2699B5C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84" y="1857630"/>
            <a:ext cx="3971783" cy="284184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C7739A9-373D-8145-B30A-F4CCF526C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39" y="2013676"/>
            <a:ext cx="3968496" cy="2830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A99520-FF77-8549-8145-F3693C6FF35B}"/>
              </a:ext>
            </a:extLst>
          </p:cNvPr>
          <p:cNvSpPr txBox="1"/>
          <p:nvPr/>
        </p:nvSpPr>
        <p:spPr>
          <a:xfrm>
            <a:off x="2149067" y="4844323"/>
            <a:ext cx="394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Kernel size of convolutional layers =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43C5E-9614-4A4A-B8ED-F16E2A7F94B7}"/>
              </a:ext>
            </a:extLst>
          </p:cNvPr>
          <p:cNvSpPr txBox="1"/>
          <p:nvPr/>
        </p:nvSpPr>
        <p:spPr>
          <a:xfrm>
            <a:off x="6503616" y="4844323"/>
            <a:ext cx="394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Kernel size of convolutional layers =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8750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50186-D175-8A41-905F-A3C7AACB8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Slope-based adaptive threshold does not require extensive tuning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adaptive threshold might be sub-optimal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B4B52-EDF9-FB4A-826F-B66127F1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Comparison between constant and adaptive threshold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9457D5D-77F1-6F4F-8690-DE20CEE07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782" y="2206585"/>
            <a:ext cx="3608265" cy="270465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E400DF4-CAE4-124E-8B97-0DEEB2E00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55" y="2206585"/>
            <a:ext cx="3458306" cy="268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3A32A9-80F8-B14C-82F5-16099295398A}"/>
              </a:ext>
            </a:extLst>
          </p:cNvPr>
          <p:cNvSpPr txBox="1"/>
          <p:nvPr/>
        </p:nvSpPr>
        <p:spPr>
          <a:xfrm>
            <a:off x="2189447" y="4971519"/>
            <a:ext cx="394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Kernel size of convolutional layers =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DD976-78BA-B242-86B6-5A30D13DB839}"/>
              </a:ext>
            </a:extLst>
          </p:cNvPr>
          <p:cNvSpPr txBox="1"/>
          <p:nvPr/>
        </p:nvSpPr>
        <p:spPr>
          <a:xfrm>
            <a:off x="6136380" y="4971519"/>
            <a:ext cx="394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Kernel size of convolutional layers =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736605-B67D-B943-8CCB-D1867523237B}"/>
              </a:ext>
            </a:extLst>
          </p:cNvPr>
          <p:cNvSpPr txBox="1"/>
          <p:nvPr/>
        </p:nvSpPr>
        <p:spPr>
          <a:xfrm>
            <a:off x="9380333" y="2902240"/>
            <a:ext cx="281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Using horizon = 1 for the adaptive threshold for both</a:t>
            </a:r>
            <a:endParaRPr 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72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E0EFEB-DC13-3E46-B1A9-F8EC164A0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do more experiments of larger models on larger datasets</a:t>
            </a:r>
          </a:p>
          <a:p>
            <a:pPr lvl="1"/>
            <a:r>
              <a:rPr lang="en-US" dirty="0"/>
              <a:t>Resnet-50 on ImageNet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Extend code to GPUs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Investigate theoretical properties such as rate of convergence and optimal way to choose the adaptive threshold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F45647-D645-BD44-9515-CA59125B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411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D62961-4B74-E342-AFA7-B8B25C27D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71625"/>
            <a:ext cx="10720754" cy="4605339"/>
          </a:xfrm>
        </p:spPr>
        <p:txBody>
          <a:bodyPr/>
          <a:lstStyle/>
          <a:p>
            <a:r>
              <a:rPr lang="en-US" dirty="0"/>
              <a:t>Check </a:t>
            </a:r>
            <a:r>
              <a:rPr lang="en-US" dirty="0">
                <a:hlinkClick r:id="rId2"/>
              </a:rPr>
              <a:t>https://github.com/</a:t>
            </a:r>
            <a:r>
              <a:rPr lang="en-US" dirty="0" err="1">
                <a:hlinkClick r:id="rId2"/>
              </a:rPr>
              <a:t>soumyadipghosh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eventgrad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Combines </a:t>
            </a:r>
            <a:r>
              <a:rPr lang="en-US" dirty="0" err="1"/>
              <a:t>PyTorch</a:t>
            </a:r>
            <a:r>
              <a:rPr lang="en-US" dirty="0"/>
              <a:t> C++ API and MPI to implement parallel machine learning in general</a:t>
            </a:r>
          </a:p>
          <a:p>
            <a:endParaRPr lang="en-US" dirty="0"/>
          </a:p>
          <a:p>
            <a:r>
              <a:rPr lang="en-US" dirty="0"/>
              <a:t>Also implemented </a:t>
            </a:r>
            <a:r>
              <a:rPr lang="en-US" dirty="0" err="1"/>
              <a:t>AllReduce</a:t>
            </a:r>
            <a:r>
              <a:rPr lang="en-US" dirty="0"/>
              <a:t> based training and decentralized training with neighbors</a:t>
            </a:r>
          </a:p>
          <a:p>
            <a:endParaRPr lang="en-US" dirty="0"/>
          </a:p>
          <a:p>
            <a:r>
              <a:rPr lang="en-US" dirty="0"/>
              <a:t>Add to </a:t>
            </a:r>
            <a:r>
              <a:rPr lang="en-US" dirty="0" err="1"/>
              <a:t>PyTorch</a:t>
            </a:r>
            <a:r>
              <a:rPr lang="en-US" dirty="0"/>
              <a:t> examples repository -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pytorch</a:t>
            </a:r>
            <a:r>
              <a:rPr lang="en-US" dirty="0">
                <a:hlinkClick r:id="rId3"/>
              </a:rPr>
              <a:t>/examples/pull/809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C++ API is still in beta – coverage of models and datasets is quite limited!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F6FB9-2463-874B-B3F9-67BDE97E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Source Code and Secondary Objectives</a:t>
            </a:r>
          </a:p>
        </p:txBody>
      </p:sp>
    </p:spTree>
    <p:extLst>
      <p:ext uri="{BB962C8B-B14F-4D97-AF65-F5344CB8AC3E}">
        <p14:creationId xmlns:p14="http://schemas.microsoft.com/office/powerpoint/2010/main" val="297027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231BA9-6F66-804E-B033-B4F11307D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Propose a novel communication algorithm for decentralized machine learning based on events</a:t>
            </a:r>
          </a:p>
          <a:p>
            <a:endParaRPr lang="en-US" dirty="0"/>
          </a:p>
          <a:p>
            <a:r>
              <a:rPr lang="en-US" dirty="0"/>
              <a:t>Event-Triggered Communication reduces the number of messages, thereby saving on communication time and energy</a:t>
            </a:r>
          </a:p>
          <a:p>
            <a:endParaRPr lang="en-US" dirty="0"/>
          </a:p>
          <a:p>
            <a:r>
              <a:rPr lang="en-US" dirty="0"/>
              <a:t>Emphasize on an adaptive threshold dependent on the slope of parameters</a:t>
            </a:r>
          </a:p>
          <a:p>
            <a:endParaRPr lang="en-US" dirty="0"/>
          </a:p>
          <a:p>
            <a:r>
              <a:rPr lang="en-US" dirty="0"/>
              <a:t>Can be extended to training algorithms other than SGD and model-parallel configurations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E48D94-BC83-8949-AE73-BCAEF589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5F4F1-230A-D847-86BF-862263EB5DA6}"/>
              </a:ext>
            </a:extLst>
          </p:cNvPr>
          <p:cNvSpPr txBox="1"/>
          <p:nvPr/>
        </p:nvSpPr>
        <p:spPr>
          <a:xfrm>
            <a:off x="2202473" y="5894784"/>
            <a:ext cx="314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2000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sites.nd.edu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sghosh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9D061-5FD5-EE42-B083-EDAA5E6E2EE0}"/>
              </a:ext>
            </a:extLst>
          </p:cNvPr>
          <p:cNvSpPr txBox="1"/>
          <p:nvPr/>
        </p:nvSpPr>
        <p:spPr>
          <a:xfrm>
            <a:off x="6846279" y="5894784"/>
            <a:ext cx="24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sghosh2@nd.edu</a:t>
            </a:r>
          </a:p>
        </p:txBody>
      </p:sp>
    </p:spTree>
    <p:extLst>
      <p:ext uri="{BB962C8B-B14F-4D97-AF65-F5344CB8AC3E}">
        <p14:creationId xmlns:p14="http://schemas.microsoft.com/office/powerpoint/2010/main" val="204744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type="body" idx="1"/>
          </p:nvPr>
        </p:nvSpPr>
        <p:spPr>
          <a:xfrm>
            <a:off x="838200" y="1571625"/>
            <a:ext cx="10515600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Communication between processing elements takes more time!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</p:txBody>
      </p:sp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800" dirty="0"/>
              <a:t>Communication in Parallel Machine Learning slow!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33875-37CF-6742-8512-005AB2FB93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68"/>
          <a:stretch/>
        </p:blipFill>
        <p:spPr>
          <a:xfrm>
            <a:off x="3318393" y="2189931"/>
            <a:ext cx="4992505" cy="29557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838200" y="1571625"/>
            <a:ext cx="5070231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2600" indent="-342900">
              <a:spcBef>
                <a:spcPts val="0"/>
              </a:spcBef>
            </a:pPr>
            <a:r>
              <a:rPr lang="en-US" dirty="0"/>
              <a:t>Communication of messages consumes energy*</a:t>
            </a:r>
            <a:endParaRPr dirty="0"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200"/>
            </a:pPr>
            <a:r>
              <a:rPr lang="en-US" sz="2800" dirty="0"/>
              <a:t>Other Communication Overhead</a:t>
            </a:r>
            <a:endParaRPr sz="2800" dirty="0"/>
          </a:p>
        </p:txBody>
      </p:sp>
      <p:sp>
        <p:nvSpPr>
          <p:cNvPr id="4" name="Google Shape;38;p3">
            <a:extLst>
              <a:ext uri="{FF2B5EF4-FFF2-40B4-BE49-F238E27FC236}">
                <a16:creationId xmlns:a16="http://schemas.microsoft.com/office/drawing/2014/main" id="{9AEEA1D0-C914-4841-BEF7-6B3486648F8D}"/>
              </a:ext>
            </a:extLst>
          </p:cNvPr>
          <p:cNvSpPr txBox="1">
            <a:spLocks/>
          </p:cNvSpPr>
          <p:nvPr/>
        </p:nvSpPr>
        <p:spPr>
          <a:xfrm>
            <a:off x="6096000" y="1571625"/>
            <a:ext cx="5070231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82600" indent="-342900">
              <a:spcBef>
                <a:spcPts val="0"/>
              </a:spcBef>
            </a:pPr>
            <a:r>
              <a:rPr lang="en-US" dirty="0"/>
              <a:t>Communication may lead to congestion in HPC interconnects</a:t>
            </a:r>
            <a:r>
              <a:rPr lang="en-US" baseline="30000" dirty="0"/>
              <a:t>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754F9-11D0-3444-834F-E3EFF1300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44" y="2432539"/>
            <a:ext cx="3352800" cy="2591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B8FD33-3BB9-9A45-A8A2-38F2A4646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087" y="2661747"/>
            <a:ext cx="3496056" cy="2362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028608-115F-9144-B960-FA860C575CAA}"/>
              </a:ext>
            </a:extLst>
          </p:cNvPr>
          <p:cNvCxnSpPr>
            <a:cxnSpLocks/>
          </p:cNvCxnSpPr>
          <p:nvPr/>
        </p:nvCxnSpPr>
        <p:spPr>
          <a:xfrm>
            <a:off x="1066800" y="5797061"/>
            <a:ext cx="10410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47AAA4-95B6-3D46-9393-8E9CC1B1A3CE}"/>
              </a:ext>
            </a:extLst>
          </p:cNvPr>
          <p:cNvSpPr txBox="1"/>
          <p:nvPr/>
        </p:nvSpPr>
        <p:spPr>
          <a:xfrm>
            <a:off x="1066800" y="587301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*P. Mahadevan et al, “A Power Benchmarking Framework for Network Devices”, Springer, 2009.</a:t>
            </a:r>
          </a:p>
          <a:p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T.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Hoefler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et al, “Multistage Switches are not Crossbars: Effects of Static Routing in High-Performance Networks, IEEE, 2008.  </a:t>
            </a:r>
            <a:endParaRPr lang="en-US" sz="16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5D93A4-6C04-334C-9CBF-4A55AC03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Strategies of parallelizing neural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62DA04-DD2F-BE44-9F9D-E5194749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Communication in Parallel Neural Network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0679E-440B-154C-902E-6A7643E2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93" y="2192614"/>
            <a:ext cx="6826738" cy="358735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7FB4482-9DFE-DE4D-8830-9C0E00051438}"/>
              </a:ext>
            </a:extLst>
          </p:cNvPr>
          <p:cNvSpPr/>
          <p:nvPr/>
        </p:nvSpPr>
        <p:spPr>
          <a:xfrm>
            <a:off x="6011986" y="3986733"/>
            <a:ext cx="2182445" cy="890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29D0399C-4717-8044-9316-68159EA2D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290" y="3263550"/>
            <a:ext cx="2336434" cy="233643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ADEA9-7F4E-9945-B1AA-BE8E35FB677E}"/>
              </a:ext>
            </a:extLst>
          </p:cNvPr>
          <p:cNvCxnSpPr>
            <a:cxnSpLocks/>
          </p:cNvCxnSpPr>
          <p:nvPr/>
        </p:nvCxnSpPr>
        <p:spPr>
          <a:xfrm>
            <a:off x="921945" y="6051759"/>
            <a:ext cx="10531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EEA30E-4438-DD48-8684-E7143C1F39DF}"/>
              </a:ext>
            </a:extLst>
          </p:cNvPr>
          <p:cNvSpPr txBox="1"/>
          <p:nvPr/>
        </p:nvSpPr>
        <p:spPr>
          <a:xfrm>
            <a:off x="888023" y="61104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X. Lian et al. "Can decentralized algorithms outperform centralized algorithms? a case study for decentralized parallel stochastic gradient descent."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Advances in Neural Information Processing Systems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2017.</a:t>
            </a:r>
            <a:endParaRPr lang="en-US" sz="16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593781-F3AC-BA43-8F68-DDF3E4852860}"/>
              </a:ext>
            </a:extLst>
          </p:cNvPr>
          <p:cNvGrpSpPr/>
          <p:nvPr/>
        </p:nvGrpSpPr>
        <p:grpSpPr>
          <a:xfrm>
            <a:off x="8917539" y="3586334"/>
            <a:ext cx="678595" cy="668747"/>
            <a:chOff x="8917539" y="3586334"/>
            <a:chExt cx="678595" cy="66874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C65C724-254B-D74E-A7BA-A47900560306}"/>
                </a:ext>
              </a:extLst>
            </p:cNvPr>
            <p:cNvCxnSpPr/>
            <p:nvPr/>
          </p:nvCxnSpPr>
          <p:spPr>
            <a:xfrm flipV="1">
              <a:off x="8917539" y="3586334"/>
              <a:ext cx="586154" cy="609600"/>
            </a:xfrm>
            <a:prstGeom prst="straightConnector1">
              <a:avLst/>
            </a:prstGeom>
            <a:ln w="25400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B5CDD9C-892A-D541-84D3-DAE6FFAE1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8393" y="3659030"/>
              <a:ext cx="587741" cy="596051"/>
            </a:xfrm>
            <a:prstGeom prst="straightConnector1">
              <a:avLst/>
            </a:prstGeom>
            <a:ln w="25400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65226A-9479-9D49-9837-71DB2AD03A59}"/>
              </a:ext>
            </a:extLst>
          </p:cNvPr>
          <p:cNvGrpSpPr/>
          <p:nvPr/>
        </p:nvGrpSpPr>
        <p:grpSpPr>
          <a:xfrm>
            <a:off x="9957655" y="4607311"/>
            <a:ext cx="678595" cy="668747"/>
            <a:chOff x="8917539" y="3586334"/>
            <a:chExt cx="678595" cy="66874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9E67F3C-7A0F-CA4B-B645-9C7E34EAEA53}"/>
                </a:ext>
              </a:extLst>
            </p:cNvPr>
            <p:cNvCxnSpPr/>
            <p:nvPr/>
          </p:nvCxnSpPr>
          <p:spPr>
            <a:xfrm flipV="1">
              <a:off x="8917539" y="3586334"/>
              <a:ext cx="586154" cy="609600"/>
            </a:xfrm>
            <a:prstGeom prst="straightConnector1">
              <a:avLst/>
            </a:prstGeom>
            <a:ln w="25400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27AB5CF-1648-5148-977F-6C8B78B68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8393" y="3659030"/>
              <a:ext cx="587741" cy="596051"/>
            </a:xfrm>
            <a:prstGeom prst="straightConnector1">
              <a:avLst/>
            </a:prstGeom>
            <a:ln w="25400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86D6365-D99A-1A4B-88C4-41DC094B77A9}"/>
              </a:ext>
            </a:extLst>
          </p:cNvPr>
          <p:cNvGrpSpPr/>
          <p:nvPr/>
        </p:nvGrpSpPr>
        <p:grpSpPr>
          <a:xfrm rot="5400000">
            <a:off x="9942591" y="3550567"/>
            <a:ext cx="678595" cy="668747"/>
            <a:chOff x="8917539" y="3586334"/>
            <a:chExt cx="678595" cy="66874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DD89510-4BDF-5E4A-AA13-13B773659F15}"/>
                </a:ext>
              </a:extLst>
            </p:cNvPr>
            <p:cNvCxnSpPr/>
            <p:nvPr/>
          </p:nvCxnSpPr>
          <p:spPr>
            <a:xfrm flipV="1">
              <a:off x="8917539" y="3586334"/>
              <a:ext cx="586154" cy="609600"/>
            </a:xfrm>
            <a:prstGeom prst="straightConnector1">
              <a:avLst/>
            </a:prstGeom>
            <a:ln w="25400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A033C5F-DB3A-0D41-BBE2-FCBB2ACF5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8393" y="3659030"/>
              <a:ext cx="587741" cy="596051"/>
            </a:xfrm>
            <a:prstGeom prst="straightConnector1">
              <a:avLst/>
            </a:prstGeom>
            <a:ln w="25400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B749E8-2BB4-9341-A9C4-9187D78DE694}"/>
              </a:ext>
            </a:extLst>
          </p:cNvPr>
          <p:cNvGrpSpPr/>
          <p:nvPr/>
        </p:nvGrpSpPr>
        <p:grpSpPr>
          <a:xfrm rot="5400000">
            <a:off x="8902069" y="4625103"/>
            <a:ext cx="678595" cy="668747"/>
            <a:chOff x="8917539" y="3586334"/>
            <a:chExt cx="678595" cy="668747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7F77818-CC1D-1346-BBE7-CA8C4F9C1906}"/>
                </a:ext>
              </a:extLst>
            </p:cNvPr>
            <p:cNvCxnSpPr/>
            <p:nvPr/>
          </p:nvCxnSpPr>
          <p:spPr>
            <a:xfrm flipV="1">
              <a:off x="8917539" y="3586334"/>
              <a:ext cx="586154" cy="609600"/>
            </a:xfrm>
            <a:prstGeom prst="straightConnector1">
              <a:avLst/>
            </a:prstGeom>
            <a:ln w="25400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EF2B7D3-53B8-6B40-8919-6E6619EE35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8393" y="3659030"/>
              <a:ext cx="587741" cy="596051"/>
            </a:xfrm>
            <a:prstGeom prst="straightConnector1">
              <a:avLst/>
            </a:prstGeom>
            <a:ln w="25400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190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163442-356A-3749-85C5-863722697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Concentrated on averaging among all processors</a:t>
            </a:r>
          </a:p>
          <a:p>
            <a:r>
              <a:rPr lang="en-US" dirty="0"/>
              <a:t>Parameter Server approach</a:t>
            </a:r>
          </a:p>
          <a:p>
            <a:pPr lvl="1"/>
            <a:r>
              <a:rPr lang="en-US" dirty="0" err="1"/>
              <a:t>Hogwild</a:t>
            </a:r>
            <a:r>
              <a:rPr lang="en-US" dirty="0"/>
              <a:t>! (</a:t>
            </a:r>
            <a:r>
              <a:rPr lang="en-US" dirty="0" err="1"/>
              <a:t>Recht</a:t>
            </a:r>
            <a:r>
              <a:rPr lang="en-US" dirty="0"/>
              <a:t> et al. 2011)</a:t>
            </a:r>
          </a:p>
          <a:p>
            <a:pPr lvl="1"/>
            <a:r>
              <a:rPr lang="en-US" dirty="0"/>
              <a:t>Elastic Averaging SGD (Zhang et al. 2015)</a:t>
            </a:r>
          </a:p>
          <a:p>
            <a:r>
              <a:rPr lang="en-US" dirty="0" err="1"/>
              <a:t>AllReduce</a:t>
            </a:r>
            <a:r>
              <a:rPr lang="en-US" dirty="0"/>
              <a:t> approach</a:t>
            </a:r>
          </a:p>
          <a:p>
            <a:pPr lvl="1"/>
            <a:r>
              <a:rPr lang="en-US" dirty="0"/>
              <a:t>Quantization in gradients – One bit (</a:t>
            </a:r>
            <a:r>
              <a:rPr lang="en-US" dirty="0" err="1"/>
              <a:t>Seide</a:t>
            </a:r>
            <a:r>
              <a:rPr lang="en-US" dirty="0"/>
              <a:t> et al. 2014), Threshold (Strom et al. 2015), Mixed (Dryden et al. 2016)</a:t>
            </a:r>
          </a:p>
          <a:p>
            <a:pPr lvl="1"/>
            <a:r>
              <a:rPr lang="en-US" dirty="0" err="1"/>
              <a:t>Sparsification</a:t>
            </a:r>
            <a:r>
              <a:rPr lang="en-US" dirty="0"/>
              <a:t> in gradients – Top-K significant (</a:t>
            </a:r>
            <a:r>
              <a:rPr lang="en-US" dirty="0" err="1"/>
              <a:t>Alistarh</a:t>
            </a:r>
            <a:r>
              <a:rPr lang="en-US" dirty="0"/>
              <a:t> et al. 2018), Deep Gradient Compression (Lin et al. 2018)</a:t>
            </a:r>
          </a:p>
          <a:p>
            <a:pPr lvl="1"/>
            <a:r>
              <a:rPr lang="en-US" dirty="0"/>
              <a:t>Changed precision – Low (Gupta et al. 2015), Mixed (</a:t>
            </a:r>
            <a:r>
              <a:rPr lang="en-US" dirty="0" err="1"/>
              <a:t>Micikevicius</a:t>
            </a:r>
            <a:r>
              <a:rPr lang="en-US" dirty="0"/>
              <a:t> et al. 2018)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B54F40-8BF6-7B4E-B89C-71555A47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Existing Approaches vs Our Approach to Reduce Communication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585F3-0B69-644E-9BB0-45729C4BB5BF}"/>
              </a:ext>
            </a:extLst>
          </p:cNvPr>
          <p:cNvSpPr txBox="1"/>
          <p:nvPr/>
        </p:nvSpPr>
        <p:spPr>
          <a:xfrm>
            <a:off x="1078523" y="5556738"/>
            <a:ext cx="10034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focus on averaging with neighbors and communicate in an event-triggered fashion</a:t>
            </a:r>
          </a:p>
        </p:txBody>
      </p:sp>
    </p:spTree>
    <p:extLst>
      <p:ext uri="{BB962C8B-B14F-4D97-AF65-F5344CB8AC3E}">
        <p14:creationId xmlns:p14="http://schemas.microsoft.com/office/powerpoint/2010/main" val="251759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D93D98-5EA7-294A-B4C0-2932AC45B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Communicate model parameters (weights and biases) in events only when necessary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030FB-D70F-B040-A955-31EF8433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Proposed Algorithm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7C268D0-6ACF-D347-AB44-A5BCE10B3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00" y="2670969"/>
            <a:ext cx="6528218" cy="261540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5B65925-D7A5-1E49-96E4-DD455B55262E}"/>
              </a:ext>
            </a:extLst>
          </p:cNvPr>
          <p:cNvGrpSpPr/>
          <p:nvPr/>
        </p:nvGrpSpPr>
        <p:grpSpPr>
          <a:xfrm>
            <a:off x="1461659" y="2808838"/>
            <a:ext cx="2336434" cy="2336434"/>
            <a:chOff x="1344428" y="2630504"/>
            <a:chExt cx="2336434" cy="2336434"/>
          </a:xfrm>
        </p:grpSpPr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518943C-4FC7-1E4B-AA02-B5BEA51BA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4428" y="2630504"/>
              <a:ext cx="2336434" cy="2336434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C22AEF-9A69-1340-B7FE-433A0AA39728}"/>
                </a:ext>
              </a:extLst>
            </p:cNvPr>
            <p:cNvGrpSpPr/>
            <p:nvPr/>
          </p:nvGrpSpPr>
          <p:grpSpPr>
            <a:xfrm>
              <a:off x="1672677" y="2953288"/>
              <a:ext cx="678595" cy="668747"/>
              <a:chOff x="8917539" y="3586334"/>
              <a:chExt cx="678595" cy="668747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760FA7A-64E3-A94A-A409-8673C8CC109C}"/>
                  </a:ext>
                </a:extLst>
              </p:cNvPr>
              <p:cNvCxnSpPr/>
              <p:nvPr/>
            </p:nvCxnSpPr>
            <p:spPr>
              <a:xfrm flipV="1">
                <a:off x="8917539" y="3586334"/>
                <a:ext cx="586154" cy="6096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7A6F658-90E6-864E-9D1C-BD4372AE0E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08393" y="3659030"/>
                <a:ext cx="587741" cy="59605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A8D80C-3A9B-EE41-A8C9-933C25CD79D9}"/>
                </a:ext>
              </a:extLst>
            </p:cNvPr>
            <p:cNvGrpSpPr/>
            <p:nvPr/>
          </p:nvGrpSpPr>
          <p:grpSpPr>
            <a:xfrm>
              <a:off x="2712793" y="3974265"/>
              <a:ext cx="678595" cy="668747"/>
              <a:chOff x="8917539" y="3586334"/>
              <a:chExt cx="678595" cy="668747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EC36236-D294-8248-86CF-ED036DD43A8E}"/>
                  </a:ext>
                </a:extLst>
              </p:cNvPr>
              <p:cNvCxnSpPr/>
              <p:nvPr/>
            </p:nvCxnSpPr>
            <p:spPr>
              <a:xfrm flipV="1">
                <a:off x="8917539" y="3586334"/>
                <a:ext cx="586154" cy="6096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5E80628-FDD6-3E43-807A-1F9FCF388F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08393" y="3659030"/>
                <a:ext cx="587741" cy="59605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B80F4F-5628-2D43-8B45-02C43BC5AB33}"/>
                </a:ext>
              </a:extLst>
            </p:cNvPr>
            <p:cNvGrpSpPr/>
            <p:nvPr/>
          </p:nvGrpSpPr>
          <p:grpSpPr>
            <a:xfrm rot="5400000">
              <a:off x="2697729" y="2917521"/>
              <a:ext cx="678595" cy="668747"/>
              <a:chOff x="8917539" y="3586334"/>
              <a:chExt cx="678595" cy="668747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EB04EDC-1951-6344-A664-399B642B6928}"/>
                  </a:ext>
                </a:extLst>
              </p:cNvPr>
              <p:cNvCxnSpPr/>
              <p:nvPr/>
            </p:nvCxnSpPr>
            <p:spPr>
              <a:xfrm flipV="1">
                <a:off x="8917539" y="3586334"/>
                <a:ext cx="586154" cy="6096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99CA8EF-C700-9C4F-BBC9-421B16415C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08393" y="3659030"/>
                <a:ext cx="587741" cy="59605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D1020AC-D151-FB4D-AE2B-99E2E97007AF}"/>
                </a:ext>
              </a:extLst>
            </p:cNvPr>
            <p:cNvGrpSpPr/>
            <p:nvPr/>
          </p:nvGrpSpPr>
          <p:grpSpPr>
            <a:xfrm rot="5400000">
              <a:off x="1657207" y="3992057"/>
              <a:ext cx="678595" cy="668747"/>
              <a:chOff x="8917539" y="3586334"/>
              <a:chExt cx="678595" cy="668747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E8627FA-961F-9545-BC49-3F91AEDD98BB}"/>
                  </a:ext>
                </a:extLst>
              </p:cNvPr>
              <p:cNvCxnSpPr/>
              <p:nvPr/>
            </p:nvCxnSpPr>
            <p:spPr>
              <a:xfrm flipV="1">
                <a:off x="8917539" y="3586334"/>
                <a:ext cx="586154" cy="6096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91DC09F-18C1-C143-B6AE-1F93EED368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08393" y="3659030"/>
                <a:ext cx="587741" cy="59605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88C56D5-8835-EC46-A568-9597A12C49C3}"/>
              </a:ext>
            </a:extLst>
          </p:cNvPr>
          <p:cNvSpPr txBox="1"/>
          <p:nvPr/>
        </p:nvSpPr>
        <p:spPr>
          <a:xfrm>
            <a:off x="4437701" y="5415609"/>
            <a:ext cx="361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Sender sends a parameter only when the change in its norm exceeds a threshold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822190-8B60-CA40-9BC9-EB74560FCA2E}"/>
              </a:ext>
            </a:extLst>
          </p:cNvPr>
          <p:cNvSpPr txBox="1"/>
          <p:nvPr/>
        </p:nvSpPr>
        <p:spPr>
          <a:xfrm>
            <a:off x="8048409" y="5415610"/>
            <a:ext cx="361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Receiver continues computation using the last received values</a:t>
            </a:r>
          </a:p>
        </p:txBody>
      </p:sp>
    </p:spTree>
    <p:extLst>
      <p:ext uri="{BB962C8B-B14F-4D97-AF65-F5344CB8AC3E}">
        <p14:creationId xmlns:p14="http://schemas.microsoft.com/office/powerpoint/2010/main" val="141808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0343E1-0A04-6C45-8CA0-25C3C0A25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Choosing the threshold for communication is a design problem</a:t>
            </a:r>
          </a:p>
          <a:p>
            <a:r>
              <a:rPr lang="en-US" dirty="0"/>
              <a:t>Simplest option is to choose a constant threshold</a:t>
            </a:r>
          </a:p>
          <a:p>
            <a:r>
              <a:rPr lang="en-US" dirty="0"/>
              <a:t>Better option is an adaptive threshold based on the slope of the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A42D1D-0606-AA48-AB45-6EF46D62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choose the threshold?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DC49C440-C0A1-2242-A835-2F05EBE8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060" y="3523008"/>
            <a:ext cx="6333880" cy="24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0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A1EDE8-561E-2149-A976-1B092E786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of communication is triggered based on parameters at the sender</a:t>
            </a:r>
          </a:p>
          <a:p>
            <a:r>
              <a:rPr lang="en-US" dirty="0"/>
              <a:t>Receiver is not aware when event is triggered at sender</a:t>
            </a:r>
          </a:p>
          <a:p>
            <a:pPr marL="8890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D51E2D-A839-4748-B6AC-1050BE9C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: Need for One-Sided Communication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9036F7-5EC9-8646-BBA1-F893A6F42CC4}"/>
              </a:ext>
            </a:extLst>
          </p:cNvPr>
          <p:cNvSpPr/>
          <p:nvPr/>
        </p:nvSpPr>
        <p:spPr>
          <a:xfrm>
            <a:off x="2759419" y="2735520"/>
            <a:ext cx="731520" cy="73152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687616-20D0-7640-9EFC-4B2DE4803F7F}"/>
              </a:ext>
            </a:extLst>
          </p:cNvPr>
          <p:cNvSpPr/>
          <p:nvPr/>
        </p:nvSpPr>
        <p:spPr>
          <a:xfrm>
            <a:off x="7969543" y="2730180"/>
            <a:ext cx="731520" cy="73152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32F99E-4DFC-CE47-B467-FF6D74BE7215}"/>
              </a:ext>
            </a:extLst>
          </p:cNvPr>
          <p:cNvSpPr txBox="1"/>
          <p:nvPr/>
        </p:nvSpPr>
        <p:spPr>
          <a:xfrm>
            <a:off x="3490939" y="2911274"/>
            <a:ext cx="133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MPI_Send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9BBB8-382E-5D4F-9F80-E8AE9D988926}"/>
              </a:ext>
            </a:extLst>
          </p:cNvPr>
          <p:cNvSpPr txBox="1"/>
          <p:nvPr/>
        </p:nvSpPr>
        <p:spPr>
          <a:xfrm>
            <a:off x="6880763" y="2911274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MPI_Recv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0A4B97-D594-6245-AA72-19BEFF475E31}"/>
              </a:ext>
            </a:extLst>
          </p:cNvPr>
          <p:cNvCxnSpPr>
            <a:cxnSpLocks/>
          </p:cNvCxnSpPr>
          <p:nvPr/>
        </p:nvCxnSpPr>
        <p:spPr>
          <a:xfrm>
            <a:off x="4622470" y="3095940"/>
            <a:ext cx="22582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2CF60F6-1A02-074E-8E6C-8BF6DD1076D9}"/>
              </a:ext>
            </a:extLst>
          </p:cNvPr>
          <p:cNvSpPr/>
          <p:nvPr/>
        </p:nvSpPr>
        <p:spPr>
          <a:xfrm>
            <a:off x="2759419" y="4823053"/>
            <a:ext cx="731520" cy="73152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25EA1E-BC6F-5B4A-8338-020C741EC5CA}"/>
              </a:ext>
            </a:extLst>
          </p:cNvPr>
          <p:cNvSpPr/>
          <p:nvPr/>
        </p:nvSpPr>
        <p:spPr>
          <a:xfrm>
            <a:off x="7969543" y="4823053"/>
            <a:ext cx="731520" cy="73152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884719-1850-5A41-B6E0-0DE43BB1A617}"/>
              </a:ext>
            </a:extLst>
          </p:cNvPr>
          <p:cNvSpPr txBox="1"/>
          <p:nvPr/>
        </p:nvSpPr>
        <p:spPr>
          <a:xfrm>
            <a:off x="3490939" y="4997039"/>
            <a:ext cx="133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MPI_Put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FD0509-968E-3A42-B9F4-43B7B99A54BB}"/>
              </a:ext>
            </a:extLst>
          </p:cNvPr>
          <p:cNvCxnSpPr>
            <a:cxnSpLocks/>
          </p:cNvCxnSpPr>
          <p:nvPr/>
        </p:nvCxnSpPr>
        <p:spPr>
          <a:xfrm>
            <a:off x="4478197" y="5188813"/>
            <a:ext cx="33762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5DCE0F1-DEC5-2849-8CD6-94AC495033AC}"/>
              </a:ext>
            </a:extLst>
          </p:cNvPr>
          <p:cNvSpPr txBox="1"/>
          <p:nvPr/>
        </p:nvSpPr>
        <p:spPr>
          <a:xfrm>
            <a:off x="1922072" y="3596108"/>
            <a:ext cx="240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Sender PE knows when to send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27A58D-2B64-7948-ABD9-AF2F0EFCD296}"/>
              </a:ext>
            </a:extLst>
          </p:cNvPr>
          <p:cNvSpPr txBox="1"/>
          <p:nvPr/>
        </p:nvSpPr>
        <p:spPr>
          <a:xfrm>
            <a:off x="7026692" y="3596108"/>
            <a:ext cx="261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Receiver PE knows when to receive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C4F596-B481-EB41-93D5-D1BA583865C2}"/>
              </a:ext>
            </a:extLst>
          </p:cNvPr>
          <p:cNvSpPr txBox="1"/>
          <p:nvPr/>
        </p:nvSpPr>
        <p:spPr>
          <a:xfrm>
            <a:off x="1922073" y="5728559"/>
            <a:ext cx="240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Sender PE knows when to send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7A74F6-376B-3745-985A-810976B18639}"/>
              </a:ext>
            </a:extLst>
          </p:cNvPr>
          <p:cNvSpPr txBox="1"/>
          <p:nvPr/>
        </p:nvSpPr>
        <p:spPr>
          <a:xfrm>
            <a:off x="7026693" y="5728559"/>
            <a:ext cx="2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Receiver PE not involved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7CE0CA-0737-7D40-94E9-26DAB53DEFF4}"/>
              </a:ext>
            </a:extLst>
          </p:cNvPr>
          <p:cNvSpPr txBox="1"/>
          <p:nvPr/>
        </p:nvSpPr>
        <p:spPr>
          <a:xfrm>
            <a:off x="4085452" y="4184738"/>
            <a:ext cx="318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MPI Two-sided Communication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028A0F-11CF-2349-8E57-2E35CF17BF22}"/>
              </a:ext>
            </a:extLst>
          </p:cNvPr>
          <p:cNvSpPr txBox="1"/>
          <p:nvPr/>
        </p:nvSpPr>
        <p:spPr>
          <a:xfrm>
            <a:off x="4085452" y="6352598"/>
            <a:ext cx="318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MPI One-sided Communication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5D3E55C-087F-D949-975A-82B122C5A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1" y="4823053"/>
            <a:ext cx="528764" cy="6312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064575D-893A-8C4B-92A6-86CA647E0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167" y="2738071"/>
            <a:ext cx="538584" cy="6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0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E93577-488B-AF4A-A81B-06CBF5C22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 Modules in </a:t>
            </a:r>
            <a:r>
              <a:rPr lang="en-US" dirty="0" err="1"/>
              <a:t>PyTorch</a:t>
            </a:r>
            <a:r>
              <a:rPr lang="en-US" dirty="0"/>
              <a:t>, TensorFlow, CNTK, </a:t>
            </a:r>
            <a:r>
              <a:rPr lang="en-US" dirty="0" err="1"/>
              <a:t>Horovod</a:t>
            </a:r>
            <a:r>
              <a:rPr lang="en-US" dirty="0"/>
              <a:t> provide either the Parameter Server or </a:t>
            </a:r>
            <a:r>
              <a:rPr lang="en-US" dirty="0" err="1"/>
              <a:t>AllReduce</a:t>
            </a:r>
            <a:r>
              <a:rPr lang="en-US" dirty="0"/>
              <a:t> approach </a:t>
            </a:r>
          </a:p>
          <a:p>
            <a:endParaRPr lang="en-US" dirty="0"/>
          </a:p>
          <a:p>
            <a:r>
              <a:rPr lang="en-US" dirty="0"/>
              <a:t>No module supports training involving averaging with just neighbors</a:t>
            </a:r>
          </a:p>
          <a:p>
            <a:endParaRPr lang="en-US" dirty="0"/>
          </a:p>
          <a:p>
            <a:r>
              <a:rPr lang="en-US" dirty="0"/>
              <a:t>We implement using primitives from </a:t>
            </a:r>
            <a:r>
              <a:rPr lang="en-US" dirty="0" err="1"/>
              <a:t>PyTorch</a:t>
            </a:r>
            <a:r>
              <a:rPr lang="en-US" dirty="0"/>
              <a:t> and MPI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has a C++ frontend (</a:t>
            </a:r>
            <a:r>
              <a:rPr lang="en-US" dirty="0" err="1"/>
              <a:t>Libtorch</a:t>
            </a:r>
            <a:r>
              <a:rPr lang="en-US" dirty="0"/>
              <a:t>) which we combine with MPI one-sided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D3CFF-B363-3949-93F2-2A4204C6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: Framework</a:t>
            </a:r>
          </a:p>
        </p:txBody>
      </p:sp>
    </p:spTree>
    <p:extLst>
      <p:ext uri="{BB962C8B-B14F-4D97-AF65-F5344CB8AC3E}">
        <p14:creationId xmlns:p14="http://schemas.microsoft.com/office/powerpoint/2010/main" val="2620106262"/>
      </p:ext>
    </p:extLst>
  </p:cSld>
  <p:clrMapOvr>
    <a:masterClrMapping/>
  </p:clrMapOvr>
</p:sld>
</file>

<file path=ppt/theme/theme1.xml><?xml version="1.0" encoding="utf-8"?>
<a:theme xmlns:a="http://schemas.openxmlformats.org/drawingml/2006/main" name="sc20ppttheme">
  <a:themeElements>
    <a:clrScheme name="SC20 Color">
      <a:dk1>
        <a:srgbClr val="492849"/>
      </a:dk1>
      <a:lt1>
        <a:srgbClr val="FFFFFF"/>
      </a:lt1>
      <a:dk2>
        <a:srgbClr val="492849"/>
      </a:dk2>
      <a:lt2>
        <a:srgbClr val="FFFFFF"/>
      </a:lt2>
      <a:accent1>
        <a:srgbClr val="FF743C"/>
      </a:accent1>
      <a:accent2>
        <a:srgbClr val="E14149"/>
      </a:accent2>
      <a:accent3>
        <a:srgbClr val="EB489B"/>
      </a:accent3>
      <a:accent4>
        <a:srgbClr val="8040A7"/>
      </a:accent4>
      <a:accent5>
        <a:srgbClr val="613663"/>
      </a:accent5>
      <a:accent6>
        <a:srgbClr val="492849"/>
      </a:accent6>
      <a:hlink>
        <a:srgbClr val="FF743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803</Words>
  <Application>Microsoft Macintosh PowerPoint</Application>
  <PresentationFormat>Widescreen</PresentationFormat>
  <Paragraphs>129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sc20ppttheme</vt:lpstr>
      <vt:lpstr>EventGraD: Event-Triggered Communication in Parallel Stochastic Gradient Descent</vt:lpstr>
      <vt:lpstr>Communication in Parallel Machine Learning slow!</vt:lpstr>
      <vt:lpstr>Other Communication Overhead</vt:lpstr>
      <vt:lpstr>Communication in Parallel Neural Network Training</vt:lpstr>
      <vt:lpstr>Existing Approaches vs Our Approach to Reduce Communication</vt:lpstr>
      <vt:lpstr>Our Proposed Algorithm</vt:lpstr>
      <vt:lpstr>How to choose the threshold?</vt:lpstr>
      <vt:lpstr>Implementation : Need for One-Sided Communication</vt:lpstr>
      <vt:lpstr>Implementation : Framework</vt:lpstr>
      <vt:lpstr>Experiments</vt:lpstr>
      <vt:lpstr>Evolution of Norm of Parameters</vt:lpstr>
      <vt:lpstr>Evaluation using a constant threshold</vt:lpstr>
      <vt:lpstr>Comparison between constant and adaptive threshold</vt:lpstr>
      <vt:lpstr>Future Work</vt:lpstr>
      <vt:lpstr>Source Code and Secondary Objectives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Microsoft Office User</cp:lastModifiedBy>
  <cp:revision>63</cp:revision>
  <dcterms:created xsi:type="dcterms:W3CDTF">2019-05-31T21:19:38Z</dcterms:created>
  <dcterms:modified xsi:type="dcterms:W3CDTF">2020-10-07T19:08:11Z</dcterms:modified>
</cp:coreProperties>
</file>